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8"/>
  </p:notesMasterIdLst>
  <p:handoutMasterIdLst>
    <p:handoutMasterId r:id="rId49"/>
  </p:handoutMasterIdLst>
  <p:sldIdLst>
    <p:sldId id="372" r:id="rId2"/>
    <p:sldId id="373" r:id="rId3"/>
    <p:sldId id="375" r:id="rId4"/>
    <p:sldId id="374" r:id="rId5"/>
    <p:sldId id="435" r:id="rId6"/>
    <p:sldId id="436" r:id="rId7"/>
    <p:sldId id="482" r:id="rId8"/>
    <p:sldId id="437" r:id="rId9"/>
    <p:sldId id="396" r:id="rId10"/>
    <p:sldId id="438" r:id="rId11"/>
    <p:sldId id="463" r:id="rId12"/>
    <p:sldId id="439" r:id="rId13"/>
    <p:sldId id="440" r:id="rId14"/>
    <p:sldId id="464" r:id="rId15"/>
    <p:sldId id="483" r:id="rId16"/>
    <p:sldId id="397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84" r:id="rId25"/>
    <p:sldId id="472" r:id="rId26"/>
    <p:sldId id="485" r:id="rId27"/>
    <p:sldId id="473" r:id="rId28"/>
    <p:sldId id="474" r:id="rId29"/>
    <p:sldId id="475" r:id="rId30"/>
    <p:sldId id="486" r:id="rId31"/>
    <p:sldId id="476" r:id="rId32"/>
    <p:sldId id="477" r:id="rId33"/>
    <p:sldId id="478" r:id="rId34"/>
    <p:sldId id="487" r:id="rId35"/>
    <p:sldId id="479" r:id="rId36"/>
    <p:sldId id="488" r:id="rId37"/>
    <p:sldId id="398" r:id="rId38"/>
    <p:sldId id="399" r:id="rId39"/>
    <p:sldId id="489" r:id="rId40"/>
    <p:sldId id="401" r:id="rId41"/>
    <p:sldId id="480" r:id="rId42"/>
    <p:sldId id="402" r:id="rId43"/>
    <p:sldId id="481" r:id="rId44"/>
    <p:sldId id="490" r:id="rId45"/>
    <p:sldId id="403" r:id="rId46"/>
    <p:sldId id="362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90" d="100"/>
          <a:sy n="90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nate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nate.com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04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리눅스 기본 </a:t>
            </a:r>
            <a:r>
              <a:rPr lang="ko-KR" altLang="en-US" sz="4000" dirty="0" smtClean="0"/>
              <a:t>명령어와</a:t>
            </a:r>
            <a:endParaRPr lang="en-US" altLang="ko-KR" sz="4000" dirty="0" smtClean="0"/>
          </a:p>
          <a:p>
            <a:pPr algn="l"/>
            <a:r>
              <a:rPr lang="ko-KR" altLang="en-US" sz="4000" dirty="0" smtClean="0"/>
              <a:t>네트워크 </a:t>
            </a:r>
            <a:r>
              <a:rPr lang="ko-KR" altLang="en-US" sz="4000" dirty="0"/>
              <a:t>명령어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교재상에서의 네트워크 정보</a:t>
            </a:r>
            <a:endParaRPr lang="en-US" altLang="ko-KR" dirty="0"/>
          </a:p>
          <a:p>
            <a:pPr lvl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192.168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3~192.168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dirty="0" smtClean="0"/>
              <a:t>.254</a:t>
            </a:r>
          </a:p>
          <a:p>
            <a:pPr lvl="1"/>
            <a:r>
              <a:rPr lang="ko-KR" altLang="en-US" sz="1600" dirty="0" err="1"/>
              <a:t>넷마스크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255.255.255.0</a:t>
            </a:r>
          </a:p>
          <a:p>
            <a:pPr lvl="1"/>
            <a:r>
              <a:rPr lang="ko-KR" altLang="en-US" sz="1600" dirty="0"/>
              <a:t>게이트웨이</a:t>
            </a:r>
            <a:r>
              <a:rPr lang="en-US" altLang="ko-KR" sz="1600" dirty="0"/>
              <a:t>: 192.168.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2 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DNS </a:t>
            </a:r>
            <a:r>
              <a:rPr lang="ko-KR" altLang="en-US" sz="1600" dirty="0"/>
              <a:t>서버</a:t>
            </a:r>
            <a:r>
              <a:rPr lang="en-US" altLang="ko-KR" sz="1600" dirty="0"/>
              <a:t>: 192.168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dirty="0" smtClean="0"/>
              <a:t>.2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dirty="0" smtClean="0">
                <a:solidFill>
                  <a:srgbClr val="FF0000"/>
                </a:solidFill>
              </a:rPr>
              <a:t>세 </a:t>
            </a:r>
            <a:r>
              <a:rPr lang="ko-KR" altLang="en-US" sz="1600" dirty="0">
                <a:solidFill>
                  <a:srgbClr val="FF0000"/>
                </a:solidFill>
              </a:rPr>
              <a:t>번째 숫자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4-1]</a:t>
            </a:r>
            <a:r>
              <a:rPr lang="ko-KR" altLang="en-US" sz="1600" dirty="0"/>
              <a:t>에서는 </a:t>
            </a:r>
            <a:r>
              <a:rPr lang="en-US" altLang="ko-KR" sz="1600" b="1" dirty="0">
                <a:solidFill>
                  <a:srgbClr val="FF0000"/>
                </a:solidFill>
              </a:rPr>
              <a:t>111</a:t>
            </a:r>
            <a:r>
              <a:rPr lang="en-US" altLang="ko-KR" sz="1600" dirty="0"/>
              <a:t>)</a:t>
            </a:r>
            <a:r>
              <a:rPr lang="ko-KR" altLang="en-US" sz="1600" dirty="0"/>
              <a:t>가 다를 텐데 이 숫자를 잘 </a:t>
            </a:r>
            <a:r>
              <a:rPr lang="ko-KR" altLang="en-US" sz="1600" dirty="0" smtClean="0"/>
              <a:t>기억할 것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656565" y="2483895"/>
            <a:ext cx="6714286" cy="33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</a:t>
            </a:r>
            <a:r>
              <a:rPr lang="ko-KR" altLang="en-US" dirty="0" err="1"/>
              <a:t>가상머신에</a:t>
            </a:r>
            <a:r>
              <a:rPr lang="ko-KR" altLang="en-US" dirty="0"/>
              <a:t> 할당된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147</a:t>
            </a:r>
            <a:r>
              <a:rPr lang="en-US" altLang="ko-KR" sz="1200" dirty="0" smtClean="0">
                <a:latin typeface="+mn-ea"/>
                <a:ea typeface="+mn-ea"/>
              </a:rPr>
              <a:t>~148p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부팅하기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Server, Server(B), Client</a:t>
            </a:r>
            <a:r>
              <a:rPr lang="ko-KR" altLang="en-US" sz="1600" dirty="0"/>
              <a:t>를 모두 부팅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Server, Server(B), Client</a:t>
            </a:r>
            <a:r>
              <a:rPr lang="ko-KR" altLang="en-US" sz="1600" dirty="0"/>
              <a:t>에 할당된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</a:t>
            </a:r>
            <a:r>
              <a:rPr lang="ko-KR" altLang="en-US" sz="1600" dirty="0"/>
              <a:t>각각의 터미널을 열고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ens32 </a:t>
            </a:r>
            <a:r>
              <a:rPr lang="ko-KR" altLang="en-US" sz="1600" dirty="0"/>
              <a:t>또는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현재 </a:t>
            </a:r>
            <a:r>
              <a:rPr lang="ko-KR" altLang="en-US" sz="1600" dirty="0"/>
              <a:t>할당된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확인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컴퓨터 </a:t>
            </a:r>
            <a:r>
              <a:rPr lang="ko-KR" altLang="en-US" sz="1600" dirty="0"/>
              <a:t>환경에 따라 </a:t>
            </a:r>
            <a:r>
              <a:rPr lang="ko-KR" altLang="en-US" sz="1600" dirty="0" smtClean="0"/>
              <a:t>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교재상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컴퓨터의 경우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192.168.111.141</a:t>
            </a:r>
            <a:r>
              <a:rPr lang="en-US" altLang="ko-KR" sz="1600" b="1" dirty="0" smtClean="0"/>
              <a:t>, </a:t>
            </a:r>
            <a:r>
              <a:rPr lang="ko-KR" altLang="en-US" sz="1600" dirty="0" err="1" smtClean="0"/>
              <a:t>넷마스크는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255.255.255.0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383995"/>
            <a:ext cx="699047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</a:t>
            </a:r>
            <a:r>
              <a:rPr lang="ko-KR" altLang="en-US" dirty="0" err="1"/>
              <a:t>가상머신에</a:t>
            </a:r>
            <a:r>
              <a:rPr lang="ko-KR" altLang="en-US" dirty="0"/>
              <a:t> 할당된 </a:t>
            </a:r>
            <a:r>
              <a:rPr lang="en-US" altLang="ko-KR" dirty="0"/>
              <a:t>IP </a:t>
            </a:r>
            <a:r>
              <a:rPr lang="ko-KR" altLang="en-US" dirty="0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20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600" dirty="0" smtClean="0"/>
              <a:t>2-2 </a:t>
            </a:r>
            <a:r>
              <a:rPr lang="en-US" altLang="ko-KR" sz="1600" dirty="0"/>
              <a:t>Server(B)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192.168.111.137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컴퓨터 </a:t>
            </a:r>
            <a:r>
              <a:rPr lang="ko-KR" altLang="en-US" sz="1600" dirty="0"/>
              <a:t>환경에 따라 </a:t>
            </a:r>
            <a:r>
              <a:rPr lang="ko-KR" altLang="en-US" sz="1600" dirty="0" smtClean="0"/>
              <a:t>다름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en-US" altLang="ko-KR" sz="1600" b="1" dirty="0" err="1">
                <a:solidFill>
                  <a:srgbClr val="FF0000"/>
                </a:solidFill>
              </a:rPr>
              <a:t>ip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addr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확인해보면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192.168.111.133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컴퓨터에 </a:t>
            </a:r>
            <a:r>
              <a:rPr lang="ko-KR" altLang="en-US" sz="1600" dirty="0"/>
              <a:t>따라 </a:t>
            </a:r>
            <a:r>
              <a:rPr lang="ko-KR" altLang="en-US" sz="1600" dirty="0" smtClean="0"/>
              <a:t>다름</a:t>
            </a:r>
            <a:r>
              <a:rPr lang="en-US" altLang="ko-KR" sz="1600" dirty="0" smtClean="0"/>
              <a:t>)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또한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는 장치 이름이 </a:t>
            </a:r>
            <a:r>
              <a:rPr lang="en-US" altLang="ko-KR" sz="1600" dirty="0"/>
              <a:t>ens33</a:t>
            </a:r>
            <a:r>
              <a:rPr lang="ko-KR" altLang="en-US" sz="1600" dirty="0"/>
              <a:t>일 </a:t>
            </a:r>
            <a:r>
              <a:rPr lang="ko-KR" altLang="en-US" sz="1600" dirty="0" smtClean="0"/>
              <a:t>것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" b="19712"/>
          <a:stretch/>
        </p:blipFill>
        <p:spPr>
          <a:xfrm>
            <a:off x="836585" y="1178750"/>
            <a:ext cx="7380820" cy="1575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>
          <a:xfrm>
            <a:off x="836585" y="3519010"/>
            <a:ext cx="7400000" cy="2808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147</a:t>
            </a:r>
            <a:r>
              <a:rPr lang="en-US" altLang="ko-KR" sz="1200" dirty="0" smtClean="0">
                <a:latin typeface="+mn-ea"/>
                <a:ea typeface="+mn-ea"/>
              </a:rPr>
              <a:t>~148p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265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</a:t>
            </a:r>
            <a:r>
              <a:rPr lang="ko-KR" altLang="en-US" dirty="0" err="1"/>
              <a:t>가상머신에</a:t>
            </a:r>
            <a:r>
              <a:rPr lang="ko-KR" altLang="en-US" dirty="0"/>
              <a:t> 할당된 </a:t>
            </a:r>
            <a:r>
              <a:rPr lang="en-US" altLang="ko-KR" dirty="0"/>
              <a:t>IP </a:t>
            </a:r>
            <a:r>
              <a:rPr lang="ko-KR" altLang="en-US" dirty="0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게이트웨이 정보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3-1 </a:t>
            </a:r>
            <a:r>
              <a:rPr lang="ko-KR" altLang="en-US" sz="1600" dirty="0"/>
              <a:t>현재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설정된 게이트웨이의 정보는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ip</a:t>
            </a:r>
            <a:r>
              <a:rPr lang="en-US" altLang="ko-KR" sz="1600" b="1" dirty="0">
                <a:solidFill>
                  <a:srgbClr val="FF0000"/>
                </a:solidFill>
              </a:rPr>
              <a:t> route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 가능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3-2 </a:t>
            </a:r>
            <a:r>
              <a:rPr lang="ko-KR" altLang="en-US" sz="1600" dirty="0"/>
              <a:t>현재 설정된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서버의 정보는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systemd</a:t>
            </a:r>
            <a:r>
              <a:rPr lang="en-US" altLang="ko-KR" sz="1600" b="1" dirty="0">
                <a:solidFill>
                  <a:srgbClr val="FF0000"/>
                </a:solidFill>
              </a:rPr>
              <a:t>-resolve --status ens32 </a:t>
            </a:r>
            <a:r>
              <a:rPr lang="ko-KR" altLang="en-US" sz="1600" dirty="0"/>
              <a:t>명령으로 확인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1436984"/>
            <a:ext cx="7000000" cy="17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3519010"/>
            <a:ext cx="6990476" cy="23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147</a:t>
            </a:r>
            <a:r>
              <a:rPr lang="en-US" altLang="ko-KR" sz="1200" dirty="0" smtClean="0">
                <a:latin typeface="+mn-ea"/>
                <a:ea typeface="+mn-ea"/>
              </a:rPr>
              <a:t>~148p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039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206515" y="1223755"/>
            <a:ext cx="5366964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5306093" y="1403775"/>
            <a:ext cx="3825425" cy="4757822"/>
          </a:xfrm>
        </p:spPr>
        <p:txBody>
          <a:bodyPr>
            <a:normAutofit/>
          </a:bodyPr>
          <a:lstStyle/>
          <a:p>
            <a:r>
              <a:rPr lang="ko-KR" altLang="en-US" dirty="0"/>
              <a:t>설정된 네트워크 </a:t>
            </a:r>
            <a:r>
              <a:rPr lang="ko-KR" altLang="en-US" dirty="0" smtClean="0"/>
              <a:t>환경</a:t>
            </a:r>
            <a:endParaRPr lang="en-US" altLang="ko-KR" dirty="0"/>
          </a:p>
          <a:p>
            <a:pPr lvl="1"/>
            <a:r>
              <a:rPr lang="ko-KR" altLang="en-US" sz="1600" b="1" dirty="0" smtClean="0">
                <a:solidFill>
                  <a:srgbClr val="FF0000"/>
                </a:solidFill>
              </a:rPr>
              <a:t>호스트 </a:t>
            </a:r>
            <a:r>
              <a:rPr lang="en-US" altLang="ko-KR" sz="1600" b="1" dirty="0">
                <a:solidFill>
                  <a:srgbClr val="FF0000"/>
                </a:solidFill>
              </a:rPr>
              <a:t>OS</a:t>
            </a:r>
            <a:r>
              <a:rPr lang="ko-KR" altLang="en-US" sz="1600" dirty="0"/>
              <a:t>에는 가상 </a:t>
            </a:r>
            <a:r>
              <a:rPr lang="en-US" altLang="ko-KR" sz="1600" dirty="0"/>
              <a:t>IP 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192.168.111.1</a:t>
            </a:r>
            <a:r>
              <a:rPr lang="ko-KR" altLang="en-US" sz="1600" dirty="0"/>
              <a:t>이 자동으로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호스트 </a:t>
            </a:r>
            <a:r>
              <a:rPr lang="en-US" altLang="ko-KR" sz="1600" dirty="0"/>
              <a:t>OS</a:t>
            </a:r>
            <a:r>
              <a:rPr lang="ko-KR" altLang="en-US" sz="1600" dirty="0"/>
              <a:t>에는 실제로 사용하는 별도의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존재</a:t>
            </a:r>
            <a:endParaRPr lang="en-US" altLang="ko-KR" sz="1600" dirty="0" smtClean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192.168.111.2</a:t>
            </a:r>
            <a:r>
              <a:rPr lang="ko-KR" altLang="en-US" sz="1600" dirty="0"/>
              <a:t>는 게이트웨이와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역할을 모두 하는 가상 장치의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</a:t>
            </a:r>
            <a:endParaRPr lang="en-US" altLang="ko-KR" sz="1600" dirty="0" smtClean="0"/>
          </a:p>
          <a:p>
            <a:pPr lvl="1"/>
            <a:r>
              <a:rPr lang="en-US" altLang="ko-KR" sz="1600" b="1" dirty="0" smtClean="0">
                <a:solidFill>
                  <a:srgbClr val="FF0000"/>
                </a:solidFill>
              </a:rPr>
              <a:t>192.168.111.254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DHCP </a:t>
            </a:r>
            <a:r>
              <a:rPr lang="ko-KR" altLang="en-US" sz="1600" b="1" dirty="0">
                <a:solidFill>
                  <a:srgbClr val="FF0000"/>
                </a:solidFill>
              </a:rPr>
              <a:t>서버 </a:t>
            </a:r>
            <a:r>
              <a:rPr lang="ko-KR" altLang="en-US" sz="1600" dirty="0"/>
              <a:t>역할을 하는 가상의 </a:t>
            </a:r>
            <a:r>
              <a:rPr lang="ko-KR" altLang="en-US" sz="1600" dirty="0" smtClean="0"/>
              <a:t>주소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Server, Server(B), Client</a:t>
            </a:r>
            <a:r>
              <a:rPr lang="ko-KR" altLang="en-US" sz="1600" dirty="0"/>
              <a:t>는 모두 자동으로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</a:t>
            </a:r>
            <a:r>
              <a:rPr lang="ko-KR" altLang="en-US" sz="1600" dirty="0" err="1" smtClean="0"/>
              <a:t>할당받도록</a:t>
            </a:r>
            <a:r>
              <a:rPr lang="ko-KR" altLang="en-US" sz="1600" dirty="0" smtClean="0"/>
              <a:t> 설정됨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</a:t>
            </a:r>
            <a:r>
              <a:rPr lang="en-US" altLang="ko-KR" sz="1600" dirty="0"/>
              <a:t>IP </a:t>
            </a:r>
            <a:r>
              <a:rPr lang="ko-KR" altLang="en-US" sz="1600" dirty="0"/>
              <a:t>정보는 가상 </a:t>
            </a:r>
            <a:r>
              <a:rPr lang="en-US" altLang="ko-KR" sz="1600" b="1" dirty="0">
                <a:solidFill>
                  <a:srgbClr val="FF0000"/>
                </a:solidFill>
              </a:rPr>
              <a:t>DHCP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192.168.111.254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err="1" smtClean="0"/>
              <a:t>할당받음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3000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 smtClean="0"/>
              <a:t>TCP/IP</a:t>
            </a:r>
            <a:endParaRPr lang="en-US" altLang="ko-KR" sz="1600" dirty="0"/>
          </a:p>
          <a:p>
            <a:pPr lvl="1"/>
            <a:r>
              <a:rPr lang="ko-KR" altLang="en-US" sz="1600" dirty="0"/>
              <a:t>네트워크상에서의 컴퓨터 간 의사소통에 관한 </a:t>
            </a:r>
            <a:r>
              <a:rPr lang="ko-KR" altLang="en-US" sz="1600" dirty="0" smtClean="0"/>
              <a:t>약속을 </a:t>
            </a:r>
            <a:r>
              <a:rPr lang="ko-KR" altLang="en-US" sz="1600" dirty="0"/>
              <a:t>‘</a:t>
            </a:r>
            <a:r>
              <a:rPr lang="ko-KR" altLang="en-US" sz="1600" dirty="0" err="1"/>
              <a:t>프로토콜</a:t>
            </a:r>
            <a:r>
              <a:rPr lang="ko-KR" altLang="en-US" sz="1600" dirty="0" err="1" smtClean="0"/>
              <a:t>’이라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TCP/IP</a:t>
            </a:r>
            <a:r>
              <a:rPr lang="ko-KR" altLang="en-US" sz="1600" dirty="0"/>
              <a:t>는 가장 </a:t>
            </a:r>
            <a:r>
              <a:rPr lang="ko-KR" altLang="en-US" sz="1600" dirty="0" smtClean="0"/>
              <a:t>널리 </a:t>
            </a:r>
            <a:r>
              <a:rPr lang="ko-KR" altLang="en-US" sz="1600" dirty="0"/>
              <a:t>사용되는 프로토콜 중 </a:t>
            </a:r>
            <a:r>
              <a:rPr lang="ko-KR" altLang="en-US" sz="1600" dirty="0" smtClean="0"/>
              <a:t>하나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통신의 </a:t>
            </a:r>
            <a:r>
              <a:rPr lang="ko-KR" altLang="en-US" sz="1600" dirty="0"/>
              <a:t>전송 및 수신을 다루는 </a:t>
            </a:r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와 데이터 통신을 다루는 </a:t>
            </a:r>
            <a:r>
              <a:rPr lang="en-US" altLang="ko-KR" sz="1600" dirty="0"/>
              <a:t>IP(Internet Protocol)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구성되어 있음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/>
              <a:t>호스트 이름과 도메인 이름</a:t>
            </a:r>
            <a:endParaRPr lang="en-US" altLang="ko-KR" sz="1600" dirty="0"/>
          </a:p>
          <a:p>
            <a:pPr lvl="1"/>
            <a:r>
              <a:rPr lang="ko-KR" altLang="en-US" sz="1600" dirty="0"/>
              <a:t>호스트 이름</a:t>
            </a:r>
            <a:r>
              <a:rPr lang="en-US" altLang="ko-KR" sz="1600" dirty="0"/>
              <a:t>(host name)</a:t>
            </a:r>
            <a:r>
              <a:rPr lang="ko-KR" altLang="en-US" sz="1600" dirty="0"/>
              <a:t>은 각각의 컴퓨터에 지정된 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도메인 이름</a:t>
            </a:r>
            <a:r>
              <a:rPr lang="en-US" altLang="ko-KR" sz="1600" dirty="0"/>
              <a:t>(domain </a:t>
            </a:r>
            <a:r>
              <a:rPr lang="en-US" altLang="ko-KR" sz="1600" dirty="0" smtClean="0"/>
              <a:t>name) </a:t>
            </a:r>
            <a:r>
              <a:rPr lang="ko-KR" altLang="en-US" sz="1600" dirty="0" smtClean="0"/>
              <a:t>또는 주소는</a:t>
            </a:r>
            <a:r>
              <a:rPr lang="en-US" altLang="ko-KR" sz="1600" dirty="0" smtClean="0"/>
              <a:t> hanbit.co.kr</a:t>
            </a:r>
            <a:r>
              <a:rPr lang="ko-KR" altLang="en-US" sz="1600" dirty="0"/>
              <a:t>과 같은 형식으로 </a:t>
            </a:r>
            <a:r>
              <a:rPr lang="ko-KR" altLang="en-US" sz="1600" dirty="0" smtClean="0"/>
              <a:t>표기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Ex) </a:t>
            </a:r>
            <a:r>
              <a:rPr lang="ko-KR" altLang="en-US" sz="1600" dirty="0" smtClean="0"/>
              <a:t>호스트 </a:t>
            </a:r>
            <a:r>
              <a:rPr lang="ko-KR" altLang="en-US" sz="1600" dirty="0"/>
              <a:t>이름이 </a:t>
            </a:r>
            <a:r>
              <a:rPr lang="en-US" altLang="ko-KR" sz="1600" b="1" dirty="0">
                <a:solidFill>
                  <a:srgbClr val="FF0000"/>
                </a:solidFill>
              </a:rPr>
              <a:t>cookbook</a:t>
            </a:r>
            <a:r>
              <a:rPr lang="ko-KR" altLang="en-US" sz="1600" dirty="0"/>
              <a:t>이고 도메인 이름이 </a:t>
            </a:r>
            <a:r>
              <a:rPr lang="en-US" altLang="ko-KR" sz="1600" b="1" dirty="0" err="1">
                <a:solidFill>
                  <a:srgbClr val="FF0000"/>
                </a:solidFill>
              </a:rPr>
              <a:t>hanbit</a:t>
            </a:r>
            <a:r>
              <a:rPr lang="en-US" altLang="ko-KR" sz="1600" b="1" dirty="0">
                <a:solidFill>
                  <a:srgbClr val="FF0000"/>
                </a:solidFill>
              </a:rPr>
              <a:t>. co.kr</a:t>
            </a:r>
            <a:r>
              <a:rPr lang="ko-KR" altLang="en-US" sz="1600" dirty="0" smtClean="0"/>
              <a:t>이라면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ko-KR" altLang="en-US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  전체 이름</a:t>
            </a:r>
            <a:r>
              <a:rPr lang="en-US" altLang="ko-KR" sz="1600" dirty="0" smtClean="0"/>
              <a:t>(FQDN, Fully </a:t>
            </a:r>
            <a:r>
              <a:rPr lang="en-US" altLang="ko-KR" sz="1600" dirty="0"/>
              <a:t>Qualified Domain Name)</a:t>
            </a:r>
            <a:r>
              <a:rPr lang="ko-KR" altLang="en-US" sz="1600" dirty="0" smtClean="0"/>
              <a:t>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cookbook.hanbit.co.kr </a:t>
            </a:r>
            <a:r>
              <a:rPr lang="ko-KR" altLang="en-US" sz="1600" dirty="0" smtClean="0"/>
              <a:t>이 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같은 </a:t>
            </a:r>
            <a:r>
              <a:rPr lang="ko-KR" altLang="en-US" sz="1600" dirty="0"/>
              <a:t>회사</a:t>
            </a:r>
            <a:r>
              <a:rPr lang="en-US" altLang="ko-KR" sz="1600" dirty="0"/>
              <a:t>(</a:t>
            </a:r>
            <a:r>
              <a:rPr lang="ko-KR" altLang="en-US" sz="1600" dirty="0"/>
              <a:t>도메인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cookbook.hanbit.co.kr</a:t>
            </a:r>
            <a:r>
              <a:rPr lang="ko-KR" altLang="en-US" sz="1600" dirty="0"/>
              <a:t>이라는 호스트</a:t>
            </a:r>
            <a:r>
              <a:rPr lang="en-US" altLang="ko-KR" sz="1600" dirty="0"/>
              <a:t>(</a:t>
            </a:r>
            <a:r>
              <a:rPr lang="ko-KR" altLang="en-US" sz="1600" dirty="0"/>
              <a:t>컴퓨터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유일</a:t>
            </a:r>
            <a:endParaRPr lang="en-US" altLang="ko-KR" sz="1600" dirty="0" smtClean="0"/>
          </a:p>
          <a:p>
            <a:pPr marL="534987" lvl="2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0240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 smtClean="0"/>
              <a:t>IP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네트워크상에 </a:t>
            </a:r>
            <a:r>
              <a:rPr lang="ko-KR" altLang="en-US" sz="1600" dirty="0"/>
              <a:t>연결된 컴퓨터를 유일하게 구분하는 번호 </a:t>
            </a:r>
            <a:r>
              <a:rPr lang="ko-KR" altLang="en-US" sz="1600" dirty="0" smtClean="0"/>
              <a:t>체계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○○○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○○○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○○○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○○○ 형식의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바이트로 이루어짐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○○○에는 </a:t>
            </a:r>
            <a:r>
              <a:rPr lang="en-US" altLang="ko-KR" sz="1600" dirty="0"/>
              <a:t>0~255</a:t>
            </a:r>
            <a:r>
              <a:rPr lang="ko-KR" altLang="en-US" sz="1600" dirty="0"/>
              <a:t>가 올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Ex)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주소는 </a:t>
            </a:r>
            <a:r>
              <a:rPr lang="en-US" altLang="ko-KR" sz="1600" dirty="0" smtClean="0"/>
              <a:t>192.168.111.141,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모든 컴퓨터에서 </a:t>
            </a:r>
            <a:r>
              <a:rPr lang="ko-KR" altLang="en-US" sz="1600" dirty="0"/>
              <a:t>자기 자신을 의미하는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주소는 </a:t>
            </a:r>
            <a:r>
              <a:rPr lang="en-US" altLang="ko-KR" sz="1600" dirty="0" smtClean="0"/>
              <a:t>127.0.0.1</a:t>
            </a:r>
          </a:p>
          <a:p>
            <a:pPr lvl="1"/>
            <a:endParaRPr lang="en-US" altLang="ko-KR" sz="1600" dirty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/>
              <a:t>네트워크 주소</a:t>
            </a:r>
            <a:endParaRPr lang="en-US" altLang="ko-KR" sz="16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4-7]</a:t>
            </a:r>
            <a:r>
              <a:rPr lang="ko-KR" altLang="en-US" sz="1600" dirty="0"/>
              <a:t>에서 컴퓨터 </a:t>
            </a:r>
            <a:r>
              <a:rPr lang="en-US" altLang="ko-KR" sz="1600" dirty="0"/>
              <a:t>4</a:t>
            </a:r>
            <a:r>
              <a:rPr lang="ko-KR" altLang="en-US" sz="1600" dirty="0"/>
              <a:t>대의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보면 앞의 세 자리가 ‘</a:t>
            </a:r>
            <a:r>
              <a:rPr lang="en-US" altLang="ko-KR" sz="1600" dirty="0"/>
              <a:t>192.168.111’</a:t>
            </a:r>
            <a:r>
              <a:rPr lang="ko-KR" altLang="en-US" sz="1600" dirty="0"/>
              <a:t>로 같고 뒤의 한 자리만 </a:t>
            </a:r>
            <a:r>
              <a:rPr lang="ko-KR" altLang="en-US" sz="1600" dirty="0" smtClean="0"/>
              <a:t>다름</a:t>
            </a:r>
            <a:endParaRPr lang="en-US" altLang="ko-KR" sz="1600" dirty="0"/>
          </a:p>
          <a:p>
            <a:pPr lvl="1"/>
            <a:r>
              <a:rPr lang="ko-KR" altLang="en-US" sz="1600" dirty="0"/>
              <a:t>이 </a:t>
            </a:r>
            <a:r>
              <a:rPr lang="en-US" altLang="ko-KR" sz="1600" dirty="0"/>
              <a:t>4</a:t>
            </a:r>
            <a:r>
              <a:rPr lang="ko-KR" altLang="en-US" sz="1600" dirty="0"/>
              <a:t>대의 컴퓨터는 같은 네트워크에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서브넷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마스크는 공통으로 </a:t>
            </a:r>
            <a:r>
              <a:rPr lang="en-US" altLang="ko-KR" sz="1600" dirty="0"/>
              <a:t>C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255.255.255.0)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→ 이 </a:t>
            </a:r>
            <a:r>
              <a:rPr lang="ko-KR" altLang="en-US" sz="1600" dirty="0"/>
              <a:t>경우 네트워크 주소는 </a:t>
            </a:r>
            <a:r>
              <a:rPr lang="en-US" altLang="ko-KR" sz="1600" dirty="0" smtClean="0"/>
              <a:t>192.168.111.0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534987" lvl="2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4511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 err="1" smtClean="0"/>
              <a:t>브로드캐스트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/>
            <a:r>
              <a:rPr lang="ko-KR" altLang="en-US" sz="1600" dirty="0"/>
              <a:t>내부 네트워크의 모든 컴퓨터가 수신하는 </a:t>
            </a:r>
            <a:r>
              <a:rPr lang="ko-KR" altLang="en-US" sz="1600" dirty="0" smtClean="0"/>
              <a:t>주소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현재 주소의 끝자리를 </a:t>
            </a:r>
            <a:r>
              <a:rPr lang="en-US" altLang="ko-KR" sz="1600" dirty="0"/>
              <a:t>255</a:t>
            </a:r>
            <a:r>
              <a:rPr lang="ko-KR" altLang="en-US" sz="1600" dirty="0"/>
              <a:t>로 바꾼 주소</a:t>
            </a:r>
            <a:r>
              <a:rPr lang="en-US" altLang="ko-KR" sz="1600" dirty="0"/>
              <a:t>(C </a:t>
            </a:r>
            <a:r>
              <a:rPr lang="ko-KR" altLang="en-US" sz="1600" dirty="0"/>
              <a:t>클래스의 경우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Ex)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4-7]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브로드캐스트</a:t>
            </a:r>
            <a:r>
              <a:rPr lang="en-US" altLang="ko-KR" sz="1600" dirty="0"/>
              <a:t>(broadcast) </a:t>
            </a:r>
            <a:r>
              <a:rPr lang="ko-KR" altLang="en-US" sz="1600" dirty="0"/>
              <a:t>주소는 </a:t>
            </a:r>
            <a:r>
              <a:rPr lang="en-US" altLang="ko-KR" sz="1600" dirty="0" smtClean="0"/>
              <a:t>192.168.111.255</a:t>
            </a:r>
          </a:p>
          <a:p>
            <a:pPr lvl="1"/>
            <a:endParaRPr lang="en-US" altLang="ko-KR" sz="1600" dirty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/>
              <a:t>게이트웨이</a:t>
            </a:r>
            <a:endParaRPr lang="en-US" altLang="ko-KR" sz="1600" dirty="0"/>
          </a:p>
          <a:p>
            <a:pPr lvl="1"/>
            <a:r>
              <a:rPr lang="ko-KR" altLang="en-US" sz="1600" dirty="0"/>
              <a:t>내부 네트워크를 외부와 연결하기 위한 컴퓨터 또는 </a:t>
            </a:r>
            <a:r>
              <a:rPr lang="ko-KR" altLang="en-US" sz="1600" dirty="0" smtClean="0"/>
              <a:t>장비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인터넷을 </a:t>
            </a:r>
            <a:r>
              <a:rPr lang="ko-KR" altLang="en-US" sz="1600" dirty="0"/>
              <a:t>사용하기 위해 외부 네트워크에 접속하려면 게이트웨이의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알아야 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게이트웨이에는 내부로 </a:t>
            </a:r>
            <a:r>
              <a:rPr lang="ko-KR" altLang="en-US" sz="1600" dirty="0" smtClean="0"/>
              <a:t>향하는 </a:t>
            </a:r>
            <a:r>
              <a:rPr lang="ko-KR" altLang="en-US" sz="1600" dirty="0"/>
              <a:t>문</a:t>
            </a:r>
            <a:r>
              <a:rPr lang="en-US" altLang="ko-KR" sz="1600" dirty="0"/>
              <a:t>(</a:t>
            </a:r>
            <a:r>
              <a:rPr lang="ko-KR" altLang="en-US" sz="1600" dirty="0"/>
              <a:t>네트워크 카드</a:t>
            </a:r>
            <a:r>
              <a:rPr lang="en-US" altLang="ko-KR" sz="1600" dirty="0"/>
              <a:t>)</a:t>
            </a:r>
            <a:r>
              <a:rPr lang="ko-KR" altLang="en-US" sz="1600" dirty="0"/>
              <a:t>과 외부로 향하는 문</a:t>
            </a:r>
            <a:r>
              <a:rPr lang="en-US" altLang="ko-KR" sz="1600" dirty="0"/>
              <a:t>(</a:t>
            </a:r>
            <a:r>
              <a:rPr lang="ko-KR" altLang="en-US" sz="1600" dirty="0"/>
              <a:t>네트워크 카드</a:t>
            </a:r>
            <a:r>
              <a:rPr lang="en-US" altLang="ko-KR" sz="1600" dirty="0"/>
              <a:t>)</a:t>
            </a:r>
            <a:r>
              <a:rPr lang="ko-KR" altLang="en-US" sz="1600" dirty="0"/>
              <a:t>이 있어야 </a:t>
            </a:r>
            <a:r>
              <a:rPr lang="ko-KR" altLang="en-US" sz="1600" dirty="0" smtClean="0"/>
              <a:t>함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→ </a:t>
            </a:r>
            <a:r>
              <a:rPr lang="ko-KR" altLang="en-US" sz="1600" dirty="0" smtClean="0"/>
              <a:t>네트워크 </a:t>
            </a:r>
            <a:r>
              <a:rPr lang="ko-KR" altLang="en-US" sz="1600" dirty="0"/>
              <a:t>카드가 </a:t>
            </a:r>
            <a:r>
              <a:rPr lang="en-US" altLang="ko-KR" sz="1600" dirty="0"/>
              <a:t>2</a:t>
            </a:r>
            <a:r>
              <a:rPr lang="ko-KR" altLang="en-US" sz="1600" dirty="0"/>
              <a:t>개 </a:t>
            </a:r>
            <a:r>
              <a:rPr lang="ko-KR" altLang="en-US" sz="1600" dirty="0" err="1" smtClean="0"/>
              <a:t>장착되어야</a:t>
            </a:r>
            <a:r>
              <a:rPr lang="ko-KR" altLang="en-US" sz="1600" dirty="0" smtClean="0"/>
              <a:t> 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게이트웨이 주소는 </a:t>
            </a:r>
            <a:r>
              <a:rPr lang="en-US" altLang="ko-KR" sz="1600" dirty="0"/>
              <a:t>VMware</a:t>
            </a:r>
            <a:r>
              <a:rPr lang="ko-KR" altLang="en-US" sz="1600" dirty="0"/>
              <a:t>에서 제공하며 </a:t>
            </a:r>
            <a:r>
              <a:rPr lang="en-US" altLang="ko-KR" sz="1600" b="1" dirty="0">
                <a:solidFill>
                  <a:srgbClr val="FF0000"/>
                </a:solidFill>
              </a:rPr>
              <a:t>192.168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고정되어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4652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 err="1"/>
              <a:t>넷마스크와</a:t>
            </a:r>
            <a:r>
              <a:rPr lang="ko-KR" altLang="en-US" sz="1600" dirty="0"/>
              <a:t> 클래스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넷마스크로</a:t>
            </a:r>
            <a:r>
              <a:rPr lang="ko-KR" altLang="en-US" sz="1600" dirty="0"/>
              <a:t> 네트워크의 규모가 </a:t>
            </a:r>
            <a:r>
              <a:rPr lang="ko-KR" altLang="en-US" sz="1600" dirty="0" smtClean="0"/>
              <a:t>결정됨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실습에서는 사설 네트워크에서 </a:t>
            </a:r>
            <a:r>
              <a:rPr lang="en-US" altLang="ko-KR" sz="1600" dirty="0"/>
              <a:t>C </a:t>
            </a:r>
            <a:r>
              <a:rPr lang="ko-KR" altLang="en-US" sz="1600" dirty="0"/>
              <a:t>클래스를 사용하기 </a:t>
            </a:r>
            <a:r>
              <a:rPr lang="ko-KR" altLang="en-US" sz="1600" dirty="0" smtClean="0"/>
              <a:t>때문에 </a:t>
            </a:r>
            <a:r>
              <a:rPr lang="ko-KR" altLang="en-US" sz="1600" dirty="0" err="1"/>
              <a:t>넷마스크가</a:t>
            </a:r>
            <a:r>
              <a:rPr lang="ko-KR" altLang="en-US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255.255.255.0</a:t>
            </a:r>
          </a:p>
          <a:p>
            <a:pPr lvl="1"/>
            <a:r>
              <a:rPr lang="ko-KR" altLang="en-US" sz="1600" dirty="0" smtClean="0"/>
              <a:t>실제로는 </a:t>
            </a:r>
            <a:r>
              <a:rPr lang="en-US" altLang="ko-KR" sz="1600" dirty="0" smtClean="0"/>
              <a:t>256</a:t>
            </a:r>
            <a:r>
              <a:rPr lang="ko-KR" altLang="en-US" sz="1600" dirty="0"/>
              <a:t>개의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192.168.111.0~192.168.111.255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사용 가능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</a:t>
            </a:r>
            <a:r>
              <a:rPr lang="ko-KR" altLang="en-US" sz="1600" dirty="0" smtClean="0"/>
              <a:t>중에서 </a:t>
            </a:r>
            <a:r>
              <a:rPr lang="ko-KR" altLang="en-US" sz="1600" dirty="0"/>
              <a:t>네트워크 주소인 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192.168.111.0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브로드캐스트</a:t>
            </a:r>
            <a:r>
              <a:rPr lang="ko-KR" altLang="en-US" sz="1600" dirty="0"/>
              <a:t> 주소인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192.168.111.255</a:t>
            </a:r>
            <a:r>
              <a:rPr lang="en-US" altLang="ko-KR" sz="1600" dirty="0"/>
              <a:t>, </a:t>
            </a:r>
            <a:r>
              <a:rPr lang="ko-KR" altLang="en-US" sz="1600" dirty="0"/>
              <a:t>게이트웨이로 사용할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실습에서는 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192.168.111.2</a:t>
            </a:r>
            <a:r>
              <a:rPr lang="en-US" altLang="ko-KR" sz="1600" dirty="0"/>
              <a:t>)</a:t>
            </a:r>
            <a:r>
              <a:rPr lang="ko-KR" altLang="en-US" sz="1600" dirty="0"/>
              <a:t>를 제외하면 </a:t>
            </a:r>
            <a:r>
              <a:rPr lang="en-US" altLang="ko-KR" sz="1600" dirty="0"/>
              <a:t>253</a:t>
            </a:r>
            <a:r>
              <a:rPr lang="ko-KR" altLang="en-US" sz="1600" dirty="0"/>
              <a:t>대의 컴퓨터를 네트워크 내부에서 </a:t>
            </a:r>
            <a:r>
              <a:rPr lang="ko-KR" altLang="en-US" sz="1600" dirty="0" smtClean="0"/>
              <a:t>연결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DNS </a:t>
            </a:r>
            <a:r>
              <a:rPr lang="ko-KR" altLang="en-US" sz="1600" dirty="0"/>
              <a:t>서버 주소</a:t>
            </a:r>
            <a:endParaRPr lang="en-US" altLang="ko-KR" sz="1600" dirty="0"/>
          </a:p>
          <a:p>
            <a:pPr lvl="1"/>
            <a:r>
              <a:rPr lang="ko-KR" altLang="en-US" sz="1600" dirty="0"/>
              <a:t>인터넷을 사용할 때 </a:t>
            </a:r>
            <a:r>
              <a:rPr lang="en-US" altLang="ko-KR" sz="1600" dirty="0"/>
              <a:t>www.daum.net</a:t>
            </a:r>
            <a:r>
              <a:rPr lang="ko-KR" altLang="en-US" sz="1600" dirty="0"/>
              <a:t>과 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을 해당 컴퓨터의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변환해주는 서버 </a:t>
            </a:r>
            <a:r>
              <a:rPr lang="ko-KR" altLang="en-US" sz="1600" dirty="0" smtClean="0"/>
              <a:t>컴퓨터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설정 파일은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resolv.conf</a:t>
            </a:r>
            <a:r>
              <a:rPr lang="ko-KR" altLang="en-US" sz="1600" dirty="0"/>
              <a:t>이며 내용 </a:t>
            </a:r>
            <a:r>
              <a:rPr lang="ko-KR" altLang="en-US" sz="1600" dirty="0" smtClean="0"/>
              <a:t>중 </a:t>
            </a:r>
            <a:r>
              <a:rPr lang="ko-KR" altLang="en-US" sz="1600" dirty="0"/>
              <a:t>‘</a:t>
            </a:r>
            <a:r>
              <a:rPr lang="en-US" altLang="ko-KR" sz="1600" dirty="0" err="1"/>
              <a:t>nameserver</a:t>
            </a:r>
            <a:r>
              <a:rPr lang="en-US" altLang="ko-KR" sz="1600" dirty="0"/>
              <a:t> DNS</a:t>
            </a:r>
            <a:r>
              <a:rPr lang="ko-KR" altLang="en-US" sz="1600" dirty="0"/>
              <a:t>서버</a:t>
            </a:r>
            <a:r>
              <a:rPr lang="en-US" altLang="ko-KR" sz="1600" dirty="0"/>
              <a:t>IP’ </a:t>
            </a:r>
            <a:r>
              <a:rPr lang="ko-KR" altLang="en-US" sz="1600" dirty="0"/>
              <a:t>형식으로 </a:t>
            </a:r>
            <a:r>
              <a:rPr lang="ko-KR" altLang="en-US" sz="1600" dirty="0" smtClean="0"/>
              <a:t>설정되어 있음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354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/>
              <a:t>리눅스에서의 네트워크 장치 이름</a:t>
            </a:r>
            <a:endParaRPr lang="en-US" altLang="ko-KR" sz="1600" dirty="0"/>
          </a:p>
          <a:p>
            <a:pPr lvl="1"/>
            <a:r>
              <a:rPr lang="ko-KR" altLang="en-US" sz="1600" dirty="0"/>
              <a:t>리눅스에 </a:t>
            </a:r>
            <a:r>
              <a:rPr lang="ko-KR" altLang="en-US" sz="1600" dirty="0" smtClean="0"/>
              <a:t>랜 카드가 </a:t>
            </a:r>
            <a:r>
              <a:rPr lang="ko-KR" altLang="en-US" sz="1600" dirty="0"/>
              <a:t>장착되면 </a:t>
            </a:r>
            <a:r>
              <a:rPr lang="en-US" altLang="ko-KR" sz="1600" dirty="0"/>
              <a:t>Ubuntu 18.04 LTS</a:t>
            </a:r>
            <a:r>
              <a:rPr lang="ko-KR" altLang="en-US" sz="1600" dirty="0"/>
              <a:t>는 자동으로 이 장치의 이름을 </a:t>
            </a:r>
            <a:r>
              <a:rPr lang="en-US" altLang="ko-KR" sz="1600" dirty="0"/>
              <a:t>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인식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랜 </a:t>
            </a:r>
            <a:r>
              <a:rPr lang="ko-KR" altLang="en-US" sz="1600" dirty="0"/>
              <a:t>카드의 </a:t>
            </a:r>
            <a:r>
              <a:rPr lang="ko-KR" altLang="en-US" sz="1600" dirty="0" smtClean="0"/>
              <a:t>이름은 </a:t>
            </a:r>
            <a:r>
              <a:rPr lang="ko-KR" altLang="en-US" sz="1600" dirty="0"/>
              <a:t>네트워크 정보를 파악하거나 네트워크를 정지 또는 가동할 때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lvl="1"/>
            <a:endParaRPr lang="en-US" altLang="ko-KR" sz="1600" b="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b="0" dirty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nm-connection-editor</a:t>
            </a:r>
          </a:p>
          <a:p>
            <a:pPr lvl="1"/>
            <a:r>
              <a:rPr lang="en-US" altLang="ko-KR" sz="1600" dirty="0"/>
              <a:t>n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Network </a:t>
            </a:r>
            <a:r>
              <a:rPr lang="en-US" altLang="ko-KR" sz="1600" dirty="0"/>
              <a:t>Manager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네트워크와 관련된 작업은 대부분 이 명령어를 바탕으로 </a:t>
            </a:r>
            <a:r>
              <a:rPr lang="ko-KR" altLang="en-US" sz="1600" dirty="0" smtClean="0"/>
              <a:t>실행 가능</a:t>
            </a:r>
            <a:endParaRPr lang="en-US" altLang="ko-KR" sz="1600" dirty="0" smtClean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/>
              <a:t>명령으로 설정하는 </a:t>
            </a:r>
            <a:r>
              <a:rPr lang="ko-KR" altLang="en-US" sz="1600" dirty="0" smtClean="0"/>
              <a:t>사항은 아래와 같음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자동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 또는 고정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 사용 결정</a:t>
            </a:r>
            <a:endParaRPr lang="en-US" altLang="ko-KR" sz="1600" dirty="0"/>
          </a:p>
          <a:p>
            <a:pPr lvl="2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</a:t>
            </a:r>
            <a:r>
              <a:rPr lang="en-US" altLang="ko-KR" sz="1600" dirty="0"/>
              <a:t>, </a:t>
            </a:r>
            <a:r>
              <a:rPr lang="ko-KR" altLang="en-US" sz="1600" dirty="0"/>
              <a:t>게이트웨이 정보 입력</a:t>
            </a:r>
            <a:endParaRPr lang="en-US" altLang="ko-KR" sz="1600" dirty="0"/>
          </a:p>
          <a:p>
            <a:pPr lvl="2"/>
            <a:r>
              <a:rPr lang="en-US" altLang="ko-KR" sz="1600" dirty="0"/>
              <a:t>DNS </a:t>
            </a:r>
            <a:r>
              <a:rPr lang="ko-KR" altLang="en-US" sz="1600" dirty="0"/>
              <a:t>정보 입력</a:t>
            </a:r>
            <a:endParaRPr lang="en-US" altLang="ko-KR" sz="1600" dirty="0"/>
          </a:p>
          <a:p>
            <a:pPr lvl="2"/>
            <a:r>
              <a:rPr lang="ko-KR" altLang="en-US" sz="1600" dirty="0"/>
              <a:t>네트워크 카드 드라이버 설정</a:t>
            </a:r>
            <a:endParaRPr lang="en-US" altLang="ko-KR" sz="1600" dirty="0"/>
          </a:p>
          <a:p>
            <a:pPr lvl="2"/>
            <a:r>
              <a:rPr lang="ko-KR" altLang="en-US" sz="1600" dirty="0"/>
              <a:t>네트워크 장치</a:t>
            </a:r>
            <a:r>
              <a:rPr lang="en-US" altLang="ko-KR" sz="1600" dirty="0"/>
              <a:t>(ens32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ens33) </a:t>
            </a:r>
            <a:r>
              <a:rPr lang="ko-KR" altLang="en-US" sz="1600" dirty="0" smtClean="0"/>
              <a:t>설정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123855"/>
            <a:ext cx="7277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리눅스 기본 명령어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네트워크 명령어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파일 압축과 묶기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b="1" dirty="0" smtClean="0"/>
              <a:t>04</a:t>
            </a:r>
            <a:r>
              <a:rPr lang="en-US" altLang="ko-KR" dirty="0" smtClean="0"/>
              <a:t> </a:t>
            </a:r>
            <a:r>
              <a:rPr lang="ko-KR" altLang="en-US" dirty="0"/>
              <a:t>시스템 설정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63715"/>
            <a:ext cx="657142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 err="1"/>
              <a:t>systemctl</a:t>
            </a:r>
            <a:r>
              <a:rPr lang="en-US" altLang="ko-KR" sz="1600" dirty="0"/>
              <a:t> start/stop/restart/status networking</a:t>
            </a:r>
          </a:p>
          <a:p>
            <a:pPr lvl="1"/>
            <a:r>
              <a:rPr lang="ko-KR" altLang="en-US" sz="1600" dirty="0" smtClean="0"/>
              <a:t>네트워크의 </a:t>
            </a:r>
            <a:r>
              <a:rPr lang="ko-KR" altLang="en-US" sz="1600" dirty="0"/>
              <a:t>설정을 변경한 후 변경된 내용을 시스템에 적용하는 </a:t>
            </a:r>
            <a:r>
              <a:rPr lang="ko-KR" altLang="en-US" sz="1600" dirty="0" smtClean="0"/>
              <a:t>명령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smtClean="0"/>
              <a:t>→</a:t>
            </a:r>
            <a:r>
              <a:rPr lang="en-US" altLang="ko-KR" sz="1600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/>
              <a:t>명령을 실행하여 내용을 변경한 후에는 반드시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restart </a:t>
            </a:r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networking </a:t>
            </a:r>
            <a:r>
              <a:rPr lang="ko-KR" altLang="en-US" sz="1600" dirty="0" smtClean="0"/>
              <a:t>명령을 실행하는 것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restart </a:t>
            </a:r>
            <a:r>
              <a:rPr lang="ko-KR" altLang="en-US" sz="1600" dirty="0"/>
              <a:t>옵션은 </a:t>
            </a:r>
            <a:r>
              <a:rPr lang="en-US" altLang="ko-KR" sz="1600" dirty="0"/>
              <a:t>stop</a:t>
            </a:r>
            <a:r>
              <a:rPr lang="ko-KR" altLang="en-US" sz="1600" dirty="0"/>
              <a:t>과 </a:t>
            </a:r>
            <a:r>
              <a:rPr lang="en-US" altLang="ko-KR" sz="1600" dirty="0"/>
              <a:t>start </a:t>
            </a:r>
            <a:r>
              <a:rPr lang="ko-KR" altLang="en-US" sz="1600" dirty="0"/>
              <a:t>옵션이 합쳐진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status </a:t>
            </a:r>
            <a:r>
              <a:rPr lang="ko-KR" altLang="en-US" sz="1600" dirty="0"/>
              <a:t>옵션은 현재 </a:t>
            </a:r>
            <a:r>
              <a:rPr lang="ko-KR" altLang="en-US" sz="1600" dirty="0" smtClean="0"/>
              <a:t>작동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active) </a:t>
            </a:r>
            <a:r>
              <a:rPr lang="ko-KR" altLang="en-US" sz="1600" dirty="0"/>
              <a:t>또는 정지</a:t>
            </a:r>
            <a:r>
              <a:rPr lang="en-US" altLang="ko-KR" sz="1600" dirty="0"/>
              <a:t>(inactive) </a:t>
            </a:r>
            <a:r>
              <a:rPr lang="ko-KR" altLang="en-US" sz="1600" dirty="0"/>
              <a:t>상태를 </a:t>
            </a:r>
            <a:r>
              <a:rPr lang="ko-KR" altLang="en-US" sz="1600" dirty="0" smtClean="0"/>
              <a:t>나타냄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 err="1"/>
              <a:t>ifconfig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장치명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해당 </a:t>
            </a:r>
            <a:r>
              <a:rPr lang="ko-KR" altLang="en-US" sz="1600" dirty="0"/>
              <a:t>장치의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주소와 관련 정보를 출력하는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 err="1" smtClean="0"/>
              <a:t>nslookup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DNS </a:t>
            </a:r>
            <a:r>
              <a:rPr lang="ko-KR" altLang="en-US" sz="1600" dirty="0"/>
              <a:t>서버의 작동을 테스트하는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ping IP </a:t>
            </a:r>
            <a:r>
              <a:rPr lang="ko-KR" altLang="en-US" sz="1600" dirty="0"/>
              <a:t>주소 또는 </a:t>
            </a:r>
            <a:r>
              <a:rPr lang="en-US" altLang="ko-KR" sz="1600" dirty="0" smtClean="0"/>
              <a:t>URL</a:t>
            </a:r>
          </a:p>
          <a:p>
            <a:pPr lvl="1"/>
            <a:r>
              <a:rPr lang="ko-KR" altLang="en-US" sz="1600" dirty="0" smtClean="0"/>
              <a:t>해당 </a:t>
            </a:r>
            <a:r>
              <a:rPr lang="ko-KR" altLang="en-US" sz="1600" dirty="0"/>
              <a:t>컴퓨터가 네트워크상에서 응답하는지 테스트하는 간편한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상대 </a:t>
            </a:r>
            <a:r>
              <a:rPr lang="ko-KR" altLang="en-US" sz="1600" dirty="0"/>
              <a:t>컴퓨터가 </a:t>
            </a:r>
            <a:r>
              <a:rPr lang="ko-KR" altLang="en-US" sz="1600" dirty="0" smtClean="0"/>
              <a:t>네트워크상에서 </a:t>
            </a:r>
            <a:r>
              <a:rPr lang="ko-KR" altLang="en-US" sz="1600" dirty="0"/>
              <a:t>아무 이상 없이 작동되는지 확인할 때 주로 사용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39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ko-KR" altLang="en-US" dirty="0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dirty="0"/>
              <a:t>네트워크 기본 정보가 설정된 파일</a:t>
            </a:r>
            <a:endParaRPr lang="en-US" altLang="ko-KR" sz="1600" dirty="0"/>
          </a:p>
          <a:p>
            <a:pPr lvl="1"/>
            <a:r>
              <a:rPr lang="ko-KR" altLang="en-US" sz="1600" dirty="0"/>
              <a:t>네트워크와 관련된 파일은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netplan</a:t>
            </a:r>
            <a:r>
              <a:rPr lang="en-US" altLang="ko-KR" sz="1600" dirty="0"/>
              <a:t>/ </a:t>
            </a:r>
            <a:r>
              <a:rPr lang="ko-KR" altLang="en-US" sz="1600" dirty="0"/>
              <a:t>폴더에 들어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파일을 </a:t>
            </a:r>
            <a:r>
              <a:rPr lang="ko-KR" altLang="en-US" sz="1600" dirty="0"/>
              <a:t>직접 편집하는 </a:t>
            </a:r>
            <a:r>
              <a:rPr lang="ko-KR" altLang="en-US" sz="1600" dirty="0" smtClean="0"/>
              <a:t>것보다는 </a:t>
            </a:r>
            <a:r>
              <a:rPr lang="en-US" altLang="ko-KR" sz="1600" b="1" dirty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/>
              <a:t>명령을 사용하는 것이 </a:t>
            </a:r>
            <a:r>
              <a:rPr lang="ko-KR" altLang="en-US" sz="1600" dirty="0" smtClean="0"/>
              <a:t>편리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resolv.conf</a:t>
            </a:r>
            <a:endParaRPr lang="en-US" altLang="ko-KR" sz="1600" dirty="0"/>
          </a:p>
          <a:p>
            <a:pPr lvl="1"/>
            <a:r>
              <a:rPr lang="en-US" altLang="ko-KR" sz="1600" dirty="0"/>
              <a:t>DNS </a:t>
            </a:r>
            <a:r>
              <a:rPr lang="ko-KR" altLang="en-US" sz="1600" dirty="0"/>
              <a:t>서버의 정보와 호스트 이름이 들어 있는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임시로 </a:t>
            </a:r>
            <a:r>
              <a:rPr lang="ko-KR" altLang="en-US" sz="1600" dirty="0"/>
              <a:t>사용되는 파일이며 네트워크를 </a:t>
            </a:r>
            <a:r>
              <a:rPr lang="ko-KR" altLang="en-US" sz="1600" dirty="0" err="1" smtClean="0"/>
              <a:t>재시작하면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초기화됨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/hosts </a:t>
            </a:r>
          </a:p>
          <a:p>
            <a:pPr lvl="1"/>
            <a:r>
              <a:rPr lang="ko-KR" altLang="en-US" sz="1600" dirty="0"/>
              <a:t>현재 컴퓨터의 호스트 이름과 </a:t>
            </a:r>
            <a:r>
              <a:rPr lang="en-US" altLang="ko-KR" sz="1600" dirty="0"/>
              <a:t>FQDN</a:t>
            </a:r>
            <a:r>
              <a:rPr lang="ko-KR" altLang="en-US" sz="1600" dirty="0"/>
              <a:t>이 들어 있는 파일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915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터미널 열기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1-1 Server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처음 설치 상태로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VMware</a:t>
            </a:r>
            <a:r>
              <a:rPr lang="ko-KR" altLang="en-US" sz="1600" dirty="0" smtClean="0"/>
              <a:t> 종료 </a:t>
            </a:r>
            <a:r>
              <a:rPr lang="ko-KR" altLang="en-US" sz="1600" dirty="0"/>
              <a:t>후 </a:t>
            </a:r>
            <a:r>
              <a:rPr lang="en-US" altLang="ko-KR" sz="1600" dirty="0"/>
              <a:t>C:\Linux\Server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C</a:t>
            </a:r>
            <a:r>
              <a:rPr lang="en-US" altLang="ko-KR" sz="1600" dirty="0"/>
              <a:t>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)\Server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Server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부팅하면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자동 </a:t>
            </a:r>
            <a:r>
              <a:rPr lang="ko-KR" altLang="en-US" sz="1600" dirty="0" smtClean="0"/>
              <a:t>접속됨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1-3 </a:t>
            </a:r>
            <a:r>
              <a:rPr lang="ko-KR" altLang="en-US" sz="1600" dirty="0"/>
              <a:t>바탕화면에서 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IP </a:t>
            </a:r>
            <a:r>
              <a:rPr lang="ko-KR" altLang="en-US" sz="1600" dirty="0"/>
              <a:t>정보 </a:t>
            </a:r>
            <a:r>
              <a:rPr lang="ko-KR" altLang="en-US" sz="1600" dirty="0" smtClean="0"/>
              <a:t>확인하기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>
                <a:solidFill>
                  <a:srgbClr val="FF0000"/>
                </a:solidFill>
              </a:rPr>
              <a:t>nm-connection-editor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52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en-US" altLang="ko-KR" sz="1600" dirty="0"/>
              <a:t>[</a:t>
            </a:r>
            <a:r>
              <a:rPr lang="ko-KR" altLang="en-US" sz="1600" dirty="0"/>
              <a:t>네트워크 연결</a:t>
            </a:r>
            <a:r>
              <a:rPr lang="en-US" altLang="ko-KR" sz="1600" dirty="0"/>
              <a:t>] </a:t>
            </a:r>
            <a:r>
              <a:rPr lang="ko-KR" altLang="en-US" sz="1600" dirty="0"/>
              <a:t>창이 나타나면 설정된 네트워크 정보를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장치의 </a:t>
            </a:r>
            <a:r>
              <a:rPr lang="ko-KR" altLang="en-US" sz="1600" dirty="0"/>
              <a:t>이름은 ‘유선 연결 </a:t>
            </a:r>
            <a:r>
              <a:rPr lang="en-US" altLang="ko-KR" sz="1600" dirty="0"/>
              <a:t>1’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현재는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자동으로 </a:t>
            </a:r>
            <a:r>
              <a:rPr lang="ko-KR" altLang="en-US" sz="1600" dirty="0" err="1"/>
              <a:t>할당받도록</a:t>
            </a:r>
            <a:r>
              <a:rPr lang="ko-KR" altLang="en-US" sz="1600" dirty="0"/>
              <a:t> 되어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3" y="1673805"/>
            <a:ext cx="8515009" cy="3596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89730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고정 </a:t>
            </a:r>
            <a:r>
              <a:rPr lang="en-US" altLang="ko-KR" sz="1600" dirty="0"/>
              <a:t>IP</a:t>
            </a:r>
            <a:r>
              <a:rPr lang="ko-KR" altLang="en-US" sz="1600" dirty="0"/>
              <a:t>로 설정 </a:t>
            </a:r>
            <a:r>
              <a:rPr lang="ko-KR" altLang="en-US" sz="1600" dirty="0" smtClean="0"/>
              <a:t>변경하기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ko-KR" altLang="en-US" sz="1600" dirty="0"/>
              <a:t>방식을 ‘</a:t>
            </a:r>
            <a:r>
              <a:rPr lang="ko-KR" altLang="en-US" sz="1600" dirty="0" err="1"/>
              <a:t>수동’으로</a:t>
            </a:r>
            <a:r>
              <a:rPr lang="ko-KR" altLang="en-US" sz="1600" dirty="0"/>
              <a:t> 변경하고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주소에는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192.168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</a:rPr>
              <a:t>100</a:t>
            </a:r>
            <a:r>
              <a:rPr lang="en-US" altLang="ko-KR" sz="1600" dirty="0"/>
              <a:t>’, </a:t>
            </a:r>
            <a:r>
              <a:rPr lang="ko-KR" altLang="en-US" sz="1600" dirty="0" smtClean="0"/>
              <a:t>넷마스크에는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255.255.255.0</a:t>
            </a:r>
            <a:r>
              <a:rPr lang="en-US" altLang="ko-KR" sz="1600" dirty="0"/>
              <a:t>’,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게이트웨이에는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192.168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○○○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이때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4-1]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확인한 </a:t>
            </a:r>
            <a:r>
              <a:rPr lang="ko-KR" altLang="en-US" sz="1600" dirty="0"/>
              <a:t>자기 컴퓨터의 숫자를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○○○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넣어야 함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DNS </a:t>
            </a:r>
            <a:r>
              <a:rPr lang="ko-KR" altLang="en-US" sz="1600" dirty="0"/>
              <a:t>서버에는 ‘</a:t>
            </a:r>
            <a:r>
              <a:rPr lang="en-US" altLang="ko-KR" sz="1600" b="1" dirty="0">
                <a:solidFill>
                  <a:srgbClr val="FF0000"/>
                </a:solidFill>
              </a:rPr>
              <a:t>8.8.8.8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836585" y="2798930"/>
            <a:ext cx="6571429" cy="3870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6247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3-2 &lt;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 내용을 저장하고 </a:t>
            </a:r>
            <a:r>
              <a:rPr lang="en-US" altLang="ko-KR" sz="1600" dirty="0"/>
              <a:t>[</a:t>
            </a:r>
            <a:r>
              <a:rPr lang="ko-KR" altLang="en-US" sz="1600" dirty="0"/>
              <a:t>네트워크 연결</a:t>
            </a:r>
            <a:r>
              <a:rPr lang="en-US" altLang="ko-KR" sz="1600" dirty="0"/>
              <a:t>] </a:t>
            </a:r>
            <a:r>
              <a:rPr lang="ko-KR" altLang="en-US" sz="1600" dirty="0" smtClean="0"/>
              <a:t>창 닫기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3-3 </a:t>
            </a:r>
            <a:r>
              <a:rPr lang="ko-KR" altLang="en-US" sz="1600" dirty="0"/>
              <a:t>설정을 적용하기 위해 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reboot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컴퓨터 재부팅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/>
              <a:t>고정 </a:t>
            </a:r>
            <a:r>
              <a:rPr lang="en-US" altLang="ko-KR" sz="1600" dirty="0"/>
              <a:t>IP</a:t>
            </a:r>
            <a:r>
              <a:rPr lang="ko-KR" altLang="en-US" sz="1600" dirty="0"/>
              <a:t>로 설정된 내용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4-1 </a:t>
            </a:r>
            <a:r>
              <a:rPr lang="ko-KR" altLang="en-US" sz="1600" dirty="0"/>
              <a:t>바탕화면에서 마우스 오른쪽 버튼을 클릭하여 </a:t>
            </a:r>
            <a:r>
              <a:rPr lang="en-US" altLang="ko-KR" sz="1600" dirty="0"/>
              <a:t>[</a:t>
            </a:r>
            <a:r>
              <a:rPr lang="ko-KR" altLang="en-US" sz="1600" dirty="0"/>
              <a:t>터미널 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4-2 </a:t>
            </a:r>
            <a:r>
              <a:rPr lang="ko-KR" altLang="en-US" sz="1600" dirty="0"/>
              <a:t>변경한 설정 내용이 적용된 것을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확인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3"/>
          <a:stretch/>
        </p:blipFill>
        <p:spPr>
          <a:xfrm>
            <a:off x="839076" y="2843935"/>
            <a:ext cx="7009524" cy="27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44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4-3 </a:t>
            </a:r>
            <a:r>
              <a:rPr lang="en-US" altLang="ko-KR" sz="1600" b="1" dirty="0" err="1">
                <a:solidFill>
                  <a:srgbClr val="FF0000"/>
                </a:solidFill>
              </a:rPr>
              <a:t>netstat</a:t>
            </a:r>
            <a:r>
              <a:rPr lang="en-US" altLang="ko-KR" sz="1600" b="1" dirty="0">
                <a:solidFill>
                  <a:srgbClr val="FF0000"/>
                </a:solidFill>
              </a:rPr>
              <a:t> -</a:t>
            </a:r>
            <a:r>
              <a:rPr lang="en-US" altLang="ko-KR" sz="1600" b="1" dirty="0" err="1">
                <a:solidFill>
                  <a:srgbClr val="FF0000"/>
                </a:solidFill>
              </a:rPr>
              <a:t>rn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게이트웨이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4-4 </a:t>
            </a:r>
            <a:r>
              <a:rPr lang="ko-KR" altLang="en-US" sz="1600" dirty="0"/>
              <a:t>설정된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정보를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systemd</a:t>
            </a:r>
            <a:r>
              <a:rPr lang="en-US" altLang="ko-KR" sz="1600" b="1" dirty="0">
                <a:solidFill>
                  <a:srgbClr val="FF0000"/>
                </a:solidFill>
              </a:rPr>
              <a:t>-resolve --status ens32 </a:t>
            </a:r>
            <a:r>
              <a:rPr lang="ko-KR" altLang="en-US" sz="1600" dirty="0"/>
              <a:t>명령으로 확인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20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563310"/>
            <a:ext cx="7009524" cy="2266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665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작동 확인하기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5-1 </a:t>
            </a:r>
            <a:r>
              <a:rPr lang="ko-KR" altLang="en-US" sz="1600" dirty="0" smtClean="0"/>
              <a:t>인터넷이 </a:t>
            </a:r>
            <a:r>
              <a:rPr lang="ko-KR" altLang="en-US" sz="1600" dirty="0"/>
              <a:t>연결되지 않는 경우 </a:t>
            </a:r>
            <a:r>
              <a:rPr lang="en-US" altLang="ko-KR" sz="1600" dirty="0" smtClean="0"/>
              <a:t>DNS </a:t>
            </a:r>
            <a:r>
              <a:rPr lang="ko-KR" altLang="en-US" sz="1600" dirty="0"/>
              <a:t>서버의 고장 때문인지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문제 때문인지 </a:t>
            </a:r>
            <a:r>
              <a:rPr lang="ko-KR" altLang="en-US" sz="1600" dirty="0" smtClean="0"/>
              <a:t>확인해야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바탕화면 </a:t>
            </a:r>
            <a:r>
              <a:rPr lang="ko-KR" altLang="en-US" sz="1600" dirty="0"/>
              <a:t>왼쪽의 </a:t>
            </a:r>
            <a:r>
              <a:rPr lang="en-US" altLang="ko-KR" sz="1600" dirty="0"/>
              <a:t>[Firefox </a:t>
            </a:r>
            <a:r>
              <a:rPr lang="ko-KR" altLang="en-US" sz="1600" dirty="0"/>
              <a:t>웹 브라우저</a:t>
            </a:r>
            <a:r>
              <a:rPr lang="en-US" altLang="ko-KR" sz="1600" dirty="0"/>
              <a:t>]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>
                <a:hlinkClick r:id="rId2"/>
              </a:rPr>
              <a:t>www.nate.com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별 </a:t>
            </a:r>
            <a:r>
              <a:rPr lang="ko-KR" altLang="en-US" sz="1600" dirty="0"/>
              <a:t>문제가 </a:t>
            </a:r>
            <a:r>
              <a:rPr lang="ko-KR" altLang="en-US" sz="1600" dirty="0" smtClean="0"/>
              <a:t>없다면 </a:t>
            </a:r>
            <a:r>
              <a:rPr lang="ko-KR" altLang="en-US" sz="1600" dirty="0"/>
              <a:t>정상적으로 접속될 것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168860"/>
            <a:ext cx="5981184" cy="45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299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600" dirty="0" smtClean="0"/>
              <a:t>5-2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잘못된 </a:t>
            </a:r>
            <a:r>
              <a:rPr lang="en-US" altLang="ko-KR" sz="1600" dirty="0"/>
              <a:t>DNS </a:t>
            </a:r>
            <a:r>
              <a:rPr lang="ko-KR" altLang="en-US" sz="1600" dirty="0"/>
              <a:t>주소인 ‘</a:t>
            </a:r>
            <a:r>
              <a:rPr lang="en-US" altLang="ko-KR" sz="1600" b="1" dirty="0">
                <a:solidFill>
                  <a:srgbClr val="FF0000"/>
                </a:solidFill>
              </a:rPr>
              <a:t>100.100.100.100</a:t>
            </a:r>
            <a:r>
              <a:rPr lang="en-US" altLang="ko-KR" sz="1600" dirty="0"/>
              <a:t>’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입력하고 </a:t>
            </a:r>
            <a:r>
              <a:rPr lang="ko-KR" altLang="en-US" sz="1600" dirty="0"/>
              <a:t>저장한 후 </a:t>
            </a:r>
            <a:r>
              <a:rPr lang="en-US" altLang="ko-KR" sz="1600" dirty="0"/>
              <a:t>[</a:t>
            </a:r>
            <a:r>
              <a:rPr lang="ko-KR" altLang="en-US" sz="1600" dirty="0"/>
              <a:t>네트워크 연결</a:t>
            </a:r>
            <a:r>
              <a:rPr lang="en-US" altLang="ko-KR" sz="1600" dirty="0"/>
              <a:t>] </a:t>
            </a:r>
            <a:r>
              <a:rPr lang="ko-KR" altLang="en-US" sz="1600" dirty="0" smtClean="0"/>
              <a:t>창 닫기</a:t>
            </a:r>
            <a:r>
              <a:rPr lang="en-US" altLang="ko-KR" sz="1600" dirty="0" smtClean="0"/>
              <a:t>          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→ DNS </a:t>
            </a:r>
            <a:r>
              <a:rPr lang="ko-KR" altLang="en-US" sz="1600" dirty="0"/>
              <a:t>서버가 고장 </a:t>
            </a:r>
            <a:r>
              <a:rPr lang="ko-KR" altLang="en-US" sz="1600" dirty="0" smtClean="0"/>
              <a:t>나거나 </a:t>
            </a:r>
            <a:r>
              <a:rPr lang="ko-KR" altLang="en-US" sz="1600" dirty="0"/>
              <a:t>주소를 잘못 입력한 </a:t>
            </a:r>
            <a:r>
              <a:rPr lang="ko-KR" altLang="en-US" sz="1600" dirty="0" smtClean="0"/>
              <a:t>경우 서버가 응답하지 않음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43835"/>
            <a:ext cx="6202848" cy="432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2384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리눅스의 </a:t>
            </a:r>
            <a:r>
              <a:rPr lang="ko-KR" altLang="en-US" dirty="0"/>
              <a:t>기본 명령어를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 정보를 확인하는 방법을 이해한다</a:t>
            </a:r>
            <a:r>
              <a:rPr lang="en-US" altLang="ko-KR" dirty="0"/>
              <a:t>.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리눅스의 네트워크 관련 개념을 이해하고 중요 명령어를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 압축 및 묶기 명령어를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리눅스의 시스템 설정 명령어를 익힌다</a:t>
            </a:r>
            <a:r>
              <a:rPr lang="en-US" altLang="ko-KR" dirty="0"/>
              <a:t>.</a:t>
            </a:r>
            <a:r>
              <a:rPr lang="en-US" altLang="ko-KR" dirty="0" smtClean="0">
                <a:latin typeface="+mn-ea"/>
              </a:rPr>
              <a:t>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5-3 </a:t>
            </a:r>
            <a:r>
              <a:rPr lang="ko-KR" altLang="en-US" sz="1600" dirty="0" smtClean="0"/>
              <a:t>다음 </a:t>
            </a:r>
            <a:r>
              <a:rPr lang="ko-KR" altLang="en-US" sz="1600" dirty="0"/>
              <a:t>명령을 입력하여 관련 서비스를 </a:t>
            </a:r>
            <a:r>
              <a:rPr lang="ko-KR" altLang="en-US" sz="1600" dirty="0" smtClean="0"/>
              <a:t>중지시킬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5-4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NetworkManager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NetworkManager.conf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 열기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[main] </a:t>
            </a:r>
            <a:r>
              <a:rPr lang="ko-KR" altLang="en-US" sz="1600" dirty="0"/>
              <a:t>아래에 다음 한 줄을 추가하여 저장한 후 종료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8310"/>
          <a:stretch/>
        </p:blipFill>
        <p:spPr>
          <a:xfrm>
            <a:off x="799236" y="1112770"/>
            <a:ext cx="3037810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827145"/>
            <a:ext cx="7009524" cy="17142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7" y="4190015"/>
            <a:ext cx="7219950" cy="514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9" y="4704365"/>
            <a:ext cx="6019048" cy="2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57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5-5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서버가 설정되어 있는 </a:t>
            </a:r>
            <a:r>
              <a:rPr lang="en-US" altLang="ko-KR" sz="1600" dirty="0" err="1"/>
              <a:t>resolv.conf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다음 명령으로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network-manager </a:t>
            </a:r>
            <a:r>
              <a:rPr lang="ko-KR" altLang="en-US" sz="1600" dirty="0"/>
              <a:t>서비스를 시작하여 </a:t>
            </a:r>
            <a:r>
              <a:rPr lang="en-US" altLang="ko-KR" sz="1600" dirty="0"/>
              <a:t>DNS</a:t>
            </a:r>
            <a:r>
              <a:rPr lang="ko-KR" altLang="en-US" sz="1600" dirty="0"/>
              <a:t>가 </a:t>
            </a:r>
            <a:r>
              <a:rPr lang="en-US" altLang="ko-KR" sz="1600" dirty="0"/>
              <a:t>100.100.100.100</a:t>
            </a:r>
            <a:r>
              <a:rPr lang="ko-KR" altLang="en-US" sz="1600" dirty="0"/>
              <a:t>인 것을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1989"/>
          <a:stretch/>
        </p:blipFill>
        <p:spPr>
          <a:xfrm>
            <a:off x="902185" y="1493785"/>
            <a:ext cx="3204911" cy="10801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5" y="2663915"/>
            <a:ext cx="7009524" cy="1914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545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5-6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재부팅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5-7 </a:t>
            </a:r>
            <a:r>
              <a:rPr lang="ko-KR" altLang="en-US" sz="1600" dirty="0"/>
              <a:t>웹 브라우저를 실행하여 다시 </a:t>
            </a:r>
            <a:r>
              <a:rPr lang="en-US" altLang="ko-KR" sz="1600" dirty="0">
                <a:hlinkClick r:id="rId2"/>
              </a:rPr>
              <a:t>www.nate.com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한동안 </a:t>
            </a:r>
            <a:r>
              <a:rPr lang="ko-KR" altLang="en-US" sz="1600" dirty="0"/>
              <a:t>접속을 시도하다가 </a:t>
            </a:r>
            <a:r>
              <a:rPr lang="ko-KR" altLang="en-US" sz="1600" dirty="0" smtClean="0"/>
              <a:t>실패할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DNS </a:t>
            </a:r>
            <a:r>
              <a:rPr lang="ko-KR" altLang="en-US" sz="1600" dirty="0" smtClean="0"/>
              <a:t>서버의 문제인지</a:t>
            </a:r>
            <a:r>
              <a:rPr lang="en-US" altLang="ko-KR" sz="1600" dirty="0" smtClean="0"/>
              <a:t>, IP </a:t>
            </a:r>
            <a:r>
              <a:rPr lang="ko-KR" altLang="en-US" sz="1600" dirty="0" smtClean="0"/>
              <a:t>설정이 잘못되었는지 바로 알기는 어려움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5-8 </a:t>
            </a:r>
            <a:r>
              <a:rPr lang="ko-KR" altLang="en-US" sz="1600" dirty="0"/>
              <a:t>웹 </a:t>
            </a:r>
            <a:r>
              <a:rPr lang="ko-KR" altLang="en-US" sz="1600" dirty="0" smtClean="0"/>
              <a:t>브라우저 종료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7"/>
          <a:stretch/>
        </p:blipFill>
        <p:spPr>
          <a:xfrm>
            <a:off x="791580" y="2168860"/>
            <a:ext cx="6753672" cy="3893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7994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테스트하기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6-1 </a:t>
            </a:r>
            <a:r>
              <a:rPr lang="ko-KR" altLang="en-US" sz="1600" dirty="0"/>
              <a:t>터미널에서 </a:t>
            </a:r>
            <a:r>
              <a:rPr lang="en-US" altLang="ko-KR" sz="1600" b="1" dirty="0" err="1">
                <a:solidFill>
                  <a:srgbClr val="FF0000"/>
                </a:solidFill>
              </a:rPr>
              <a:t>nslookup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입력하면 프롬프트가 </a:t>
            </a:r>
            <a:r>
              <a:rPr lang="ko-KR" altLang="en-US" sz="1600" dirty="0" smtClean="0"/>
              <a:t>‘</a:t>
            </a:r>
            <a:r>
              <a:rPr lang="en-US" altLang="ko-KR" sz="1600" dirty="0" smtClean="0"/>
              <a:t>&gt;’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바뀜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‘</a:t>
            </a:r>
            <a:r>
              <a:rPr lang="en-US" altLang="ko-KR" sz="1600" b="1" dirty="0">
                <a:solidFill>
                  <a:srgbClr val="FF0000"/>
                </a:solidFill>
              </a:rPr>
              <a:t>server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입력했을 때 나오는 결과가 현재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설정된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</a:t>
            </a:r>
            <a:r>
              <a:rPr lang="ko-KR" altLang="en-US" sz="1600" dirty="0" smtClean="0"/>
              <a:t>주소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기본으로 </a:t>
            </a:r>
            <a:r>
              <a:rPr lang="ko-KR" altLang="en-US" sz="1600" dirty="0"/>
              <a:t>설정된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주소는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resolv.conf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설정한 잘못된 주소인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100.100.100.100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6-2 </a:t>
            </a:r>
            <a:r>
              <a:rPr lang="ko-KR" altLang="en-US" sz="1600" dirty="0"/>
              <a:t>‘</a:t>
            </a:r>
            <a:r>
              <a:rPr lang="en-US" altLang="ko-KR" sz="1600" dirty="0"/>
              <a:t>www.nate.com’</a:t>
            </a:r>
            <a:r>
              <a:rPr lang="ko-KR" altLang="en-US" sz="1600" dirty="0"/>
              <a:t>을 입력하면 잠시 후 다음과 같은 오류 메시지가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현재 </a:t>
            </a:r>
            <a:r>
              <a:rPr lang="ko-KR" altLang="en-US" sz="1600" dirty="0"/>
              <a:t>설정된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주소</a:t>
            </a:r>
            <a:r>
              <a:rPr lang="en-US" altLang="ko-KR" sz="1600" dirty="0"/>
              <a:t>(100.100.100.100)</a:t>
            </a:r>
            <a:r>
              <a:rPr lang="ko-KR" altLang="en-US" sz="1600" dirty="0"/>
              <a:t>가 응답하지 않기 때문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00" y="2483895"/>
            <a:ext cx="7009524" cy="16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"/>
          <a:stretch/>
        </p:blipFill>
        <p:spPr>
          <a:xfrm>
            <a:off x="851900" y="4896094"/>
            <a:ext cx="7009524" cy="1818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391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6-3 </a:t>
            </a:r>
            <a:r>
              <a:rPr lang="en-US" altLang="ko-KR" sz="1600" b="1" dirty="0">
                <a:solidFill>
                  <a:srgbClr val="FF0000"/>
                </a:solidFill>
              </a:rPr>
              <a:t>server </a:t>
            </a:r>
            <a:r>
              <a:rPr lang="ko-KR" altLang="en-US" sz="1600" b="1" dirty="0">
                <a:solidFill>
                  <a:srgbClr val="FF0000"/>
                </a:solidFill>
              </a:rPr>
              <a:t>새로운</a:t>
            </a:r>
            <a:r>
              <a:rPr lang="en-US" altLang="ko-KR" sz="1600" b="1" dirty="0">
                <a:solidFill>
                  <a:srgbClr val="FF0000"/>
                </a:solidFill>
              </a:rPr>
              <a:t>DNS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</a:t>
            </a:r>
            <a:r>
              <a:rPr lang="ko-KR" altLang="en-US" sz="1600" dirty="0" smtClean="0"/>
              <a:t>주소 변경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다시 ‘</a:t>
            </a:r>
            <a:r>
              <a:rPr lang="en-US" altLang="ko-KR" sz="1600" dirty="0"/>
              <a:t>www. nate.com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확실히 </a:t>
            </a:r>
            <a:r>
              <a:rPr lang="ko-KR" altLang="en-US" sz="1600" dirty="0"/>
              <a:t>작동하는 구글의 </a:t>
            </a:r>
            <a:r>
              <a:rPr lang="en-US" altLang="ko-KR" sz="1600" b="1" dirty="0">
                <a:solidFill>
                  <a:srgbClr val="FF0000"/>
                </a:solidFill>
              </a:rPr>
              <a:t>8.8.8.8</a:t>
            </a:r>
            <a:r>
              <a:rPr lang="ko-KR" altLang="en-US" sz="1600" dirty="0"/>
              <a:t>을 새로운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주소로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      exit </a:t>
            </a:r>
            <a:r>
              <a:rPr lang="ko-KR" altLang="en-US" sz="1600" dirty="0" smtClean="0"/>
              <a:t>명령을 </a:t>
            </a:r>
            <a:r>
              <a:rPr lang="ko-KR" altLang="en-US" sz="1600" dirty="0"/>
              <a:t>입력하여 </a:t>
            </a:r>
            <a:r>
              <a:rPr lang="en-US" altLang="ko-KR" sz="1600" b="1" dirty="0" err="1">
                <a:solidFill>
                  <a:srgbClr val="FF0000"/>
                </a:solidFill>
              </a:rPr>
              <a:t>nslookup</a:t>
            </a:r>
            <a:r>
              <a:rPr lang="en-US" altLang="ko-KR" sz="1600" dirty="0"/>
              <a:t> </a:t>
            </a:r>
            <a:r>
              <a:rPr lang="ko-KR" altLang="en-US" sz="1600" dirty="0"/>
              <a:t>명령 </a:t>
            </a:r>
            <a:r>
              <a:rPr lang="ko-KR" altLang="en-US" sz="1600" dirty="0" smtClean="0"/>
              <a:t>실행 종료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953946"/>
            <a:ext cx="7009524" cy="37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65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4-2] </a:t>
            </a:r>
            <a:r>
              <a:rPr lang="ko-KR" altLang="en-US" dirty="0"/>
              <a:t>고정 </a:t>
            </a:r>
            <a:r>
              <a:rPr lang="en-US" altLang="ko-KR" dirty="0"/>
              <a:t>IP </a:t>
            </a:r>
            <a:r>
              <a:rPr lang="ko-KR" altLang="en-US" dirty="0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6-4 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resolv.conf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정상 </a:t>
            </a:r>
            <a:r>
              <a:rPr lang="ko-KR" altLang="en-US" sz="1600" dirty="0"/>
              <a:t>작동을 확인한 구글의 ‘</a:t>
            </a:r>
            <a:r>
              <a:rPr lang="en-US" altLang="ko-KR" sz="1600" b="1" dirty="0">
                <a:solidFill>
                  <a:srgbClr val="FF0000"/>
                </a:solidFill>
              </a:rPr>
              <a:t>8.8.8.8</a:t>
            </a:r>
            <a:r>
              <a:rPr lang="en-US" altLang="ko-KR" sz="1600" dirty="0"/>
              <a:t>’</a:t>
            </a:r>
            <a:r>
              <a:rPr lang="ko-KR" altLang="en-US" sz="1600" dirty="0"/>
              <a:t>을 입력한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6-5 </a:t>
            </a:r>
            <a:r>
              <a:rPr lang="ko-KR" altLang="en-US" sz="1600" dirty="0"/>
              <a:t>웹 브라우저를 실행하여 잘 접속되는지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6-6 DNS </a:t>
            </a:r>
            <a:r>
              <a:rPr lang="ko-KR" altLang="en-US" sz="1600" dirty="0"/>
              <a:t>서버를 영구적으로 설정하기 위해 다시 </a:t>
            </a:r>
            <a:r>
              <a:rPr lang="en-US" altLang="ko-KR" sz="1600" b="1" dirty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 smtClean="0"/>
              <a:t>명령 사용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정상적인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주소인 ‘</a:t>
            </a:r>
            <a:r>
              <a:rPr lang="en-US" altLang="ko-KR" sz="1600" b="1" dirty="0">
                <a:solidFill>
                  <a:srgbClr val="FF0000"/>
                </a:solidFill>
              </a:rPr>
              <a:t>8.8.8.8</a:t>
            </a:r>
            <a:r>
              <a:rPr lang="en-US" altLang="ko-KR" sz="1600" dirty="0"/>
              <a:t>’</a:t>
            </a:r>
            <a:r>
              <a:rPr lang="ko-KR" altLang="en-US" sz="1600" dirty="0"/>
              <a:t>을 입력하고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6-7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/>
              <a:t>명령으로 재부팅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493785"/>
            <a:ext cx="6019048" cy="1066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153</a:t>
            </a:r>
            <a:r>
              <a:rPr lang="en-US" altLang="ko-KR" sz="1200" dirty="0" smtClean="0">
                <a:latin typeface="+mn-ea"/>
                <a:ea typeface="+mn-ea"/>
              </a:rPr>
              <a:t>~159p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478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/>
              <a:t>파일 압축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xz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확장명 </a:t>
            </a:r>
            <a:r>
              <a:rPr lang="en-US" altLang="ko-KR" sz="1600" dirty="0" err="1"/>
              <a:t>xz</a:t>
            </a:r>
            <a:r>
              <a:rPr lang="ko-KR" altLang="en-US" sz="1600" dirty="0"/>
              <a:t>로 압축하거나 </a:t>
            </a:r>
            <a:r>
              <a:rPr lang="ko-KR" altLang="en-US" sz="1600" dirty="0" smtClean="0"/>
              <a:t>풀기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비교적 </a:t>
            </a:r>
            <a:r>
              <a:rPr lang="ko-KR" altLang="en-US" sz="1600" dirty="0"/>
              <a:t>최신 압축 명령어이며 압축률이 </a:t>
            </a:r>
            <a:r>
              <a:rPr lang="ko-KR" altLang="en-US" sz="1600" dirty="0" smtClean="0"/>
              <a:t>뛰어남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r>
              <a:rPr lang="en-US" altLang="ko-KR" sz="1800" dirty="0" smtClean="0"/>
              <a:t>bzip2</a:t>
            </a:r>
            <a:endParaRPr lang="en-US" altLang="ko-KR" sz="1800" dirty="0"/>
          </a:p>
          <a:p>
            <a:pPr lvl="1"/>
            <a:r>
              <a:rPr lang="ko-KR" altLang="en-US" sz="1600" dirty="0"/>
              <a:t>확장명 </a:t>
            </a:r>
            <a:r>
              <a:rPr lang="en-US" altLang="ko-KR" sz="1600" dirty="0"/>
              <a:t>bz2</a:t>
            </a:r>
            <a:r>
              <a:rPr lang="ko-KR" altLang="en-US" sz="1600" dirty="0"/>
              <a:t>로 압축하거나 </a:t>
            </a:r>
            <a:r>
              <a:rPr lang="ko-KR" altLang="en-US" sz="1600" dirty="0" smtClean="0"/>
              <a:t>풀기</a:t>
            </a:r>
            <a:endParaRPr lang="en-US" altLang="ko-KR" sz="16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9" y="1899990"/>
            <a:ext cx="707707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" y="3969060"/>
            <a:ext cx="7077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/>
              <a:t>파일 압축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gzip</a:t>
            </a:r>
            <a:endParaRPr lang="en-US" altLang="ko-KR" sz="1800" dirty="0"/>
          </a:p>
          <a:p>
            <a:pPr lvl="1"/>
            <a:r>
              <a:rPr lang="ko-KR" altLang="en-US" sz="1600" dirty="0"/>
              <a:t>확장명 </a:t>
            </a:r>
            <a:r>
              <a:rPr lang="en-US" altLang="ko-KR" sz="1600" dirty="0" err="1"/>
              <a:t>gz</a:t>
            </a:r>
            <a:r>
              <a:rPr lang="ko-KR" altLang="en-US" sz="1600" dirty="0"/>
              <a:t>로 압축하거나 </a:t>
            </a:r>
            <a:r>
              <a:rPr lang="ko-KR" altLang="en-US" sz="1600" dirty="0" smtClean="0"/>
              <a:t>풀기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zip/unzip</a:t>
            </a:r>
            <a:endParaRPr lang="en-US" altLang="ko-KR" sz="1800" dirty="0"/>
          </a:p>
          <a:p>
            <a:pPr lvl="1"/>
            <a:r>
              <a:rPr lang="ko-KR" altLang="en-US" sz="1600" dirty="0"/>
              <a:t>윈도우와 호환되는 확장명 </a:t>
            </a:r>
            <a:r>
              <a:rPr lang="en-US" altLang="ko-KR" sz="1600" dirty="0"/>
              <a:t>zip</a:t>
            </a:r>
            <a:r>
              <a:rPr lang="ko-KR" altLang="en-US" sz="1600" dirty="0"/>
              <a:t>로 압축하거나 </a:t>
            </a:r>
            <a:r>
              <a:rPr lang="ko-KR" altLang="en-US" sz="1600" dirty="0" smtClean="0"/>
              <a:t>풀기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3785"/>
            <a:ext cx="7048500" cy="685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6" y="3432942"/>
            <a:ext cx="706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-2 </a:t>
            </a:r>
            <a:r>
              <a:rPr lang="ko-KR" altLang="en-US" dirty="0"/>
              <a:t>파일 묶기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Tar : </a:t>
            </a:r>
            <a:r>
              <a:rPr lang="ko-KR" altLang="en-US" dirty="0"/>
              <a:t>묶음 </a:t>
            </a:r>
            <a:r>
              <a:rPr lang="ko-KR" altLang="en-US" dirty="0" smtClean="0"/>
              <a:t>파일 </a:t>
            </a:r>
            <a:r>
              <a:rPr lang="ko-KR" altLang="en-US" dirty="0"/>
              <a:t>만들거나 </a:t>
            </a:r>
            <a:r>
              <a:rPr lang="ko-KR" altLang="en-US" dirty="0" smtClean="0"/>
              <a:t>풀기</a:t>
            </a:r>
            <a:endParaRPr lang="en-US" altLang="ko-KR" dirty="0"/>
          </a:p>
          <a:p>
            <a:pPr lvl="1"/>
            <a:r>
              <a:rPr lang="en-US" altLang="ko-KR" sz="1600" dirty="0" smtClean="0"/>
              <a:t>c(</a:t>
            </a:r>
            <a:r>
              <a:rPr lang="ko-KR" altLang="en-US" sz="1600" dirty="0"/>
              <a:t>소문자</a:t>
            </a:r>
            <a:r>
              <a:rPr lang="en-US" altLang="ko-KR" sz="1600" dirty="0"/>
              <a:t>): </a:t>
            </a:r>
            <a:r>
              <a:rPr lang="ko-KR" altLang="en-US" sz="1600" dirty="0"/>
              <a:t>새로운 묶음 </a:t>
            </a:r>
            <a:r>
              <a:rPr lang="ko-KR" altLang="en-US" sz="1600" dirty="0" smtClean="0"/>
              <a:t>파일 생성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x : </a:t>
            </a:r>
            <a:r>
              <a:rPr lang="ko-KR" altLang="en-US" sz="1600" dirty="0"/>
              <a:t>묶음 </a:t>
            </a:r>
            <a:r>
              <a:rPr lang="ko-KR" altLang="en-US" sz="1600" dirty="0" smtClean="0"/>
              <a:t>파일 풀기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t : </a:t>
            </a:r>
            <a:r>
              <a:rPr lang="ko-KR" altLang="en-US" sz="1600" dirty="0"/>
              <a:t>묶음 파일을 풀기 전에 묶인 경로를 </a:t>
            </a:r>
            <a:r>
              <a:rPr lang="ko-KR" altLang="en-US" sz="1600" dirty="0" smtClean="0"/>
              <a:t>보여</a:t>
            </a:r>
            <a:r>
              <a:rPr lang="ko-KR" altLang="en-US" sz="1600" dirty="0"/>
              <a:t>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C(</a:t>
            </a:r>
            <a:r>
              <a:rPr lang="ko-KR" altLang="en-US" sz="1600" dirty="0"/>
              <a:t>대문자</a:t>
            </a:r>
            <a:r>
              <a:rPr lang="en-US" altLang="ko-KR" sz="1600" dirty="0"/>
              <a:t>): </a:t>
            </a:r>
            <a:r>
              <a:rPr lang="ko-KR" altLang="en-US" sz="1600" dirty="0"/>
              <a:t>지정된 디렉터리에 묶음 </a:t>
            </a:r>
            <a:r>
              <a:rPr lang="ko-KR" altLang="en-US" sz="1600" dirty="0" smtClean="0"/>
              <a:t>파일 풀기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묶음 파일이 있는 디렉터리에 풀기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f(</a:t>
            </a:r>
            <a:r>
              <a:rPr lang="ko-KR" altLang="en-US" sz="1600" dirty="0"/>
              <a:t>필수</a:t>
            </a:r>
            <a:r>
              <a:rPr lang="en-US" altLang="ko-KR" sz="1600" dirty="0"/>
              <a:t>): </a:t>
            </a:r>
            <a:r>
              <a:rPr lang="ko-KR" altLang="en-US" sz="1600" dirty="0"/>
              <a:t>묶음 파일명을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v : </a:t>
            </a:r>
            <a:r>
              <a:rPr lang="en-US" altLang="ko-KR" sz="1600" dirty="0"/>
              <a:t>visual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파일을 묶거나 푸는 과정을 </a:t>
            </a:r>
            <a:r>
              <a:rPr lang="ko-KR" altLang="en-US" sz="1600" dirty="0" smtClean="0"/>
              <a:t>보여줌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생략 가능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J : </a:t>
            </a:r>
            <a:r>
              <a:rPr lang="en-US" altLang="ko-KR" sz="1600" dirty="0" err="1" smtClean="0"/>
              <a:t>tar+xz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z : </a:t>
            </a:r>
            <a:r>
              <a:rPr lang="en-US" altLang="ko-KR" sz="1600" dirty="0" err="1" smtClean="0"/>
              <a:t>tar+gzip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j : tar+bzip2</a:t>
            </a:r>
          </a:p>
          <a:p>
            <a:pPr lvl="1"/>
            <a:r>
              <a:rPr lang="ko-KR" altLang="en-US" sz="1600" dirty="0"/>
              <a:t>실습에서 자주 사용하는 명령은 </a:t>
            </a:r>
            <a:r>
              <a:rPr lang="en-US" altLang="ko-KR" sz="1600" b="1" dirty="0">
                <a:solidFill>
                  <a:srgbClr val="FF0000"/>
                </a:solidFill>
              </a:rPr>
              <a:t>tar </a:t>
            </a:r>
            <a:r>
              <a:rPr lang="en-US" altLang="ko-KR" sz="1600" b="1" dirty="0" err="1">
                <a:solidFill>
                  <a:srgbClr val="FF0000"/>
                </a:solidFill>
              </a:rPr>
              <a:t>xvfJ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파일명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tar.xz</a:t>
            </a:r>
            <a:r>
              <a:rPr lang="ko-KR" altLang="en-US" sz="1600" dirty="0"/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tar </a:t>
            </a:r>
            <a:r>
              <a:rPr lang="en-US" altLang="ko-KR" sz="1600" b="1" dirty="0" err="1">
                <a:solidFill>
                  <a:srgbClr val="FF0000"/>
                </a:solidFill>
              </a:rPr>
              <a:t>xvfj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파일명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tar.bz2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0836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-2 </a:t>
            </a:r>
            <a:r>
              <a:rPr lang="ko-KR" altLang="en-US" dirty="0"/>
              <a:t>파일 묶기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88740"/>
            <a:ext cx="7048500" cy="1685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3" y="2765703"/>
            <a:ext cx="704163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주요 기본 명령어</a:t>
            </a:r>
            <a:endParaRPr lang="en-US" altLang="ko-KR" dirty="0"/>
          </a:p>
          <a:p>
            <a:pPr lvl="1"/>
            <a:r>
              <a:rPr lang="en-US" altLang="ko-KR" sz="1600" dirty="0"/>
              <a:t>l</a:t>
            </a:r>
            <a:r>
              <a:rPr lang="en-US" altLang="ko-KR" sz="1600" dirty="0" smtClean="0"/>
              <a:t>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LiSt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윈도우의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명령어와 같은 </a:t>
            </a:r>
            <a:r>
              <a:rPr lang="ko-KR" altLang="en-US" sz="1600" dirty="0" smtClean="0"/>
              <a:t>기능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해당 </a:t>
            </a:r>
            <a:r>
              <a:rPr lang="ko-KR" altLang="en-US" sz="1600" dirty="0"/>
              <a:t>디렉터리에 있는 </a:t>
            </a:r>
            <a:r>
              <a:rPr lang="ko-KR" altLang="en-US" sz="1600" dirty="0" smtClean="0"/>
              <a:t>파일 목록 나열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c</a:t>
            </a:r>
            <a:r>
              <a:rPr lang="en-US" altLang="ko-KR" sz="1600" dirty="0" smtClean="0"/>
              <a:t>d: </a:t>
            </a:r>
            <a:r>
              <a:rPr lang="en-US" altLang="ko-KR" sz="1600" dirty="0"/>
              <a:t>Change Directory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디렉터리를 이동하는 명령어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/>
              <a:t>p</a:t>
            </a:r>
            <a:r>
              <a:rPr lang="en-US" altLang="ko-KR" sz="1600" dirty="0" err="1" smtClean="0"/>
              <a:t>wd</a:t>
            </a:r>
            <a:r>
              <a:rPr lang="en-US" altLang="ko-KR" sz="1600" dirty="0"/>
              <a:t>: Print Working Directory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현재 디렉터리의 전체 경로를 </a:t>
            </a:r>
            <a:r>
              <a:rPr lang="ko-KR" altLang="en-US" sz="1600" dirty="0" smtClean="0"/>
              <a:t>화면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출력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71136"/>
            <a:ext cx="7067550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4" y="3535644"/>
            <a:ext cx="7058025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74" y="5589728"/>
            <a:ext cx="703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-3 </a:t>
            </a:r>
            <a:r>
              <a:rPr lang="ko-KR" altLang="en-US" dirty="0"/>
              <a:t>파일 위치 검색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find </a:t>
            </a:r>
            <a:r>
              <a:rPr lang="ko-KR" altLang="en-US" dirty="0"/>
              <a:t>경로 옵션 조건 </a:t>
            </a:r>
            <a:r>
              <a:rPr lang="en-US" altLang="ko-KR" dirty="0"/>
              <a:t>action</a:t>
            </a:r>
          </a:p>
          <a:p>
            <a:pPr lvl="1"/>
            <a:r>
              <a:rPr lang="ko-KR" altLang="en-US" sz="1600" dirty="0"/>
              <a:t>옵션</a:t>
            </a:r>
            <a:r>
              <a:rPr lang="en-US" altLang="ko-KR" sz="1600" dirty="0"/>
              <a:t>: -name, -user(</a:t>
            </a:r>
            <a:r>
              <a:rPr lang="ko-KR" altLang="en-US" sz="1600" dirty="0"/>
              <a:t>소유자</a:t>
            </a:r>
            <a:r>
              <a:rPr lang="en-US" altLang="ko-KR" sz="1600" dirty="0"/>
              <a:t>), -newer(</a:t>
            </a:r>
            <a:r>
              <a:rPr lang="ko-KR" altLang="en-US" sz="1600" dirty="0"/>
              <a:t>전</a:t>
            </a:r>
            <a:r>
              <a:rPr lang="en-US" altLang="ko-KR" sz="1600" dirty="0"/>
              <a:t>, </a:t>
            </a:r>
            <a:r>
              <a:rPr lang="ko-KR" altLang="en-US" sz="1600" dirty="0"/>
              <a:t>후</a:t>
            </a:r>
            <a:r>
              <a:rPr lang="en-US" altLang="ko-KR" sz="1600" dirty="0"/>
              <a:t>), -perm(</a:t>
            </a:r>
            <a:r>
              <a:rPr lang="ko-KR" altLang="en-US" sz="1600" dirty="0"/>
              <a:t>허가권</a:t>
            </a:r>
            <a:r>
              <a:rPr lang="en-US" altLang="ko-KR" sz="1600" dirty="0"/>
              <a:t>), -size(</a:t>
            </a:r>
            <a:r>
              <a:rPr lang="ko-KR" altLang="en-US" sz="1600" dirty="0"/>
              <a:t>크기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/>
              <a:t>action: -print(</a:t>
            </a:r>
            <a:r>
              <a:rPr lang="ko-KR" altLang="en-US" sz="1600" dirty="0"/>
              <a:t>기본 값</a:t>
            </a:r>
            <a:r>
              <a:rPr lang="en-US" altLang="ko-KR" sz="1600" dirty="0"/>
              <a:t>), -exec(</a:t>
            </a:r>
            <a:r>
              <a:rPr lang="ko-KR" altLang="en-US" sz="1600" dirty="0"/>
              <a:t>외부 명령 실행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b="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  <a:p>
            <a:pPr lvl="1"/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2" y="1913135"/>
            <a:ext cx="7038975" cy="245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2" y="4617842"/>
            <a:ext cx="3914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-3 </a:t>
            </a:r>
            <a:r>
              <a:rPr lang="ko-KR" altLang="en-US" dirty="0"/>
              <a:t>파일 위치 검색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which </a:t>
            </a:r>
            <a:r>
              <a:rPr lang="ko-KR" altLang="en-US" dirty="0" err="1"/>
              <a:t>실행파일명</a:t>
            </a:r>
            <a:endParaRPr lang="en-US" altLang="ko-KR" dirty="0"/>
          </a:p>
          <a:p>
            <a:pPr lvl="1"/>
            <a:r>
              <a:rPr lang="en-US" altLang="ko-KR" sz="1600" dirty="0"/>
              <a:t>PATH</a:t>
            </a:r>
            <a:r>
              <a:rPr lang="ko-KR" altLang="en-US" sz="1600" dirty="0"/>
              <a:t>에 설정된 디렉터리와 절대 경로를 포함한 </a:t>
            </a:r>
            <a:r>
              <a:rPr lang="ko-KR" altLang="en-US" sz="1600" dirty="0" smtClean="0"/>
              <a:t>위치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r>
              <a:rPr lang="en-US" altLang="ko-KR" dirty="0" err="1"/>
              <a:t>whereis</a:t>
            </a:r>
            <a:r>
              <a:rPr lang="en-US" altLang="ko-KR" dirty="0"/>
              <a:t> </a:t>
            </a:r>
            <a:r>
              <a:rPr lang="ko-KR" altLang="en-US" dirty="0" err="1"/>
              <a:t>실행파일명</a:t>
            </a:r>
            <a:endParaRPr lang="en-US" altLang="ko-KR" dirty="0"/>
          </a:p>
          <a:p>
            <a:pPr lvl="1"/>
            <a:r>
              <a:rPr lang="ko-KR" altLang="en-US" sz="1600" dirty="0"/>
              <a:t>실행 파일과 소스</a:t>
            </a:r>
            <a:r>
              <a:rPr lang="en-US" altLang="ko-KR" sz="1600" dirty="0"/>
              <a:t>, man </a:t>
            </a:r>
            <a:r>
              <a:rPr lang="ko-KR" altLang="en-US" sz="1600" dirty="0"/>
              <a:t>페이지 파일까지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r>
              <a:rPr lang="en-US" altLang="ko-KR" dirty="0"/>
              <a:t>locate </a:t>
            </a:r>
            <a:r>
              <a:rPr lang="ko-KR" altLang="en-US" dirty="0"/>
              <a:t>파일명</a:t>
            </a:r>
            <a:endParaRPr lang="en-US" altLang="ko-KR" dirty="0"/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updatedb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한 번 </a:t>
            </a:r>
            <a:r>
              <a:rPr lang="ko-KR" altLang="en-US" sz="1600" dirty="0" smtClean="0"/>
              <a:t>실행해야 </a:t>
            </a:r>
            <a:r>
              <a:rPr lang="ko-KR" altLang="en-US" sz="1600" dirty="0"/>
              <a:t>사용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endParaRPr lang="en-US" altLang="ko-KR" sz="1600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1"/>
          <a:stretch/>
        </p:blipFill>
        <p:spPr>
          <a:xfrm>
            <a:off x="667821" y="2933946"/>
            <a:ext cx="7009524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4-1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r>
              <a:rPr lang="ko-KR" altLang="en-US" dirty="0"/>
              <a:t>시스템 설정</a:t>
            </a:r>
            <a:endParaRPr lang="en-US" altLang="ko-KR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gnome-control-center </a:t>
            </a:r>
            <a:r>
              <a:rPr lang="ko-KR" altLang="en-US" sz="1600" dirty="0"/>
              <a:t>명령으로 다양한 환경 및 하드웨어 등을 설정</a:t>
            </a:r>
            <a:endParaRPr lang="en-US" altLang="ko-KR" sz="1600" b="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nm-connection-editor </a:t>
            </a:r>
            <a:r>
              <a:rPr lang="ko-KR" altLang="en-US" sz="1600" dirty="0"/>
              <a:t>명령은 앞에서 여러 번 사용</a:t>
            </a:r>
            <a:endParaRPr lang="en-US" altLang="ko-KR" sz="1600" dirty="0"/>
          </a:p>
          <a:p>
            <a:pPr lvl="1"/>
            <a:endParaRPr lang="en-US" altLang="ko-KR" sz="1600" b="0" dirty="0"/>
          </a:p>
          <a:p>
            <a:pPr lvl="1"/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" y="1538791"/>
            <a:ext cx="6480720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4-1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방화벽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sz="1600" dirty="0"/>
              <a:t>GUI </a:t>
            </a:r>
            <a:r>
              <a:rPr lang="ko-KR" altLang="en-US" sz="1600" dirty="0"/>
              <a:t>기반의 </a:t>
            </a:r>
            <a:r>
              <a:rPr lang="en-US" altLang="ko-KR" sz="1600" dirty="0" err="1"/>
              <a:t>gufw</a:t>
            </a:r>
            <a:r>
              <a:rPr lang="ko-KR" altLang="en-US" sz="1600" dirty="0"/>
              <a:t>는 우분투에서 제공하는 방화벽 기능을 설정하는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텍스트 </a:t>
            </a:r>
            <a:r>
              <a:rPr lang="ko-KR" altLang="en-US" sz="1600" dirty="0"/>
              <a:t>모드의 </a:t>
            </a:r>
            <a:r>
              <a:rPr lang="en-US" altLang="ko-KR" sz="1600" dirty="0" err="1"/>
              <a:t>ufw</a:t>
            </a:r>
            <a:r>
              <a:rPr lang="ko-KR" altLang="en-US" sz="1600" dirty="0"/>
              <a:t>를 실행하면 외부에서 접속하는 모든 포트가 </a:t>
            </a:r>
            <a:r>
              <a:rPr lang="ko-KR" altLang="en-US" sz="1600" dirty="0" smtClean="0"/>
              <a:t>닫힘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외부에 </a:t>
            </a:r>
            <a:r>
              <a:rPr lang="ko-KR" altLang="en-US" sz="1600" dirty="0"/>
              <a:t>서비스를 제공할 때 </a:t>
            </a:r>
            <a:r>
              <a:rPr lang="ko-KR" altLang="en-US" sz="1600" dirty="0" smtClean="0"/>
              <a:t>필요한 </a:t>
            </a:r>
            <a:r>
              <a:rPr lang="ko-KR" altLang="en-US" sz="1600" dirty="0"/>
              <a:t>포트만 열어주는 방식으로 사용하는 것이 </a:t>
            </a:r>
            <a:r>
              <a:rPr lang="ko-KR" altLang="en-US" sz="1600" dirty="0" smtClean="0"/>
              <a:t>좋</a:t>
            </a:r>
            <a:r>
              <a:rPr lang="ko-KR" altLang="en-US" sz="1600" dirty="0"/>
              <a:t>음</a:t>
            </a:r>
            <a:endParaRPr lang="en-US" altLang="ko-KR" sz="1600" b="0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3" y="2303875"/>
            <a:ext cx="3150350" cy="42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4-1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데몬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sz="1600" dirty="0"/>
              <a:t>서비스</a:t>
            </a:r>
            <a:r>
              <a:rPr lang="en-US" altLang="ko-KR" sz="1600" dirty="0"/>
              <a:t>(</a:t>
            </a:r>
            <a:r>
              <a:rPr lang="ko-KR" altLang="en-US" sz="1600" dirty="0"/>
              <a:t>데몬</a:t>
            </a:r>
            <a:r>
              <a:rPr lang="en-US" altLang="ko-KR" sz="1600" dirty="0"/>
              <a:t>)</a:t>
            </a:r>
            <a:r>
              <a:rPr lang="ko-KR" altLang="en-US" sz="1600" dirty="0"/>
              <a:t>의 시작</a:t>
            </a:r>
            <a:r>
              <a:rPr lang="en-US" altLang="ko-KR" sz="1600" dirty="0"/>
              <a:t>, </a:t>
            </a:r>
            <a:r>
              <a:rPr lang="ko-KR" altLang="en-US" sz="1600" dirty="0"/>
              <a:t>중지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재시작</a:t>
            </a:r>
            <a:r>
              <a:rPr lang="ko-KR" altLang="en-US" sz="1600" dirty="0"/>
              <a:t> 및 사용 여부를 설정할 때는 </a:t>
            </a:r>
            <a:r>
              <a:rPr lang="en-US" altLang="ko-KR" sz="1600" b="1" dirty="0">
                <a:solidFill>
                  <a:srgbClr val="FF0000"/>
                </a:solidFill>
              </a:rPr>
              <a:t>kcmshell5 </a:t>
            </a:r>
            <a:r>
              <a:rPr lang="en-US" altLang="ko-KR" sz="1600" b="1" dirty="0" err="1">
                <a:solidFill>
                  <a:srgbClr val="FF0000"/>
                </a:solidFill>
              </a:rPr>
              <a:t>kcm_systemd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763814"/>
            <a:ext cx="4995555" cy="47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4-2 </a:t>
            </a:r>
            <a:r>
              <a:rPr lang="ko-KR" altLang="en-US" dirty="0"/>
              <a:t>파이프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 err="1"/>
              <a:t>리디렉션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파이프</a:t>
            </a:r>
            <a:endParaRPr lang="en-US" altLang="ko-KR" dirty="0"/>
          </a:p>
          <a:p>
            <a:pPr lvl="1"/>
            <a:r>
              <a:rPr lang="ko-KR" altLang="en-US" sz="1600" dirty="0"/>
              <a:t>두 프로그램을 연결하는 연결 통로를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</a:t>
            </a:r>
            <a:r>
              <a:rPr lang="en-US" altLang="ko-KR" sz="1600" dirty="0"/>
              <a:t>|’( </a:t>
            </a:r>
            <a:r>
              <a:rPr lang="en-US" altLang="ko-KR" sz="1600" dirty="0" smtClean="0"/>
              <a:t>Shift </a:t>
            </a:r>
            <a:r>
              <a:rPr lang="en-US" altLang="ko-KR" sz="1600" dirty="0"/>
              <a:t>+ \ 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r>
              <a:rPr lang="ko-KR" altLang="en-US" dirty="0" smtClean="0"/>
              <a:t>필터</a:t>
            </a:r>
            <a:endParaRPr lang="en-US" altLang="ko-KR" dirty="0"/>
          </a:p>
          <a:p>
            <a:pPr lvl="1"/>
            <a:r>
              <a:rPr lang="ko-KR" altLang="en-US" sz="1600" dirty="0"/>
              <a:t>필요한 것만 걸러주는 명령으로는 </a:t>
            </a:r>
            <a:r>
              <a:rPr lang="en-US" altLang="ko-KR" sz="1600" dirty="0" err="1"/>
              <a:t>grep</a:t>
            </a:r>
            <a:r>
              <a:rPr lang="en-US" altLang="ko-KR" sz="1600" dirty="0"/>
              <a:t>, tail, </a:t>
            </a:r>
            <a:r>
              <a:rPr lang="en-US" altLang="ko-KR" sz="1600" dirty="0" err="1"/>
              <a:t>wc</a:t>
            </a:r>
            <a:r>
              <a:rPr lang="en-US" altLang="ko-KR" sz="1600" dirty="0"/>
              <a:t>, sort, </a:t>
            </a:r>
            <a:r>
              <a:rPr lang="en-US" altLang="ko-KR" sz="1600" dirty="0" err="1"/>
              <a:t>awk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sed</a:t>
            </a:r>
            <a:r>
              <a:rPr lang="en-US" altLang="ko-KR" sz="1600" dirty="0"/>
              <a:t> </a:t>
            </a:r>
            <a:r>
              <a:rPr lang="ko-KR" altLang="en-US" sz="1600" dirty="0"/>
              <a:t>등이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 </a:t>
            </a:r>
            <a:r>
              <a:rPr lang="ko-KR" altLang="en-US" sz="1600" dirty="0"/>
              <a:t>주로 파이프와 </a:t>
            </a:r>
            <a:r>
              <a:rPr lang="ko-KR" altLang="en-US" sz="1600" dirty="0" smtClean="0"/>
              <a:t>같이 사용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r>
              <a:rPr lang="ko-KR" altLang="en-US" dirty="0" err="1"/>
              <a:t>리디렉션</a:t>
            </a:r>
            <a:endParaRPr lang="en-US" altLang="ko-KR" dirty="0"/>
          </a:p>
          <a:p>
            <a:pPr lvl="1"/>
            <a:r>
              <a:rPr lang="ko-KR" altLang="en-US" sz="1600" dirty="0"/>
              <a:t>표준 입출력의 방향을 바꾸는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표준 </a:t>
            </a:r>
            <a:r>
              <a:rPr lang="ko-KR" altLang="en-US" sz="1600" dirty="0"/>
              <a:t>입력은 키보드이고 표준 출력은 </a:t>
            </a:r>
            <a:r>
              <a:rPr lang="ko-KR" altLang="en-US" sz="1600" dirty="0" smtClean="0"/>
              <a:t>화면이지만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이를 파일로 처리하고 싶을 때 주로 사용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48780"/>
            <a:ext cx="7048500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7" y="3173257"/>
            <a:ext cx="7048500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1" y="4869159"/>
            <a:ext cx="7038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4995556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/>
              <a:t>touch: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0</a:t>
            </a:r>
            <a:r>
              <a:rPr lang="ko-KR" altLang="en-US" sz="1600" dirty="0"/>
              <a:t>인 새 파일을 생성하거나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이미 파일이 존재한다면 파일의 최종 수정 시간을 변경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/>
              <a:t>m</a:t>
            </a:r>
            <a:r>
              <a:rPr lang="en-US" altLang="ko-KR" sz="1600" dirty="0" err="1" smtClean="0"/>
              <a:t>kdir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MaKe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DIRectory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새로운 디렉터리를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생성된 </a:t>
            </a:r>
            <a:r>
              <a:rPr lang="ko-KR" altLang="en-US" sz="1600" dirty="0"/>
              <a:t>디렉터리는 명령을 실행한 </a:t>
            </a:r>
            <a:r>
              <a:rPr lang="ko-KR" altLang="en-US" sz="1600" dirty="0" smtClean="0"/>
              <a:t>사용자의 </a:t>
            </a:r>
            <a:r>
              <a:rPr lang="ko-KR" altLang="en-US" sz="1600" dirty="0"/>
              <a:t>소유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 smtClean="0"/>
              <a:t>rmdir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ReMove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DIRectory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디렉터리를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해당 </a:t>
            </a:r>
            <a:r>
              <a:rPr lang="ko-KR" altLang="en-US" sz="1600" dirty="0"/>
              <a:t>디렉터리가 비어 있고 디렉터리에 대한 삭제 권한이 있어야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파일이 </a:t>
            </a:r>
            <a:r>
              <a:rPr lang="ko-KR" altLang="en-US" sz="1600" dirty="0"/>
              <a:t>들어 있는 디렉터리를 삭제하려면 ‘</a:t>
            </a:r>
            <a:r>
              <a:rPr lang="en-US" altLang="ko-KR" sz="1600" dirty="0" err="1"/>
              <a:t>rm</a:t>
            </a:r>
            <a:r>
              <a:rPr lang="en-US" altLang="ko-KR" sz="1600" dirty="0"/>
              <a:t> -r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8" y="1448780"/>
            <a:ext cx="7019925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7" y="2834776"/>
            <a:ext cx="7038975" cy="981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4" y="4851149"/>
            <a:ext cx="7077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77365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err="1" smtClean="0"/>
              <a:t>cp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CoPy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파일이나 디렉터리를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새로 </a:t>
            </a:r>
            <a:r>
              <a:rPr lang="ko-KR" altLang="en-US" sz="1600" dirty="0"/>
              <a:t>복사된 파일은 복사한 사용자의 </a:t>
            </a:r>
            <a:r>
              <a:rPr lang="ko-KR" altLang="en-US" sz="1600" dirty="0" smtClean="0"/>
              <a:t>소유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명령을 </a:t>
            </a:r>
            <a:r>
              <a:rPr lang="ko-KR" altLang="en-US" sz="1600" dirty="0"/>
              <a:t>실행하는 사용자에게 해당 파일의 읽기 권한이 있어야 함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 err="1"/>
              <a:t>r</a:t>
            </a:r>
            <a:r>
              <a:rPr lang="en-US" altLang="ko-KR" sz="1600" dirty="0" err="1" smtClean="0"/>
              <a:t>m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ReMove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파일이나 </a:t>
            </a:r>
            <a:r>
              <a:rPr lang="ko-KR" altLang="en-US" sz="1600" dirty="0" smtClean="0"/>
              <a:t>디렉터리를 삭제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사용자에게 </a:t>
            </a:r>
            <a:r>
              <a:rPr lang="ko-KR" altLang="en-US" sz="1600" dirty="0"/>
              <a:t>해당 파일이나 디렉터리의 삭제 권한이 있어야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root </a:t>
            </a:r>
            <a:r>
              <a:rPr lang="ko-KR" altLang="en-US" sz="1600" dirty="0"/>
              <a:t>사용자의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모든 권한을 가지고 있기 때문에 이 명령을 사용하는 데 </a:t>
            </a:r>
            <a:r>
              <a:rPr lang="ko-KR" altLang="en-US" sz="1600" dirty="0" smtClean="0"/>
              <a:t>제약 없음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mv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MoVe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파일이나 디렉터리 </a:t>
            </a:r>
            <a:r>
              <a:rPr lang="ko-KR" altLang="en-US" sz="1600" dirty="0"/>
              <a:t>이름을 변경하거나 다른 디렉터리로 이동할 때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7" y="3458776"/>
            <a:ext cx="7058025" cy="1476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7" y="1763815"/>
            <a:ext cx="7048500" cy="70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7" y="5319210"/>
            <a:ext cx="7058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/>
              <a:t>cat: </a:t>
            </a:r>
            <a:r>
              <a:rPr lang="en-US" altLang="ko-KR" sz="1600" dirty="0" err="1"/>
              <a:t>conCATenate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약자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파일의 내용을 화면에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명령어 </a:t>
            </a:r>
            <a:r>
              <a:rPr lang="ko-KR" altLang="en-US" sz="1600" dirty="0"/>
              <a:t>뒤에 여러 개의 파일명을 </a:t>
            </a:r>
            <a:r>
              <a:rPr lang="ko-KR" altLang="en-US" sz="1600" dirty="0" smtClean="0"/>
              <a:t>나열하면 </a:t>
            </a:r>
            <a:r>
              <a:rPr lang="ko-KR" altLang="en-US" sz="1600" dirty="0"/>
              <a:t>파일을 연결하여 </a:t>
            </a:r>
            <a:r>
              <a:rPr lang="ko-KR" altLang="en-US" sz="1600" dirty="0" smtClean="0"/>
              <a:t>내용을 </a:t>
            </a:r>
            <a:r>
              <a:rPr lang="ko-KR" altLang="en-US" sz="1600" dirty="0"/>
              <a:t>화면에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/>
              <a:t>head, tail: </a:t>
            </a:r>
            <a:r>
              <a:rPr lang="ko-KR" altLang="en-US" sz="1600" dirty="0"/>
              <a:t>텍스트 형식으로 작성된 파일의 앞 </a:t>
            </a:r>
            <a:r>
              <a:rPr lang="en-US" altLang="ko-KR" sz="1600" dirty="0"/>
              <a:t>10</a:t>
            </a:r>
            <a:r>
              <a:rPr lang="ko-KR" altLang="en-US" sz="1600" dirty="0"/>
              <a:t>행 또는 마지막 </a:t>
            </a:r>
            <a:r>
              <a:rPr lang="en-US" altLang="ko-KR" sz="1600" dirty="0"/>
              <a:t>10</a:t>
            </a:r>
            <a:r>
              <a:rPr lang="ko-KR" altLang="en-US" sz="1600" dirty="0"/>
              <a:t>행만 화면에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more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 형식으로 작성된 파일을 페이지 단위로 화면에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 smtClean="0"/>
              <a:t>           Space bar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다음 </a:t>
            </a:r>
            <a:r>
              <a:rPr lang="ko-KR" altLang="en-US" sz="1600" dirty="0" smtClean="0"/>
              <a:t>페이지로 이동</a:t>
            </a:r>
            <a:r>
              <a:rPr lang="en-US" altLang="ko-KR" sz="1600" dirty="0" smtClean="0"/>
              <a:t>,</a:t>
            </a:r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B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앞 페이지로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, Q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종료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0" y="1448780"/>
            <a:ext cx="7096125" cy="495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0" y="2483895"/>
            <a:ext cx="7096125" cy="990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0" y="4512715"/>
            <a:ext cx="7186135" cy="7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/>
              <a:t>less</a:t>
            </a:r>
            <a:r>
              <a:rPr lang="en-US" altLang="ko-KR" sz="1600" dirty="0"/>
              <a:t>: more </a:t>
            </a:r>
            <a:r>
              <a:rPr lang="ko-KR" altLang="en-US" sz="1600" dirty="0"/>
              <a:t>명령어와 용도가 비슷하지만 더 확장된 기능의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 smtClean="0"/>
              <a:t>         more </a:t>
            </a:r>
            <a:r>
              <a:rPr lang="ko-KR" altLang="en-US" sz="1600" dirty="0"/>
              <a:t>명령어에서 사용하는 </a:t>
            </a:r>
            <a:r>
              <a:rPr lang="ko-KR" altLang="en-US" sz="1600" dirty="0" smtClean="0"/>
              <a:t>키도 </a:t>
            </a:r>
            <a:r>
              <a:rPr lang="ko-KR" altLang="en-US" sz="1600" dirty="0"/>
              <a:t>사용할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추가로 </a:t>
            </a:r>
            <a:r>
              <a:rPr lang="ko-KR" altLang="en-US" sz="1600" dirty="0"/>
              <a:t>↑ </a:t>
            </a:r>
            <a:r>
              <a:rPr lang="en-US" altLang="ko-KR" sz="1600" dirty="0"/>
              <a:t>, ↓ , ← , → , </a:t>
            </a:r>
            <a:r>
              <a:rPr lang="en-US" altLang="ko-KR" sz="1600" dirty="0" err="1"/>
              <a:t>PageUp</a:t>
            </a:r>
            <a:r>
              <a:rPr lang="en-US" altLang="ko-KR" sz="1600" dirty="0"/>
              <a:t> , </a:t>
            </a:r>
            <a:r>
              <a:rPr lang="en-US" altLang="ko-KR" sz="1600" dirty="0" err="1" smtClean="0"/>
              <a:t>PageDown</a:t>
            </a:r>
            <a:r>
              <a:rPr lang="ko-KR" altLang="en-US" sz="1600" dirty="0" smtClean="0"/>
              <a:t>도 사용 가능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f</a:t>
            </a:r>
            <a:r>
              <a:rPr lang="en-US" altLang="ko-KR" sz="1600" dirty="0" smtClean="0"/>
              <a:t>ile: </a:t>
            </a:r>
            <a:r>
              <a:rPr lang="ko-KR" altLang="en-US" sz="1600" dirty="0"/>
              <a:t>해당 파일이 어떤 종류의 파일인지 </a:t>
            </a:r>
            <a:r>
              <a:rPr lang="ko-KR" altLang="en-US" sz="1600" dirty="0" smtClean="0"/>
              <a:t>보여줌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c</a:t>
            </a:r>
            <a:r>
              <a:rPr lang="en-US" altLang="ko-KR" sz="1600" dirty="0" smtClean="0"/>
              <a:t>lear: </a:t>
            </a:r>
            <a:r>
              <a:rPr lang="ko-KR" altLang="en-US" sz="1600" dirty="0"/>
              <a:t>현재 사용 중인 터미널 화면을 깨끗이 </a:t>
            </a:r>
            <a:r>
              <a:rPr lang="ko-KR" altLang="en-US" sz="1600" dirty="0" err="1" smtClean="0"/>
              <a:t>지워줌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8" y="1853825"/>
            <a:ext cx="7479710" cy="7650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8" y="3202719"/>
            <a:ext cx="7481906" cy="7663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9" y="4540617"/>
            <a:ext cx="7482950" cy="5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네트워크 관련 정보</a:t>
            </a:r>
            <a:endParaRPr lang="en-US" altLang="ko-KR" dirty="0"/>
          </a:p>
          <a:p>
            <a:pPr lvl="1"/>
            <a:r>
              <a:rPr lang="ko-KR" altLang="en-US" sz="1600" dirty="0" err="1"/>
              <a:t>가상머신에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인터넷을 연결하려면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네트워크 관련 정보를 입력해야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네트워킹이 정상적으로 이루어지려면 각 </a:t>
            </a:r>
            <a:r>
              <a:rPr lang="ko-KR" altLang="en-US" sz="1600" dirty="0" err="1"/>
              <a:t>가상머신</a:t>
            </a:r>
            <a:r>
              <a:rPr lang="en-US" altLang="ko-KR" sz="1600" dirty="0"/>
              <a:t>(</a:t>
            </a:r>
            <a:r>
              <a:rPr lang="ko-KR" altLang="en-US" sz="1600" dirty="0"/>
              <a:t>게스트 </a:t>
            </a:r>
            <a:r>
              <a:rPr lang="en-US" altLang="ko-KR" sz="1600" dirty="0"/>
              <a:t>OS)</a:t>
            </a:r>
            <a:r>
              <a:rPr lang="ko-KR" altLang="en-US" sz="1600" dirty="0"/>
              <a:t>에 </a:t>
            </a:r>
            <a:r>
              <a:rPr lang="en-US" altLang="ko-KR" sz="1600" b="1" dirty="0">
                <a:solidFill>
                  <a:srgbClr val="FF0000"/>
                </a:solidFill>
              </a:rPr>
              <a:t>IP </a:t>
            </a:r>
            <a:r>
              <a:rPr lang="ko-KR" altLang="en-US" sz="1600" b="1" dirty="0">
                <a:solidFill>
                  <a:srgbClr val="FF0000"/>
                </a:solidFill>
              </a:rPr>
              <a:t>주소</a:t>
            </a:r>
            <a:r>
              <a:rPr lang="en-US" altLang="ko-KR" sz="1600" dirty="0"/>
              <a:t>,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서브넷</a:t>
            </a:r>
            <a:r>
              <a:rPr lang="ko-KR" altLang="en-US" sz="1600" b="1" dirty="0">
                <a:solidFill>
                  <a:srgbClr val="FF0000"/>
                </a:solidFill>
              </a:rPr>
              <a:t> 마스크</a:t>
            </a:r>
            <a:r>
              <a:rPr lang="en-US" altLang="ko-KR" sz="1600" b="1" dirty="0">
                <a:solidFill>
                  <a:srgbClr val="FF0000"/>
                </a:solidFill>
              </a:rPr>
              <a:t>(subnet mask)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게이트웨이</a:t>
            </a:r>
            <a:r>
              <a:rPr lang="en-US" altLang="ko-KR" sz="1600" b="1" dirty="0">
                <a:solidFill>
                  <a:srgbClr val="FF0000"/>
                </a:solidFill>
              </a:rPr>
              <a:t>(gateway) </a:t>
            </a:r>
            <a:r>
              <a:rPr lang="ko-KR" altLang="en-US" sz="1600" b="1" dirty="0">
                <a:solidFill>
                  <a:srgbClr val="FF0000"/>
                </a:solidFill>
              </a:rPr>
              <a:t>주소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DNS(Domain Name System) </a:t>
            </a:r>
            <a:r>
              <a:rPr lang="ko-KR" altLang="en-US" sz="1600" b="1" dirty="0">
                <a:solidFill>
                  <a:srgbClr val="FF0000"/>
                </a:solidFill>
              </a:rPr>
              <a:t>서버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주소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윈도우에서 윈도우 키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누르고 ‘</a:t>
            </a:r>
            <a:r>
              <a:rPr lang="en-US" altLang="ko-KR" sz="1600" b="1" dirty="0" err="1">
                <a:solidFill>
                  <a:srgbClr val="FF0000"/>
                </a:solidFill>
              </a:rPr>
              <a:t>cmd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입력하면 명령 프롬프트가 </a:t>
            </a:r>
            <a:r>
              <a:rPr lang="ko-KR" altLang="en-US" sz="1600" dirty="0" smtClean="0"/>
              <a:t>실행됨</a:t>
            </a:r>
            <a:endParaRPr lang="en-US" altLang="ko-KR" sz="1600" dirty="0"/>
          </a:p>
          <a:p>
            <a:pPr lvl="1"/>
            <a:r>
              <a:rPr lang="en-US" altLang="ko-KR" sz="1600" b="1" dirty="0" smtClean="0">
                <a:solidFill>
                  <a:srgbClr val="FF0000"/>
                </a:solidFill>
              </a:rPr>
              <a:t> ipconfig </a:t>
            </a:r>
            <a:r>
              <a:rPr lang="ko-KR" altLang="en-US" sz="1600" dirty="0" smtClean="0"/>
              <a:t>명령 실행 </a:t>
            </a:r>
            <a:r>
              <a:rPr lang="ko-KR" altLang="en-US" sz="1600" dirty="0"/>
              <a:t>후 아래로 스크롤하여 ‘</a:t>
            </a:r>
            <a:r>
              <a:rPr lang="en-US" altLang="ko-KR" sz="1600" dirty="0"/>
              <a:t>VMnet8’ </a:t>
            </a:r>
            <a:r>
              <a:rPr lang="ko-KR" altLang="en-US" sz="1600" dirty="0" smtClean="0"/>
              <a:t>부분 확인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만약 </a:t>
            </a:r>
            <a:r>
              <a:rPr lang="en-US" altLang="ko-KR" sz="1600" dirty="0"/>
              <a:t>VMnet8</a:t>
            </a:r>
            <a:r>
              <a:rPr lang="ko-KR" altLang="en-US" sz="1600" dirty="0"/>
              <a:t>이 보이지 않으면 </a:t>
            </a:r>
            <a:r>
              <a:rPr lang="en-US" altLang="ko-KR" sz="1600" b="1" dirty="0">
                <a:solidFill>
                  <a:srgbClr val="FF0000"/>
                </a:solidFill>
              </a:rPr>
              <a:t>ipconfig/all </a:t>
            </a:r>
            <a:r>
              <a:rPr lang="ko-KR" altLang="en-US" sz="1600" dirty="0" smtClean="0"/>
              <a:t>명령 실행 </a:t>
            </a:r>
            <a:r>
              <a:rPr lang="ko-KR" altLang="en-US" sz="1600" dirty="0"/>
              <a:t>후 ‘</a:t>
            </a:r>
            <a:r>
              <a:rPr lang="en-US" altLang="ko-KR" sz="1600" dirty="0"/>
              <a:t>VMware Virtual Ethernet Adapter for VMnet8’ </a:t>
            </a:r>
            <a:r>
              <a:rPr lang="ko-KR" altLang="en-US" sz="1600" dirty="0" smtClean="0"/>
              <a:t>부분 확인</a:t>
            </a:r>
            <a:endParaRPr lang="en-US" altLang="ko-KR" dirty="0" smtClean="0"/>
          </a:p>
          <a:p>
            <a:pPr lvl="1"/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701570" y="3429000"/>
            <a:ext cx="6165685" cy="30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Words>2478</Words>
  <Application>Microsoft Office PowerPoint</Application>
  <PresentationFormat>화면 슬라이드 쇼(4:3)</PresentationFormat>
  <Paragraphs>495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기본 명령어</vt:lpstr>
      <vt:lpstr>1-1 기본 명령어</vt:lpstr>
      <vt:lpstr>1-1 기본 명령어</vt:lpstr>
      <vt:lpstr>1-1 기본 명령어</vt:lpstr>
      <vt:lpstr>1-1 기본 명령어</vt:lpstr>
      <vt:lpstr>2-1 네트워크 정보 파악</vt:lpstr>
      <vt:lpstr>2-1 네트워크 정보 파악</vt:lpstr>
      <vt:lpstr>[실습 4-1] 가상머신에 할당된 IP 주소 확인하기 </vt:lpstr>
      <vt:lpstr>[실습 4-1] 가상머신에 할당된 IP 주소 확인하기 </vt:lpstr>
      <vt:lpstr>[실습 4-1] 가상머신에 할당된 IP 주소 확인하기 </vt:lpstr>
      <vt:lpstr>2-1 네트워크 정보 파악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[실습 4-2] 고정 IP 주소 변경하기 </vt:lpstr>
      <vt:lpstr>3-1 파일 압축</vt:lpstr>
      <vt:lpstr>3-1 파일 압축</vt:lpstr>
      <vt:lpstr>3-2 파일 묶기</vt:lpstr>
      <vt:lpstr>3-2 파일 묶기</vt:lpstr>
      <vt:lpstr>3-3 파일 위치 검색</vt:lpstr>
      <vt:lpstr>3-3 파일 위치 검색</vt:lpstr>
      <vt:lpstr>4-1 시스템, 네트워크, 방화벽, 서비스(데몬) 설정</vt:lpstr>
      <vt:lpstr>4-1 시스템, 네트워크, 방화벽, 서비스(데몬) 설정</vt:lpstr>
      <vt:lpstr>4-1 시스템, 네트워크, 방화벽, 서비스(데몬) 설정</vt:lpstr>
      <vt:lpstr>4-2 파이프, 필터, 리디렉션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1038</cp:revision>
  <dcterms:created xsi:type="dcterms:W3CDTF">2012-07-23T02:34:37Z</dcterms:created>
  <dcterms:modified xsi:type="dcterms:W3CDTF">2020-01-30T08:06:34Z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