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3" r:id="rId3"/>
    <p:sldId id="375" r:id="rId4"/>
    <p:sldId id="374" r:id="rId5"/>
    <p:sldId id="447" r:id="rId6"/>
    <p:sldId id="448" r:id="rId7"/>
    <p:sldId id="386" r:id="rId8"/>
    <p:sldId id="426" r:id="rId9"/>
    <p:sldId id="427" r:id="rId10"/>
    <p:sldId id="428" r:id="rId11"/>
    <p:sldId id="385" r:id="rId12"/>
    <p:sldId id="449" r:id="rId13"/>
    <p:sldId id="429" r:id="rId14"/>
    <p:sldId id="430" r:id="rId15"/>
    <p:sldId id="431" r:id="rId16"/>
    <p:sldId id="451" r:id="rId17"/>
    <p:sldId id="432" r:id="rId18"/>
    <p:sldId id="452" r:id="rId19"/>
    <p:sldId id="433" r:id="rId20"/>
    <p:sldId id="434" r:id="rId21"/>
    <p:sldId id="395" r:id="rId22"/>
    <p:sldId id="453" r:id="rId23"/>
    <p:sldId id="422" r:id="rId24"/>
    <p:sldId id="435" r:id="rId25"/>
    <p:sldId id="423" r:id="rId26"/>
    <p:sldId id="436" r:id="rId27"/>
    <p:sldId id="437" r:id="rId28"/>
    <p:sldId id="454" r:id="rId29"/>
    <p:sldId id="438" r:id="rId30"/>
    <p:sldId id="439" r:id="rId31"/>
    <p:sldId id="455" r:id="rId32"/>
    <p:sldId id="440" r:id="rId33"/>
    <p:sldId id="424" r:id="rId34"/>
    <p:sldId id="396" r:id="rId35"/>
    <p:sldId id="456" r:id="rId36"/>
    <p:sldId id="441" r:id="rId37"/>
    <p:sldId id="457" r:id="rId38"/>
    <p:sldId id="401" r:id="rId39"/>
    <p:sldId id="458" r:id="rId40"/>
    <p:sldId id="442" r:id="rId41"/>
    <p:sldId id="443" r:id="rId42"/>
    <p:sldId id="459" r:id="rId43"/>
    <p:sldId id="444" r:id="rId44"/>
    <p:sldId id="460" r:id="rId45"/>
    <p:sldId id="445" r:id="rId46"/>
    <p:sldId id="402" r:id="rId47"/>
    <p:sldId id="403" r:id="rId48"/>
    <p:sldId id="446" r:id="rId49"/>
    <p:sldId id="36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11" d="100"/>
          <a:sy n="111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05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리눅스 사용자 관리와 </a:t>
            </a:r>
            <a:endParaRPr lang="en-US" altLang="ko-KR" sz="4000" dirty="0" smtClean="0"/>
          </a:p>
          <a:p>
            <a:pPr algn="l"/>
            <a:r>
              <a:rPr lang="ko-KR" altLang="en-US" sz="4000" dirty="0" smtClean="0"/>
              <a:t>파일 </a:t>
            </a:r>
            <a:r>
              <a:rPr lang="ko-KR" altLang="en-US" sz="4000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526448"/>
            <a:ext cx="8783974" cy="6084295"/>
          </a:xfrm>
        </p:spPr>
        <p:txBody>
          <a:bodyPr/>
          <a:lstStyle/>
          <a:p>
            <a:r>
              <a:rPr lang="en-US" altLang="ko-KR" dirty="0" err="1"/>
              <a:t>groupadd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새로운 그룹을 생성하는 명령어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r>
              <a:rPr lang="en-US" altLang="ko-KR" dirty="0" err="1" smtClean="0"/>
              <a:t>groupmod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그룹의 속성을 변경하는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r>
              <a:rPr lang="en-US" altLang="ko-KR" dirty="0" err="1" smtClean="0"/>
              <a:t>groupdel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그룹을 삭제하는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en-US" altLang="ko-KR" dirty="0" err="1" smtClean="0"/>
              <a:t>gpasswd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 smtClean="0"/>
              <a:t>그룹의 비밀번호를 설정하거나 그룹 관리를 수행하는 명령어</a:t>
            </a: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 smtClean="0">
              <a:solidFill>
                <a:schemeClr val="accent5"/>
              </a:solidFill>
            </a:endParaRPr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1328687"/>
            <a:ext cx="706755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" y="2845302"/>
            <a:ext cx="7048500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4" y="4014065"/>
            <a:ext cx="7048500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7015"/>
          <a:stretch/>
        </p:blipFill>
        <p:spPr>
          <a:xfrm>
            <a:off x="742984" y="5643418"/>
            <a:ext cx="7086600" cy="11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 </a:t>
            </a:r>
            <a:r>
              <a:rPr lang="ko-KR" altLang="en-US" sz="1600" dirty="0"/>
              <a:t>초기화하기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Server</a:t>
            </a:r>
            <a:r>
              <a:rPr lang="ko-KR" altLang="en-US" sz="1600" dirty="0"/>
              <a:t>를 처음 설치 상태로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VMware</a:t>
            </a:r>
            <a:r>
              <a:rPr lang="ko-KR" altLang="en-US" sz="1600" dirty="0" smtClean="0"/>
              <a:t> 종료 후 </a:t>
            </a:r>
            <a:r>
              <a:rPr lang="en-US" altLang="ko-KR" sz="1600" dirty="0"/>
              <a:t>C:\Linux\Server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</a:t>
            </a:r>
            <a:r>
              <a:rPr lang="en-US" altLang="ko-KR" sz="1600" dirty="0"/>
              <a:t>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)\Server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</a:t>
            </a:r>
            <a:r>
              <a:rPr lang="en-US" altLang="ko-KR" sz="1600" dirty="0"/>
              <a:t>Server</a:t>
            </a:r>
            <a:r>
              <a:rPr lang="ko-KR" altLang="en-US" sz="1600" dirty="0"/>
              <a:t>를 부팅하면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자동 </a:t>
            </a:r>
            <a:r>
              <a:rPr lang="ko-KR" altLang="en-US" sz="1600" dirty="0" smtClean="0"/>
              <a:t>접속됨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1-3 </a:t>
            </a:r>
            <a:r>
              <a:rPr lang="ko-KR" altLang="en-US" sz="1600" dirty="0"/>
              <a:t>바탕화면에서 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새로운 사용자 만들기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</a:t>
            </a:r>
            <a:r>
              <a:rPr lang="en-US" altLang="ko-KR" sz="1600" b="1" dirty="0" err="1">
                <a:solidFill>
                  <a:srgbClr val="FF0000"/>
                </a:solidFill>
              </a:rPr>
              <a:t>adduser</a:t>
            </a:r>
            <a:r>
              <a:rPr lang="en-US" altLang="ko-KR" sz="1600" b="1" dirty="0">
                <a:solidFill>
                  <a:srgbClr val="FF0000"/>
                </a:solidFill>
              </a:rPr>
              <a:t> hanbit1 </a:t>
            </a:r>
            <a:r>
              <a:rPr lang="ko-KR" altLang="en-US" sz="1600" dirty="0"/>
              <a:t>명령을 입력하여 </a:t>
            </a:r>
            <a:r>
              <a:rPr lang="en-US" altLang="ko-KR" sz="1600" dirty="0"/>
              <a:t>hanbit1 </a:t>
            </a:r>
            <a:r>
              <a:rPr lang="ko-KR" altLang="en-US" sz="1600" dirty="0" smtClean="0"/>
              <a:t>사용자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비밀번호를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1234</a:t>
            </a:r>
            <a:r>
              <a:rPr lang="en-US" altLang="ko-KR" sz="1600" dirty="0"/>
              <a:t>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설정하고 </a:t>
            </a:r>
            <a:r>
              <a:rPr lang="ko-KR" altLang="en-US" sz="1600" dirty="0"/>
              <a:t>나머지는 계속 </a:t>
            </a:r>
            <a:r>
              <a:rPr lang="en-US" altLang="ko-KR" sz="1600" dirty="0"/>
              <a:t>Enter </a:t>
            </a:r>
            <a:r>
              <a:rPr lang="ko-KR" altLang="en-US" sz="1600" dirty="0" smtClean="0"/>
              <a:t>누름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4" y="1853825"/>
            <a:ext cx="7009524" cy="38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888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en-US" altLang="ko-KR" sz="1600" dirty="0"/>
              <a:t>hanbit1 </a:t>
            </a:r>
            <a:r>
              <a:rPr lang="ko-KR" altLang="en-US" sz="1600" dirty="0"/>
              <a:t>사용자가 추가되었는지 </a:t>
            </a:r>
            <a:r>
              <a:rPr lang="en-US" altLang="ko-KR" sz="1600" b="1" dirty="0">
                <a:solidFill>
                  <a:srgbClr val="FF0000"/>
                </a:solidFill>
              </a:rPr>
              <a:t>tail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passwd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tail</a:t>
            </a:r>
            <a:r>
              <a:rPr lang="ko-KR" altLang="en-US" sz="1600" dirty="0"/>
              <a:t>은 끝부분의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행을 </a:t>
            </a:r>
            <a:r>
              <a:rPr lang="ko-KR" altLang="en-US" sz="1600" dirty="0"/>
              <a:t>보여주는 </a:t>
            </a:r>
            <a:r>
              <a:rPr lang="ko-KR" altLang="en-US" sz="1600" dirty="0" smtClean="0"/>
              <a:t>명령어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마지막 </a:t>
            </a:r>
            <a:r>
              <a:rPr lang="ko-KR" altLang="en-US" sz="1600" dirty="0"/>
              <a:t>행을 보면 사용자가 추가된 </a:t>
            </a:r>
            <a:r>
              <a:rPr lang="ko-KR" altLang="en-US" sz="1600" dirty="0" smtClean="0"/>
              <a:t>것 확인 가능  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사용자 이름은 </a:t>
            </a:r>
            <a:r>
              <a:rPr lang="ko-KR" altLang="en-US" sz="1600" dirty="0"/>
              <a:t>앞에서 지정한 </a:t>
            </a:r>
            <a:r>
              <a:rPr lang="en-US" altLang="ko-KR" sz="1600" dirty="0" smtClean="0"/>
              <a:t>hanbit1, </a:t>
            </a:r>
            <a:r>
              <a:rPr lang="ko-KR" altLang="en-US" sz="1600" dirty="0" smtClean="0"/>
              <a:t>비밀번호는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/shadow </a:t>
            </a:r>
            <a:r>
              <a:rPr lang="ko-KR" altLang="en-US" sz="1600" dirty="0"/>
              <a:t>파일에 </a:t>
            </a:r>
            <a:r>
              <a:rPr lang="ko-KR" altLang="en-US" sz="1600" dirty="0" smtClean="0"/>
              <a:t>지정되어 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세 </a:t>
            </a:r>
            <a:r>
              <a:rPr lang="ko-KR" altLang="en-US" sz="1600" dirty="0"/>
              <a:t>번째 열을 보면 </a:t>
            </a:r>
            <a:r>
              <a:rPr lang="en-US" altLang="ko-KR" sz="1600" dirty="0"/>
              <a:t>hanbit1 </a:t>
            </a:r>
            <a:r>
              <a:rPr lang="ko-KR" altLang="en-US" sz="1600" dirty="0"/>
              <a:t>사용자의 </a:t>
            </a:r>
            <a:r>
              <a:rPr lang="en-US" altLang="ko-KR" sz="1600" dirty="0"/>
              <a:t>ID</a:t>
            </a:r>
            <a:r>
              <a:rPr lang="ko-KR" altLang="en-US" sz="1600" dirty="0"/>
              <a:t>가 </a:t>
            </a:r>
            <a:r>
              <a:rPr lang="en-US" altLang="ko-KR" sz="1600" dirty="0" smtClean="0"/>
              <a:t>1001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앞에 있는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</a:t>
            </a:r>
            <a:r>
              <a:rPr lang="en-US" altLang="ko-KR" sz="1600" dirty="0"/>
              <a:t>ID 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1000 </a:t>
            </a:r>
            <a:r>
              <a:rPr lang="ko-KR" altLang="en-US" sz="1600" dirty="0"/>
              <a:t>다음에 자동으로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더하여 할당한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그룹 </a:t>
            </a:r>
            <a:r>
              <a:rPr lang="en-US" altLang="ko-KR" sz="1600" dirty="0"/>
              <a:t>ID</a:t>
            </a:r>
            <a:r>
              <a:rPr lang="ko-KR" altLang="en-US" sz="1600" dirty="0"/>
              <a:t>도 </a:t>
            </a:r>
            <a:r>
              <a:rPr lang="en-US" altLang="ko-KR" sz="1600" dirty="0"/>
              <a:t>1001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지정됨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사용자의 </a:t>
            </a:r>
            <a:r>
              <a:rPr lang="ko-KR" altLang="en-US" sz="1600" dirty="0"/>
              <a:t>홈 디렉터리는 기본 </a:t>
            </a:r>
            <a:r>
              <a:rPr lang="ko-KR" altLang="en-US" sz="1600" dirty="0" smtClean="0"/>
              <a:t>설정인 </a:t>
            </a:r>
            <a:r>
              <a:rPr lang="ko-KR" altLang="en-US" sz="1600" dirty="0"/>
              <a:t>‘</a:t>
            </a:r>
            <a:r>
              <a:rPr lang="en-US" altLang="ko-KR" sz="1600" dirty="0"/>
              <a:t>/home/</a:t>
            </a:r>
            <a:r>
              <a:rPr lang="ko-KR" altLang="en-US" sz="1600" dirty="0"/>
              <a:t>사용자명</a:t>
            </a:r>
            <a:r>
              <a:rPr lang="ko-KR" altLang="en-US" sz="1600" dirty="0" smtClean="0"/>
              <a:t>’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셸은 기본 설정인 </a:t>
            </a:r>
            <a:r>
              <a:rPr lang="en-US" altLang="ko-KR" sz="1600" dirty="0"/>
              <a:t>/bin/bash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519010"/>
            <a:ext cx="7009524" cy="28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0232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600" dirty="0" smtClean="0"/>
              <a:t>2-3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tail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/group </a:t>
            </a:r>
            <a:r>
              <a:rPr lang="ko-KR" altLang="en-US" sz="1600" dirty="0"/>
              <a:t>명령을 입력하여 그룹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그룹 </a:t>
            </a:r>
            <a:r>
              <a:rPr lang="ko-KR" altLang="en-US" sz="1600" dirty="0"/>
              <a:t>이름이 사용자 이름과 동일한 </a:t>
            </a:r>
            <a:r>
              <a:rPr lang="en-US" altLang="ko-KR" sz="1600" dirty="0" smtClean="0"/>
              <a:t>hanbit1,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그룹 </a:t>
            </a:r>
            <a:r>
              <a:rPr lang="en-US" altLang="ko-KR" sz="1600" dirty="0"/>
              <a:t>ID</a:t>
            </a:r>
            <a:r>
              <a:rPr lang="ko-KR" altLang="en-US" sz="1600" dirty="0"/>
              <a:t>는 </a:t>
            </a:r>
            <a:r>
              <a:rPr lang="en-US" altLang="ko-KR" sz="1600" dirty="0" err="1" smtClean="0"/>
              <a:t>ubuntu</a:t>
            </a:r>
            <a:r>
              <a:rPr lang="ko-KR" altLang="en-US" sz="1600" dirty="0"/>
              <a:t>의 그룹 </a:t>
            </a:r>
            <a:r>
              <a:rPr lang="en-US" altLang="ko-KR" sz="1600" dirty="0"/>
              <a:t>ID</a:t>
            </a:r>
            <a:r>
              <a:rPr lang="ko-KR" altLang="en-US" sz="1600" dirty="0"/>
              <a:t>인 </a:t>
            </a:r>
            <a:r>
              <a:rPr lang="en-US" altLang="ko-KR" sz="1600" dirty="0"/>
              <a:t>1000</a:t>
            </a:r>
            <a:r>
              <a:rPr lang="ko-KR" altLang="en-US" sz="1600" dirty="0"/>
              <a:t>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더한 </a:t>
            </a:r>
            <a:r>
              <a:rPr lang="en-US" altLang="ko-KR" sz="1600" dirty="0"/>
              <a:t>1001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adduser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 </a:t>
            </a:r>
            <a:r>
              <a:rPr lang="ko-KR" altLang="en-US" sz="1600" dirty="0" smtClean="0"/>
              <a:t>실행 → 별도로 </a:t>
            </a:r>
            <a:r>
              <a:rPr lang="ko-KR" altLang="en-US" sz="1600" dirty="0"/>
              <a:t>그룹을 지정하지 않으면 자동으로 사용자 이름과 동일한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그룹이 생성됨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새로운 </a:t>
            </a:r>
            <a:r>
              <a:rPr lang="ko-KR" altLang="en-US" sz="1600" dirty="0"/>
              <a:t>사용자는 생성된 그룹에 자동으로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새로 </a:t>
            </a:r>
            <a:r>
              <a:rPr lang="ko-KR" altLang="en-US" sz="1600" dirty="0"/>
              <a:t>생성된 그룹</a:t>
            </a:r>
            <a:r>
              <a:rPr lang="en-US" altLang="ko-KR" sz="1600" dirty="0"/>
              <a:t>(hanbit1)</a:t>
            </a:r>
            <a:r>
              <a:rPr lang="ko-KR" altLang="en-US" sz="1600" dirty="0"/>
              <a:t>은 소속된 사용자가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명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2-4 </a:t>
            </a:r>
            <a:r>
              <a:rPr lang="ko-KR" altLang="en-US" sz="1600" dirty="0" smtClean="0"/>
              <a:t>많은 사용자를 관리할 땐 사용자 이름과 그룹 이름이 같아 관리 불편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그룹을 먼저 만든 </a:t>
            </a:r>
            <a:r>
              <a:rPr lang="ko-KR" altLang="en-US" sz="1600" dirty="0"/>
              <a:t>후 사용자를 그 그룹에 넣는 것이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888940"/>
            <a:ext cx="7009524" cy="28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2078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그룹을 생성하고 소속된 다수 사용자 </a:t>
            </a:r>
            <a:r>
              <a:rPr lang="ko-KR" altLang="en-US" sz="1600" dirty="0" smtClean="0"/>
              <a:t>관리하기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userdel</a:t>
            </a:r>
            <a:r>
              <a:rPr lang="en-US" altLang="ko-KR" sz="1600" b="1" dirty="0">
                <a:solidFill>
                  <a:srgbClr val="FF0000"/>
                </a:solidFill>
              </a:rPr>
              <a:t> -r hanbit1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hanbit1 </a:t>
            </a:r>
            <a:r>
              <a:rPr lang="ko-KR" altLang="en-US" sz="1600" dirty="0" smtClean="0"/>
              <a:t>사용자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groupadd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ubuntuGroup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명령으로 </a:t>
            </a:r>
            <a:r>
              <a:rPr lang="en-US" altLang="ko-KR" sz="1600" dirty="0" err="1"/>
              <a:t>ubuntuGroup</a:t>
            </a:r>
            <a:r>
              <a:rPr lang="en-US" altLang="ko-KR" sz="1600" dirty="0"/>
              <a:t> </a:t>
            </a:r>
            <a:r>
              <a:rPr lang="ko-KR" altLang="en-US" sz="1600" dirty="0"/>
              <a:t>그룹을 만든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tail </a:t>
            </a:r>
            <a:r>
              <a:rPr lang="en-US" altLang="ko-KR" sz="1600" b="1" dirty="0">
                <a:solidFill>
                  <a:srgbClr val="FF0000"/>
                </a:solidFill>
              </a:rPr>
              <a:t>-5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/group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1" y="2213865"/>
            <a:ext cx="7009524" cy="249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802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en-US" altLang="ko-KR" sz="1600" b="1" dirty="0" err="1">
                <a:solidFill>
                  <a:srgbClr val="FF0000"/>
                </a:solidFill>
              </a:rPr>
              <a:t>adduser</a:t>
            </a:r>
            <a:r>
              <a:rPr lang="en-US" altLang="ko-KR" sz="1600" b="1" dirty="0">
                <a:solidFill>
                  <a:srgbClr val="FF0000"/>
                </a:solidFill>
              </a:rPr>
              <a:t> --</a:t>
            </a:r>
            <a:r>
              <a:rPr lang="en-US" altLang="ko-KR" sz="1600" b="1" dirty="0" err="1">
                <a:solidFill>
                  <a:srgbClr val="FF0000"/>
                </a:solidFill>
              </a:rPr>
              <a:t>gid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그룹</a:t>
            </a:r>
            <a:r>
              <a:rPr lang="en-US" altLang="ko-KR" sz="1600" b="1" dirty="0">
                <a:solidFill>
                  <a:srgbClr val="FF0000"/>
                </a:solidFill>
              </a:rPr>
              <a:t>ID </a:t>
            </a:r>
            <a:r>
              <a:rPr lang="ko-KR" altLang="en-US" sz="1600" b="1" dirty="0">
                <a:solidFill>
                  <a:srgbClr val="FF0000"/>
                </a:solidFill>
              </a:rPr>
              <a:t>사용자 </a:t>
            </a:r>
            <a:r>
              <a:rPr lang="ko-KR" altLang="en-US" sz="1600" dirty="0"/>
              <a:t>명령으로 새로운 </a:t>
            </a:r>
            <a:r>
              <a:rPr lang="en-US" altLang="ko-KR" sz="1600" dirty="0"/>
              <a:t>hanbit1, hanbit2 </a:t>
            </a:r>
            <a:r>
              <a:rPr lang="ko-KR" altLang="en-US" sz="1600" dirty="0" smtClean="0"/>
              <a:t>사용자 생성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ubuntuGroup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그룹</a:t>
            </a:r>
            <a:r>
              <a:rPr lang="en-US" altLang="ko-KR" sz="1600" dirty="0"/>
              <a:t>(</a:t>
            </a:r>
            <a:r>
              <a:rPr lang="ko-KR" altLang="en-US" sz="1600" dirty="0"/>
              <a:t>그룹 </a:t>
            </a:r>
            <a:r>
              <a:rPr lang="en-US" altLang="ko-KR" sz="1600" dirty="0"/>
              <a:t>ID</a:t>
            </a:r>
            <a:r>
              <a:rPr lang="ko-KR" altLang="en-US" sz="1600" dirty="0"/>
              <a:t>는 </a:t>
            </a:r>
            <a:r>
              <a:rPr lang="en-US" altLang="ko-KR" sz="1600" dirty="0"/>
              <a:t>1001)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둘 </a:t>
            </a:r>
            <a:r>
              <a:rPr lang="ko-KR" altLang="en-US" sz="1600" dirty="0"/>
              <a:t>다 암호를 ‘</a:t>
            </a:r>
            <a:r>
              <a:rPr lang="en-US" altLang="ko-KR" sz="1600" b="1" dirty="0">
                <a:solidFill>
                  <a:srgbClr val="FF0000"/>
                </a:solidFill>
              </a:rPr>
              <a:t>1234</a:t>
            </a:r>
            <a:r>
              <a:rPr lang="en-US" altLang="ko-KR" sz="1600" dirty="0"/>
              <a:t>’</a:t>
            </a:r>
            <a:r>
              <a:rPr lang="ko-KR" altLang="en-US" sz="1600" dirty="0"/>
              <a:t>로 설정하고 나머지는 모두 </a:t>
            </a:r>
            <a:r>
              <a:rPr lang="en-US" altLang="ko-KR" sz="1600" dirty="0"/>
              <a:t>Enter </a:t>
            </a:r>
            <a:r>
              <a:rPr lang="ko-KR" altLang="en-US" sz="1600" dirty="0" smtClean="0"/>
              <a:t>누름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0" y="1808820"/>
            <a:ext cx="7009524" cy="3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039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3-3 </a:t>
            </a:r>
            <a:r>
              <a:rPr lang="en-US" altLang="ko-KR" sz="1600" b="1" dirty="0">
                <a:solidFill>
                  <a:srgbClr val="FF0000"/>
                </a:solidFill>
              </a:rPr>
              <a:t>tail -5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passwd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그룹 </a:t>
            </a:r>
            <a:r>
              <a:rPr lang="en-US" altLang="ko-KR" sz="1600" dirty="0" smtClean="0"/>
              <a:t>ID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모두 </a:t>
            </a:r>
            <a:r>
              <a:rPr lang="en-US" altLang="ko-KR" sz="1600" dirty="0" smtClean="0"/>
              <a:t>1001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앞에서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/group </a:t>
            </a:r>
            <a:r>
              <a:rPr lang="ko-KR" altLang="en-US" sz="1600" dirty="0"/>
              <a:t>파일의 </a:t>
            </a:r>
            <a:r>
              <a:rPr lang="en-US" altLang="ko-KR" sz="1600" dirty="0"/>
              <a:t>1001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ubuntuGroup</a:t>
            </a:r>
            <a:r>
              <a:rPr lang="ko-KR" altLang="en-US" sz="1600" dirty="0"/>
              <a:t>임을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3-4 </a:t>
            </a:r>
            <a:r>
              <a:rPr lang="ko-KR" altLang="en-US" sz="1600" dirty="0"/>
              <a:t>비밀번호가 설정된 파일을 </a:t>
            </a:r>
            <a:r>
              <a:rPr lang="en-US" altLang="ko-KR" sz="1600" b="1" dirty="0">
                <a:solidFill>
                  <a:srgbClr val="FF0000"/>
                </a:solidFill>
              </a:rPr>
              <a:t>tail -5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/shadow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hanbit1</a:t>
            </a:r>
            <a:r>
              <a:rPr lang="en-US" altLang="ko-KR" sz="1600" dirty="0"/>
              <a:t>, hanbit2 </a:t>
            </a:r>
            <a:r>
              <a:rPr lang="ko-KR" altLang="en-US" sz="1600" dirty="0"/>
              <a:t>사용자에 비밀번호가 설정되어 </a:t>
            </a:r>
            <a:r>
              <a:rPr lang="ko-KR" altLang="en-US" sz="1600" dirty="0" smtClean="0"/>
              <a:t>있음 확인 가능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4"/>
          <a:stretch/>
        </p:blipFill>
        <p:spPr>
          <a:xfrm>
            <a:off x="733608" y="1808820"/>
            <a:ext cx="6898732" cy="1750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239091"/>
            <a:ext cx="6793264" cy="2252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6322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600" dirty="0" smtClean="0"/>
              <a:t>3-5 </a:t>
            </a:r>
            <a:r>
              <a:rPr lang="en-US" altLang="ko-KR" sz="1600" b="1" dirty="0">
                <a:solidFill>
                  <a:srgbClr val="FF0000"/>
                </a:solidFill>
              </a:rPr>
              <a:t>ls -l </a:t>
            </a:r>
            <a:r>
              <a:rPr lang="ko-KR" altLang="en-US" sz="1600" dirty="0"/>
              <a:t>디렉터리 </a:t>
            </a:r>
            <a:r>
              <a:rPr lang="ko-KR" altLang="en-US" sz="1600" dirty="0" smtClean="0"/>
              <a:t>명령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hanbit1 </a:t>
            </a:r>
            <a:r>
              <a:rPr lang="ko-KR" altLang="en-US" sz="1600" dirty="0"/>
              <a:t>사용자의 홈 디렉터리인 </a:t>
            </a:r>
            <a:r>
              <a:rPr lang="en-US" altLang="ko-KR" sz="1600" dirty="0"/>
              <a:t>/home/habit1</a:t>
            </a:r>
            <a:r>
              <a:rPr lang="ko-KR" altLang="en-US" sz="1600" dirty="0"/>
              <a:t>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skel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디렉터리 </a:t>
            </a:r>
            <a:r>
              <a:rPr lang="ko-KR" altLang="en-US" sz="1600" dirty="0"/>
              <a:t>비교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" y="1493785"/>
            <a:ext cx="7009524" cy="18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713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환경에서 사용자 </a:t>
            </a:r>
            <a:r>
              <a:rPr lang="ko-KR" altLang="en-US" sz="1600" dirty="0" smtClean="0"/>
              <a:t>관리하기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ko-KR" altLang="en-US" sz="1600" dirty="0"/>
              <a:t>바탕화면에서 오른쪽 위의 ▼ 아이콘에 이어 </a:t>
            </a:r>
            <a:r>
              <a:rPr lang="ko-KR" altLang="en-US" sz="1600" dirty="0" smtClean="0"/>
              <a:t>     아이콘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4-2 </a:t>
            </a:r>
            <a:r>
              <a:rPr lang="ko-KR" altLang="en-US" sz="1600" dirty="0"/>
              <a:t>왼쪽에서 아래로 스크롤하여 </a:t>
            </a:r>
            <a:r>
              <a:rPr lang="en-US" altLang="ko-KR" sz="1600" dirty="0"/>
              <a:t>[</a:t>
            </a:r>
            <a:r>
              <a:rPr lang="ko-KR" altLang="en-US" sz="1600" dirty="0"/>
              <a:t>자세히 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[</a:t>
            </a:r>
            <a:r>
              <a:rPr lang="ko-KR" altLang="en-US" sz="1600" dirty="0"/>
              <a:t>사용자</a:t>
            </a:r>
            <a:r>
              <a:rPr lang="en-US" altLang="ko-KR" sz="1600" dirty="0"/>
              <a:t>]</a:t>
            </a:r>
            <a:r>
              <a:rPr lang="ko-KR" altLang="en-US" sz="1600" dirty="0"/>
              <a:t>에 이어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사용자 추가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 추가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2213865"/>
            <a:ext cx="8685965" cy="4353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45" y="1178750"/>
            <a:ext cx="270030" cy="27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097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사용자 관리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파일의 소유와 허가권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</a:t>
            </a: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 </a:t>
            </a:r>
            <a:r>
              <a:rPr lang="ko-KR" altLang="en-US" dirty="0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sz="1600" dirty="0" smtClean="0"/>
              <a:t>4-3 </a:t>
            </a:r>
            <a:r>
              <a:rPr lang="ko-KR" altLang="en-US" sz="1600" dirty="0"/>
              <a:t>사용자를 삭제하려면 위쪽에서 사용자를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사용자 제거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사용자 </a:t>
            </a:r>
            <a:r>
              <a:rPr lang="ko-KR" altLang="en-US" sz="1600" dirty="0"/>
              <a:t>홈 </a:t>
            </a:r>
            <a:r>
              <a:rPr lang="ko-KR" altLang="en-US" sz="1600" dirty="0" smtClean="0"/>
              <a:t>디렉터리가 </a:t>
            </a:r>
            <a:r>
              <a:rPr lang="ko-KR" altLang="en-US" sz="1600" dirty="0"/>
              <a:t>필요 없다면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파일 삭제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4-4 </a:t>
            </a:r>
            <a:r>
              <a:rPr lang="ko-KR" altLang="en-US" sz="1600" dirty="0"/>
              <a:t>오른쪽 </a:t>
            </a:r>
            <a:r>
              <a:rPr lang="ko-KR" altLang="en-US" sz="1600" dirty="0" smtClean="0"/>
              <a:t>위의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설정 </a:t>
            </a:r>
            <a:r>
              <a:rPr lang="ko-KR" altLang="en-US" sz="1600" dirty="0" smtClean="0"/>
              <a:t>창 닫기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583795"/>
            <a:ext cx="5154448" cy="445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179</a:t>
            </a:r>
            <a:r>
              <a:rPr lang="en-US" altLang="ko-KR" sz="1200" dirty="0" smtClean="0">
                <a:latin typeface="+mn-ea"/>
                <a:ea typeface="+mn-ea"/>
              </a:rPr>
              <a:t>~184p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460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파일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소유권</a:t>
            </a:r>
            <a:r>
              <a:rPr lang="en-US" altLang="ko-KR" dirty="0"/>
              <a:t>(ownership)</a:t>
            </a:r>
            <a:r>
              <a:rPr lang="ko-KR" altLang="en-US" dirty="0"/>
              <a:t>과 허가권</a:t>
            </a:r>
            <a:r>
              <a:rPr lang="en-US" altLang="ko-KR" dirty="0"/>
              <a:t>(permission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dirty="0"/>
              <a:t>root </a:t>
            </a:r>
            <a:r>
              <a:rPr lang="ko-KR" altLang="en-US" sz="1600" dirty="0"/>
              <a:t>사용자가 자신의 홈 디렉터리에서 </a:t>
            </a:r>
            <a:r>
              <a:rPr lang="en-US" altLang="ko-KR" sz="1600" b="1" dirty="0">
                <a:solidFill>
                  <a:srgbClr val="FF0000"/>
                </a:solidFill>
              </a:rPr>
              <a:t>touch mydata.txt </a:t>
            </a:r>
            <a:r>
              <a:rPr lang="ko-KR" altLang="en-US" sz="1600" dirty="0"/>
              <a:t>명령으로 빈 파일을 만들고 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ls </a:t>
            </a:r>
            <a:r>
              <a:rPr lang="en-US" altLang="ko-KR" sz="1600" b="1" dirty="0">
                <a:solidFill>
                  <a:srgbClr val="FF0000"/>
                </a:solidFill>
              </a:rPr>
              <a:t>-l </a:t>
            </a:r>
            <a:r>
              <a:rPr lang="ko-KR" altLang="en-US" sz="1600" dirty="0"/>
              <a:t>명령을 실행하면 다음과 같이 </a:t>
            </a:r>
            <a:r>
              <a:rPr lang="ko-KR" altLang="en-US" sz="1600" dirty="0" smtClean="0"/>
              <a:t>나타</a:t>
            </a:r>
            <a:r>
              <a:rPr lang="ko-KR" altLang="en-US" sz="1600" dirty="0"/>
              <a:t>남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4892"/>
          <a:stretch/>
        </p:blipFill>
        <p:spPr>
          <a:xfrm>
            <a:off x="1004009" y="3773310"/>
            <a:ext cx="7134225" cy="1305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9" y="2082939"/>
            <a:ext cx="7009524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소유권</a:t>
            </a:r>
            <a:r>
              <a:rPr lang="en-US" altLang="ko-KR" dirty="0"/>
              <a:t>(ownership)</a:t>
            </a:r>
            <a:r>
              <a:rPr lang="ko-KR" altLang="en-US" dirty="0"/>
              <a:t>과 허가권</a:t>
            </a:r>
            <a:r>
              <a:rPr lang="en-US" altLang="ko-KR" dirty="0"/>
              <a:t>(permission)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파일 허가권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 허가권은 ‘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-’, ‘r--’, ‘r--’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3</a:t>
            </a:r>
            <a:r>
              <a:rPr lang="ko-KR" altLang="en-US" sz="1600" dirty="0"/>
              <a:t>개씩 끊어서 </a:t>
            </a:r>
            <a:r>
              <a:rPr lang="ko-KR" altLang="en-US" sz="1600" dirty="0" smtClean="0"/>
              <a:t>구분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ko-KR" altLang="en-US" sz="1600" dirty="0"/>
              <a:t>은 </a:t>
            </a:r>
            <a:r>
              <a:rPr lang="en-US" altLang="ko-KR" sz="1600" dirty="0"/>
              <a:t>read, w</a:t>
            </a:r>
            <a:r>
              <a:rPr lang="ko-KR" altLang="en-US" sz="1600" dirty="0"/>
              <a:t>는 </a:t>
            </a:r>
            <a:r>
              <a:rPr lang="en-US" altLang="ko-KR" sz="1600" dirty="0"/>
              <a:t>write, x</a:t>
            </a:r>
            <a:r>
              <a:rPr lang="ko-KR" altLang="en-US" sz="1600" dirty="0"/>
              <a:t>는 </a:t>
            </a:r>
            <a:r>
              <a:rPr lang="en-US" altLang="ko-KR" sz="1600" dirty="0"/>
              <a:t>execute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-’</a:t>
            </a:r>
            <a:r>
              <a:rPr lang="ko-KR" altLang="en-US" sz="1600" dirty="0"/>
              <a:t>는 읽거나 쓸 수 있지만 실행할 수는 없다는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읽고 쓰고 </a:t>
            </a:r>
            <a:r>
              <a:rPr lang="ko-KR" altLang="en-US" sz="1600" dirty="0" smtClean="0"/>
              <a:t>실행할 </a:t>
            </a:r>
            <a:r>
              <a:rPr lang="ko-KR" altLang="en-US" sz="1600" dirty="0"/>
              <a:t>수 있는 파일은 ‘</a:t>
            </a:r>
            <a:r>
              <a:rPr lang="en-US" altLang="ko-KR" sz="1600" dirty="0" err="1"/>
              <a:t>rwx</a:t>
            </a:r>
            <a:r>
              <a:rPr lang="en-US" altLang="ko-KR" sz="1600" dirty="0"/>
              <a:t>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lang="en-US" altLang="ko-KR" sz="1700" dirty="0"/>
          </a:p>
          <a:p>
            <a:pPr lvl="2">
              <a:lnSpc>
                <a:spcPct val="150000"/>
              </a:lnSpc>
            </a:pPr>
            <a:endParaRPr lang="en-US" altLang="ko-KR" sz="1700" dirty="0" smtClean="0"/>
          </a:p>
          <a:p>
            <a:pPr lvl="2">
              <a:lnSpc>
                <a:spcPct val="150000"/>
              </a:lnSpc>
            </a:pPr>
            <a:endParaRPr lang="en-US" altLang="ko-KR" sz="1700" dirty="0"/>
          </a:p>
          <a:p>
            <a:pPr lvl="2">
              <a:lnSpc>
                <a:spcPct val="150000"/>
              </a:lnSpc>
            </a:pPr>
            <a:endParaRPr lang="en-US" altLang="ko-KR" sz="1700" dirty="0" smtClean="0"/>
          </a:p>
          <a:p>
            <a:pPr lvl="1"/>
            <a:endParaRPr lang="ko-KR" altLang="en-US" sz="1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4420"/>
          <a:stretch/>
        </p:blipFill>
        <p:spPr>
          <a:xfrm>
            <a:off x="881590" y="3429000"/>
            <a:ext cx="3960440" cy="13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505" y="2843935"/>
            <a:ext cx="9080499" cy="310467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dirty="0" smtClean="0"/>
              <a:t>첫 </a:t>
            </a:r>
            <a:r>
              <a:rPr lang="ko-KR" altLang="en-US" sz="1600" dirty="0"/>
              <a:t>번째의 ‘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-’</a:t>
            </a:r>
            <a:r>
              <a:rPr lang="ko-KR" altLang="en-US" sz="1600" dirty="0"/>
              <a:t>는 소유자</a:t>
            </a:r>
            <a:r>
              <a:rPr lang="en-US" altLang="ko-KR" sz="1600" dirty="0"/>
              <a:t>(user)</a:t>
            </a:r>
            <a:r>
              <a:rPr lang="ko-KR" altLang="en-US" sz="1600" dirty="0"/>
              <a:t>의 파일 접근 권한을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번째의 ‘</a:t>
            </a:r>
            <a:r>
              <a:rPr lang="en-US" altLang="ko-KR" sz="1600" dirty="0"/>
              <a:t>r--’</a:t>
            </a:r>
            <a:r>
              <a:rPr lang="ko-KR" altLang="en-US" sz="1600" dirty="0"/>
              <a:t>는 그룹</a:t>
            </a:r>
            <a:r>
              <a:rPr lang="en-US" altLang="ko-KR" sz="1600" dirty="0"/>
              <a:t>(group)</a:t>
            </a:r>
            <a:r>
              <a:rPr lang="ko-KR" altLang="en-US" sz="1600" dirty="0"/>
              <a:t>의 파일 접근 권한을</a:t>
            </a:r>
            <a:r>
              <a:rPr lang="en-US" altLang="ko-KR" sz="1600" dirty="0"/>
              <a:t>, </a:t>
            </a:r>
            <a:r>
              <a:rPr lang="ko-KR" altLang="en-US" sz="1600" dirty="0"/>
              <a:t>세 번째의 ‘</a:t>
            </a:r>
            <a:r>
              <a:rPr lang="en-US" altLang="ko-KR" sz="1600" dirty="0"/>
              <a:t>r--’</a:t>
            </a:r>
            <a:r>
              <a:rPr lang="ko-KR" altLang="en-US" sz="1600" dirty="0"/>
              <a:t>는 그 외 사용자</a:t>
            </a:r>
            <a:r>
              <a:rPr lang="en-US" altLang="ko-KR" sz="1600" dirty="0"/>
              <a:t>(other)</a:t>
            </a:r>
            <a:r>
              <a:rPr lang="ko-KR" altLang="en-US" sz="1600" dirty="0"/>
              <a:t>의 파일 접근 권한을 의미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소유자의 허가권을 나타내는 </a:t>
            </a:r>
            <a:r>
              <a:rPr lang="en-US" altLang="ko-KR" sz="1600" dirty="0"/>
              <a:t>6</a:t>
            </a:r>
            <a:r>
              <a:rPr lang="ko-KR" altLang="en-US" sz="1600" dirty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110</a:t>
            </a:r>
            <a:r>
              <a:rPr lang="ko-KR" altLang="en-US" sz="1600" dirty="0"/>
              <a:t>이므로 ‘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’</a:t>
            </a:r>
            <a:r>
              <a:rPr lang="ko-KR" altLang="en-US" sz="1600" dirty="0"/>
              <a:t>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그룹의 허가권을 나타내는 </a:t>
            </a:r>
            <a:r>
              <a:rPr lang="en-US" altLang="ko-KR" sz="1600" dirty="0"/>
              <a:t>4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100</a:t>
            </a:r>
            <a:r>
              <a:rPr lang="ko-KR" altLang="en-US" sz="1600" dirty="0"/>
              <a:t>이므로 ‘</a:t>
            </a:r>
            <a:r>
              <a:rPr lang="en-US" altLang="ko-KR" sz="1600" dirty="0"/>
              <a:t>r--’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그 외 사용자의 허가권을 나타내는 </a:t>
            </a:r>
            <a:r>
              <a:rPr lang="en-US" altLang="ko-KR" sz="1600" dirty="0"/>
              <a:t>4</a:t>
            </a:r>
            <a:r>
              <a:rPr lang="ko-KR" altLang="en-US" sz="1600" dirty="0"/>
              <a:t>도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100</a:t>
            </a:r>
            <a:r>
              <a:rPr lang="ko-KR" altLang="en-US" sz="1600" dirty="0"/>
              <a:t>이므로 ‘</a:t>
            </a:r>
            <a:r>
              <a:rPr lang="en-US" altLang="ko-KR" sz="1600" dirty="0"/>
              <a:t>r--’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표현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디렉터리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를 해당 디렉터리로 이동하려면 실행</a:t>
            </a:r>
            <a:r>
              <a:rPr lang="en-US" altLang="ko-KR" sz="1600" dirty="0"/>
              <a:t>(x) </a:t>
            </a:r>
            <a:r>
              <a:rPr lang="ko-KR" altLang="en-US" sz="1600" dirty="0"/>
              <a:t>권한이 </a:t>
            </a:r>
            <a:r>
              <a:rPr lang="ko-KR" altLang="en-US" sz="1600" dirty="0" smtClean="0"/>
              <a:t>반드시 </a:t>
            </a:r>
            <a:r>
              <a:rPr lang="ko-KR" altLang="en-US" sz="1600" dirty="0"/>
              <a:t>있어야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dirty="0"/>
              <a:t>일반적으로 디렉터리에는 소유자</a:t>
            </a:r>
            <a:r>
              <a:rPr lang="en-US" altLang="ko-KR" sz="1600" dirty="0"/>
              <a:t>, </a:t>
            </a:r>
            <a:r>
              <a:rPr lang="ko-KR" altLang="en-US" sz="1600" dirty="0"/>
              <a:t>그룹</a:t>
            </a:r>
            <a:r>
              <a:rPr lang="en-US" altLang="ko-KR" sz="1600" dirty="0"/>
              <a:t>, </a:t>
            </a:r>
            <a:r>
              <a:rPr lang="ko-KR" altLang="en-US" sz="1600" dirty="0"/>
              <a:t>그 외 사용자의 실행</a:t>
            </a:r>
            <a:r>
              <a:rPr lang="en-US" altLang="ko-KR" sz="1600" dirty="0"/>
              <a:t>(x) </a:t>
            </a:r>
            <a:r>
              <a:rPr lang="ko-KR" altLang="en-US" sz="1600" dirty="0"/>
              <a:t>권한이 </a:t>
            </a:r>
            <a:r>
              <a:rPr lang="ko-KR" altLang="en-US" sz="1600" dirty="0" smtClean="0"/>
              <a:t>설정됨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746575" y="1268760"/>
            <a:ext cx="3960440" cy="13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 err="1" smtClean="0"/>
              <a:t>chmod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파일 허가권을 변경하는 명령어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root </a:t>
            </a:r>
            <a:r>
              <a:rPr lang="ko-KR" altLang="en-US" sz="1600" dirty="0"/>
              <a:t>사용자 또는 해당 파일의 소유자만 </a:t>
            </a:r>
            <a:r>
              <a:rPr lang="ko-KR" altLang="en-US" sz="1600" dirty="0" smtClean="0"/>
              <a:t>실행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777 mydata.txt </a:t>
            </a:r>
            <a:r>
              <a:rPr lang="ko-KR" altLang="en-US" sz="1600" dirty="0" smtClean="0"/>
              <a:t>명령을 실행하면 모든 사용자가 </a:t>
            </a:r>
            <a:r>
              <a:rPr lang="en-US" altLang="ko-KR" sz="1600" dirty="0" smtClean="0"/>
              <a:t>mydata.txt </a:t>
            </a:r>
            <a:r>
              <a:rPr lang="ko-KR" altLang="en-US" sz="1600" dirty="0" smtClean="0"/>
              <a:t>파일은 읽고 쓰고 실행할 수 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상대 모드</a:t>
            </a:r>
            <a:r>
              <a:rPr lang="en-US" altLang="ko-KR" sz="1600" dirty="0" smtClean="0"/>
              <a:t>(symbolic method)</a:t>
            </a:r>
            <a:r>
              <a:rPr lang="ko-KR" altLang="en-US" sz="1600" dirty="0" smtClean="0"/>
              <a:t>로도 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u+x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파일명 </a:t>
            </a:r>
            <a:r>
              <a:rPr lang="ko-KR" altLang="en-US" sz="1600" dirty="0" smtClean="0"/>
              <a:t>명령은 </a:t>
            </a:r>
            <a:r>
              <a:rPr lang="ko-KR" altLang="en-US" sz="1600" dirty="0"/>
              <a:t>소유자</a:t>
            </a:r>
            <a:r>
              <a:rPr lang="en-US" altLang="ko-KR" sz="1600" dirty="0"/>
              <a:t>(User)</a:t>
            </a:r>
            <a:r>
              <a:rPr lang="ko-KR" altLang="en-US" sz="1600" dirty="0"/>
              <a:t>에게 실행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eXecute</a:t>
            </a:r>
            <a:r>
              <a:rPr lang="en-US" altLang="ko-KR" sz="1600" dirty="0"/>
              <a:t>) </a:t>
            </a:r>
            <a:r>
              <a:rPr lang="ko-KR" altLang="en-US" sz="1600" dirty="0"/>
              <a:t>권한을 허가하라</a:t>
            </a:r>
            <a:r>
              <a:rPr lang="en-US" altLang="ko-KR" sz="1600" dirty="0"/>
              <a:t>(+)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/>
              <a:t>파일 소유권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파일 소유권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 소유권은 특정 사용자와 그룹이 파일에 대한 소유 권한을 가지는 것을 의미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Mydata.txt </a:t>
            </a:r>
            <a:r>
              <a:rPr lang="ko-KR" altLang="en-US" sz="1600" dirty="0" smtClean="0"/>
              <a:t>파일의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소유자가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사용자이고 소유 그룹도 </a:t>
            </a:r>
            <a:r>
              <a:rPr lang="en-US" altLang="ko-KR" sz="1600" dirty="0" smtClean="0"/>
              <a:t>root</a:t>
            </a:r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hown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 </a:t>
            </a:r>
            <a:r>
              <a:rPr lang="ko-KR" altLang="en-US" sz="1600" dirty="0" smtClean="0"/>
              <a:t>소유권을 </a:t>
            </a:r>
            <a:r>
              <a:rPr lang="ko-KR" altLang="en-US" sz="1600" dirty="0"/>
              <a:t>변경하는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 err="1"/>
              <a:t>chown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새사용자명</a:t>
            </a:r>
            <a:r>
              <a:rPr lang="en-US" altLang="ko-KR" sz="1600" dirty="0"/>
              <a:t>(.</a:t>
            </a:r>
            <a:r>
              <a:rPr lang="ko-KR" altLang="en-US" sz="1600" dirty="0" err="1"/>
              <a:t>새그룹명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파일명’과</a:t>
            </a:r>
            <a:r>
              <a:rPr lang="ko-KR" altLang="en-US" sz="1600" dirty="0"/>
              <a:t> 같은 형식으로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FF0000"/>
                </a:solidFill>
              </a:rPr>
              <a:t>c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hown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buntu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mydata.txt </a:t>
            </a:r>
            <a:r>
              <a:rPr lang="ko-KR" altLang="en-US" sz="1600" dirty="0" smtClean="0"/>
              <a:t>명령은 </a:t>
            </a:r>
            <a:r>
              <a:rPr lang="en-US" altLang="ko-KR" sz="1600" dirty="0" smtClean="0"/>
              <a:t>mydata.txt </a:t>
            </a:r>
            <a:r>
              <a:rPr lang="ko-KR" altLang="en-US" sz="1600" dirty="0" smtClean="0"/>
              <a:t>파일의 소유자를 </a:t>
            </a:r>
            <a:r>
              <a:rPr lang="en-US" altLang="ko-KR" sz="1600" dirty="0" err="1"/>
              <a:t>u</a:t>
            </a:r>
            <a:r>
              <a:rPr lang="en-US" altLang="ko-KR" sz="1600" dirty="0" err="1" smtClean="0"/>
              <a:t>buntu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사용자로 바꾸라는 의미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chown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ubuntu.ubuntu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mydata.txt </a:t>
            </a:r>
            <a:r>
              <a:rPr lang="ko-KR" altLang="en-US" sz="1600" dirty="0"/>
              <a:t>명령은 </a:t>
            </a:r>
            <a:r>
              <a:rPr lang="ko-KR" altLang="en-US" sz="1600" dirty="0" smtClean="0"/>
              <a:t>파일 그룹도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그룹으로 </a:t>
            </a:r>
            <a:r>
              <a:rPr lang="ko-KR" altLang="en-US" sz="1600" dirty="0"/>
              <a:t>바꾸라는 의미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chgrp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ubuntu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mydata.txt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명령은 </a:t>
            </a:r>
            <a:r>
              <a:rPr lang="ko-KR" altLang="en-US" sz="1600" dirty="0" smtClean="0"/>
              <a:t>그룹만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그룹으로 바꾸라는 의미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파일 속성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접속한 후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연습용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하나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vi sample </a:t>
            </a:r>
            <a:r>
              <a:rPr lang="ko-KR" altLang="en-US" sz="1600" dirty="0"/>
              <a:t>명령을 입력하고 대문자 </a:t>
            </a:r>
            <a:r>
              <a:rPr lang="en-US" altLang="ko-KR" sz="1600" dirty="0"/>
              <a:t>I</a:t>
            </a:r>
            <a:r>
              <a:rPr lang="ko-KR" altLang="en-US" sz="1600" dirty="0"/>
              <a:t>를 누른 후 다음 </a:t>
            </a:r>
            <a:r>
              <a:rPr lang="ko-KR" altLang="en-US" sz="1600" dirty="0" smtClean="0"/>
              <a:t>내용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</a:rPr>
              <a:t>wq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입력하여 </a:t>
            </a:r>
            <a:r>
              <a:rPr lang="ko-KR" altLang="en-US" sz="1600" dirty="0" smtClean="0"/>
              <a:t>저장 </a:t>
            </a:r>
            <a:r>
              <a:rPr lang="ko-KR" altLang="en-US" sz="1600" dirty="0"/>
              <a:t>및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한글</a:t>
            </a:r>
            <a:r>
              <a:rPr lang="en-US" altLang="ko-KR" sz="1600" dirty="0"/>
              <a:t>/</a:t>
            </a:r>
            <a:r>
              <a:rPr lang="ko-KR" altLang="en-US" sz="1600" dirty="0"/>
              <a:t>영문 전환 키는 </a:t>
            </a:r>
            <a:r>
              <a:rPr lang="en-US" altLang="ko-KR" sz="1600" dirty="0"/>
              <a:t>Shift + Space </a:t>
            </a:r>
            <a:r>
              <a:rPr lang="en-US" altLang="ko-KR" sz="1600" dirty="0" smtClean="0"/>
              <a:t>bar)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1-2 </a:t>
            </a:r>
            <a:r>
              <a:rPr lang="en-US" altLang="ko-KR" sz="1600" b="1" dirty="0">
                <a:solidFill>
                  <a:srgbClr val="FF0000"/>
                </a:solidFill>
              </a:rPr>
              <a:t>ls -l sample </a:t>
            </a:r>
            <a:r>
              <a:rPr lang="ko-KR" altLang="en-US" sz="1600" dirty="0"/>
              <a:t>명령을 입력하여 파일 </a:t>
            </a:r>
            <a:r>
              <a:rPr lang="ko-KR" altLang="en-US" sz="1600" dirty="0" smtClean="0"/>
              <a:t>속성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허가권이 ‘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-r--r--’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설정되어 </a:t>
            </a:r>
            <a:r>
              <a:rPr lang="ko-KR" altLang="en-US" sz="1600" dirty="0"/>
              <a:t>있고 소유자는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, </a:t>
            </a:r>
            <a:r>
              <a:rPr lang="ko-KR" altLang="en-US" sz="1600" dirty="0"/>
              <a:t>그룹은 </a:t>
            </a:r>
            <a:r>
              <a:rPr lang="en-US" altLang="ko-KR" sz="1600" dirty="0"/>
              <a:t>root </a:t>
            </a:r>
            <a:r>
              <a:rPr lang="ko-KR" altLang="en-US" sz="1600" dirty="0"/>
              <a:t>그룹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6" y="2348880"/>
            <a:ext cx="7258050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014065"/>
            <a:ext cx="7009524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16568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파일 속성 변경하기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2-1 </a:t>
            </a:r>
            <a:r>
              <a:rPr lang="en-US" altLang="ko-KR" sz="1600" b="1" dirty="0">
                <a:solidFill>
                  <a:srgbClr val="FF0000"/>
                </a:solidFill>
              </a:rPr>
              <a:t>./sample </a:t>
            </a:r>
            <a:r>
              <a:rPr lang="ko-KR" altLang="en-US" sz="1600" dirty="0"/>
              <a:t>명령을 입력하여 </a:t>
            </a:r>
            <a:r>
              <a:rPr lang="en-US" altLang="ko-KR" sz="1600" dirty="0"/>
              <a:t>sample </a:t>
            </a:r>
            <a:r>
              <a:rPr lang="ko-KR" altLang="en-US" sz="1600" dirty="0" smtClean="0"/>
              <a:t>파일 실행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허가가 </a:t>
            </a:r>
            <a:r>
              <a:rPr lang="ko-KR" altLang="en-US" sz="1600" dirty="0"/>
              <a:t>거부되었다는 메시지가 </a:t>
            </a:r>
            <a:r>
              <a:rPr lang="ko-KR" altLang="en-US" sz="1600" dirty="0" smtClean="0"/>
              <a:t>나타남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6" y="1649437"/>
            <a:ext cx="7258050" cy="74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459623"/>
            <a:ext cx="7009524" cy="1523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89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16568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755 sample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ls </a:t>
            </a:r>
            <a:r>
              <a:rPr lang="en-US" altLang="ko-KR" sz="1600" b="1" dirty="0">
                <a:solidFill>
                  <a:srgbClr val="FF0000"/>
                </a:solidFill>
              </a:rPr>
              <a:t>-l sample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sample </a:t>
            </a:r>
            <a:r>
              <a:rPr lang="ko-KR" altLang="en-US" sz="1600" dirty="0"/>
              <a:t>파일에 변경 사항이 있는지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그리고 </a:t>
            </a:r>
            <a:r>
              <a:rPr lang="en-US" altLang="ko-KR" sz="1600" b="1" dirty="0">
                <a:solidFill>
                  <a:srgbClr val="FF0000"/>
                </a:solidFill>
              </a:rPr>
              <a:t>./sample </a:t>
            </a:r>
            <a:r>
              <a:rPr lang="ko-KR" altLang="en-US" sz="1600" dirty="0"/>
              <a:t>명령을 입력하여 다시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실행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673805"/>
            <a:ext cx="7076190" cy="2076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597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소유권 변경하기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</a:t>
            </a:r>
            <a:r>
              <a:rPr lang="en-US" altLang="ko-KR" sz="1600" dirty="0" smtClean="0"/>
              <a:t>-1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chown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</a:t>
            </a:r>
            <a:r>
              <a:rPr lang="en-US" altLang="ko-KR" sz="1600" b="1" dirty="0">
                <a:solidFill>
                  <a:srgbClr val="FF0000"/>
                </a:solidFill>
              </a:rPr>
              <a:t> sample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sample </a:t>
            </a:r>
            <a:r>
              <a:rPr lang="ko-KR" altLang="en-US" sz="1600" dirty="0"/>
              <a:t>파일의 소유권을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사용자로 </a:t>
            </a:r>
            <a:r>
              <a:rPr lang="ko-KR" altLang="en-US" sz="1600" dirty="0"/>
              <a:t>변경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</a:t>
            </a:r>
            <a:r>
              <a:rPr lang="en-US" altLang="ko-KR" sz="1600" dirty="0" smtClean="0"/>
              <a:t>-2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chown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</a:t>
            </a:r>
            <a:r>
              <a:rPr lang="en-US" altLang="ko-KR" sz="1600" b="1" dirty="0">
                <a:solidFill>
                  <a:srgbClr val="FF0000"/>
                </a:solidFill>
              </a:rPr>
              <a:t> sample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그룹을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그룹으로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사용자와 그룹을 </a:t>
            </a:r>
            <a:r>
              <a:rPr lang="ko-KR" altLang="en-US" sz="1600" dirty="0"/>
              <a:t>한꺼번에 바꾸려면 </a:t>
            </a:r>
            <a:r>
              <a:rPr lang="en-US" altLang="ko-KR" sz="1600" b="1" dirty="0" err="1">
                <a:solidFill>
                  <a:srgbClr val="FF0000"/>
                </a:solidFill>
              </a:rPr>
              <a:t>chown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ubuntu.ubuntu</a:t>
            </a:r>
            <a:r>
              <a:rPr lang="en-US" altLang="ko-KR" sz="1600" b="1" dirty="0">
                <a:solidFill>
                  <a:srgbClr val="FF0000"/>
                </a:solidFill>
              </a:rPr>
              <a:t> sample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실행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313765"/>
            <a:ext cx="7009524" cy="172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7" y="4014065"/>
            <a:ext cx="7009524" cy="1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751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리눅스의 사용자와 그룹에 대해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리눅스의 사용자와 그룹 관련 명령어 사용법을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  <a:endParaRPr kumimoji="0"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파일의 유형을 파악하고 소유권과 허가권을 이해한다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링크의 개념을 이해한다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</a:t>
            </a:r>
            <a:r>
              <a:rPr lang="ko-KR" altLang="en-US" dirty="0"/>
              <a:t>의 개념을 이해한다</a:t>
            </a:r>
            <a:r>
              <a:rPr lang="en-US" altLang="ko-KR" dirty="0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21069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sz="1600" dirty="0" smtClean="0"/>
              <a:t>3-3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접속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sample </a:t>
            </a:r>
            <a:r>
              <a:rPr lang="ko-KR" altLang="en-US" sz="1600" dirty="0"/>
              <a:t>파일의 속성을 모두가 읽고 쓰고 실행</a:t>
            </a:r>
            <a:r>
              <a:rPr lang="en-US" altLang="ko-KR" sz="1600" dirty="0"/>
              <a:t>(777)</a:t>
            </a:r>
            <a:r>
              <a:rPr lang="ko-KR" altLang="en-US" sz="1600" dirty="0"/>
              <a:t>할 수 있도록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그런데 </a:t>
            </a:r>
            <a:r>
              <a:rPr lang="ko-KR" altLang="en-US" sz="1600" dirty="0"/>
              <a:t>앞에서 </a:t>
            </a:r>
            <a:r>
              <a:rPr lang="en-US" altLang="ko-KR" sz="1600" dirty="0"/>
              <a:t>sample </a:t>
            </a:r>
            <a:r>
              <a:rPr lang="ko-KR" altLang="en-US" sz="1600" dirty="0"/>
              <a:t>파일의 소유권을 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에게 확실히 넘겨주었는데도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사용자의 </a:t>
            </a:r>
            <a:r>
              <a:rPr lang="en-US" altLang="ko-KR" sz="1600" dirty="0"/>
              <a:t>/root/sample </a:t>
            </a:r>
            <a:r>
              <a:rPr lang="ko-KR" altLang="en-US" sz="1600" dirty="0"/>
              <a:t>파일 접근이 </a:t>
            </a:r>
            <a:r>
              <a:rPr lang="ko-KR" altLang="en-US" sz="1600" dirty="0" smtClean="0"/>
              <a:t>거부됨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/</a:t>
            </a:r>
            <a:r>
              <a:rPr lang="en-US" altLang="ko-KR" sz="1600" dirty="0"/>
              <a:t>root </a:t>
            </a:r>
            <a:r>
              <a:rPr lang="ko-KR" altLang="en-US" sz="1600" dirty="0"/>
              <a:t>디렉터리의 속성이 ‘</a:t>
            </a:r>
            <a:r>
              <a:rPr lang="en-US" altLang="ko-KR" sz="1600" dirty="0" err="1"/>
              <a:t>rwx</a:t>
            </a:r>
            <a:r>
              <a:rPr lang="en-US" altLang="ko-KR" sz="1600" dirty="0"/>
              <a:t>------’</a:t>
            </a:r>
            <a:r>
              <a:rPr lang="ko-KR" altLang="en-US" sz="1600" dirty="0" smtClean="0"/>
              <a:t>이기 때문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외 사용자의 허가권이 ‘</a:t>
            </a:r>
            <a:r>
              <a:rPr lang="en-US" altLang="ko-KR" sz="1600" dirty="0"/>
              <a:t>---’</a:t>
            </a:r>
            <a:r>
              <a:rPr lang="ko-KR" altLang="en-US" sz="1600" dirty="0"/>
              <a:t>이므로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읽기</a:t>
            </a:r>
            <a:r>
              <a:rPr lang="en-US" altLang="ko-KR" sz="1600" dirty="0"/>
              <a:t>, </a:t>
            </a:r>
            <a:r>
              <a:rPr lang="ko-KR" altLang="en-US" sz="1600" dirty="0"/>
              <a:t>쓰기</a:t>
            </a:r>
            <a:r>
              <a:rPr lang="en-US" altLang="ko-KR" sz="1600" dirty="0"/>
              <a:t>, </a:t>
            </a:r>
            <a:r>
              <a:rPr lang="ko-KR" altLang="en-US" sz="1600" dirty="0"/>
              <a:t>실행이 </a:t>
            </a:r>
            <a:r>
              <a:rPr lang="ko-KR" altLang="en-US" sz="1600" dirty="0" smtClean="0"/>
              <a:t>불가능해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사용자의 </a:t>
            </a:r>
            <a:r>
              <a:rPr lang="en-US" altLang="ko-KR" sz="1600" dirty="0"/>
              <a:t>/root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디렉터리 </a:t>
            </a:r>
            <a:r>
              <a:rPr lang="ko-KR" altLang="en-US" sz="1600" dirty="0"/>
              <a:t>접근이 거부된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3023501"/>
            <a:ext cx="725805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365567"/>
            <a:ext cx="7009524" cy="2285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67854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3-4 root </a:t>
            </a:r>
            <a:r>
              <a:rPr lang="ko-KR" altLang="en-US" sz="1600" dirty="0" smtClean="0"/>
              <a:t>사용자로 접속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sample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/home/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디렉터리로 옮긴 후 허가권 변경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774"/>
          <a:stretch/>
        </p:blipFill>
        <p:spPr>
          <a:xfrm>
            <a:off x="836585" y="953725"/>
            <a:ext cx="7020780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6" y="2759734"/>
            <a:ext cx="7009524" cy="23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62671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5-2] </a:t>
            </a:r>
            <a:r>
              <a:rPr lang="ko-KR" altLang="en-US" dirty="0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sz="1600" dirty="0" smtClean="0"/>
              <a:t>3-5 </a:t>
            </a:r>
            <a:r>
              <a:rPr lang="en-US" altLang="ko-KR" sz="1600" b="1" dirty="0" err="1">
                <a:solidFill>
                  <a:srgbClr val="FF0000"/>
                </a:solidFill>
              </a:rPr>
              <a:t>chown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root.root</a:t>
            </a:r>
            <a:r>
              <a:rPr lang="en-US" altLang="ko-KR" sz="1600" b="1" dirty="0">
                <a:solidFill>
                  <a:srgbClr val="FF0000"/>
                </a:solidFill>
              </a:rPr>
              <a:t> sample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‘</a:t>
            </a:r>
            <a:r>
              <a:rPr lang="ko-KR" altLang="en-US" sz="1600" dirty="0"/>
              <a:t>명령을 허용하지 </a:t>
            </a:r>
            <a:r>
              <a:rPr lang="ko-KR" altLang="en-US" sz="1600" dirty="0" err="1"/>
              <a:t>않음’이라는</a:t>
            </a:r>
            <a:r>
              <a:rPr lang="ko-KR" altLang="en-US" sz="1600" dirty="0"/>
              <a:t> 메시지가 </a:t>
            </a:r>
            <a:r>
              <a:rPr lang="ko-KR" altLang="en-US" sz="1600" dirty="0" smtClean="0"/>
              <a:t>나타나는 것이 정상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3-6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돌아옴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268760"/>
            <a:ext cx="7009524" cy="1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187</a:t>
            </a:r>
            <a:r>
              <a:rPr lang="en-US" altLang="ko-KR" sz="1200" dirty="0" smtClean="0">
                <a:latin typeface="+mn-ea"/>
                <a:ea typeface="+mn-ea"/>
              </a:rPr>
              <a:t>~190p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5802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8873985" cy="6084295"/>
          </a:xfrm>
        </p:spPr>
        <p:txBody>
          <a:bodyPr/>
          <a:lstStyle/>
          <a:p>
            <a:r>
              <a:rPr lang="ko-KR" altLang="en-US" dirty="0"/>
              <a:t>하드 링크</a:t>
            </a:r>
            <a:r>
              <a:rPr lang="en-US" altLang="ko-KR" dirty="0"/>
              <a:t>(hard link)</a:t>
            </a:r>
            <a:r>
              <a:rPr lang="ko-KR" altLang="en-US" dirty="0"/>
              <a:t>와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r>
              <a:rPr lang="en-US" altLang="ko-KR" dirty="0"/>
              <a:t>(symbolic link)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파일의 링크는 하드 링크</a:t>
            </a:r>
            <a:r>
              <a:rPr lang="en-US" altLang="ko-KR" sz="1600" dirty="0"/>
              <a:t>(hard link)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</a:t>
            </a:r>
            <a:r>
              <a:rPr lang="en-US" altLang="ko-KR" sz="1600" dirty="0"/>
              <a:t>(symbolic link) </a:t>
            </a:r>
            <a:r>
              <a:rPr lang="ko-KR" altLang="en-US" sz="1600" dirty="0"/>
              <a:t>또는 소프트 링크</a:t>
            </a:r>
            <a:r>
              <a:rPr lang="en-US" altLang="ko-KR" sz="1600" dirty="0"/>
              <a:t>(soft link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구분됨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하드 </a:t>
            </a:r>
            <a:r>
              <a:rPr lang="ko-KR" altLang="en-US" sz="1600" dirty="0"/>
              <a:t>링크를 생성하는 명령은 </a:t>
            </a:r>
            <a:r>
              <a:rPr lang="en-US" altLang="ko-KR" sz="1600" b="1" dirty="0">
                <a:solidFill>
                  <a:srgbClr val="FF0000"/>
                </a:solidFill>
              </a:rPr>
              <a:t>ln </a:t>
            </a:r>
            <a:r>
              <a:rPr lang="ko-KR" altLang="en-US" sz="1600" b="1" dirty="0">
                <a:solidFill>
                  <a:srgbClr val="FF0000"/>
                </a:solidFill>
              </a:rPr>
              <a:t>원본파일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링크파일명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심벌릭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링크를 생성하는 명령은 </a:t>
            </a:r>
            <a:r>
              <a:rPr lang="en-US" altLang="ko-KR" sz="1600" b="1" dirty="0">
                <a:solidFill>
                  <a:srgbClr val="FF0000"/>
                </a:solidFill>
              </a:rPr>
              <a:t>ln -s </a:t>
            </a:r>
            <a:r>
              <a:rPr lang="ko-KR" altLang="en-US" sz="1600" b="1" dirty="0">
                <a:solidFill>
                  <a:srgbClr val="FF0000"/>
                </a:solidFill>
              </a:rPr>
              <a:t>원본파일 </a:t>
            </a:r>
            <a:r>
              <a:rPr lang="ko-KR" altLang="en-US" sz="1600" b="1" dirty="0" err="1">
                <a:solidFill>
                  <a:srgbClr val="FF0000"/>
                </a:solidFill>
              </a:rPr>
              <a:t>링크파일명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696"/>
          <a:stretch/>
        </p:blipFill>
        <p:spPr>
          <a:xfrm>
            <a:off x="817485" y="2978950"/>
            <a:ext cx="7366013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5-3] </a:t>
            </a:r>
            <a:r>
              <a:rPr lang="ko-KR" altLang="en-US" dirty="0"/>
              <a:t>하드 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191</a:t>
            </a:r>
            <a:r>
              <a:rPr lang="en-US" altLang="ko-KR" sz="1200" dirty="0" smtClean="0">
                <a:latin typeface="+mn-ea"/>
                <a:ea typeface="+mn-ea"/>
              </a:rPr>
              <a:t>~193p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파일 생성하고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/root/</a:t>
            </a:r>
            <a:r>
              <a:rPr lang="en-US" altLang="ko-KR" sz="1600" dirty="0" err="1"/>
              <a:t>linkdir</a:t>
            </a:r>
            <a:r>
              <a:rPr lang="en-US" altLang="ko-KR" sz="1600" dirty="0"/>
              <a:t>/ </a:t>
            </a:r>
            <a:r>
              <a:rPr lang="ko-KR" altLang="en-US" sz="1600" dirty="0" smtClean="0"/>
              <a:t>디렉터리 생성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안에 </a:t>
            </a:r>
            <a:r>
              <a:rPr lang="en-US" altLang="ko-KR" sz="1600" dirty="0" err="1"/>
              <a:t>originalfile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를 이용하여 ‘파일 링크 실습용 원본 파일</a:t>
            </a:r>
            <a:r>
              <a:rPr lang="ko-KR" altLang="en-US" sz="1600" dirty="0" smtClean="0"/>
              <a:t>’ 입력 후 저장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cat </a:t>
            </a:r>
            <a:r>
              <a:rPr lang="ko-KR" altLang="en-US" sz="1600" dirty="0"/>
              <a:t>명령으로 파일 </a:t>
            </a:r>
            <a:r>
              <a:rPr lang="ko-KR" altLang="en-US" sz="1600" dirty="0" smtClean="0"/>
              <a:t>내용 확인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dirty="0" smtClean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1" y="2168860"/>
            <a:ext cx="7009524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5-3] </a:t>
            </a:r>
            <a:r>
              <a:rPr lang="ko-KR" altLang="en-US" dirty="0"/>
              <a:t>하드 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191</a:t>
            </a:r>
            <a:r>
              <a:rPr lang="en-US" altLang="ko-KR" sz="1200" dirty="0" smtClean="0">
                <a:latin typeface="+mn-ea"/>
                <a:ea typeface="+mn-ea"/>
              </a:rPr>
              <a:t>~193p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 </a:t>
            </a:r>
            <a:r>
              <a:rPr lang="ko-KR" altLang="en-US" sz="1600" dirty="0" smtClean="0"/>
              <a:t>확인하기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>
                <a:solidFill>
                  <a:srgbClr val="FF0000"/>
                </a:solidFill>
              </a:rPr>
              <a:t>ln </a:t>
            </a:r>
            <a:r>
              <a:rPr lang="ko-KR" altLang="en-US" sz="1600" dirty="0"/>
              <a:t>명령어와 옵션을 조합하여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09"/>
          <a:stretch/>
        </p:blipFill>
        <p:spPr>
          <a:xfrm>
            <a:off x="791580" y="1287025"/>
            <a:ext cx="6975775" cy="1457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835859"/>
            <a:ext cx="7104762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5-3] </a:t>
            </a:r>
            <a:r>
              <a:rPr lang="ko-KR" altLang="en-US" dirty="0"/>
              <a:t>하드 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191</a:t>
            </a:r>
            <a:r>
              <a:rPr lang="en-US" altLang="ko-KR" sz="1200" dirty="0" smtClean="0">
                <a:latin typeface="+mn-ea"/>
                <a:ea typeface="+mn-ea"/>
              </a:rPr>
              <a:t>~193p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원본 파일을 다른 곳으로 이동하고 하드 링크 파일과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 </a:t>
            </a:r>
            <a:r>
              <a:rPr lang="ko-KR" altLang="en-US" sz="1600" dirty="0" smtClean="0"/>
              <a:t>파일 확인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3725"/>
            <a:ext cx="72390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5" y="2261276"/>
            <a:ext cx="7009524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5-3] </a:t>
            </a:r>
            <a:r>
              <a:rPr lang="ko-KR" altLang="en-US" dirty="0"/>
              <a:t>하드 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191</a:t>
            </a:r>
            <a:r>
              <a:rPr lang="en-US" altLang="ko-KR" sz="1200" dirty="0" smtClean="0">
                <a:latin typeface="+mn-ea"/>
                <a:ea typeface="+mn-ea"/>
              </a:rPr>
              <a:t>~193p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ko-KR" altLang="en-US" sz="1600" dirty="0"/>
              <a:t>원본 파일을 현재 디렉터리에 다시 가져오면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링크가 원상태로 </a:t>
            </a:r>
            <a:r>
              <a:rPr lang="ko-KR" altLang="en-US" sz="1600" dirty="0" smtClean="0"/>
              <a:t>복구됨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088740"/>
            <a:ext cx="70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873984" cy="60842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하드디스크에 저장된 실행 코드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가 메모리에 로딩되어 활성화된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예를 들어 웹 브라우저 프로그램인 파이어폭스는 하드디스크의 어딘가에 </a:t>
            </a:r>
            <a:r>
              <a:rPr lang="ko-KR" altLang="en-US" sz="1600" dirty="0" smtClean="0"/>
              <a:t>저장되어 </a:t>
            </a:r>
            <a:r>
              <a:rPr lang="ko-KR" altLang="en-US" sz="1600" dirty="0"/>
              <a:t>있는데 이렇게 하드디스크에 저장된 파일을 ‘</a:t>
            </a:r>
            <a:r>
              <a:rPr lang="ko-KR" altLang="en-US" sz="1600" dirty="0" err="1"/>
              <a:t>프로그램’이라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파이어폭스를 </a:t>
            </a:r>
            <a:r>
              <a:rPr lang="ko-KR" altLang="en-US" sz="1600" dirty="0"/>
              <a:t>실행하여 </a:t>
            </a:r>
            <a:r>
              <a:rPr lang="ko-KR" altLang="en-US" sz="1600" dirty="0" smtClean="0"/>
              <a:t>화면에 </a:t>
            </a:r>
            <a:r>
              <a:rPr lang="ko-KR" altLang="en-US" sz="1600" dirty="0"/>
              <a:t>나타난 상태</a:t>
            </a:r>
            <a:r>
              <a:rPr lang="en-US" altLang="ko-KR" sz="1600" dirty="0"/>
              <a:t>(</a:t>
            </a:r>
            <a:r>
              <a:rPr lang="ko-KR" altLang="en-US" sz="1600" dirty="0"/>
              <a:t>메모리에 로딩되어 화면에 나타난 상태가 더 정확한 표현</a:t>
            </a:r>
            <a:r>
              <a:rPr lang="en-US" altLang="ko-KR" sz="1600" dirty="0"/>
              <a:t>)</a:t>
            </a:r>
            <a:r>
              <a:rPr lang="ko-KR" altLang="en-US" sz="1600" dirty="0"/>
              <a:t>를 ‘</a:t>
            </a:r>
            <a:r>
              <a:rPr lang="ko-KR" altLang="en-US" sz="1600" dirty="0" err="1"/>
              <a:t>프로세스’라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r>
              <a:rPr lang="ko-KR" altLang="en-US" dirty="0" err="1"/>
              <a:t>포그라운드</a:t>
            </a:r>
            <a:r>
              <a:rPr lang="ko-KR" altLang="en-US" dirty="0"/>
              <a:t> 프로세스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포그라운드</a:t>
            </a:r>
            <a:r>
              <a:rPr lang="ko-KR" altLang="en-US" sz="1600" dirty="0"/>
              <a:t> 프로세스</a:t>
            </a:r>
            <a:r>
              <a:rPr lang="en-US" altLang="ko-KR" sz="1600" dirty="0"/>
              <a:t>(foreground process)</a:t>
            </a:r>
            <a:r>
              <a:rPr lang="ko-KR" altLang="en-US" sz="1600" dirty="0"/>
              <a:t>는 파이어폭스와 마찬가지로 실행하면 화면에 </a:t>
            </a:r>
            <a:r>
              <a:rPr lang="ko-KR" altLang="en-US" sz="1600" dirty="0" smtClean="0"/>
              <a:t>나타나서 </a:t>
            </a:r>
            <a:r>
              <a:rPr lang="ko-KR" altLang="en-US" sz="1600" dirty="0"/>
              <a:t>사용자와 상호 작용을 하는 </a:t>
            </a:r>
            <a:r>
              <a:rPr lang="ko-KR" altLang="en-US" sz="1600" dirty="0" smtClean="0"/>
              <a:t>프로세스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r>
              <a:rPr lang="ko-KR" altLang="en-US" dirty="0" smtClean="0"/>
              <a:t>백그라운드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백그라운드 프로세스</a:t>
            </a:r>
            <a:r>
              <a:rPr lang="en-US" altLang="ko-KR" sz="1600" dirty="0"/>
              <a:t>(background process)</a:t>
            </a:r>
            <a:r>
              <a:rPr lang="ko-KR" altLang="en-US" sz="1600" dirty="0"/>
              <a:t>는 화면에 나타나지 않은 채 뒤에서 실행되는 </a:t>
            </a:r>
            <a:r>
              <a:rPr lang="ko-KR" altLang="en-US" sz="1600" dirty="0" smtClean="0"/>
              <a:t>프로세스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7011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783974" cy="60842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각 프로세스에 할당된 고유 번호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메모리에 </a:t>
            </a:r>
            <a:r>
              <a:rPr lang="ko-KR" altLang="en-US" sz="1600" dirty="0"/>
              <a:t>로딩되어 활성화된 프로세스를 구분하려면 고유 번호가 </a:t>
            </a:r>
            <a:r>
              <a:rPr lang="ko-KR" altLang="en-US" sz="1600" dirty="0" smtClean="0"/>
              <a:t>필요함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r>
              <a:rPr lang="ko-KR" altLang="en-US" dirty="0"/>
              <a:t>작업 번호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현재 실행 중인 백그라운드 프로세스의 순차 </a:t>
            </a:r>
            <a:r>
              <a:rPr lang="ko-KR" altLang="en-US" sz="1600" dirty="0" smtClean="0"/>
              <a:t>번호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r>
              <a:rPr lang="ko-KR" altLang="en-US" dirty="0"/>
              <a:t>부모 프로세스와 자식 프로세스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모든 프로세스는 독립적으로 실행되는 것이 아니라 부모 프로세스에 종속되어 실행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파이어폭스는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프로세스가 구동된 상태에서 실행되어야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→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윈도우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파이어폭스의 부모 </a:t>
            </a:r>
            <a:r>
              <a:rPr lang="ko-KR" altLang="en-US" sz="1600" dirty="0" smtClean="0"/>
              <a:t>프로세스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파이어폭스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윈도우의 자식 프로세스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만약 파이어폭스는 그대로 두고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윈도우만 강제 종료하면 파이어폭스도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부모 </a:t>
            </a:r>
            <a:r>
              <a:rPr lang="ko-KR" altLang="en-US" sz="1600" dirty="0"/>
              <a:t>프로세스를 종료하면 부모 프로세스에 종속된 자식 프로세스도 </a:t>
            </a:r>
            <a:r>
              <a:rPr lang="ko-KR" altLang="en-US" sz="1600" dirty="0" smtClean="0"/>
              <a:t>종료되는 것</a:t>
            </a: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1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사용자와 그룹의 개념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783974" cy="603067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리눅스의 </a:t>
            </a:r>
            <a:r>
              <a:rPr lang="ko-KR" altLang="en-US" sz="1800" dirty="0"/>
              <a:t>다중 사용자 시스템</a:t>
            </a:r>
            <a:endParaRPr lang="en-US" altLang="ko-KR" sz="1800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리눅스 서버 </a:t>
            </a:r>
            <a:r>
              <a:rPr lang="en-US" altLang="ko-KR" sz="1600" dirty="0"/>
              <a:t>1</a:t>
            </a:r>
            <a:r>
              <a:rPr lang="ko-KR" altLang="en-US" sz="1600" dirty="0"/>
              <a:t>대에 여러 사용자가 동시에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슈퍼 </a:t>
            </a:r>
            <a:r>
              <a:rPr lang="ko-KR" altLang="en-US" sz="1600" dirty="0" smtClean="0"/>
              <a:t>유저에게는 사용자 생성 권한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포함해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모든 </a:t>
            </a:r>
            <a:r>
              <a:rPr lang="ko-KR" altLang="en-US" sz="1600" dirty="0"/>
              <a:t>작업을 실행할 수 있는 </a:t>
            </a:r>
            <a:r>
              <a:rPr lang="ko-KR" altLang="en-US" sz="1600" dirty="0" smtClean="0"/>
              <a:t>권한이 주어짐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모든 사용자는 혼자서 존재하는 것이 아니라 하나 </a:t>
            </a:r>
            <a:r>
              <a:rPr lang="ko-KR" altLang="en-US" sz="1600" dirty="0" smtClean="0"/>
              <a:t>이상의 </a:t>
            </a:r>
            <a:r>
              <a:rPr lang="ko-KR" altLang="en-US" sz="1600" dirty="0"/>
              <a:t>그룹에 소속되어야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dirty="0"/>
              <a:t>vi </a:t>
            </a:r>
            <a:r>
              <a:rPr lang="ko-KR" altLang="en-US" sz="1600" dirty="0"/>
              <a:t>에디터 또는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각 행은 ‘사용자 이름</a:t>
            </a:r>
            <a:r>
              <a:rPr lang="en-US" altLang="ko-KR" sz="1600" dirty="0"/>
              <a:t>: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ID:</a:t>
            </a:r>
            <a:r>
              <a:rPr lang="ko-KR" altLang="en-US" sz="1600" dirty="0"/>
              <a:t>사용자 소속 그룹 </a:t>
            </a:r>
            <a:r>
              <a:rPr lang="en-US" altLang="ko-KR" sz="1600" dirty="0"/>
              <a:t>ID:</a:t>
            </a:r>
            <a:r>
              <a:rPr lang="ko-KR" altLang="en-US" sz="1600" dirty="0"/>
              <a:t>추가 정보</a:t>
            </a:r>
            <a:r>
              <a:rPr lang="en-US" altLang="ko-KR" sz="1600" dirty="0"/>
              <a:t>:</a:t>
            </a:r>
            <a:r>
              <a:rPr lang="ko-KR" altLang="en-US" sz="1600" dirty="0"/>
              <a:t>홈 디렉터리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ko-KR" altLang="en-US" sz="1600" dirty="0" err="1"/>
              <a:t>셸’을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의미</a:t>
            </a: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438890"/>
            <a:ext cx="8066667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09000" cy="5625626"/>
          </a:xfrm>
        </p:spPr>
        <p:txBody>
          <a:bodyPr/>
          <a:lstStyle/>
          <a:p>
            <a:r>
              <a:rPr lang="en-US" altLang="ko-KR" dirty="0" err="1" smtClean="0"/>
              <a:t>ps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현재 프로세스의 상태를 확인하는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많은 </a:t>
            </a:r>
            <a:r>
              <a:rPr lang="ko-KR" altLang="en-US" sz="1600" dirty="0"/>
              <a:t>옵션과 함께 사용할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번호와 </a:t>
            </a:r>
            <a:r>
              <a:rPr lang="ko-KR" altLang="en-US" sz="1600" dirty="0" smtClean="0"/>
              <a:t>상태를 </a:t>
            </a:r>
            <a:r>
              <a:rPr lang="ko-KR" altLang="en-US" sz="1600" dirty="0"/>
              <a:t>확인할 때는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ps</a:t>
            </a:r>
            <a:r>
              <a:rPr lang="en-US" altLang="ko-KR" sz="1600" b="1" dirty="0">
                <a:solidFill>
                  <a:srgbClr val="FF0000"/>
                </a:solidFill>
              </a:rPr>
              <a:t> -</a:t>
            </a:r>
            <a:r>
              <a:rPr lang="en-US" altLang="ko-KR" sz="1600" b="1" dirty="0" err="1">
                <a:solidFill>
                  <a:srgbClr val="FF0000"/>
                </a:solidFill>
              </a:rPr>
              <a:t>ef</a:t>
            </a:r>
            <a:r>
              <a:rPr lang="en-US" altLang="ko-KR" sz="1600" b="1" dirty="0">
                <a:solidFill>
                  <a:srgbClr val="FF0000"/>
                </a:solidFill>
              </a:rPr>
              <a:t> | </a:t>
            </a:r>
            <a:r>
              <a:rPr lang="en-US" altLang="ko-KR" sz="1600" b="1" dirty="0" err="1">
                <a:solidFill>
                  <a:srgbClr val="FF0000"/>
                </a:solidFill>
              </a:rPr>
              <a:t>grep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프로세스명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주로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r>
              <a:rPr lang="en-US" altLang="ko-KR" dirty="0" smtClean="0"/>
              <a:t>kill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프로세스를 강제로 종료하는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‘-</a:t>
            </a:r>
            <a:r>
              <a:rPr lang="en-US" altLang="ko-KR" sz="1600" dirty="0"/>
              <a:t>9’ </a:t>
            </a:r>
            <a:r>
              <a:rPr lang="ko-KR" altLang="en-US" sz="1600" dirty="0"/>
              <a:t>옵션과 함께 사용하면 프로세스가 무조건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응답하지 </a:t>
            </a:r>
            <a:r>
              <a:rPr lang="ko-KR" altLang="en-US" sz="1600" dirty="0"/>
              <a:t>않고 무한 루프를 도는 프로세스는 </a:t>
            </a:r>
            <a:r>
              <a:rPr lang="en-US" altLang="ko-KR" sz="1600" b="1" dirty="0">
                <a:solidFill>
                  <a:srgbClr val="FF0000"/>
                </a:solidFill>
              </a:rPr>
              <a:t>kill -9 </a:t>
            </a:r>
            <a:r>
              <a:rPr lang="ko-KR" altLang="en-US" sz="1600" b="1" dirty="0">
                <a:solidFill>
                  <a:srgbClr val="FF0000"/>
                </a:solidFill>
              </a:rPr>
              <a:t>프로세스번호 </a:t>
            </a:r>
            <a:r>
              <a:rPr lang="ko-KR" altLang="en-US" sz="1600" dirty="0"/>
              <a:t>명령으로 강제 </a:t>
            </a:r>
            <a:r>
              <a:rPr lang="ko-KR" altLang="en-US" sz="1600" dirty="0" smtClean="0"/>
              <a:t>종료 가능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en-US" altLang="ko-KR" dirty="0" err="1" smtClean="0"/>
              <a:t>pstree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부모 프로세스와 자식 프로세스의 관계를 트리 형태로 보여주는 명령어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74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 smtClean="0"/>
              <a:t>5-4] </a:t>
            </a:r>
            <a:r>
              <a:rPr lang="ko-KR" altLang="en-US" sz="2000" dirty="0" err="1"/>
              <a:t>포그라운드</a:t>
            </a:r>
            <a:r>
              <a:rPr lang="ko-KR" altLang="en-US" sz="2000" dirty="0"/>
              <a:t> 프로세스와 백그라운드 프로세스 살펴보기</a:t>
            </a:r>
            <a:endParaRPr lang="ko-KR" alt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195</a:t>
            </a:r>
            <a:r>
              <a:rPr lang="en-US" altLang="ko-KR" sz="1200" dirty="0" smtClean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무한 루프를 도는 프로세스 중지시키기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yes &gt; /dev/null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무한 루프를 도는 단순한 </a:t>
            </a:r>
            <a:r>
              <a:rPr lang="ko-KR" altLang="en-US" sz="1600" dirty="0" smtClean="0"/>
              <a:t>프로세스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673805"/>
            <a:ext cx="7009524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 smtClean="0"/>
              <a:t>5-4] </a:t>
            </a:r>
            <a:r>
              <a:rPr lang="ko-KR" altLang="en-US" sz="2000" dirty="0" err="1"/>
              <a:t>포그라운드</a:t>
            </a:r>
            <a:r>
              <a:rPr lang="ko-KR" altLang="en-US" sz="2000" dirty="0"/>
              <a:t> 프로세스와 백그라운드 프로세스 살펴보기</a:t>
            </a:r>
            <a:endParaRPr lang="ko-KR" altLang="en-US" sz="23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612068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/>
              <a:t>바탕화면에서 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en-US" altLang="ko-KR" sz="1600" b="1" dirty="0" err="1">
                <a:solidFill>
                  <a:srgbClr val="FF0000"/>
                </a:solidFill>
              </a:rPr>
              <a:t>ef</a:t>
            </a:r>
            <a:r>
              <a:rPr lang="en-US" altLang="ko-KR" sz="1600" b="1" dirty="0">
                <a:solidFill>
                  <a:srgbClr val="FF0000"/>
                </a:solidFill>
              </a:rPr>
              <a:t> | </a:t>
            </a:r>
            <a:r>
              <a:rPr lang="en-US" altLang="ko-KR" sz="1600" b="1" dirty="0" err="1">
                <a:solidFill>
                  <a:srgbClr val="FF0000"/>
                </a:solidFill>
              </a:rPr>
              <a:t>grep</a:t>
            </a:r>
            <a:r>
              <a:rPr lang="en-US" altLang="ko-KR" sz="1600" b="1" dirty="0">
                <a:solidFill>
                  <a:srgbClr val="FF0000"/>
                </a:solidFill>
              </a:rPr>
              <a:t> yes </a:t>
            </a:r>
            <a:r>
              <a:rPr lang="ko-KR" altLang="en-US" sz="1600" dirty="0" smtClean="0"/>
              <a:t>명령으로 </a:t>
            </a:r>
            <a:r>
              <a:rPr lang="ko-KR" altLang="en-US" sz="1600" dirty="0"/>
              <a:t>프로세스 </a:t>
            </a:r>
            <a:r>
              <a:rPr lang="ko-KR" altLang="en-US" sz="1600" dirty="0" smtClean="0"/>
              <a:t>번호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 </a:t>
            </a:r>
            <a:r>
              <a:rPr lang="en-US" altLang="ko-KR" sz="1600" dirty="0" smtClean="0"/>
              <a:t>root</a:t>
            </a:r>
            <a:r>
              <a:rPr lang="ko-KR" altLang="en-US" sz="1600" dirty="0"/>
              <a:t>는 프로세스 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, 5526</a:t>
            </a:r>
            <a:r>
              <a:rPr lang="ko-KR" altLang="en-US" sz="1600" dirty="0"/>
              <a:t>은 프로세스 번호</a:t>
            </a:r>
            <a:r>
              <a:rPr lang="en-US" altLang="ko-KR" sz="1600" dirty="0"/>
              <a:t>, 4301</a:t>
            </a:r>
            <a:r>
              <a:rPr lang="ko-KR" altLang="en-US" sz="1600" dirty="0"/>
              <a:t>은 부모 프로세스 </a:t>
            </a:r>
            <a:r>
              <a:rPr lang="ko-KR" altLang="en-US" sz="1600" dirty="0" smtClean="0"/>
              <a:t>번호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 프로세스 번호 확인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kill -9 5526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프로세스 종료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kill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명령어로 </a:t>
            </a:r>
            <a:r>
              <a:rPr lang="ko-KR" altLang="en-US" sz="1600" dirty="0"/>
              <a:t>프로세스를 종료하면 다른 터미널에서 실행 중인 것도 자동으로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작동 </a:t>
            </a:r>
            <a:r>
              <a:rPr lang="ko-KR" altLang="en-US" sz="1600" dirty="0"/>
              <a:t>중인 </a:t>
            </a:r>
            <a:r>
              <a:rPr lang="ko-KR" altLang="en-US" sz="1600" dirty="0" err="1"/>
              <a:t>포그라운드</a:t>
            </a:r>
            <a:r>
              <a:rPr lang="ko-KR" altLang="en-US" sz="1600" dirty="0"/>
              <a:t> 프로세스만 </a:t>
            </a:r>
            <a:r>
              <a:rPr lang="ko-KR" altLang="en-US" sz="1600" dirty="0" smtClean="0"/>
              <a:t>종료 </a:t>
            </a:r>
            <a:r>
              <a:rPr lang="en-US" altLang="ko-KR" sz="1600" dirty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프로세스가 실행되고 있는 </a:t>
            </a:r>
            <a:r>
              <a:rPr lang="ko-KR" altLang="en-US" sz="1600" dirty="0" smtClean="0"/>
              <a:t>터미널에서</a:t>
            </a:r>
            <a:r>
              <a:rPr lang="en-US" altLang="ko-KR" sz="1600" dirty="0" smtClean="0"/>
              <a:t> Ctrl </a:t>
            </a:r>
            <a:r>
              <a:rPr lang="en-US" altLang="ko-KR" sz="1600" dirty="0"/>
              <a:t>+ C 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933945"/>
            <a:ext cx="7009524" cy="28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195</a:t>
            </a:r>
            <a:r>
              <a:rPr lang="en-US" altLang="ko-KR" sz="1200" dirty="0" smtClean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8851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 smtClean="0"/>
              <a:t>5-4] </a:t>
            </a:r>
            <a:r>
              <a:rPr lang="ko-KR" altLang="en-US" sz="2000" dirty="0" err="1"/>
              <a:t>포그라운드</a:t>
            </a:r>
            <a:r>
              <a:rPr lang="ko-KR" altLang="en-US" sz="2000" dirty="0"/>
              <a:t> 프로세스와 백그라운드 프로세스 살펴보기</a:t>
            </a:r>
            <a:endParaRPr lang="ko-KR" altLang="en-US" sz="23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프로세스 상황 바꾸기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2-1 </a:t>
            </a:r>
            <a:r>
              <a:rPr lang="ko-KR" altLang="en-US" sz="1600" dirty="0" err="1" smtClean="0"/>
              <a:t>포그라운드</a:t>
            </a:r>
            <a:r>
              <a:rPr lang="ko-KR" altLang="en-US" sz="1600" dirty="0" smtClean="0"/>
              <a:t> 프로세스 → 백그라운드 프로세스 → </a:t>
            </a:r>
            <a:r>
              <a:rPr lang="ko-KR" altLang="en-US" sz="1600" dirty="0" err="1" smtClean="0"/>
              <a:t>포그라운드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프로세스로 </a:t>
            </a:r>
            <a:r>
              <a:rPr lang="ko-KR" altLang="en-US" sz="1600" dirty="0" smtClean="0"/>
              <a:t>바꾸기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b="1" dirty="0">
                <a:solidFill>
                  <a:srgbClr val="FF0000"/>
                </a:solidFill>
              </a:rPr>
              <a:t>yes &gt; /dev/null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포그라운드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프로세스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en-US" altLang="ko-KR" sz="1600" dirty="0"/>
              <a:t>Ctrl + Z </a:t>
            </a:r>
            <a:r>
              <a:rPr lang="ko-KR" altLang="en-US" sz="1600" dirty="0"/>
              <a:t>를 눌러 프로세스를 일시 중지시키고</a:t>
            </a:r>
            <a:r>
              <a:rPr lang="en-US" altLang="ko-KR" sz="1600" dirty="0"/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bg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명령어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잠시 </a:t>
            </a:r>
            <a:r>
              <a:rPr lang="ko-KR" altLang="en-US" sz="1600" dirty="0"/>
              <a:t>중지된 </a:t>
            </a:r>
            <a:r>
              <a:rPr lang="ko-KR" altLang="en-US" sz="1600" dirty="0" smtClean="0"/>
              <a:t>프로세스를 </a:t>
            </a:r>
            <a:r>
              <a:rPr lang="ko-KR" altLang="en-US" sz="1600" dirty="0"/>
              <a:t>백그라운드 프로세스로 계속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0" y="2663915"/>
            <a:ext cx="7009524" cy="172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195</a:t>
            </a:r>
            <a:r>
              <a:rPr lang="en-US" altLang="ko-KR" sz="1200" dirty="0" smtClean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66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 smtClean="0"/>
              <a:t>5-4] </a:t>
            </a:r>
            <a:r>
              <a:rPr lang="ko-KR" altLang="en-US" sz="2000" dirty="0" err="1"/>
              <a:t>포그라운드</a:t>
            </a:r>
            <a:r>
              <a:rPr lang="ko-KR" altLang="en-US" sz="2000" dirty="0"/>
              <a:t> 프로세스와 백그라운드 프로세스 살펴보기</a:t>
            </a:r>
            <a:endParaRPr lang="ko-KR" altLang="en-US" sz="23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2-3 </a:t>
            </a:r>
            <a:r>
              <a:rPr lang="en-US" altLang="ko-KR" sz="1600" b="1" dirty="0">
                <a:solidFill>
                  <a:srgbClr val="FF0000"/>
                </a:solidFill>
              </a:rPr>
              <a:t>jobs </a:t>
            </a:r>
            <a:r>
              <a:rPr lang="ko-KR" altLang="en-US" sz="1600" dirty="0"/>
              <a:t>명령어를 입력하면 현재 실행 중인 백그라운드 </a:t>
            </a:r>
            <a:r>
              <a:rPr lang="ko-KR" altLang="en-US" sz="1600" dirty="0" smtClean="0"/>
              <a:t>프로세스 확인 가능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맨 </a:t>
            </a:r>
            <a:r>
              <a:rPr lang="ko-KR" altLang="en-US" sz="1600" dirty="0"/>
              <a:t>앞에 </a:t>
            </a:r>
            <a:r>
              <a:rPr lang="ko-KR" altLang="en-US" sz="1600" dirty="0" smtClean="0"/>
              <a:t>나오는 </a:t>
            </a:r>
            <a:r>
              <a:rPr lang="ko-KR" altLang="en-US" sz="1600" dirty="0"/>
              <a:t>것이 작업 </a:t>
            </a:r>
            <a:r>
              <a:rPr lang="ko-KR" altLang="en-US" sz="1600" dirty="0" smtClean="0"/>
              <a:t>번호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작업번호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입력하면 </a:t>
            </a:r>
            <a:r>
              <a:rPr lang="ko-KR" altLang="en-US" sz="1600" dirty="0" err="1"/>
              <a:t>포그라운드</a:t>
            </a:r>
            <a:r>
              <a:rPr lang="ko-KR" altLang="en-US" sz="1600" dirty="0"/>
              <a:t> 프로세스로 만들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2-4 </a:t>
            </a:r>
            <a:r>
              <a:rPr lang="en-US" altLang="ko-KR" sz="1600" dirty="0"/>
              <a:t>Ctrl + C </a:t>
            </a:r>
            <a:r>
              <a:rPr lang="ko-KR" altLang="en-US" sz="1600" dirty="0"/>
              <a:t>를 눌러 </a:t>
            </a:r>
            <a:r>
              <a:rPr lang="ko-KR" altLang="en-US" sz="1600" dirty="0" smtClean="0"/>
              <a:t>프로세스 </a:t>
            </a:r>
            <a:r>
              <a:rPr lang="ko-KR" altLang="en-US" sz="1600" dirty="0"/>
              <a:t>종료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0" y="1673805"/>
            <a:ext cx="7009524" cy="16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195</a:t>
            </a:r>
            <a:r>
              <a:rPr lang="en-US" altLang="ko-KR" sz="1200" dirty="0" smtClean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14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 smtClean="0"/>
              <a:t>5-4] </a:t>
            </a:r>
            <a:r>
              <a:rPr lang="ko-KR" altLang="en-US" sz="2000" dirty="0" err="1"/>
              <a:t>포그라운드</a:t>
            </a:r>
            <a:r>
              <a:rPr lang="ko-KR" altLang="en-US" sz="2000" dirty="0"/>
              <a:t> 프로세스와 백그라운드 프로세스 살펴보기</a:t>
            </a:r>
            <a:endParaRPr lang="ko-KR" altLang="en-US" sz="23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12068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명령 실행 시 처음부터 백그라운드로 실행되도록 설정하기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</a:t>
            </a:r>
            <a:r>
              <a:rPr lang="en-US" altLang="ko-KR" sz="1600" dirty="0" smtClean="0"/>
              <a:t>-1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gedit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그런데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입력한 터미널을 더 이상 </a:t>
            </a:r>
            <a:r>
              <a:rPr lang="ko-KR" altLang="en-US" sz="1600" dirty="0" smtClean="0"/>
              <a:t>사용할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en-US" altLang="ko-KR" sz="1600" dirty="0" err="1" smtClean="0"/>
              <a:t>gedit</a:t>
            </a:r>
            <a:r>
              <a:rPr lang="ko-KR" altLang="en-US" sz="1600" dirty="0" smtClean="0"/>
              <a:t>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&amp; </a:t>
            </a:r>
            <a:r>
              <a:rPr lang="ko-KR" altLang="en-US" sz="1600" dirty="0"/>
              <a:t>명령을 입력하면 </a:t>
            </a:r>
            <a:r>
              <a:rPr lang="ko-KR" altLang="en-US" sz="1600" dirty="0" smtClean="0"/>
              <a:t>터미널 </a:t>
            </a:r>
            <a:r>
              <a:rPr lang="ko-KR" altLang="en-US" sz="1600" dirty="0"/>
              <a:t>계속 </a:t>
            </a:r>
            <a:r>
              <a:rPr lang="ko-KR" altLang="en-US" sz="1600" dirty="0" smtClean="0"/>
              <a:t>사용 가능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명령어 </a:t>
            </a:r>
            <a:r>
              <a:rPr lang="ko-KR" altLang="en-US" sz="1600" dirty="0"/>
              <a:t>뒤에 </a:t>
            </a:r>
            <a:r>
              <a:rPr lang="ko-KR" altLang="en-US" sz="1600" dirty="0" smtClean="0"/>
              <a:t>붙이는 </a:t>
            </a:r>
            <a:r>
              <a:rPr lang="ko-KR" altLang="en-US" sz="1600" dirty="0"/>
              <a:t>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는 백그라운드로 프로세스를 실행하겠다는 의미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3"/>
          <a:stretch/>
        </p:blipFill>
        <p:spPr>
          <a:xfrm>
            <a:off x="839076" y="1637914"/>
            <a:ext cx="7009524" cy="20702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3"/>
          <a:stretch/>
        </p:blipFill>
        <p:spPr>
          <a:xfrm>
            <a:off x="839076" y="4329100"/>
            <a:ext cx="7009524" cy="2295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195</a:t>
            </a:r>
            <a:r>
              <a:rPr lang="en-US" altLang="ko-KR" sz="1200" dirty="0" smtClean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70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ko-KR" altLang="en-US" dirty="0"/>
              <a:t>데몬</a:t>
            </a:r>
            <a:r>
              <a:rPr lang="en-US" altLang="ko-KR" dirty="0"/>
              <a:t>(daemon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서비스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눈에 보이진 </a:t>
            </a:r>
            <a:r>
              <a:rPr lang="ko-KR" altLang="en-US" sz="1600" dirty="0"/>
              <a:t>않지만 현재 시스템에서 동작 중인 </a:t>
            </a:r>
            <a:r>
              <a:rPr lang="ko-KR" altLang="en-US" sz="1600" dirty="0" smtClean="0"/>
              <a:t>프로세스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백그라운드 프로세스의 일종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서버 </a:t>
            </a:r>
            <a:r>
              <a:rPr lang="ko-KR" altLang="en-US" sz="1600" dirty="0" err="1" smtClean="0"/>
              <a:t>유형과도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밀접한 관련이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데몬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서버 </a:t>
            </a:r>
            <a:r>
              <a:rPr lang="ko-KR" altLang="en-US" sz="1600" dirty="0" err="1"/>
              <a:t>프로세스</a:t>
            </a:r>
            <a:r>
              <a:rPr lang="ko-KR" altLang="en-US" sz="1600" dirty="0" err="1" smtClean="0"/>
              <a:t>’라고</a:t>
            </a:r>
            <a:r>
              <a:rPr lang="ko-KR" altLang="en-US" sz="1600" dirty="0" smtClean="0"/>
              <a:t> 이해해도 무방</a:t>
            </a:r>
            <a:endParaRPr lang="en-US" altLang="ko-KR" dirty="0"/>
          </a:p>
          <a:p>
            <a:pPr marL="357188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46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/>
              <a:t>서비스와 소켓의 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서비스와 소켓의 차이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서비스 </a:t>
            </a:r>
            <a:r>
              <a:rPr lang="en-US" altLang="ko-KR" sz="1600" dirty="0" smtClean="0">
                <a:solidFill>
                  <a:schemeClr val="accent5"/>
                </a:solidFill>
              </a:rPr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평상시에도 늘 작동하는 서버 </a:t>
            </a:r>
            <a:r>
              <a:rPr lang="ko-KR" altLang="en-US" sz="1600" dirty="0" smtClean="0"/>
              <a:t>프로세스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소켓</a:t>
            </a:r>
            <a:r>
              <a:rPr lang="en-US" altLang="ko-KR" sz="1600" dirty="0"/>
              <a:t>(socket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>
                <a:solidFill>
                  <a:schemeClr val="accent5"/>
                </a:solidFill>
              </a:rPr>
              <a:t>: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ko-KR" altLang="en-US" sz="1600" dirty="0"/>
              <a:t>필요할 때만 작동하는 </a:t>
            </a:r>
            <a:r>
              <a:rPr lang="ko-KR" altLang="en-US" sz="1600" dirty="0" smtClean="0"/>
              <a:t>서버 프로세스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ko-KR" altLang="en-US" dirty="0" smtClean="0"/>
              <a:t>서비스의 특징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시스템과 </a:t>
            </a:r>
            <a:r>
              <a:rPr lang="ko-KR" altLang="en-US" sz="1600" dirty="0"/>
              <a:t>별도로 구동되는 </a:t>
            </a:r>
            <a:r>
              <a:rPr lang="ko-KR" altLang="en-US" sz="1600" dirty="0" smtClean="0"/>
              <a:t>프로세스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웹 서버</a:t>
            </a:r>
            <a:r>
              <a:rPr lang="en-US" altLang="ko-KR" sz="1600" dirty="0"/>
              <a:t>, DB </a:t>
            </a:r>
            <a:r>
              <a:rPr lang="ko-KR" altLang="en-US" sz="1600" dirty="0"/>
              <a:t>서버</a:t>
            </a:r>
            <a:r>
              <a:rPr lang="en-US" altLang="ko-KR" sz="1600" dirty="0"/>
              <a:t>, FTP </a:t>
            </a:r>
            <a:r>
              <a:rPr lang="ko-KR" altLang="en-US" sz="1600" dirty="0"/>
              <a:t>서버 </a:t>
            </a:r>
            <a:r>
              <a:rPr lang="ko-KR" altLang="en-US" sz="1600" dirty="0" smtClean="0"/>
              <a:t>등이 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주로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600" b="1" dirty="0">
                <a:solidFill>
                  <a:srgbClr val="FF0000"/>
                </a:solidFill>
              </a:rPr>
              <a:t> start/stop/restart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서비스명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실행 및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디렉터리에 </a:t>
            </a:r>
            <a:r>
              <a:rPr lang="ko-KR" altLang="en-US" sz="1600" dirty="0"/>
              <a:t>있는 파일은 대부분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600" b="1" dirty="0">
                <a:solidFill>
                  <a:srgbClr val="FF0000"/>
                </a:solidFill>
              </a:rPr>
              <a:t> start/stop/restart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서비스명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실행</a:t>
            </a:r>
            <a:r>
              <a:rPr lang="en-US" altLang="ko-KR" sz="1600" dirty="0"/>
              <a:t>, </a:t>
            </a:r>
            <a:r>
              <a:rPr lang="ko-KR" altLang="en-US" sz="1600" dirty="0"/>
              <a:t>중지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재시작</a:t>
            </a:r>
            <a:r>
              <a:rPr lang="ko-KR" altLang="en-US" sz="1600" dirty="0" smtClean="0"/>
              <a:t> 가능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17"/>
          <a:stretch/>
        </p:blipFill>
        <p:spPr>
          <a:xfrm>
            <a:off x="746575" y="4779150"/>
            <a:ext cx="7009524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/>
              <a:t>서비스와 소켓의 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소켓의 특징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서비스는 항상 구동 중이지만 소켓은 외부에서 특정 서비스를 요청하는 경우에만 </a:t>
            </a:r>
            <a:r>
              <a:rPr lang="en-US" altLang="ko-KR" sz="1600" dirty="0" err="1"/>
              <a:t>systemd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구동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요청이 </a:t>
            </a:r>
            <a:r>
              <a:rPr lang="ko-KR" altLang="en-US" sz="1600" dirty="0"/>
              <a:t>끝나면 소켓은 </a:t>
            </a:r>
            <a:r>
              <a:rPr lang="ko-KR" altLang="en-US" sz="1600" dirty="0" smtClean="0"/>
              <a:t>종료됨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소켓으로 설정된 서비스를 요청하는 경우 처음 연결되는 데 걸리는 시간이 </a:t>
            </a:r>
            <a:r>
              <a:rPr lang="ko-KR" altLang="en-US" sz="1600" dirty="0" smtClean="0"/>
              <a:t>서비스보다 더 </a:t>
            </a:r>
            <a:r>
              <a:rPr lang="ko-KR" altLang="en-US" sz="1600" dirty="0"/>
              <a:t>길 수도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소켓과 관련된 스크립트 파일은 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 </a:t>
            </a:r>
            <a:r>
              <a:rPr lang="ko-KR" altLang="en-US" sz="1600" dirty="0"/>
              <a:t>디렉터리에 있는 ‘</a:t>
            </a:r>
            <a:r>
              <a:rPr lang="ko-KR" altLang="en-US" sz="1600" dirty="0" err="1"/>
              <a:t>소켓명</a:t>
            </a:r>
            <a:r>
              <a:rPr lang="en-US" altLang="ko-KR" sz="1600" dirty="0"/>
              <a:t>.socket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1" y="3203975"/>
            <a:ext cx="70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사용자와 그룹의 개념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ubuntu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사용자 살펴보기</a:t>
            </a: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 이름은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비밀번호는 </a:t>
            </a:r>
            <a:r>
              <a:rPr lang="en-US" altLang="ko-KR" sz="1600" dirty="0" smtClean="0"/>
              <a:t>x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→ </a:t>
            </a:r>
            <a:r>
              <a:rPr lang="en-US" altLang="ko-KR" sz="1600" dirty="0" smtClean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/shadow </a:t>
            </a:r>
            <a:r>
              <a:rPr lang="ko-KR" altLang="en-US" sz="1600" dirty="0"/>
              <a:t>파일에 비밀번호가 지정되어 있다는 의미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dirty="0" err="1"/>
              <a:t>ubuntu</a:t>
            </a:r>
            <a:r>
              <a:rPr lang="ko-KR" altLang="en-US" sz="1600" dirty="0"/>
              <a:t>의 사용자 </a:t>
            </a:r>
            <a:r>
              <a:rPr lang="en-US" altLang="ko-KR" sz="1600" dirty="0"/>
              <a:t>ID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1000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가 속한 그룹의 </a:t>
            </a:r>
            <a:r>
              <a:rPr lang="en-US" altLang="ko-KR" sz="1600" dirty="0"/>
              <a:t>ID</a:t>
            </a:r>
            <a:r>
              <a:rPr lang="ko-KR" altLang="en-US" sz="1600" dirty="0"/>
              <a:t>도 </a:t>
            </a:r>
            <a:r>
              <a:rPr lang="en-US" altLang="ko-KR" sz="1600" dirty="0" smtClean="0"/>
              <a:t>1000</a:t>
            </a:r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추가 정보로 ‘</a:t>
            </a:r>
            <a:r>
              <a:rPr lang="ko-KR" altLang="en-US" sz="1600" dirty="0" smtClean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방 번호</a:t>
            </a:r>
            <a:r>
              <a:rPr lang="en-US" altLang="ko-KR" sz="1600" dirty="0"/>
              <a:t>, </a:t>
            </a:r>
            <a:r>
              <a:rPr lang="ko-KR" altLang="en-US" sz="1600" dirty="0"/>
              <a:t>직장 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집 전화번호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기타’가</a:t>
            </a:r>
            <a:r>
              <a:rPr lang="ko-KR" altLang="en-US" sz="1600" dirty="0"/>
              <a:t> 있으나 모두 </a:t>
            </a:r>
            <a:r>
              <a:rPr lang="ko-KR" altLang="en-US" sz="1600" dirty="0" smtClean="0"/>
              <a:t>생략됨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현재 사용자 이름만 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홈 디렉터리는 </a:t>
            </a:r>
            <a:r>
              <a:rPr lang="en-US" altLang="ko-KR" sz="1600" dirty="0"/>
              <a:t>/home/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 시 </a:t>
            </a:r>
            <a:r>
              <a:rPr lang="ko-KR" altLang="en-US" sz="1600" dirty="0" smtClean="0"/>
              <a:t>제공되는 </a:t>
            </a:r>
            <a:r>
              <a:rPr lang="ko-KR" altLang="en-US" sz="1600" dirty="0"/>
              <a:t>셸은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bin/bash</a:t>
            </a:r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dirty="0" smtClean="0"/>
              <a:t>root </a:t>
            </a:r>
            <a:r>
              <a:rPr lang="ko-KR" altLang="en-US" sz="1600" dirty="0"/>
              <a:t>사용자를 살펴보면 사용자 </a:t>
            </a:r>
            <a:r>
              <a:rPr lang="en-US" altLang="ko-KR" sz="1600" dirty="0"/>
              <a:t>ID</a:t>
            </a:r>
            <a:r>
              <a:rPr lang="ko-KR" altLang="en-US" sz="1600" dirty="0"/>
              <a:t>와 소속 그룹 </a:t>
            </a:r>
            <a:r>
              <a:rPr lang="en-US" altLang="ko-KR" sz="1600" dirty="0"/>
              <a:t>ID</a:t>
            </a:r>
            <a:r>
              <a:rPr lang="ko-KR" altLang="en-US" sz="1600" dirty="0"/>
              <a:t>가 모두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설정되어 있음</a:t>
            </a: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08"/>
          <a:stretch/>
        </p:blipFill>
        <p:spPr>
          <a:xfrm>
            <a:off x="746575" y="1223755"/>
            <a:ext cx="7358318" cy="3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사용자와 그룹의 개념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/group </a:t>
            </a:r>
            <a:r>
              <a:rPr lang="ko-KR" altLang="en-US" sz="1800" dirty="0" smtClean="0"/>
              <a:t>파일 열어보기</a:t>
            </a:r>
            <a:endParaRPr lang="en-US" altLang="ko-KR" sz="18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각 행은 ‘그룹 이름</a:t>
            </a:r>
            <a:r>
              <a:rPr lang="en-US" altLang="ko-KR" sz="1600" dirty="0"/>
              <a:t>: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</a:t>
            </a:r>
            <a:r>
              <a:rPr lang="ko-KR" altLang="en-US" sz="1600" dirty="0"/>
              <a:t>그룹 </a:t>
            </a:r>
            <a:r>
              <a:rPr lang="en-US" altLang="ko-KR" sz="1600" dirty="0"/>
              <a:t>ID:</a:t>
            </a:r>
            <a:r>
              <a:rPr lang="ko-KR" altLang="en-US" sz="1600" dirty="0"/>
              <a:t>보조 그룹 </a:t>
            </a:r>
            <a:r>
              <a:rPr lang="ko-KR" altLang="en-US" sz="1600" dirty="0" err="1"/>
              <a:t>사용자’를</a:t>
            </a:r>
            <a:r>
              <a:rPr lang="ko-KR" altLang="en-US" sz="1600" dirty="0"/>
              <a:t> 의미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보조 그룹 사용자는 이 그룹을 주 그룹이 아닌 보조 그룹으로 사용하는 사용자의 목록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여러 명이면 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구분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528900"/>
            <a:ext cx="8066667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 err="1"/>
              <a:t>adduser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새로운 사용자를 추가하는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adduser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명령어를 실행하면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,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/shadow</a:t>
            </a:r>
            <a:r>
              <a:rPr lang="en-US" altLang="ko-KR" sz="1600" dirty="0" smtClean="0"/>
              <a:t>,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 group </a:t>
            </a:r>
            <a:r>
              <a:rPr lang="ko-KR" altLang="en-US" sz="1600" dirty="0"/>
              <a:t>파일에 새로운 행이 </a:t>
            </a:r>
            <a:r>
              <a:rPr lang="ko-KR" altLang="en-US" sz="1600" dirty="0" smtClean="0"/>
              <a:t>추가됨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943835"/>
            <a:ext cx="7503486" cy="3330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5274205"/>
            <a:ext cx="7503486" cy="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 err="1"/>
              <a:t>passwd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사용자의 비밀번호를 변경하는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r>
              <a:rPr lang="en-US" altLang="ko-KR" dirty="0" err="1"/>
              <a:t>usermod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사용자의 속성을 변경하는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r>
              <a:rPr lang="en-US" altLang="ko-KR" dirty="0" err="1"/>
              <a:t>u</a:t>
            </a:r>
            <a:r>
              <a:rPr lang="en-US" altLang="ko-KR" dirty="0" err="1" smtClean="0"/>
              <a:t>serdel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사용자를 삭제하는 명령어</a:t>
            </a: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1" y="1589342"/>
            <a:ext cx="703897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2" y="3086757"/>
            <a:ext cx="7038975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2" y="4689140"/>
            <a:ext cx="706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 err="1" smtClean="0"/>
              <a:t>chage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사용자의 비밀번호를 주기적으로 변경하도록 설정하는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sz="1600" dirty="0"/>
          </a:p>
          <a:p>
            <a:r>
              <a:rPr lang="en-US" altLang="ko-KR" dirty="0" smtClean="0"/>
              <a:t>groups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 dirty="0"/>
              <a:t>사용자가 소속된 그룹을 보여주는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endParaRPr lang="en-US" altLang="ko-KR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541338" lvl="1" indent="-184150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8" y="1553151"/>
            <a:ext cx="7038975" cy="240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8" y="5229200"/>
            <a:ext cx="706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2570</Words>
  <Application>Microsoft Office PowerPoint</Application>
  <PresentationFormat>화면 슬라이드 쇼(4:3)</PresentationFormat>
  <Paragraphs>465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사용자와 그룹의 개념 </vt:lpstr>
      <vt:lpstr>1-1 사용자와 그룹의 개념 </vt:lpstr>
      <vt:lpstr>1-1 사용자와 그룹의 개념 </vt:lpstr>
      <vt:lpstr>1-2 사용자와 그룹 관련 명령어</vt:lpstr>
      <vt:lpstr>1-2 사용자와 그룹 관련 명령어</vt:lpstr>
      <vt:lpstr>1-2 사용자와 그룹 관련 명령어</vt:lpstr>
      <vt:lpstr>1-2 사용자와 그룹 관련 명령어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2-1 파일 유형</vt:lpstr>
      <vt:lpstr>2-2 파일 허가권</vt:lpstr>
      <vt:lpstr>2-2 파일 허가권</vt:lpstr>
      <vt:lpstr>2-2 파일 허가권</vt:lpstr>
      <vt:lpstr>2-3 파일 소유권</vt:lpstr>
      <vt:lpstr>[실습 5-2] 파일 허가권과 소유권 실행하기</vt:lpstr>
      <vt:lpstr>[실습 5-2] 파일 허가권과 소유권 실행하기</vt:lpstr>
      <vt:lpstr>[실습 5-2] 파일 허가권과 소유권 실행하기</vt:lpstr>
      <vt:lpstr>[실습 5-2] 파일 허가권과 소유권 실행하기</vt:lpstr>
      <vt:lpstr>[실습 5-2] 파일 허가권과 소유권 실행하기</vt:lpstr>
      <vt:lpstr>[실습 5-2] 파일 허가권과 소유권 실행하기</vt:lpstr>
      <vt:lpstr>[실습 5-2] 파일 허가권과 소유권 실행하기</vt:lpstr>
      <vt:lpstr>2-4 링크</vt:lpstr>
      <vt:lpstr>[실습 5-3] 하드 링크와 심벌릭 링크 생성하기</vt:lpstr>
      <vt:lpstr>[실습 5-3] 하드 링크와 심벌릭 링크 생성하기</vt:lpstr>
      <vt:lpstr>[실습 5-3] 하드 링크와 심벌릭 링크 생성하기</vt:lpstr>
      <vt:lpstr>[실습 5-3] 하드 링크와 심벌릭 링크 생성하기</vt:lpstr>
      <vt:lpstr>3-1 프로세스</vt:lpstr>
      <vt:lpstr>3-1 프로세스</vt:lpstr>
      <vt:lpstr>3-1 프로세스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3-2 서비스</vt:lpstr>
      <vt:lpstr>3-3 서비스와 소켓의 구분</vt:lpstr>
      <vt:lpstr>3-3 서비스와 소켓의 구분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1071</cp:revision>
  <dcterms:created xsi:type="dcterms:W3CDTF">2012-07-23T02:34:37Z</dcterms:created>
  <dcterms:modified xsi:type="dcterms:W3CDTF">2020-01-29T02:38:46Z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