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9"/>
  </p:notesMasterIdLst>
  <p:handoutMasterIdLst>
    <p:handoutMasterId r:id="rId40"/>
  </p:handoutMasterIdLst>
  <p:sldIdLst>
    <p:sldId id="372" r:id="rId2"/>
    <p:sldId id="373" r:id="rId3"/>
    <p:sldId id="375" r:id="rId4"/>
    <p:sldId id="374" r:id="rId5"/>
    <p:sldId id="386" r:id="rId6"/>
    <p:sldId id="389" r:id="rId7"/>
    <p:sldId id="402" r:id="rId8"/>
    <p:sldId id="403" r:id="rId9"/>
    <p:sldId id="404" r:id="rId10"/>
    <p:sldId id="437" r:id="rId11"/>
    <p:sldId id="438" r:id="rId12"/>
    <p:sldId id="439" r:id="rId13"/>
    <p:sldId id="440" r:id="rId14"/>
    <p:sldId id="441" r:id="rId15"/>
    <p:sldId id="435" r:id="rId16"/>
    <p:sldId id="442" r:id="rId17"/>
    <p:sldId id="443" r:id="rId18"/>
    <p:sldId id="444" r:id="rId19"/>
    <p:sldId id="445" r:id="rId20"/>
    <p:sldId id="446" r:id="rId21"/>
    <p:sldId id="447" r:id="rId22"/>
    <p:sldId id="436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08" r:id="rId31"/>
    <p:sldId id="455" r:id="rId32"/>
    <p:sldId id="456" r:id="rId33"/>
    <p:sldId id="457" r:id="rId34"/>
    <p:sldId id="458" r:id="rId35"/>
    <p:sldId id="459" r:id="rId36"/>
    <p:sldId id="460" r:id="rId37"/>
    <p:sldId id="36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241" autoAdjust="0"/>
    <p:restoredTop sz="96429" autoAdjust="0"/>
  </p:normalViewPr>
  <p:slideViewPr>
    <p:cSldViewPr>
      <p:cViewPr varScale="1">
        <p:scale>
          <a:sx n="116" d="100"/>
          <a:sy n="116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11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smtClean="0"/>
              <a:t>셸 스크립트 프로그래밍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2-3 </a:t>
            </a:r>
            <a:r>
              <a:rPr lang="ko-KR" altLang="en-US" dirty="0" smtClean="0"/>
              <a:t>변수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8" y="2483895"/>
            <a:ext cx="7009524" cy="4038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38" y="925811"/>
            <a:ext cx="43624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2-3 </a:t>
            </a:r>
            <a:r>
              <a:rPr lang="ko-KR" altLang="en-US" dirty="0" smtClean="0"/>
              <a:t>변수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입력과 출력</a:t>
            </a:r>
            <a:endParaRPr lang="en-US" altLang="ko-KR" dirty="0"/>
          </a:p>
          <a:p>
            <a:pPr lvl="1"/>
            <a:r>
              <a:rPr lang="en-US" altLang="ko-KR" sz="1600" dirty="0"/>
              <a:t>$</a:t>
            </a:r>
            <a:r>
              <a:rPr lang="ko-KR" altLang="en-US" sz="1600" dirty="0"/>
              <a:t>가 포함된 글자를 출력하려면 ‘ ’로 묶거나 앞에 </a:t>
            </a:r>
            <a:r>
              <a:rPr lang="en-US" altLang="ko-KR" sz="1600" dirty="0"/>
              <a:t>\</a:t>
            </a:r>
            <a:r>
              <a:rPr lang="ko-KR" altLang="en-US" sz="1600" dirty="0"/>
              <a:t>를 넣어야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“ ”로 변수를 묶거나 묶지 않아도 출력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6" y="1808820"/>
            <a:ext cx="6570730" cy="27531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4689140"/>
            <a:ext cx="6549963" cy="20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2-3 </a:t>
            </a:r>
            <a:r>
              <a:rPr lang="ko-KR" altLang="en-US" dirty="0" smtClean="0"/>
              <a:t>변수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계산</a:t>
            </a:r>
            <a:endParaRPr lang="en-US" altLang="ko-KR" dirty="0"/>
          </a:p>
          <a:p>
            <a:pPr lvl="1"/>
            <a:r>
              <a:rPr lang="ko-KR" altLang="en-US" sz="1600" dirty="0"/>
              <a:t>변수 값을 </a:t>
            </a:r>
            <a:r>
              <a:rPr lang="en-US" altLang="ko-KR" sz="1600" dirty="0"/>
              <a:t>+, -, *, / </a:t>
            </a:r>
            <a:r>
              <a:rPr lang="ko-KR" altLang="en-US" sz="1600" dirty="0"/>
              <a:t>등으로 연산하려면 </a:t>
            </a:r>
            <a:r>
              <a:rPr lang="en-US" altLang="ko-KR" sz="1600" dirty="0"/>
              <a:t>expr </a:t>
            </a:r>
            <a:r>
              <a:rPr lang="ko-KR" altLang="en-US" sz="1600" dirty="0" smtClean="0"/>
              <a:t>키워드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수식과 함께 키보드의 </a:t>
            </a:r>
            <a:r>
              <a:rPr lang="en-US" altLang="ko-KR" sz="1600" dirty="0"/>
              <a:t>1 </a:t>
            </a:r>
            <a:r>
              <a:rPr lang="ko-KR" altLang="en-US" sz="1600" dirty="0" smtClean="0"/>
              <a:t>왼쪽에 </a:t>
            </a:r>
            <a:r>
              <a:rPr lang="ko-KR" altLang="en-US" sz="1600" dirty="0"/>
              <a:t>있는 </a:t>
            </a:r>
            <a:r>
              <a:rPr lang="ko-KR" altLang="en-US" sz="1600" dirty="0" err="1"/>
              <a:t>백쿼트</a:t>
            </a:r>
            <a:r>
              <a:rPr lang="en-US" altLang="ko-KR" sz="1600" dirty="0"/>
              <a:t>(`)</a:t>
            </a:r>
            <a:r>
              <a:rPr lang="ko-KR" altLang="en-US" sz="1600" dirty="0"/>
              <a:t>로 반드시 묶어야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수식에 괄호를 사용하려면 그 앞에 반드시 </a:t>
            </a:r>
            <a:r>
              <a:rPr lang="en-US" altLang="ko-KR" sz="1600" dirty="0"/>
              <a:t>\(\)</a:t>
            </a:r>
            <a:r>
              <a:rPr lang="ko-KR" altLang="en-US" sz="1600" dirty="0"/>
              <a:t>를 넣어야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+, -, /</a:t>
            </a:r>
            <a:r>
              <a:rPr lang="ko-KR" altLang="en-US" sz="1600" dirty="0"/>
              <a:t>와 달리 *도 예외적으로 앞에 </a:t>
            </a:r>
            <a:r>
              <a:rPr lang="en-US" altLang="ko-KR" sz="1600" dirty="0"/>
              <a:t>\(\)</a:t>
            </a:r>
            <a:r>
              <a:rPr lang="ko-KR" altLang="en-US" sz="1600" dirty="0"/>
              <a:t>를 넣어야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573905"/>
            <a:ext cx="7096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2-3 </a:t>
            </a:r>
            <a:r>
              <a:rPr lang="ko-KR" altLang="en-US" dirty="0" smtClean="0"/>
              <a:t>변수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2708920"/>
            <a:ext cx="8963994" cy="2429598"/>
          </a:xfrm>
        </p:spPr>
        <p:txBody>
          <a:bodyPr/>
          <a:lstStyle/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문자열로 취급하며 모두 붙여서 써야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숫자로 취급하여 계산하며 각 단어를 </a:t>
            </a:r>
            <a:r>
              <a:rPr lang="ko-KR" altLang="en-US" sz="1600" dirty="0" smtClean="0"/>
              <a:t>띄어쓰기해야 함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7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괄호와 * 앞에는 </a:t>
            </a:r>
            <a:r>
              <a:rPr lang="en-US" altLang="ko-KR" sz="1600" dirty="0"/>
              <a:t>\(\)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넣음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133745"/>
            <a:ext cx="7009524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6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2-3 </a:t>
            </a:r>
            <a:r>
              <a:rPr lang="ko-KR" altLang="en-US" dirty="0" smtClean="0"/>
              <a:t>변수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/>
          <a:lstStyle/>
          <a:p>
            <a:r>
              <a:rPr lang="ko-KR" altLang="en-US" dirty="0" err="1"/>
              <a:t>파라미터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sz="1600" dirty="0" err="1"/>
              <a:t>파라미터</a:t>
            </a:r>
            <a:r>
              <a:rPr lang="ko-KR" altLang="en-US" sz="1600" dirty="0"/>
              <a:t> 변수는 </a:t>
            </a:r>
            <a:r>
              <a:rPr lang="en-US" altLang="ko-KR" sz="1600" dirty="0"/>
              <a:t>$0, $1, $</a:t>
            </a:r>
            <a:r>
              <a:rPr lang="en-US" altLang="ko-KR" sz="1600" dirty="0" smtClean="0"/>
              <a:t>2…</a:t>
            </a:r>
            <a:r>
              <a:rPr lang="ko-KR" altLang="en-US" sz="1600" dirty="0" smtClean="0"/>
              <a:t> 형태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실행하는 명령의 각 부분을 변수로 지정한다는 </a:t>
            </a:r>
            <a:r>
              <a:rPr lang="ko-KR" altLang="en-US" sz="1600" dirty="0" smtClean="0"/>
              <a:t>의미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apt-get -y install </a:t>
            </a:r>
            <a:r>
              <a:rPr lang="en-US" altLang="ko-KR" sz="1600" b="1" dirty="0" err="1">
                <a:solidFill>
                  <a:srgbClr val="FF0000"/>
                </a:solidFill>
              </a:rPr>
              <a:t>gftp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명령의 경우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변수를 지정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$0</a:t>
            </a:r>
            <a:r>
              <a:rPr lang="ko-KR" altLang="en-US" sz="1600" dirty="0"/>
              <a:t>에는 </a:t>
            </a:r>
            <a:r>
              <a:rPr lang="en-US" altLang="ko-KR" sz="1600" dirty="0"/>
              <a:t>apt-get</a:t>
            </a:r>
            <a:r>
              <a:rPr lang="ko-KR" altLang="en-US" sz="1600" dirty="0"/>
              <a:t>이</a:t>
            </a:r>
            <a:r>
              <a:rPr lang="en-US" altLang="ko-KR" sz="1600" dirty="0"/>
              <a:t>, $1</a:t>
            </a:r>
            <a:r>
              <a:rPr lang="ko-KR" altLang="en-US" sz="1600" dirty="0"/>
              <a:t>에는 </a:t>
            </a:r>
            <a:r>
              <a:rPr lang="en-US" altLang="ko-KR" sz="1600" dirty="0"/>
              <a:t>-y</a:t>
            </a:r>
            <a:r>
              <a:rPr lang="ko-KR" altLang="en-US" sz="1600" dirty="0"/>
              <a:t>가</a:t>
            </a:r>
            <a:r>
              <a:rPr lang="en-US" altLang="ko-KR" sz="1600" dirty="0"/>
              <a:t>, $2</a:t>
            </a:r>
            <a:r>
              <a:rPr lang="ko-KR" altLang="en-US" sz="1600" dirty="0"/>
              <a:t>에는 </a:t>
            </a:r>
            <a:r>
              <a:rPr lang="en-US" altLang="ko-KR" sz="1600" dirty="0"/>
              <a:t>install</a:t>
            </a:r>
            <a:r>
              <a:rPr lang="ko-KR" altLang="en-US" sz="1600" dirty="0"/>
              <a:t>이</a:t>
            </a:r>
            <a:r>
              <a:rPr lang="en-US" altLang="ko-KR" sz="1600" dirty="0"/>
              <a:t>, $3</a:t>
            </a:r>
            <a:r>
              <a:rPr lang="ko-KR" altLang="en-US" sz="1600" dirty="0"/>
              <a:t>에는 </a:t>
            </a:r>
            <a:r>
              <a:rPr lang="en-US" altLang="ko-KR" sz="1600" dirty="0" err="1"/>
              <a:t>gftp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명령 전체의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변수는 </a:t>
            </a:r>
            <a:r>
              <a:rPr lang="en-US" altLang="ko-KR" sz="1600" dirty="0"/>
              <a:t>$*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나타냄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528900"/>
            <a:ext cx="4457700" cy="98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3519169"/>
            <a:ext cx="7105650" cy="1562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1" y="5157587"/>
            <a:ext cx="7009524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8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2-4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case</a:t>
            </a:r>
            <a:r>
              <a:rPr lang="ko-KR" altLang="en-US" dirty="0"/>
              <a:t>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[ </a:t>
            </a:r>
            <a:r>
              <a:rPr lang="ko-KR" altLang="en-US" sz="1600" dirty="0"/>
              <a:t>조건 </a:t>
            </a:r>
            <a:r>
              <a:rPr lang="en-US" altLang="ko-KR" sz="1600" dirty="0"/>
              <a:t>] </a:t>
            </a:r>
            <a:r>
              <a:rPr lang="ko-KR" altLang="en-US" sz="1600" dirty="0"/>
              <a:t>안의 각 단어 사이에 공백이 있어야 한다는 것을 </a:t>
            </a:r>
            <a:r>
              <a:rPr lang="ko-KR" altLang="en-US" sz="1600" dirty="0" smtClean="0"/>
              <a:t>주의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행의 </a:t>
            </a:r>
            <a:r>
              <a:rPr lang="en-US" altLang="ko-KR" sz="1600" dirty="0"/>
              <a:t>[ ] </a:t>
            </a:r>
            <a:r>
              <a:rPr lang="ko-KR" altLang="en-US" sz="1600" dirty="0"/>
              <a:t>안에는 참과 거짓을 구분하는 조건식이 </a:t>
            </a:r>
            <a:r>
              <a:rPr lang="ko-KR" altLang="en-US" sz="1600" dirty="0" smtClean="0"/>
              <a:t>들어감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‘</a:t>
            </a:r>
            <a:r>
              <a:rPr lang="en-US" altLang="ko-KR" sz="1600" dirty="0"/>
              <a:t>=’</a:t>
            </a:r>
            <a:r>
              <a:rPr lang="ko-KR" altLang="en-US" sz="1600" dirty="0"/>
              <a:t>는 문자열이 같은지 비교하고 ‘</a:t>
            </a:r>
            <a:r>
              <a:rPr lang="en-US" altLang="ko-KR" sz="1600" dirty="0"/>
              <a:t>!=’</a:t>
            </a:r>
            <a:r>
              <a:rPr lang="ko-KR" altLang="en-US" sz="1600" dirty="0"/>
              <a:t>는 문자열이 같지 않은지 </a:t>
            </a:r>
            <a:r>
              <a:rPr lang="ko-KR" altLang="en-US" sz="1600" dirty="0" smtClean="0"/>
              <a:t>비교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if1.sh</a:t>
            </a:r>
            <a:r>
              <a:rPr lang="ko-KR" altLang="en-US" sz="1600" dirty="0"/>
              <a:t>에서는 조건식이 참이므로 </a:t>
            </a:r>
            <a:r>
              <a:rPr lang="en-US" altLang="ko-KR" sz="1600" dirty="0"/>
              <a:t>4</a:t>
            </a:r>
            <a:r>
              <a:rPr lang="ko-KR" altLang="en-US" sz="1600" dirty="0"/>
              <a:t>행을 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438" r="63327"/>
          <a:stretch/>
        </p:blipFill>
        <p:spPr>
          <a:xfrm>
            <a:off x="2268626" y="1511354"/>
            <a:ext cx="2205245" cy="17274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2" y="3336519"/>
            <a:ext cx="7009524" cy="12095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92" y="1540728"/>
            <a:ext cx="1447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2-4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case</a:t>
            </a:r>
            <a:r>
              <a:rPr lang="ko-KR" altLang="en-US" dirty="0"/>
              <a:t>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1600" dirty="0"/>
              <a:t>참인 경우와 거짓인 경우를 구분하여 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511354"/>
            <a:ext cx="1638300" cy="1571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65" y="1511793"/>
            <a:ext cx="2457450" cy="2371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4026369"/>
            <a:ext cx="7009524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2-4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case</a:t>
            </a:r>
            <a:r>
              <a:rPr lang="ko-KR" altLang="en-US" dirty="0"/>
              <a:t>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조건문의</a:t>
            </a:r>
            <a:r>
              <a:rPr lang="ko-KR" altLang="en-US" dirty="0"/>
              <a:t> 비교 연산자</a:t>
            </a:r>
            <a:endParaRPr lang="en-US" altLang="ko-KR" dirty="0"/>
          </a:p>
          <a:p>
            <a:pPr lvl="1"/>
            <a:r>
              <a:rPr lang="ko-KR" altLang="en-US" sz="1600" dirty="0"/>
              <a:t>조건문에서는 문자열 비교와 산술 비교가 가능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4511"/>
          <a:stretch/>
        </p:blipFill>
        <p:spPr>
          <a:xfrm>
            <a:off x="640448" y="1493785"/>
            <a:ext cx="4156578" cy="1714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9193"/>
          <a:stretch/>
        </p:blipFill>
        <p:spPr>
          <a:xfrm>
            <a:off x="4816835" y="1515802"/>
            <a:ext cx="3944113" cy="2390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8" y="4149080"/>
            <a:ext cx="2495550" cy="2362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49"/>
          <a:stretch/>
        </p:blipFill>
        <p:spPr>
          <a:xfrm>
            <a:off x="3266855" y="5313385"/>
            <a:ext cx="4174209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4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2-4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case</a:t>
            </a:r>
            <a:r>
              <a:rPr lang="ko-KR" altLang="en-US" dirty="0"/>
              <a:t>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/>
              <a:t>파일 관련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</a:t>
            </a:r>
            <a:r>
              <a:rPr lang="en-US" altLang="ko-KR" sz="1600" dirty="0" err="1"/>
              <a:t>cron</a:t>
            </a:r>
            <a:r>
              <a:rPr lang="en-US" altLang="ko-KR" sz="1600" dirty="0"/>
              <a:t> </a:t>
            </a:r>
            <a:r>
              <a:rPr lang="ko-KR" altLang="en-US" sz="1600" dirty="0"/>
              <a:t>서버 실행 파일인 </a:t>
            </a:r>
            <a:r>
              <a:rPr lang="en-US" altLang="ko-KR" sz="1600" dirty="0"/>
              <a:t>/lib/</a:t>
            </a:r>
            <a:r>
              <a:rPr lang="en-US" altLang="ko-KR" sz="1600" dirty="0" err="1"/>
              <a:t>systemd</a:t>
            </a:r>
            <a:r>
              <a:rPr lang="en-US" altLang="ko-KR" sz="1600" dirty="0"/>
              <a:t>/system/</a:t>
            </a:r>
            <a:r>
              <a:rPr lang="en-US" altLang="ko-KR" sz="1600" dirty="0" err="1"/>
              <a:t>cron.service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저장된 </a:t>
            </a:r>
            <a:r>
              <a:rPr lang="en-US" altLang="ko-KR" sz="1600" dirty="0"/>
              <a:t>/lib/</a:t>
            </a:r>
            <a:r>
              <a:rPr lang="en-US" altLang="ko-KR" sz="1600" dirty="0" err="1"/>
              <a:t>systemd</a:t>
            </a:r>
            <a:r>
              <a:rPr lang="en-US" altLang="ko-KR" sz="1600" dirty="0"/>
              <a:t>/system/</a:t>
            </a:r>
            <a:r>
              <a:rPr lang="en-US" altLang="ko-KR" sz="1600" dirty="0" err="1"/>
              <a:t>cron.service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일반 파일이면 참이므로 </a:t>
            </a:r>
            <a:r>
              <a:rPr lang="en-US" altLang="ko-KR" sz="1600" dirty="0"/>
              <a:t>5</a:t>
            </a:r>
            <a:r>
              <a:rPr lang="ko-KR" altLang="en-US" sz="1600" dirty="0"/>
              <a:t>행을 실행하고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거짓이므로 </a:t>
            </a:r>
            <a:r>
              <a:rPr lang="en-US" altLang="ko-KR" sz="1600" dirty="0"/>
              <a:t>7</a:t>
            </a:r>
            <a:r>
              <a:rPr lang="ko-KR" altLang="en-US" sz="1600" dirty="0"/>
              <a:t>행을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fname</a:t>
            </a:r>
            <a:r>
              <a:rPr lang="ko-KR" altLang="en-US" sz="1600" dirty="0"/>
              <a:t>에 들어 있는 파일의 앞 다섯 행을 출력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1" y="1178751"/>
            <a:ext cx="3510390" cy="2661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50" y="1355369"/>
            <a:ext cx="3240360" cy="2474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5184195"/>
            <a:ext cx="6115143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2-4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case</a:t>
            </a:r>
            <a:r>
              <a:rPr lang="ko-KR" altLang="en-US" dirty="0"/>
              <a:t>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25569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case~esac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if</a:t>
            </a:r>
            <a:r>
              <a:rPr lang="ko-KR" altLang="en-US" sz="1600" dirty="0"/>
              <a:t>문은 참과 거짓</a:t>
            </a:r>
            <a:r>
              <a:rPr lang="en-US" altLang="ko-KR" sz="1600" dirty="0"/>
              <a:t>, </a:t>
            </a:r>
            <a:r>
              <a:rPr lang="ko-KR" altLang="en-US" sz="1600" dirty="0"/>
              <a:t>두 가지 경우에만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경우의 수가 셋 이상이라면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중복해야 하므로 구문이 </a:t>
            </a:r>
            <a:r>
              <a:rPr lang="ko-KR" altLang="en-US" sz="1600" dirty="0" smtClean="0"/>
              <a:t>복잡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이럴 때 사용하는 것이 </a:t>
            </a:r>
            <a:r>
              <a:rPr lang="en-US" altLang="ko-KR" sz="1600" dirty="0"/>
              <a:t>case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첫 번째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변수</a:t>
            </a:r>
            <a:r>
              <a:rPr lang="en-US" altLang="ko-KR" sz="1600" dirty="0"/>
              <a:t>(</a:t>
            </a:r>
            <a:r>
              <a:rPr lang="ko-KR" altLang="en-US" sz="1600" dirty="0"/>
              <a:t>명령 실행 시 추가한 값</a:t>
            </a:r>
            <a:r>
              <a:rPr lang="en-US" altLang="ko-KR" sz="1600" dirty="0"/>
              <a:t>)</a:t>
            </a:r>
            <a:r>
              <a:rPr lang="ko-KR" altLang="en-US" sz="1600" dirty="0"/>
              <a:t>인 </a:t>
            </a:r>
            <a:r>
              <a:rPr lang="en-US" altLang="ko-KR" sz="1600" dirty="0"/>
              <a:t>$1 </a:t>
            </a:r>
            <a:r>
              <a:rPr lang="ko-KR" altLang="en-US" sz="1600" dirty="0"/>
              <a:t>값에 따라서 </a:t>
            </a:r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, 5</a:t>
            </a:r>
            <a:r>
              <a:rPr lang="ko-KR" altLang="en-US" sz="1600" dirty="0"/>
              <a:t>행</a:t>
            </a:r>
            <a:r>
              <a:rPr lang="en-US" altLang="ko-KR" sz="1600" dirty="0"/>
              <a:t>, 7</a:t>
            </a:r>
            <a:r>
              <a:rPr lang="ko-KR" altLang="en-US" sz="1600" dirty="0"/>
              <a:t>행</a:t>
            </a:r>
            <a:r>
              <a:rPr lang="en-US" altLang="ko-KR" sz="1600" dirty="0"/>
              <a:t>, 9</a:t>
            </a:r>
            <a:r>
              <a:rPr lang="ko-KR" altLang="en-US" sz="1600" dirty="0"/>
              <a:t>행으로 </a:t>
            </a:r>
            <a:r>
              <a:rPr lang="ko-KR" altLang="en-US" sz="1600" dirty="0" smtClean="0"/>
              <a:t>분기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3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start)</a:t>
            </a:r>
            <a:r>
              <a:rPr lang="ko-KR" altLang="en-US" sz="1600" dirty="0"/>
              <a:t>인 경우 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끝에 </a:t>
            </a:r>
            <a:r>
              <a:rPr lang="ko-KR" altLang="en-US" sz="1600" dirty="0"/>
              <a:t>세미콜론을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(;;) </a:t>
            </a:r>
            <a:r>
              <a:rPr lang="ko-KR" altLang="en-US" sz="1600" dirty="0"/>
              <a:t>넣어야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11</a:t>
            </a:r>
            <a:r>
              <a:rPr lang="ko-KR" altLang="en-US" sz="1600" dirty="0"/>
              <a:t>행</a:t>
            </a:r>
            <a:r>
              <a:rPr lang="en-US" altLang="ko-KR" sz="1600" dirty="0"/>
              <a:t>: case</a:t>
            </a:r>
            <a:r>
              <a:rPr lang="ko-KR" altLang="en-US" sz="1600" dirty="0"/>
              <a:t>문의 종료를 </a:t>
            </a:r>
            <a:r>
              <a:rPr lang="ko-KR" altLang="en-US" sz="1600" dirty="0" smtClean="0"/>
              <a:t>나타냄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129926"/>
            <a:ext cx="2432185" cy="33242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63"/>
          <a:stretch/>
        </p:blipFill>
        <p:spPr>
          <a:xfrm>
            <a:off x="3311860" y="2129926"/>
            <a:ext cx="432048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셸의 개념과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lang="ko-KR" altLang="en-US" dirty="0"/>
              <a:t>셸 스크립트 프로그래밍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03 </a:t>
            </a:r>
            <a:r>
              <a:rPr lang="ko-KR" altLang="en-US" dirty="0"/>
              <a:t>셸 스크립트 프로그래밍 </a:t>
            </a:r>
            <a:r>
              <a:rPr lang="ko-KR" altLang="en-US" dirty="0" smtClean="0"/>
              <a:t>응용</a:t>
            </a: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2-4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case</a:t>
            </a:r>
            <a:r>
              <a:rPr lang="ko-KR" altLang="en-US" dirty="0"/>
              <a:t>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80006" y="4759440"/>
            <a:ext cx="8963994" cy="2098560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answer </a:t>
            </a:r>
            <a:r>
              <a:rPr lang="ko-KR" altLang="en-US" sz="1600" dirty="0"/>
              <a:t>변수에 입력한 값을 </a:t>
            </a:r>
            <a:r>
              <a:rPr lang="ko-KR" altLang="en-US" sz="1600" dirty="0" smtClean="0"/>
              <a:t>받음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입력된 값이 </a:t>
            </a:r>
            <a:r>
              <a:rPr lang="en-US" altLang="ko-KR" sz="1600" dirty="0"/>
              <a:t>yes, y, Y, Yes, YES </a:t>
            </a:r>
            <a:r>
              <a:rPr lang="ko-KR" altLang="en-US" sz="1600" dirty="0"/>
              <a:t>중 하나이면 </a:t>
            </a:r>
            <a:r>
              <a:rPr lang="en-US" altLang="ko-KR" sz="1600" dirty="0"/>
              <a:t>6~7</a:t>
            </a:r>
            <a:r>
              <a:rPr lang="ko-KR" altLang="en-US" sz="1600" dirty="0"/>
              <a:t>행을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6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실행할 구문이 더 있으므로 끝에 </a:t>
            </a:r>
            <a:r>
              <a:rPr lang="en-US" altLang="ko-KR" sz="1600" dirty="0"/>
              <a:t>;;</a:t>
            </a:r>
            <a:r>
              <a:rPr lang="ko-KR" altLang="en-US" sz="1600" dirty="0"/>
              <a:t>을 넣지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7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실행할 구문이 없으므로 끝에 </a:t>
            </a:r>
            <a:r>
              <a:rPr lang="en-US" altLang="ko-KR" sz="1600" dirty="0"/>
              <a:t>;;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넣음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8</a:t>
            </a:r>
            <a:r>
              <a:rPr lang="ko-KR" altLang="en-US" sz="1600" dirty="0"/>
              <a:t>행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nN</a:t>
            </a:r>
            <a:r>
              <a:rPr lang="en-US" altLang="ko-KR" sz="1600" dirty="0"/>
              <a:t>]*)</a:t>
            </a:r>
            <a:r>
              <a:rPr lang="ko-KR" altLang="en-US" sz="1600" dirty="0"/>
              <a:t>는 앞에 </a:t>
            </a:r>
            <a:r>
              <a:rPr lang="en-US" altLang="ko-KR" sz="1600" dirty="0"/>
              <a:t>n </a:t>
            </a:r>
            <a:r>
              <a:rPr lang="ko-KR" altLang="en-US" sz="1600" dirty="0"/>
              <a:t>또는 </a:t>
            </a:r>
            <a:r>
              <a:rPr lang="en-US" altLang="ko-KR" sz="1600" dirty="0"/>
              <a:t>N</a:t>
            </a:r>
            <a:r>
              <a:rPr lang="ko-KR" altLang="en-US" sz="1600" dirty="0"/>
              <a:t>이 들어가는 모든 단어를 인정한다는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12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정상적인 종료가 아니므로 </a:t>
            </a:r>
            <a:r>
              <a:rPr lang="en-US" altLang="ko-KR" sz="1600" dirty="0"/>
              <a:t>exit 1</a:t>
            </a:r>
            <a:r>
              <a:rPr lang="ko-KR" altLang="en-US" sz="1600" dirty="0"/>
              <a:t>로 종료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863715"/>
            <a:ext cx="3267075" cy="3895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5"/>
          <a:stretch/>
        </p:blipFill>
        <p:spPr>
          <a:xfrm>
            <a:off x="3870422" y="863715"/>
            <a:ext cx="4121958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9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2-4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case</a:t>
            </a:r>
            <a:r>
              <a:rPr lang="ko-KR" altLang="en-US" dirty="0"/>
              <a:t>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255695"/>
          </a:xfrm>
        </p:spPr>
        <p:txBody>
          <a:bodyPr>
            <a:normAutofit/>
          </a:bodyPr>
          <a:lstStyle/>
          <a:p>
            <a:r>
              <a:rPr lang="en-US" altLang="ko-KR" dirty="0"/>
              <a:t>and, or </a:t>
            </a:r>
            <a:r>
              <a:rPr lang="ko-KR" altLang="en-US" dirty="0"/>
              <a:t>관계 연산자</a:t>
            </a:r>
            <a:endParaRPr lang="en-US" altLang="ko-KR" dirty="0"/>
          </a:p>
          <a:p>
            <a:pPr lvl="1"/>
            <a:r>
              <a:rPr lang="en-US" altLang="ko-KR" sz="1600" dirty="0"/>
              <a:t>And</a:t>
            </a:r>
            <a:r>
              <a:rPr lang="ko-KR" altLang="en-US" sz="1600" dirty="0"/>
              <a:t>의 의미는 </a:t>
            </a:r>
            <a:r>
              <a:rPr lang="en-US" altLang="ko-KR" sz="1600" dirty="0"/>
              <a:t>-a </a:t>
            </a:r>
            <a:r>
              <a:rPr lang="ko-KR" altLang="en-US" sz="1600" dirty="0"/>
              <a:t>또는 </a:t>
            </a:r>
            <a:r>
              <a:rPr lang="en-US" altLang="ko-KR" sz="1600" dirty="0"/>
              <a:t>&amp;&amp;</a:t>
            </a:r>
            <a:r>
              <a:rPr lang="ko-KR" altLang="en-US" sz="1600" dirty="0"/>
              <a:t>를</a:t>
            </a:r>
            <a:r>
              <a:rPr lang="en-US" altLang="ko-KR" sz="1600" dirty="0"/>
              <a:t>, or</a:t>
            </a:r>
            <a:r>
              <a:rPr lang="ko-KR" altLang="en-US" sz="1600" dirty="0"/>
              <a:t>은 </a:t>
            </a:r>
            <a:r>
              <a:rPr lang="en-US" altLang="ko-KR" sz="1600" dirty="0"/>
              <a:t>-o </a:t>
            </a:r>
            <a:r>
              <a:rPr lang="ko-KR" altLang="en-US" sz="1600" dirty="0"/>
              <a:t>또는 </a:t>
            </a:r>
            <a:r>
              <a:rPr lang="en-US" altLang="ko-KR" sz="1600" dirty="0"/>
              <a:t>||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-a</a:t>
            </a:r>
            <a:r>
              <a:rPr lang="ko-KR" altLang="en-US" sz="1600" dirty="0"/>
              <a:t>나 </a:t>
            </a:r>
            <a:r>
              <a:rPr lang="en-US" altLang="ko-KR" sz="1600" dirty="0"/>
              <a:t>-o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테스트문</a:t>
            </a:r>
            <a:r>
              <a:rPr lang="en-US" altLang="ko-KR" sz="1600" dirty="0"/>
              <a:t>([ ]) </a:t>
            </a:r>
            <a:r>
              <a:rPr lang="ko-KR" altLang="en-US" sz="1600" dirty="0"/>
              <a:t>안에서 사용할 수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괄호 등의 특수문자 앞에는 </a:t>
            </a:r>
            <a:r>
              <a:rPr lang="en-US" altLang="ko-KR" sz="1600" dirty="0"/>
              <a:t>\(\)</a:t>
            </a:r>
            <a:r>
              <a:rPr lang="ko-KR" altLang="en-US" sz="1600" dirty="0"/>
              <a:t>를 넣어야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행에서는 입력한 파일 이름이 일반 파일</a:t>
            </a:r>
            <a:r>
              <a:rPr lang="en-US" altLang="ko-KR" sz="1600" dirty="0"/>
              <a:t>(-f)</a:t>
            </a:r>
            <a:r>
              <a:rPr lang="ko-KR" altLang="en-US" sz="1600" dirty="0"/>
              <a:t>이고 크기가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아니면</a:t>
            </a:r>
            <a:r>
              <a:rPr lang="en-US" altLang="ko-KR" sz="1600" dirty="0"/>
              <a:t>(-s) 5</a:t>
            </a:r>
            <a:r>
              <a:rPr lang="ko-KR" altLang="en-US" sz="1600" dirty="0"/>
              <a:t>행을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세미콜론은 앞뒤 구문을 행으로 분리 하는 기능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8" y="2078851"/>
            <a:ext cx="3529473" cy="2430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6"/>
          <a:stretch/>
        </p:blipFill>
        <p:spPr>
          <a:xfrm>
            <a:off x="4242156" y="2078851"/>
            <a:ext cx="4785340" cy="28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1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2-5 </a:t>
            </a:r>
            <a:r>
              <a:rPr lang="ko-KR" altLang="en-US" dirty="0" err="1"/>
              <a:t>반복문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for~in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sz="1600" dirty="0"/>
              <a:t>변수에 각각의 값을 넣은 후 </a:t>
            </a:r>
            <a:r>
              <a:rPr lang="en-US" altLang="ko-KR" sz="1600" dirty="0"/>
              <a:t>do </a:t>
            </a:r>
            <a:r>
              <a:rPr lang="ko-KR" altLang="en-US" sz="1600" dirty="0"/>
              <a:t>안에 있는 ‘반복할 </a:t>
            </a:r>
            <a:r>
              <a:rPr lang="ko-KR" altLang="en-US" sz="1600" dirty="0" err="1"/>
              <a:t>문장’을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실행→값의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개수만큼 반복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합계를 누적할 </a:t>
            </a:r>
            <a:r>
              <a:rPr lang="en-US" altLang="ko-KR" sz="1600" dirty="0"/>
              <a:t>hap </a:t>
            </a:r>
            <a:r>
              <a:rPr lang="ko-KR" altLang="en-US" sz="1600" dirty="0"/>
              <a:t>변수를 </a:t>
            </a:r>
            <a:r>
              <a:rPr lang="ko-KR" altLang="en-US" sz="1600" dirty="0" smtClean="0"/>
              <a:t>초기화한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</a:t>
            </a:r>
            <a:r>
              <a:rPr lang="en-US" altLang="ko-KR" sz="1600" dirty="0"/>
              <a:t>1~10</a:t>
            </a:r>
            <a:r>
              <a:rPr lang="ko-KR" altLang="en-US" sz="1600" dirty="0"/>
              <a:t>을 넣어 </a:t>
            </a:r>
            <a:r>
              <a:rPr lang="en-US" altLang="ko-KR" sz="1600" dirty="0"/>
              <a:t>5</a:t>
            </a:r>
            <a:r>
              <a:rPr lang="ko-KR" altLang="en-US" sz="1600" dirty="0"/>
              <a:t>행을 열 번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: hap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값을 누적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93785"/>
            <a:ext cx="2162175" cy="1162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825" y="1493785"/>
            <a:ext cx="2705100" cy="2381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4" y="4914165"/>
            <a:ext cx="7009524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2-5 </a:t>
            </a:r>
            <a:r>
              <a:rPr lang="ko-KR" altLang="en-US" dirty="0" err="1"/>
              <a:t>반복문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6405" y="3259464"/>
            <a:ext cx="8963994" cy="1709518"/>
          </a:xfrm>
        </p:spPr>
        <p:txBody>
          <a:bodyPr>
            <a:normAutofit/>
          </a:bodyPr>
          <a:lstStyle/>
          <a:p>
            <a:r>
              <a:rPr lang="ko-KR" altLang="en-US" dirty="0"/>
              <a:t>현재 디렉터리에 있는 셸 스크립트 파일</a:t>
            </a:r>
            <a:r>
              <a:rPr lang="en-US" altLang="ko-KR" dirty="0"/>
              <a:t>(*.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  <a:r>
              <a:rPr lang="ko-KR" altLang="en-US" dirty="0"/>
              <a:t>의 이름과 앞 세 행을 출력</a:t>
            </a:r>
            <a:endParaRPr lang="en-US" altLang="ko-KR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: 2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</a:t>
            </a:r>
            <a:r>
              <a:rPr lang="en-US" altLang="ko-KR" sz="1600" dirty="0"/>
              <a:t>ls *.</a:t>
            </a:r>
            <a:r>
              <a:rPr lang="en-US" altLang="ko-KR" sz="1600" dirty="0" err="1"/>
              <a:t>sh</a:t>
            </a:r>
            <a:r>
              <a:rPr lang="en-US" altLang="ko-KR" sz="1600" dirty="0"/>
              <a:t> </a:t>
            </a:r>
            <a:r>
              <a:rPr lang="ko-KR" altLang="en-US" sz="1600" dirty="0"/>
              <a:t>명령의 실행 결과를 하나씩 넣어 </a:t>
            </a:r>
            <a:r>
              <a:rPr lang="en-US" altLang="ko-KR" sz="1600" dirty="0"/>
              <a:t>4~5</a:t>
            </a:r>
            <a:r>
              <a:rPr lang="ko-KR" altLang="en-US" sz="1600" dirty="0"/>
              <a:t>행을 실행</a:t>
            </a:r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파일 이름을 출력</a:t>
            </a:r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파일의 앞 세 행을 출력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43735"/>
            <a:ext cx="2619375" cy="2181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5" b="14785"/>
          <a:stretch/>
        </p:blipFill>
        <p:spPr>
          <a:xfrm>
            <a:off x="3356866" y="1043736"/>
            <a:ext cx="5580620" cy="19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3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2-5 </a:t>
            </a:r>
            <a:r>
              <a:rPr lang="ko-KR" altLang="en-US" dirty="0" err="1"/>
              <a:t>반복문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while</a:t>
            </a:r>
            <a:r>
              <a:rPr lang="ko-KR" altLang="en-US" sz="1600" dirty="0"/>
              <a:t>문은 조건식이 참인 동안 계속 반복 실행하는 것이 특징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조건식 위치에 </a:t>
            </a:r>
            <a:r>
              <a:rPr lang="en-US" altLang="ko-KR" sz="1600" dirty="0"/>
              <a:t>[ 1 ] </a:t>
            </a:r>
            <a:r>
              <a:rPr lang="ko-KR" altLang="en-US" sz="1600" dirty="0"/>
              <a:t>또는 </a:t>
            </a:r>
            <a:r>
              <a:rPr lang="en-US" altLang="ko-KR" sz="1600" dirty="0"/>
              <a:t>[ : ]</a:t>
            </a:r>
            <a:r>
              <a:rPr lang="ko-KR" altLang="en-US" sz="1600" dirty="0"/>
              <a:t>이 오면 항상 참이므로 </a:t>
            </a:r>
            <a:r>
              <a:rPr lang="en-US" altLang="ko-KR" sz="1600" dirty="0"/>
              <a:t>4</a:t>
            </a:r>
            <a:r>
              <a:rPr lang="ko-KR" altLang="en-US" sz="1600" dirty="0"/>
              <a:t>행을 무한 반복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취소하려면 </a:t>
            </a:r>
            <a:r>
              <a:rPr lang="en-US" altLang="ko-KR" sz="1600" dirty="0"/>
              <a:t>Ctrl + C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93785"/>
            <a:ext cx="2324100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1" b="26235"/>
          <a:stretch/>
        </p:blipFill>
        <p:spPr>
          <a:xfrm>
            <a:off x="3176845" y="1493786"/>
            <a:ext cx="41404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2-5 </a:t>
            </a:r>
            <a:r>
              <a:rPr lang="ko-KR" altLang="en-US" dirty="0" err="1"/>
              <a:t>반복문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9680" y="4062178"/>
            <a:ext cx="8963994" cy="2697192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합계를 출력</a:t>
            </a:r>
            <a:endParaRPr lang="en-US" altLang="ko-KR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합계를 누적할 </a:t>
            </a:r>
            <a:r>
              <a:rPr lang="en-US" altLang="ko-KR" sz="1600" dirty="0"/>
              <a:t>hap </a:t>
            </a:r>
            <a:r>
              <a:rPr lang="ko-KR" altLang="en-US" sz="1600" dirty="0"/>
              <a:t>변수를 초기화</a:t>
            </a:r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</a:t>
            </a:r>
            <a:r>
              <a:rPr lang="ko-KR" altLang="en-US" sz="1600" dirty="0"/>
              <a:t>까지 증가하는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선언</a:t>
            </a:r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10</a:t>
            </a:r>
            <a:r>
              <a:rPr lang="ko-KR" altLang="en-US" sz="1600" dirty="0"/>
              <a:t>보다 작거나 같으면 </a:t>
            </a:r>
            <a:r>
              <a:rPr lang="en-US" altLang="ko-KR" sz="1600" dirty="0"/>
              <a:t>6~7</a:t>
            </a:r>
            <a:r>
              <a:rPr lang="ko-KR" altLang="en-US" sz="1600" dirty="0"/>
              <a:t>행을 실행</a:t>
            </a:r>
          </a:p>
          <a:p>
            <a:pPr lvl="1"/>
            <a:r>
              <a:rPr lang="en-US" altLang="ko-KR" sz="1600" dirty="0"/>
              <a:t>6</a:t>
            </a:r>
            <a:r>
              <a:rPr lang="ko-KR" altLang="en-US" sz="1600" dirty="0"/>
              <a:t>행</a:t>
            </a:r>
            <a:r>
              <a:rPr lang="en-US" altLang="ko-KR" sz="1600" dirty="0"/>
              <a:t>: hap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값을 누적</a:t>
            </a:r>
          </a:p>
          <a:p>
            <a:pPr lvl="1"/>
            <a:r>
              <a:rPr lang="en-US" altLang="ko-KR" sz="1600" dirty="0"/>
              <a:t>7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값을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133745"/>
            <a:ext cx="2800350" cy="2924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1"/>
          <a:stretch/>
        </p:blipFill>
        <p:spPr>
          <a:xfrm>
            <a:off x="3626895" y="1142939"/>
            <a:ext cx="4140460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2-5 </a:t>
            </a:r>
            <a:r>
              <a:rPr lang="ko-KR" altLang="en-US" dirty="0" err="1"/>
              <a:t>반복문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9680" y="4062178"/>
            <a:ext cx="8963994" cy="19795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비밀번호 입력</a:t>
            </a:r>
            <a:endParaRPr lang="en-US" altLang="ko-KR" dirty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mypass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값을 </a:t>
            </a:r>
            <a:r>
              <a:rPr lang="ko-KR" altLang="en-US" sz="1600" dirty="0" err="1"/>
              <a:t>입력받음</a:t>
            </a:r>
            <a:endParaRPr lang="ko-KR" altLang="en-US" sz="1600" dirty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mypass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값이 ‘</a:t>
            </a:r>
            <a:r>
              <a:rPr lang="en-US" altLang="ko-KR" sz="1600" dirty="0"/>
              <a:t>1234’</a:t>
            </a:r>
            <a:r>
              <a:rPr lang="ko-KR" altLang="en-US" sz="1600" dirty="0"/>
              <a:t>가 아니면 </a:t>
            </a:r>
            <a:r>
              <a:rPr lang="en-US" altLang="ko-KR" sz="1600" dirty="0"/>
              <a:t>6~7</a:t>
            </a:r>
            <a:r>
              <a:rPr lang="ko-KR" altLang="en-US" sz="1600" dirty="0"/>
              <a:t>행을 실행하고</a:t>
            </a:r>
            <a:r>
              <a:rPr lang="en-US" altLang="ko-KR" sz="1600" dirty="0"/>
              <a:t>, ‘1234’</a:t>
            </a:r>
            <a:r>
              <a:rPr lang="ko-KR" altLang="en-US" sz="1600" dirty="0"/>
              <a:t>이면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문을 종료</a:t>
            </a:r>
          </a:p>
          <a:p>
            <a:pPr lvl="1"/>
            <a:r>
              <a:rPr lang="en-US" altLang="ko-KR" sz="1600" dirty="0"/>
              <a:t>7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다시 </a:t>
            </a:r>
            <a:r>
              <a:rPr lang="en-US" altLang="ko-KR" sz="1600" dirty="0" err="1"/>
              <a:t>mypass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값을 </a:t>
            </a:r>
            <a:r>
              <a:rPr lang="ko-KR" altLang="en-US" sz="1600" dirty="0" err="1"/>
              <a:t>입력받음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39127"/>
            <a:ext cx="2867025" cy="2914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1"/>
          <a:stretch/>
        </p:blipFill>
        <p:spPr>
          <a:xfrm>
            <a:off x="3626895" y="1139127"/>
            <a:ext cx="4140460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9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2-5 </a:t>
            </a:r>
            <a:r>
              <a:rPr lang="ko-KR" altLang="en-US" dirty="0" err="1"/>
              <a:t>반복문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until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while</a:t>
            </a:r>
            <a:r>
              <a:rPr lang="ko-KR" altLang="en-US" sz="1600" dirty="0"/>
              <a:t>문과 용도가 거의 같지만 조건식이 참일 때까지</a:t>
            </a:r>
            <a:r>
              <a:rPr lang="en-US" altLang="ko-KR" sz="1600" dirty="0"/>
              <a:t>(</a:t>
            </a:r>
            <a:r>
              <a:rPr lang="ko-KR" altLang="en-US" sz="1600" dirty="0"/>
              <a:t>거짓인 동안</a:t>
            </a:r>
            <a:r>
              <a:rPr lang="en-US" altLang="ko-KR" sz="1600" dirty="0"/>
              <a:t>) </a:t>
            </a:r>
            <a:r>
              <a:rPr lang="ko-KR" altLang="en-US" sz="1600" dirty="0"/>
              <a:t>계속 반복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while2.sh</a:t>
            </a:r>
            <a:r>
              <a:rPr lang="ko-KR" altLang="en-US" sz="1600" dirty="0"/>
              <a:t>를 </a:t>
            </a:r>
            <a:r>
              <a:rPr lang="en-US" altLang="ko-KR" sz="1600" dirty="0"/>
              <a:t>until</a:t>
            </a:r>
            <a:r>
              <a:rPr lang="ko-KR" altLang="en-US" sz="1600" dirty="0"/>
              <a:t>문으로 구현하려면 </a:t>
            </a:r>
            <a:r>
              <a:rPr lang="en-US" altLang="ko-KR" sz="1600" dirty="0"/>
              <a:t>4</a:t>
            </a:r>
            <a:r>
              <a:rPr lang="ko-KR" altLang="en-US" sz="1600" dirty="0" smtClean="0"/>
              <a:t>행을 </a:t>
            </a:r>
            <a:r>
              <a:rPr lang="en-US" altLang="ko-KR" sz="1600" b="1" dirty="0">
                <a:solidFill>
                  <a:srgbClr val="FF0000"/>
                </a:solidFill>
              </a:rPr>
              <a:t>until [ $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</a:rPr>
              <a:t> -</a:t>
            </a:r>
            <a:r>
              <a:rPr lang="en-US" altLang="ko-KR" sz="1600" b="1" dirty="0" err="1">
                <a:solidFill>
                  <a:srgbClr val="FF0000"/>
                </a:solidFill>
              </a:rPr>
              <a:t>gt</a:t>
            </a:r>
            <a:r>
              <a:rPr lang="en-US" altLang="ko-KR" sz="1600" b="1" dirty="0">
                <a:solidFill>
                  <a:srgbClr val="FF0000"/>
                </a:solidFill>
              </a:rPr>
              <a:t> 10 ]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같이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  <a:r>
              <a:rPr lang="en-US" altLang="ko-KR" dirty="0"/>
              <a:t>, continue</a:t>
            </a:r>
            <a:r>
              <a:rPr lang="ko-KR" altLang="en-US" dirty="0"/>
              <a:t>문</a:t>
            </a:r>
            <a:r>
              <a:rPr lang="en-US" altLang="ko-KR" dirty="0"/>
              <a:t>, exit</a:t>
            </a:r>
            <a:r>
              <a:rPr lang="ko-KR" altLang="en-US" dirty="0"/>
              <a:t>문</a:t>
            </a:r>
            <a:r>
              <a:rPr lang="en-US" altLang="ko-KR" dirty="0"/>
              <a:t>, return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break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종료할 때 주로 사용하며</a:t>
            </a:r>
            <a:r>
              <a:rPr lang="en-US" altLang="ko-KR" sz="1600" dirty="0"/>
              <a:t>, continue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반복문의</a:t>
            </a:r>
            <a:r>
              <a:rPr lang="ko-KR" altLang="en-US" sz="1600" dirty="0"/>
              <a:t> 조건식으로 </a:t>
            </a:r>
            <a:r>
              <a:rPr lang="ko-KR" altLang="en-US" sz="1600" dirty="0" smtClean="0"/>
              <a:t>돌아가게 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exit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해당 프로그램을 완전히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함수 안에서 사용할 수 있는 </a:t>
            </a:r>
            <a:r>
              <a:rPr lang="en-US" altLang="ko-KR" sz="1600" dirty="0"/>
              <a:t>return</a:t>
            </a:r>
            <a:r>
              <a:rPr lang="ko-KR" altLang="en-US" sz="1600" dirty="0"/>
              <a:t>은 함수를 호출한 곳으로 돌아가게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26218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2-5 </a:t>
            </a:r>
            <a:r>
              <a:rPr lang="ko-KR" altLang="en-US" dirty="0" err="1"/>
              <a:t>반복문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818710"/>
            <a:ext cx="5562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14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2-5 </a:t>
            </a:r>
            <a:r>
              <a:rPr lang="ko-KR" altLang="en-US" dirty="0" err="1"/>
              <a:t>반복문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0662" y="3003026"/>
            <a:ext cx="8963994" cy="2969658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무한 반복을 뜻하며 </a:t>
            </a:r>
            <a:r>
              <a:rPr lang="en-US" altLang="ko-KR" sz="1600" dirty="0"/>
              <a:t>while [ : ] </a:t>
            </a:r>
            <a:r>
              <a:rPr lang="ko-KR" altLang="en-US" sz="1600" dirty="0"/>
              <a:t>또는 </a:t>
            </a:r>
            <a:r>
              <a:rPr lang="en-US" altLang="ko-KR" sz="1600" dirty="0"/>
              <a:t>while [ true ]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동일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: 4</a:t>
            </a:r>
            <a:r>
              <a:rPr lang="ko-KR" altLang="en-US" sz="1600" dirty="0"/>
              <a:t>행에서 입력한 값에 따라 </a:t>
            </a:r>
            <a:r>
              <a:rPr lang="ko-KR" altLang="en-US" sz="1600" dirty="0" smtClean="0"/>
              <a:t>분기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6~7</a:t>
            </a:r>
            <a:r>
              <a:rPr lang="ko-KR" altLang="en-US" sz="1600" dirty="0"/>
              <a:t>행</a:t>
            </a:r>
            <a:r>
              <a:rPr lang="en-US" altLang="ko-KR" sz="1600" dirty="0"/>
              <a:t>: b </a:t>
            </a:r>
            <a:r>
              <a:rPr lang="ko-KR" altLang="en-US" sz="1600" dirty="0"/>
              <a:t>또는 </a:t>
            </a:r>
            <a:r>
              <a:rPr lang="en-US" altLang="ko-KR" sz="1600" dirty="0"/>
              <a:t>B</a:t>
            </a:r>
            <a:r>
              <a:rPr lang="ko-KR" altLang="en-US" sz="1600" dirty="0"/>
              <a:t>가 입력되면 </a:t>
            </a:r>
            <a:r>
              <a:rPr lang="en-US" altLang="ko-KR" sz="1600" dirty="0"/>
              <a:t>7</a:t>
            </a:r>
            <a:r>
              <a:rPr lang="ko-KR" altLang="en-US" sz="1600" dirty="0"/>
              <a:t>행의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실행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while</a:t>
            </a:r>
            <a:r>
              <a:rPr lang="ko-KR" altLang="en-US" sz="1600" dirty="0"/>
              <a:t>문을 종료하고 </a:t>
            </a:r>
            <a:r>
              <a:rPr lang="en-US" altLang="ko-KR" sz="1600" dirty="0"/>
              <a:t>16</a:t>
            </a:r>
            <a:r>
              <a:rPr lang="ko-KR" altLang="en-US" sz="1600" dirty="0"/>
              <a:t>행을 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/>
              <a:t>8~10</a:t>
            </a:r>
            <a:r>
              <a:rPr lang="ko-KR" altLang="en-US" sz="1600" dirty="0"/>
              <a:t>행</a:t>
            </a:r>
            <a:r>
              <a:rPr lang="en-US" altLang="ko-KR" sz="1600" dirty="0"/>
              <a:t>: c </a:t>
            </a:r>
            <a:r>
              <a:rPr lang="ko-KR" altLang="en-US" sz="1600" dirty="0"/>
              <a:t>또는 </a:t>
            </a:r>
            <a:r>
              <a:rPr lang="en-US" altLang="ko-KR" sz="1600" dirty="0"/>
              <a:t>C</a:t>
            </a:r>
            <a:r>
              <a:rPr lang="ko-KR" altLang="en-US" sz="1600" dirty="0"/>
              <a:t>가 입력되면 </a:t>
            </a:r>
            <a:r>
              <a:rPr lang="en-US" altLang="ko-KR" sz="1600" dirty="0"/>
              <a:t>9~10</a:t>
            </a:r>
            <a:r>
              <a:rPr lang="ko-KR" altLang="en-US" sz="1600" dirty="0"/>
              <a:t>행의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실행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행의 </a:t>
            </a:r>
            <a:r>
              <a:rPr lang="en-US" altLang="ko-KR" sz="1600" dirty="0"/>
              <a:t>while</a:t>
            </a:r>
            <a:r>
              <a:rPr lang="ko-KR" altLang="en-US" sz="1600" dirty="0"/>
              <a:t>문 조건식인 </a:t>
            </a:r>
            <a:r>
              <a:rPr lang="en-US" altLang="ko-KR" sz="1600" dirty="0"/>
              <a:t>[ 1 ]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돌아감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/>
              <a:t>11~13</a:t>
            </a:r>
            <a:r>
              <a:rPr lang="ko-KR" altLang="en-US" sz="1600" dirty="0"/>
              <a:t>행</a:t>
            </a:r>
            <a:r>
              <a:rPr lang="en-US" altLang="ko-KR" sz="1600" dirty="0"/>
              <a:t>: e </a:t>
            </a:r>
            <a:r>
              <a:rPr lang="ko-KR" altLang="en-US" sz="1600" dirty="0"/>
              <a:t>또는 </a:t>
            </a:r>
            <a:r>
              <a:rPr lang="en-US" altLang="ko-KR" sz="1600" dirty="0"/>
              <a:t>E</a:t>
            </a:r>
            <a:r>
              <a:rPr lang="ko-KR" altLang="en-US" sz="1600" dirty="0"/>
              <a:t>가 입력되면 </a:t>
            </a:r>
            <a:r>
              <a:rPr lang="en-US" altLang="ko-KR" sz="1600" dirty="0"/>
              <a:t>12~13</a:t>
            </a:r>
            <a:r>
              <a:rPr lang="ko-KR" altLang="en-US" sz="1600" dirty="0"/>
              <a:t>행의 </a:t>
            </a:r>
            <a:r>
              <a:rPr lang="en-US" altLang="ko-KR" sz="1600" dirty="0"/>
              <a:t>exit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실행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프로그램 자체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02"/>
          <a:stretch/>
        </p:blipFill>
        <p:spPr>
          <a:xfrm>
            <a:off x="611560" y="1088740"/>
            <a:ext cx="521494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8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셸의 개념과 명령문 처리 방식을 </a:t>
            </a:r>
            <a:r>
              <a:rPr lang="ko-KR" altLang="en-US" dirty="0" smtClean="0"/>
              <a:t>이해한다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셸 스크립트의 작성과 실행 방법을 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다양한 문법을 활용하여 셸 스크립트를 </a:t>
            </a:r>
            <a:r>
              <a:rPr lang="ko-KR" altLang="en-US" dirty="0" smtClean="0"/>
              <a:t>작성한다</a:t>
            </a:r>
            <a:r>
              <a:rPr lang="en-US" altLang="ko-KR" dirty="0"/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셸 스크립트 응용 기능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정의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/>
              <a:t>사용자가 직접 함수를 작성하고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sz="1600" dirty="0"/>
              <a:t>2~5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함수 정의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6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여기서부터 프로그램이 </a:t>
            </a:r>
            <a:r>
              <a:rPr lang="ko-KR" altLang="en-US" sz="1600" dirty="0" smtClean="0"/>
              <a:t>시작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7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함수명을</a:t>
            </a:r>
            <a:r>
              <a:rPr lang="ko-KR" altLang="en-US" sz="1600" dirty="0"/>
              <a:t> 사용하면 함수를 호출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194127"/>
            <a:ext cx="2066925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795" y="1194127"/>
            <a:ext cx="2895600" cy="2733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4014065"/>
            <a:ext cx="700952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6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셸 스크립트 응용 기능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파라미터</a:t>
            </a:r>
            <a:r>
              <a:rPr lang="ko-KR" altLang="en-US" dirty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sz="1600" dirty="0"/>
              <a:t>함수의 </a:t>
            </a:r>
            <a:r>
              <a:rPr lang="ko-KR" altLang="en-US" sz="1600" dirty="0" err="1"/>
              <a:t>파라미터</a:t>
            </a:r>
            <a:r>
              <a:rPr lang="en-US" altLang="ko-KR" sz="1600" dirty="0"/>
              <a:t>(</a:t>
            </a:r>
            <a:r>
              <a:rPr lang="ko-KR" altLang="en-US" sz="1600" dirty="0"/>
              <a:t>인자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사용하려면 함수를 호출할 때 뒤에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붙임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함수 안에서는 </a:t>
            </a:r>
            <a:r>
              <a:rPr lang="en-US" altLang="ko-KR" sz="1600" dirty="0"/>
              <a:t>$1, $2, …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넘겨받은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</a:t>
            </a:r>
            <a:r>
              <a:rPr lang="en-US" altLang="ko-KR" sz="1600" dirty="0"/>
              <a:t>$1</a:t>
            </a:r>
            <a:r>
              <a:rPr lang="ko-KR" altLang="en-US" sz="1600" dirty="0"/>
              <a:t>과 </a:t>
            </a:r>
            <a:r>
              <a:rPr lang="en-US" altLang="ko-KR" sz="1600" dirty="0"/>
              <a:t>$2</a:t>
            </a:r>
            <a:r>
              <a:rPr lang="ko-KR" altLang="en-US" sz="1600" dirty="0"/>
              <a:t>를 더한 값을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6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호출할 때 </a:t>
            </a:r>
            <a:r>
              <a:rPr lang="ko-KR" altLang="en-US" sz="1600" dirty="0" err="1"/>
              <a:t>함수명에</a:t>
            </a:r>
            <a:r>
              <a:rPr lang="ko-KR" altLang="en-US" sz="1600" dirty="0"/>
              <a:t> 넘겨줄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공백으로 분리하여 차례로 </a:t>
            </a:r>
            <a:r>
              <a:rPr lang="ko-KR" altLang="en-US" sz="1600" dirty="0" smtClean="0"/>
              <a:t>넣음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217004"/>
            <a:ext cx="3286125" cy="1200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209" y="1217004"/>
            <a:ext cx="3095625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7" y="3540012"/>
            <a:ext cx="7009524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2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셸 스크립트 응용 기능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eval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sz="1600" dirty="0"/>
              <a:t>문자열을 명령문으로 인식하여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값인 ‘</a:t>
            </a:r>
            <a:r>
              <a:rPr lang="en-US" altLang="ko-KR" sz="1600" dirty="0"/>
              <a:t>ls -l eval.sh’</a:t>
            </a:r>
            <a:r>
              <a:rPr lang="ko-KR" altLang="en-US" sz="1600" dirty="0"/>
              <a:t>라는 글자를 그대로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값인 ‘</a:t>
            </a:r>
            <a:r>
              <a:rPr lang="en-US" altLang="ko-KR" sz="1600" dirty="0"/>
              <a:t>ls -l eval.sh’</a:t>
            </a:r>
            <a:r>
              <a:rPr lang="ko-KR" altLang="en-US" sz="1600" dirty="0"/>
              <a:t>를 명령으로 인식하여 실행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9" y="1217004"/>
            <a:ext cx="2238375" cy="1724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9" y="3023955"/>
            <a:ext cx="7009524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0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셸 스크립트 응용 기능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dirty="0"/>
              <a:t>export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sz="1600" dirty="0"/>
              <a:t>특정 변수를 전역 변수로 만들어 모든 셸에서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exp1.sh 2~3</a:t>
            </a:r>
            <a:r>
              <a:rPr lang="ko-KR" altLang="en-US" sz="1600" dirty="0"/>
              <a:t>행</a:t>
            </a:r>
            <a:r>
              <a:rPr lang="en-US" altLang="ko-KR" sz="1600" dirty="0"/>
              <a:t>: var1, var2 </a:t>
            </a:r>
            <a:r>
              <a:rPr lang="ko-KR" altLang="en-US" sz="1600" dirty="0"/>
              <a:t>변수를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exp2.sh 2</a:t>
            </a:r>
            <a:r>
              <a:rPr lang="ko-KR" altLang="en-US" sz="1600" dirty="0"/>
              <a:t>행</a:t>
            </a:r>
            <a:r>
              <a:rPr lang="en-US" altLang="ko-KR" sz="1600" dirty="0"/>
              <a:t>: var1</a:t>
            </a:r>
            <a:r>
              <a:rPr lang="ko-KR" altLang="en-US" sz="1600" dirty="0"/>
              <a:t>에 값을 </a:t>
            </a:r>
            <a:r>
              <a:rPr lang="ko-KR" altLang="en-US" sz="1600" dirty="0" smtClean="0"/>
              <a:t>넣고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일반 변수</a:t>
            </a:r>
            <a:r>
              <a:rPr lang="en-US" altLang="ko-KR" sz="1600" dirty="0"/>
              <a:t>(</a:t>
            </a:r>
            <a:r>
              <a:rPr lang="ko-KR" altLang="en-US" sz="1600" dirty="0"/>
              <a:t>지역 변수</a:t>
            </a:r>
            <a:r>
              <a:rPr lang="en-US" altLang="ko-KR" sz="1600" dirty="0"/>
              <a:t>)</a:t>
            </a:r>
            <a:r>
              <a:rPr lang="ko-KR" altLang="en-US" sz="1600" dirty="0"/>
              <a:t>이므로 현재 프로그램인 </a:t>
            </a:r>
            <a:r>
              <a:rPr lang="en-US" altLang="ko-KR" sz="1600" dirty="0"/>
              <a:t>exp2.sh</a:t>
            </a:r>
            <a:r>
              <a:rPr lang="ko-KR" altLang="en-US" sz="1600" dirty="0"/>
              <a:t>에서만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exp2.sh 3</a:t>
            </a:r>
            <a:r>
              <a:rPr lang="ko-KR" altLang="en-US" sz="1600" dirty="0"/>
              <a:t>행</a:t>
            </a:r>
            <a:r>
              <a:rPr lang="en-US" altLang="ko-KR" sz="1600" dirty="0"/>
              <a:t>: var2</a:t>
            </a:r>
            <a:r>
              <a:rPr lang="ko-KR" altLang="en-US" sz="1600" dirty="0"/>
              <a:t>를 외부 변수로 선언하고 값을 </a:t>
            </a:r>
            <a:r>
              <a:rPr lang="ko-KR" altLang="en-US" sz="1600" dirty="0" smtClean="0"/>
              <a:t>넣음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exp2.sh 4</a:t>
            </a:r>
            <a:r>
              <a:rPr lang="ko-KR" altLang="en-US" sz="1600" dirty="0"/>
              <a:t>행</a:t>
            </a:r>
            <a:r>
              <a:rPr lang="en-US" altLang="ko-KR" sz="1600" dirty="0"/>
              <a:t>: exp1.sh</a:t>
            </a:r>
            <a:r>
              <a:rPr lang="ko-KR" altLang="en-US" sz="1600" dirty="0"/>
              <a:t>를 실행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223755"/>
            <a:ext cx="2895600" cy="1504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4335"/>
          <a:stretch/>
        </p:blipFill>
        <p:spPr>
          <a:xfrm>
            <a:off x="3581890" y="1235560"/>
            <a:ext cx="2880320" cy="1771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120613"/>
            <a:ext cx="7009524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89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셸 스크립트 응용 기능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printf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sz="1600" dirty="0"/>
              <a:t>C </a:t>
            </a:r>
            <a:r>
              <a:rPr lang="ko-KR" altLang="en-US" sz="1600" dirty="0"/>
              <a:t>언어의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함수와 비슷하게 형식을 지정하여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공백이 있으므로 “ ”로 묶어야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%5.2f</a:t>
            </a:r>
            <a:r>
              <a:rPr lang="ko-KR" altLang="en-US" sz="1600" dirty="0"/>
              <a:t>는 총 다섯 자리이며 소수점 아래 두 자리까지 출력하라는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       \n</a:t>
            </a:r>
            <a:r>
              <a:rPr lang="ko-KR" altLang="en-US" sz="1600" dirty="0"/>
              <a:t>은 한 행을 </a:t>
            </a:r>
            <a:r>
              <a:rPr lang="ko-KR" altLang="en-US" sz="1600" dirty="0" smtClean="0"/>
              <a:t>넘기는 </a:t>
            </a:r>
            <a:r>
              <a:rPr lang="ko-KR" altLang="en-US" sz="1600" dirty="0" err="1"/>
              <a:t>개행</a:t>
            </a:r>
            <a:r>
              <a:rPr lang="ko-KR" altLang="en-US" sz="1600" dirty="0"/>
              <a:t> 문자이고</a:t>
            </a:r>
            <a:r>
              <a:rPr lang="en-US" altLang="ko-KR" sz="1600" dirty="0"/>
              <a:t>, \t</a:t>
            </a:r>
            <a:r>
              <a:rPr lang="ko-KR" altLang="en-US" sz="1600" dirty="0"/>
              <a:t>는 </a:t>
            </a:r>
            <a:r>
              <a:rPr lang="en-US" altLang="ko-KR" sz="1600" dirty="0"/>
              <a:t>Tab </a:t>
            </a:r>
            <a:r>
              <a:rPr lang="ko-KR" altLang="en-US" sz="1600" dirty="0"/>
              <a:t>문자이며</a:t>
            </a:r>
            <a:r>
              <a:rPr lang="en-US" altLang="ko-KR" sz="1600" dirty="0"/>
              <a:t>, %s</a:t>
            </a:r>
            <a:r>
              <a:rPr lang="ko-KR" altLang="en-US" sz="1600" dirty="0"/>
              <a:t>는 문자열을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$var2</a:t>
            </a:r>
            <a:r>
              <a:rPr lang="ko-KR" altLang="en-US" sz="1600" dirty="0"/>
              <a:t>의 경우 값 중간에 </a:t>
            </a:r>
            <a:r>
              <a:rPr lang="ko-KR" altLang="en-US" sz="1600" dirty="0" smtClean="0"/>
              <a:t>공백이 </a:t>
            </a:r>
            <a:r>
              <a:rPr lang="ko-KR" altLang="en-US" sz="1600" dirty="0"/>
              <a:t>있으므로 변수 이름을 “ ”로 묶어야 </a:t>
            </a:r>
            <a:r>
              <a:rPr lang="ko-KR" altLang="en-US" sz="1600" dirty="0" smtClean="0"/>
              <a:t>오류 발생 없음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223755"/>
            <a:ext cx="4105275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030136"/>
            <a:ext cx="7009524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3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셸 스크립트 응용 기능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과 </a:t>
            </a:r>
            <a:r>
              <a:rPr lang="en-US" altLang="ko-KR" dirty="0"/>
              <a:t>$(</a:t>
            </a:r>
            <a:r>
              <a:rPr lang="ko-KR" altLang="en-US" dirty="0"/>
              <a:t>명령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sz="1600" dirty="0"/>
              <a:t>리눅스 명령을 결과로 사용하려면 ‘</a:t>
            </a:r>
            <a:r>
              <a:rPr lang="en-US" altLang="ko-KR" sz="1600" dirty="0"/>
              <a:t>$(</a:t>
            </a:r>
            <a:r>
              <a:rPr lang="ko-KR" altLang="en-US" sz="1600" dirty="0"/>
              <a:t>명령</a:t>
            </a:r>
            <a:r>
              <a:rPr lang="en-US" altLang="ko-KR" sz="1600" dirty="0"/>
              <a:t>)’ </a:t>
            </a:r>
            <a:r>
              <a:rPr lang="ko-KR" altLang="en-US" sz="1600" dirty="0" smtClean="0"/>
              <a:t>형식 이용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결과를 </a:t>
            </a:r>
            <a:r>
              <a:rPr lang="ko-KR" altLang="en-US" sz="1600" dirty="0" err="1"/>
              <a:t>파라미터로</a:t>
            </a:r>
            <a:r>
              <a:rPr lang="ko-KR" altLang="en-US" sz="1600" dirty="0"/>
              <a:t> 사용하려면 </a:t>
            </a:r>
            <a:r>
              <a:rPr lang="en-US" altLang="ko-KR" sz="1600" b="1" dirty="0">
                <a:solidFill>
                  <a:srgbClr val="FF0000"/>
                </a:solidFill>
              </a:rPr>
              <a:t>set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명령 이용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: $(date)</a:t>
            </a:r>
            <a:r>
              <a:rPr lang="ko-KR" altLang="en-US" sz="1600" dirty="0"/>
              <a:t>는 </a:t>
            </a:r>
            <a:r>
              <a:rPr lang="en-US" altLang="ko-KR" sz="1600" b="1" dirty="0">
                <a:solidFill>
                  <a:srgbClr val="FF0000"/>
                </a:solidFill>
              </a:rPr>
              <a:t>date </a:t>
            </a:r>
            <a:r>
              <a:rPr lang="ko-KR" altLang="en-US" sz="1600" dirty="0"/>
              <a:t>명령을 실행한 </a:t>
            </a:r>
            <a:r>
              <a:rPr lang="ko-KR" altLang="en-US" sz="1600" dirty="0" smtClean="0"/>
              <a:t>결과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$(date)</a:t>
            </a:r>
            <a:r>
              <a:rPr lang="ko-KR" altLang="en-US" sz="1600" dirty="0"/>
              <a:t>의 결과가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변수 </a:t>
            </a:r>
            <a:r>
              <a:rPr lang="en-US" altLang="ko-KR" sz="1600" dirty="0"/>
              <a:t>$1, $2, $3, …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네 번째 </a:t>
            </a:r>
            <a:r>
              <a:rPr lang="ko-KR" altLang="en-US" sz="1600" dirty="0" err="1"/>
              <a:t>파라미터인</a:t>
            </a:r>
            <a:r>
              <a:rPr lang="ko-KR" altLang="en-US" sz="1600" dirty="0"/>
              <a:t> 요일을 출력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178750"/>
            <a:ext cx="3409950" cy="1714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023955"/>
            <a:ext cx="7009524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23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셸 스크립트 응용 기능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en-US" altLang="ko-KR" dirty="0"/>
              <a:t>shift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sz="1600" dirty="0" err="1"/>
              <a:t>파라미터</a:t>
            </a:r>
            <a:r>
              <a:rPr lang="ko-KR" altLang="en-US" sz="1600" dirty="0"/>
              <a:t> 변수를 왼쪽으로 한 단계씩 아래로 시프트</a:t>
            </a:r>
            <a:r>
              <a:rPr lang="en-US" altLang="ko-KR" sz="1600" dirty="0"/>
              <a:t>(</a:t>
            </a:r>
            <a:r>
              <a:rPr lang="ko-KR" altLang="en-US" sz="1600" dirty="0"/>
              <a:t>이동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결과를 누적할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</a:t>
            </a:r>
            <a:r>
              <a:rPr lang="ko-KR" altLang="en-US" sz="1600" dirty="0" smtClean="0"/>
              <a:t>초기화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$1 </a:t>
            </a:r>
            <a:r>
              <a:rPr lang="ko-KR" altLang="en-US" sz="1600" dirty="0" err="1"/>
              <a:t>파라미터가</a:t>
            </a:r>
            <a:r>
              <a:rPr lang="ko-KR" altLang="en-US" sz="1600" dirty="0"/>
              <a:t> 비어 있지 않은 동안 반복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</a:t>
            </a:r>
            <a:r>
              <a:rPr lang="en-US" altLang="ko-KR" sz="1600" dirty="0"/>
              <a:t>$1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6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전체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왼쪽으로 </a:t>
            </a:r>
            <a:r>
              <a:rPr lang="ko-KR" altLang="en-US" sz="1600" dirty="0" smtClean="0"/>
              <a:t>시프트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8</a:t>
            </a:r>
            <a:r>
              <a:rPr lang="ko-KR" altLang="en-US" sz="1600" dirty="0"/>
              <a:t>행</a:t>
            </a:r>
            <a:r>
              <a:rPr lang="en-US" altLang="ko-KR" sz="1600" dirty="0"/>
              <a:t>: while</a:t>
            </a:r>
            <a:r>
              <a:rPr lang="ko-KR" altLang="en-US" sz="1600" dirty="0"/>
              <a:t>문을 빠져나오면 누적한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출력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133745"/>
            <a:ext cx="4324350" cy="3114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67"/>
          <a:stretch/>
        </p:blipFill>
        <p:spPr>
          <a:xfrm>
            <a:off x="4977045" y="3018781"/>
            <a:ext cx="3780420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0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리눅스의 셸</a:t>
            </a:r>
            <a:endParaRPr lang="en-US" altLang="ko-KR" dirty="0"/>
          </a:p>
          <a:p>
            <a:pPr lvl="1"/>
            <a:r>
              <a:rPr lang="ko-KR" altLang="en-US" sz="1600" dirty="0"/>
              <a:t>명령과 프로그램을 실행할 때 사용하는 인터페이스</a:t>
            </a:r>
            <a:endParaRPr lang="en-US" altLang="ko-KR" sz="1600" dirty="0"/>
          </a:p>
          <a:p>
            <a:pPr lvl="1"/>
            <a:r>
              <a:rPr lang="ko-KR" altLang="en-US" sz="1600" dirty="0"/>
              <a:t>사용자가 입력한 명령을 해석하여 커널에 전달하거나 커널의 처리 결과를 사용자에게 전달 하는 </a:t>
            </a:r>
            <a:r>
              <a:rPr lang="ko-KR" altLang="en-US" sz="1600" dirty="0" smtClean="0"/>
              <a:t>역할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셸은 </a:t>
            </a:r>
            <a:r>
              <a:rPr lang="en-US" altLang="ko-KR" sz="1600" dirty="0"/>
              <a:t>Server(B)</a:t>
            </a:r>
            <a:r>
              <a:rPr lang="ko-KR" altLang="en-US" sz="1600" dirty="0"/>
              <a:t>의 텍스트 모드처럼 명령을 입력하는 환경과 </a:t>
            </a:r>
            <a:r>
              <a:rPr lang="ko-KR" altLang="en-US" sz="1600" dirty="0" err="1" smtClean="0"/>
              <a:t>비슷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우분투 에서 기본적으로 사용하는 셸은 </a:t>
            </a:r>
            <a:r>
              <a:rPr lang="en-US" altLang="ko-KR" sz="1600" dirty="0" smtClean="0"/>
              <a:t>bash(Bourne </a:t>
            </a:r>
            <a:r>
              <a:rPr lang="en-US" altLang="ko-KR" sz="1600" dirty="0"/>
              <a:t>Again </a:t>
            </a:r>
            <a:r>
              <a:rPr lang="en-US" altLang="ko-KR" sz="1600" dirty="0" smtClean="0"/>
              <a:t>Shell)</a:t>
            </a:r>
            <a:r>
              <a:rPr lang="ko-KR" altLang="en-US" sz="1600" dirty="0" smtClean="0"/>
              <a:t>이며 </a:t>
            </a:r>
            <a:r>
              <a:rPr lang="ko-KR" altLang="en-US" sz="1600" dirty="0" err="1" smtClean="0"/>
              <a:t>배시셸이라고</a:t>
            </a:r>
            <a:r>
              <a:rPr lang="ko-KR" altLang="en-US" sz="1600" dirty="0" smtClean="0"/>
              <a:t> 읽음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dirty="0"/>
              <a:t>bash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sz="1600" dirty="0" err="1"/>
              <a:t>에일리어스</a:t>
            </a:r>
            <a:r>
              <a:rPr lang="en-US" altLang="ko-KR" sz="1600" dirty="0"/>
              <a:t>(alias, </a:t>
            </a:r>
            <a:r>
              <a:rPr lang="ko-KR" altLang="en-US" sz="1600" dirty="0"/>
              <a:t>명령 단축</a:t>
            </a:r>
            <a:r>
              <a:rPr lang="en-US" altLang="ko-KR" sz="1600" dirty="0"/>
              <a:t>) </a:t>
            </a:r>
            <a:r>
              <a:rPr lang="ko-KR" altLang="en-US" sz="1600" dirty="0"/>
              <a:t>기능</a:t>
            </a:r>
          </a:p>
          <a:p>
            <a:pPr lvl="1"/>
            <a:r>
              <a:rPr lang="ko-KR" altLang="en-US" sz="1600" dirty="0" err="1"/>
              <a:t>히스토리</a:t>
            </a:r>
            <a:r>
              <a:rPr lang="ko-KR" altLang="en-US" sz="1600" dirty="0"/>
              <a:t> 기능</a:t>
            </a:r>
            <a:r>
              <a:rPr lang="en-US" altLang="ko-KR" sz="1600" dirty="0"/>
              <a:t>( ↑ </a:t>
            </a:r>
            <a:r>
              <a:rPr lang="ko-KR" altLang="en-US" sz="1600" dirty="0"/>
              <a:t>또는 ↓ 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연산 기능</a:t>
            </a:r>
          </a:p>
          <a:p>
            <a:pPr lvl="1"/>
            <a:r>
              <a:rPr lang="en-US" altLang="ko-KR" sz="1600" dirty="0"/>
              <a:t>Job Control </a:t>
            </a:r>
            <a:r>
              <a:rPr lang="ko-KR" altLang="en-US" sz="1600" dirty="0"/>
              <a:t>기능</a:t>
            </a:r>
          </a:p>
          <a:p>
            <a:pPr lvl="1"/>
            <a:r>
              <a:rPr lang="ko-KR" altLang="en-US" sz="1600" dirty="0"/>
              <a:t>자동 이름 완성 기능</a:t>
            </a:r>
            <a:r>
              <a:rPr lang="en-US" altLang="ko-KR" sz="1600" dirty="0"/>
              <a:t>( Tab )</a:t>
            </a:r>
          </a:p>
          <a:p>
            <a:pPr lvl="1"/>
            <a:r>
              <a:rPr lang="ko-KR" altLang="en-US" sz="1600" dirty="0"/>
              <a:t>프롬프트 제어 기능</a:t>
            </a:r>
          </a:p>
          <a:p>
            <a:pPr lvl="1"/>
            <a:r>
              <a:rPr lang="ko-KR" altLang="en-US" sz="1600" dirty="0"/>
              <a:t>명령 편집 기능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셸의 명령문 처리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셸 명령문의 형식</a:t>
            </a:r>
            <a:endParaRPr lang="en-US" altLang="ko-KR" dirty="0"/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프롬프트</a:t>
            </a:r>
            <a:r>
              <a:rPr lang="en-US" altLang="ko-KR" sz="1600" dirty="0"/>
              <a:t>) </a:t>
            </a:r>
            <a:r>
              <a:rPr lang="ko-KR" altLang="en-US" sz="1600" dirty="0"/>
              <a:t>명령 </a:t>
            </a:r>
            <a:r>
              <a:rPr lang="en-US" altLang="ko-KR" sz="1600" dirty="0"/>
              <a:t>[</a:t>
            </a:r>
            <a:r>
              <a:rPr lang="ko-KR" altLang="en-US" sz="1600" dirty="0"/>
              <a:t>옵션</a:t>
            </a:r>
            <a:r>
              <a:rPr lang="en-US" altLang="ko-KR" sz="1600" dirty="0"/>
              <a:t>…] [</a:t>
            </a:r>
            <a:r>
              <a:rPr lang="ko-KR" altLang="en-US" sz="1600" dirty="0"/>
              <a:t>인자</a:t>
            </a:r>
            <a:r>
              <a:rPr lang="en-US" altLang="ko-KR" sz="1600" dirty="0" smtClean="0"/>
              <a:t>…]</a:t>
            </a:r>
          </a:p>
          <a:p>
            <a:pPr lvl="1"/>
            <a:endParaRPr lang="en-US" altLang="ko-KR" sz="1600" dirty="0"/>
          </a:p>
          <a:p>
            <a:r>
              <a:rPr lang="ko-KR" altLang="en-US" dirty="0"/>
              <a:t>셸 명령문의 예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168860"/>
            <a:ext cx="27432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환경 변수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/>
          <a:lstStyle/>
          <a:p>
            <a:r>
              <a:rPr lang="ko-KR" altLang="en-US" dirty="0" smtClean="0"/>
              <a:t>실행 방법</a:t>
            </a:r>
            <a:endParaRPr lang="en-US" altLang="ko-KR" dirty="0"/>
          </a:p>
          <a:p>
            <a:pPr lvl="1"/>
            <a:r>
              <a:rPr lang="ko-KR" altLang="en-US" sz="1600" dirty="0"/>
              <a:t>셸에서는 여러 가지 환경 변수 값을 불러올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설정된 </a:t>
            </a:r>
            <a:r>
              <a:rPr lang="ko-KR" altLang="en-US" sz="1600" dirty="0"/>
              <a:t>환경 변수는 </a:t>
            </a:r>
            <a:r>
              <a:rPr lang="en-US" altLang="ko-KR" sz="1600" b="1" dirty="0">
                <a:solidFill>
                  <a:srgbClr val="FF0000"/>
                </a:solidFill>
              </a:rPr>
              <a:t>echo $</a:t>
            </a:r>
            <a:r>
              <a:rPr lang="ko-KR" altLang="en-US" sz="1600" b="1" dirty="0">
                <a:solidFill>
                  <a:srgbClr val="FF0000"/>
                </a:solidFill>
              </a:rPr>
              <a:t>환경변수 </a:t>
            </a:r>
            <a:r>
              <a:rPr lang="ko-KR" altLang="en-US" sz="1600" dirty="0" smtClean="0"/>
              <a:t>명령으로 확인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호스트 이름을 출력하려면 </a:t>
            </a:r>
            <a:r>
              <a:rPr lang="en-US" altLang="ko-KR" sz="1600" b="1" dirty="0">
                <a:solidFill>
                  <a:srgbClr val="FF0000"/>
                </a:solidFill>
              </a:rPr>
              <a:t>echo $HOSTNAME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export </a:t>
            </a:r>
            <a:r>
              <a:rPr lang="ko-KR" altLang="en-US" sz="1600" b="1" dirty="0">
                <a:solidFill>
                  <a:srgbClr val="FF0000"/>
                </a:solidFill>
              </a:rPr>
              <a:t>환경변수</a:t>
            </a:r>
            <a:r>
              <a:rPr lang="en-US" altLang="ko-KR" sz="1600" b="1" dirty="0">
                <a:solidFill>
                  <a:srgbClr val="FF0000"/>
                </a:solidFill>
              </a:rPr>
              <a:t>=</a:t>
            </a:r>
            <a:r>
              <a:rPr lang="ko-KR" altLang="en-US" sz="1600" b="1" dirty="0">
                <a:solidFill>
                  <a:srgbClr val="FF0000"/>
                </a:solidFill>
              </a:rPr>
              <a:t>값 </a:t>
            </a:r>
            <a:r>
              <a:rPr lang="ko-KR" altLang="en-US" sz="1600" dirty="0"/>
              <a:t>명령을 실행하면 환경 변수 값을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확인할 때는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printenv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실행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2618910"/>
            <a:ext cx="73723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셸 스크립트 작성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작성 방법</a:t>
            </a:r>
            <a:endParaRPr lang="en-US" altLang="ko-KR" dirty="0"/>
          </a:p>
          <a:p>
            <a:pPr lvl="1"/>
            <a:r>
              <a:rPr lang="ko-KR" altLang="en-US" sz="1600" dirty="0"/>
              <a:t>셸 스크립트도 일반적인 프로그래밍 언어와 비슷하게 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제어문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등을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별도로 컴파일하지 않고 텍스트 파일 형태로 셸에서 바로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셸 스크립트는 주로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작성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b="1" dirty="0">
                <a:solidFill>
                  <a:srgbClr val="FF0000"/>
                </a:solidFill>
              </a:rPr>
              <a:t>vi name.sh </a:t>
            </a:r>
            <a:r>
              <a:rPr lang="ko-KR" altLang="en-US" dirty="0"/>
              <a:t>또는 </a:t>
            </a:r>
            <a:r>
              <a:rPr lang="en-US" altLang="ko-KR" b="1" dirty="0" err="1">
                <a:solidFill>
                  <a:srgbClr val="FF0000"/>
                </a:solidFill>
              </a:rPr>
              <a:t>gedit</a:t>
            </a:r>
            <a:r>
              <a:rPr lang="en-US" altLang="ko-KR" b="1" dirty="0">
                <a:solidFill>
                  <a:srgbClr val="FF0000"/>
                </a:solidFill>
              </a:rPr>
              <a:t> name.sh </a:t>
            </a:r>
            <a:r>
              <a:rPr lang="ko-KR" altLang="en-US" dirty="0"/>
              <a:t>명령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첫 행에 반드시 써야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특별한 형태의 주석</a:t>
            </a:r>
            <a:r>
              <a:rPr lang="en-US" altLang="ko-KR" sz="1600" dirty="0"/>
              <a:t>(#!)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배시셸을</a:t>
            </a:r>
            <a:r>
              <a:rPr lang="ko-KR" altLang="en-US" sz="1600" dirty="0"/>
              <a:t> 사용하겠다는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: echo</a:t>
            </a:r>
            <a:r>
              <a:rPr lang="ko-KR" altLang="en-US" sz="1600" dirty="0"/>
              <a:t>는 화면에 출력하는 </a:t>
            </a:r>
            <a:r>
              <a:rPr lang="ko-KR" altLang="en-US" sz="1600" dirty="0" smtClean="0"/>
              <a:t>명령어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먼저 ‘사용자 이름 </a:t>
            </a:r>
            <a:r>
              <a:rPr lang="en-US" altLang="ko-KR" sz="1600" dirty="0"/>
              <a:t>:’</a:t>
            </a:r>
            <a:r>
              <a:rPr lang="ko-KR" altLang="en-US" sz="1600" dirty="0"/>
              <a:t>이라는 글자를 출력하고 옆에 </a:t>
            </a:r>
            <a:r>
              <a:rPr lang="en-US" altLang="ko-KR" sz="1600" dirty="0"/>
              <a:t>$USER</a:t>
            </a:r>
            <a:r>
              <a:rPr lang="ko-KR" altLang="en-US" sz="1600" dirty="0"/>
              <a:t>라는 환경 변수의 내용을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종료 코드를 </a:t>
            </a:r>
            <a:r>
              <a:rPr lang="ko-KR" altLang="en-US" sz="1600" dirty="0" smtClean="0"/>
              <a:t>반환</a:t>
            </a:r>
            <a:r>
              <a:rPr lang="en-US" altLang="ko-KR" sz="1600" dirty="0"/>
              <a:t>. 0</a:t>
            </a:r>
            <a:r>
              <a:rPr lang="ko-KR" altLang="en-US" sz="1600" dirty="0"/>
              <a:t>은 성공을 의미</a:t>
            </a:r>
            <a:endParaRPr lang="en-US" altLang="ko-KR" sz="1600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91"/>
          <a:stretch/>
        </p:blipFill>
        <p:spPr>
          <a:xfrm>
            <a:off x="521550" y="2843935"/>
            <a:ext cx="5784946" cy="1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1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2-2 </a:t>
            </a:r>
            <a:r>
              <a:rPr lang="ko-KR" altLang="en-US" dirty="0"/>
              <a:t>셸 스크립트 실행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6032509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sh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명령으로 실행</a:t>
            </a:r>
            <a:endParaRPr lang="en-US" altLang="ko-KR" dirty="0"/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</a:rPr>
              <a:t>sh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스크립트파일 </a:t>
            </a:r>
            <a:r>
              <a:rPr lang="ko-KR" altLang="en-US" sz="1600" dirty="0"/>
              <a:t>명령으로 실행하는 방법은 셸 스크립트 파일의 속성을 변경할 필요가 없다는 것이 </a:t>
            </a:r>
            <a:r>
              <a:rPr lang="ko-KR" altLang="en-US" sz="1600" dirty="0" smtClean="0"/>
              <a:t>장점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r>
              <a:rPr lang="ko-KR" altLang="en-US" dirty="0"/>
              <a:t>‘실행 가능’ 속성으로 변경 후 실행</a:t>
            </a:r>
            <a:endParaRPr lang="en-US" altLang="ko-KR" dirty="0"/>
          </a:p>
          <a:p>
            <a:pPr lvl="1"/>
            <a:r>
              <a:rPr lang="ko-KR" altLang="en-US" sz="1600" dirty="0"/>
              <a:t>먼저 셸 </a:t>
            </a:r>
            <a:r>
              <a:rPr lang="ko-KR" altLang="en-US" sz="1600" dirty="0" smtClean="0"/>
              <a:t>스크립트 </a:t>
            </a:r>
            <a:r>
              <a:rPr lang="ko-KR" altLang="en-US" sz="1600" dirty="0"/>
              <a:t>파일의 속성을 ‘실행 </a:t>
            </a:r>
            <a:r>
              <a:rPr lang="ko-KR" altLang="en-US" sz="1600" dirty="0" err="1"/>
              <a:t>가능’으로</a:t>
            </a:r>
            <a:r>
              <a:rPr lang="ko-KR" altLang="en-US" sz="1600" dirty="0"/>
              <a:t> 변경한 후 </a:t>
            </a:r>
            <a:r>
              <a:rPr lang="en-US" altLang="ko-KR" sz="1600" b="1" dirty="0">
                <a:solidFill>
                  <a:srgbClr val="FF0000"/>
                </a:solidFill>
              </a:rPr>
              <a:t>./</a:t>
            </a:r>
            <a:r>
              <a:rPr lang="ko-KR" altLang="en-US" sz="1600" b="1" dirty="0">
                <a:solidFill>
                  <a:srgbClr val="FF0000"/>
                </a:solidFill>
              </a:rPr>
              <a:t>스크립트파일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</a:rPr>
              <a:t>chmod</a:t>
            </a:r>
            <a:r>
              <a:rPr lang="en-US" altLang="ko-KR" sz="1600" b="1" dirty="0">
                <a:solidFill>
                  <a:srgbClr val="FF0000"/>
                </a:solidFill>
              </a:rPr>
              <a:t> +x </a:t>
            </a:r>
            <a:r>
              <a:rPr lang="ko-KR" altLang="en-US" sz="1600" b="1" dirty="0">
                <a:solidFill>
                  <a:srgbClr val="FF0000"/>
                </a:solidFill>
              </a:rPr>
              <a:t>파일명</a:t>
            </a:r>
            <a:r>
              <a:rPr lang="ko-KR" altLang="en-US" sz="1600" dirty="0"/>
              <a:t>은 현재 파일의 속성에 ‘실행 가능’ 속성을 </a:t>
            </a:r>
            <a:r>
              <a:rPr lang="ko-KR" altLang="en-US" sz="1600" dirty="0" smtClean="0"/>
              <a:t>추가하라는 </a:t>
            </a:r>
            <a:r>
              <a:rPr lang="ko-KR" altLang="en-US" sz="1600" dirty="0"/>
              <a:t>명령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6" y="1583795"/>
            <a:ext cx="6462259" cy="1729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9" y="4322856"/>
            <a:ext cx="6455396" cy="21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2-3 </a:t>
            </a:r>
            <a:r>
              <a:rPr lang="ko-KR" altLang="en-US" dirty="0" smtClean="0"/>
              <a:t>변수 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개요</a:t>
            </a:r>
            <a:endParaRPr lang="en-US" altLang="ko-KR" dirty="0"/>
          </a:p>
          <a:p>
            <a:pPr lvl="1"/>
            <a:r>
              <a:rPr lang="ko-KR" altLang="en-US" sz="1600" dirty="0"/>
              <a:t>변수는 값을 계속 변경하여 저장하는 </a:t>
            </a:r>
            <a:r>
              <a:rPr lang="ko-KR" altLang="en-US" sz="1600" dirty="0" smtClean="0"/>
              <a:t>개념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셸 스크립트의 구조는 변경할 필요가 없는데 </a:t>
            </a:r>
            <a:r>
              <a:rPr lang="ko-KR" altLang="en-US" sz="1600" dirty="0" smtClean="0"/>
              <a:t>설정 </a:t>
            </a:r>
            <a:r>
              <a:rPr lang="ko-KR" altLang="en-US" sz="1600" dirty="0"/>
              <a:t>값이 상황에 따라 다를 때는 변수를 바꾸는 방식으로 프로그래밍하면 </a:t>
            </a:r>
            <a:r>
              <a:rPr lang="ko-KR" altLang="en-US" sz="1600" dirty="0" smtClean="0"/>
              <a:t>편리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셸 스크립트에서는 변수를 사용하기 전에 미리 선언하지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처음 변수에 값이 할당되면 </a:t>
            </a:r>
            <a:r>
              <a:rPr lang="ko-KR" altLang="en-US" sz="1600" dirty="0" smtClean="0"/>
              <a:t>자동으로 </a:t>
            </a:r>
            <a:r>
              <a:rPr lang="ko-KR" altLang="en-US" sz="1600" dirty="0"/>
              <a:t>변수가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변수에 들어가는 모든 값은 문자열</a:t>
            </a:r>
            <a:r>
              <a:rPr lang="en-US" altLang="ko-KR" sz="1600" dirty="0"/>
              <a:t>(string)</a:t>
            </a:r>
            <a:r>
              <a:rPr lang="ko-KR" altLang="en-US" sz="1600" dirty="0"/>
              <a:t>로 취급되고 숫자를 넣어도 </a:t>
            </a:r>
            <a:r>
              <a:rPr lang="ko-KR" altLang="en-US" sz="1600" dirty="0" smtClean="0"/>
              <a:t>동일하게 취급</a:t>
            </a:r>
            <a:endParaRPr lang="en-US" altLang="ko-KR" sz="1600" dirty="0" smtClean="0"/>
          </a:p>
          <a:p>
            <a:pPr lvl="1"/>
            <a:r>
              <a:rPr lang="ko-KR" altLang="en-US" sz="1600" dirty="0" err="1"/>
              <a:t>변수명은</a:t>
            </a:r>
            <a:r>
              <a:rPr lang="ko-KR" altLang="en-US" sz="1600" dirty="0"/>
              <a:t> 대문자와 소문자를 구분하기 때문에 </a:t>
            </a:r>
            <a:r>
              <a:rPr lang="en-US" altLang="ko-KR" sz="1600" dirty="0"/>
              <a:t>$aa</a:t>
            </a:r>
            <a:r>
              <a:rPr lang="ko-KR" altLang="en-US" sz="1600" dirty="0"/>
              <a:t>와 </a:t>
            </a:r>
            <a:r>
              <a:rPr lang="en-US" altLang="ko-KR" sz="1600" dirty="0"/>
              <a:t>$AA</a:t>
            </a:r>
            <a:r>
              <a:rPr lang="ko-KR" altLang="en-US" sz="1600" dirty="0"/>
              <a:t>는 다른 </a:t>
            </a:r>
            <a:r>
              <a:rPr lang="ko-KR" altLang="en-US" sz="1600" dirty="0" err="1" smtClean="0"/>
              <a:t>변수명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변수를 대입할 때 ‘</a:t>
            </a:r>
            <a:r>
              <a:rPr lang="en-US" altLang="ko-KR" sz="1600" dirty="0"/>
              <a:t>=’ </a:t>
            </a:r>
            <a:r>
              <a:rPr lang="ko-KR" altLang="en-US" sz="1600" dirty="0"/>
              <a:t>앞뒤에 공백이 없어야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617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1796</Words>
  <Application>Microsoft Office PowerPoint</Application>
  <PresentationFormat>화면 슬라이드 쇼(4:3)</PresentationFormat>
  <Paragraphs>359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셸의 개념</vt:lpstr>
      <vt:lpstr>1-2 셸의 명령문 처리 방법</vt:lpstr>
      <vt:lpstr>1-3 환경 변수</vt:lpstr>
      <vt:lpstr>2-1 셸 스크립트 작성    </vt:lpstr>
      <vt:lpstr>2-2 셸 스크립트 실행   </vt:lpstr>
      <vt:lpstr>2-3 변수    </vt:lpstr>
      <vt:lpstr>2-3 변수    </vt:lpstr>
      <vt:lpstr>2-3 변수    </vt:lpstr>
      <vt:lpstr>2-3 변수    </vt:lpstr>
      <vt:lpstr>2-3 변수    </vt:lpstr>
      <vt:lpstr>2-3 변수    </vt:lpstr>
      <vt:lpstr>2-4 if문과 case문    </vt:lpstr>
      <vt:lpstr>2-4 if문과 case문    </vt:lpstr>
      <vt:lpstr>2-4 if문과 case문    </vt:lpstr>
      <vt:lpstr>2-4 if문과 case문    </vt:lpstr>
      <vt:lpstr>2-4 if문과 case문    </vt:lpstr>
      <vt:lpstr>2-4 if문과 case문    </vt:lpstr>
      <vt:lpstr>2-4 if문과 case문    </vt:lpstr>
      <vt:lpstr>2-5 반복문    </vt:lpstr>
      <vt:lpstr>2-5 반복문    </vt:lpstr>
      <vt:lpstr>2-5 반복문    </vt:lpstr>
      <vt:lpstr>2-5 반복문    </vt:lpstr>
      <vt:lpstr>2-5 반복문    </vt:lpstr>
      <vt:lpstr>2-5 반복문    </vt:lpstr>
      <vt:lpstr>2-5 반복문    </vt:lpstr>
      <vt:lpstr>2-5 반복문    </vt:lpstr>
      <vt:lpstr>3-1 셸 스크립트 응용 기능  </vt:lpstr>
      <vt:lpstr>3-1 셸 스크립트 응용 기능  </vt:lpstr>
      <vt:lpstr>3-1 셸 스크립트 응용 기능  </vt:lpstr>
      <vt:lpstr>3-1 셸 스크립트 응용 기능  </vt:lpstr>
      <vt:lpstr>3-1 셸 스크립트 응용 기능  </vt:lpstr>
      <vt:lpstr>3-1 셸 스크립트 응용 기능  </vt:lpstr>
      <vt:lpstr>3-1 셸 스크립트 응용 기능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hhloju@hanmail.net</cp:lastModifiedBy>
  <cp:revision>795</cp:revision>
  <dcterms:created xsi:type="dcterms:W3CDTF">2012-07-23T02:34:37Z</dcterms:created>
  <dcterms:modified xsi:type="dcterms:W3CDTF">2020-01-29T00:46:05Z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