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302" r:id="rId8"/>
    <p:sldId id="280" r:id="rId9"/>
    <p:sldId id="281" r:id="rId10"/>
    <p:sldId id="282" r:id="rId11"/>
    <p:sldId id="283" r:id="rId12"/>
    <p:sldId id="30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27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D9329B-4148-498C-B702-23A152CA9CB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98C58-B7E7-472E-B983-CA84E0D498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2019. 2. 28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26" y="274639"/>
            <a:ext cx="4878220" cy="3658417"/>
          </a:xfrm>
          <a:noFill/>
          <a:ln/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195736" y="4077072"/>
            <a:ext cx="1905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Windows OS GUI</a:t>
            </a:r>
            <a:endParaRPr lang="en-US" altLang="ko-KR" dirty="0"/>
          </a:p>
        </p:txBody>
      </p:sp>
      <p:pic>
        <p:nvPicPr>
          <p:cNvPr id="8194" name="Picture 2" descr="http://cfs16.tistory.com/image/27/tistory/2010/11/17/13/57/4ce360a7cbb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4664"/>
            <a:ext cx="298113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06319" y="5445224"/>
            <a:ext cx="1769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Android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GUI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5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s15.tistory.com/image/4/tistory/2008/12/02/19/11/493509d471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6" y="260648"/>
            <a:ext cx="5983850" cy="36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259632" y="4005064"/>
            <a:ext cx="1150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Linux GUI</a:t>
            </a:r>
            <a:endParaRPr lang="en-US" altLang="ko-KR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444208" y="6237312"/>
            <a:ext cx="11426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Linux CUI</a:t>
            </a:r>
            <a:endParaRPr lang="en-US" altLang="ko-KR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71374"/>
            <a:ext cx="4532792" cy="37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r>
              <a:rPr lang="en-US" altLang="ko-KR" dirty="0"/>
              <a:t> </a:t>
            </a:r>
            <a:r>
              <a:rPr lang="ko-KR" altLang="en-US" dirty="0"/>
              <a:t>발전 과정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097759" cy="38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83821"/>
              </p:ext>
            </p:extLst>
          </p:nvPr>
        </p:nvGraphicFramePr>
        <p:xfrm>
          <a:off x="1547665" y="1700808"/>
          <a:ext cx="6984776" cy="4680520"/>
        </p:xfrm>
        <a:graphic>
          <a:graphicData uri="http://schemas.openxmlformats.org/drawingml/2006/table">
            <a:tbl>
              <a:tblPr/>
              <a:tblGrid>
                <a:gridCol w="6984776"/>
              </a:tblGrid>
              <a:tr h="4680520">
                <a:tc>
                  <a:txBody>
                    <a:bodyPr/>
                    <a:lstStyle/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부재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초기의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컴퓨터는 운영체제가 존재하지 않았으며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컴퓨터를 관리하는 오퍼레이터나 프로그래머가 기계어 코드로 작성된 프로그램을 메모리에 적재시키고 컴퓨터를 수행하였다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따라서 전문적인 오퍼레이터가 컴퓨터의 전반적인 동작을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관리해야 하는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부담이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일괄처리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(Batch Processing System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유사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작업을 그룹별로 묶어서 수행시키는 방법으로 작업 준비시간을 줄이는 방법을 사용하는 시스템이다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일괄처리 시스템에서는 작업들이 자동적으로 처리할 수 있는 상주 모니터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(Resident monitor)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라는 초기의 운영체제를 사용하고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상주 모니터는 항상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장치에 적재되어 있으면서 시스템을 제어하며 새로운 프로그램을 실행해야 할 때에 해당 프로그램을 메모리에 적재시키고 제어를 넘겨주는 방법을 사용하고 있다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다중 프로그래밍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(Multiprogramming System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느린 입출력 속도와 빠른 중앙 처리 장치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(CPU)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의 속도차이에서 발생하는 문제점을 효율적으로 해결하기 위하여 제안된 방식이다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개 이상의 프로그램이 적재되어 수행되며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하나의 프로그램이 중앙 처리 장치를 사용하다가 입출력 동작을 하게 되면 다른 프로그램이 중앙처리 장치를 이용함으로써 컴퓨터의 이용도와 처리 능력을 증대시킬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217" marR="11217" marT="11217" marB="112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4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43228"/>
              </p:ext>
            </p:extLst>
          </p:nvPr>
        </p:nvGraphicFramePr>
        <p:xfrm>
          <a:off x="899593" y="1628799"/>
          <a:ext cx="7632848" cy="4680520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4680520">
                <a:tc>
                  <a:txBody>
                    <a:bodyPr/>
                    <a:lstStyle/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다중 처리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(Multiprocessing System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동시에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프로그램을 수행할 수 있는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두 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이상의 중앙 처리 장치를 두고서 업무를 분담하여 처리를 하는 방식을 의미한다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다중 처리 시스템의 경우에 하나의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CPU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가 고장 나더라도 다른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CPU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를 이용하여 업무 처리를 계속할 수 있기 때문에 시스템의 안정성이 높다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시분할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(Time Sharing System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시간을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분할해서 동시에 여러 프로그램이 수행될 수 있도록 작업을 수행하는 시스템이며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각 사용자로 하여금 자신만이 컴퓨터를 혼자서 독점적으로 사용하고 있다는 환상을 느낄 수 있게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시분할 시스템은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장치에 여러 개의 프로세스가 적재되어 수행되기 때문에 각 프로세스가 효율적으로 수행될 수 있도록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CPU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및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장치를 관리해주어야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실시간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(Realtime System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제한된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시간 내에 작업이 완료가 되어야 하는 특성을 가지는 시스템을 의미한다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실시간 시스템은 제한시간에 대한 엄격함의 정도에 따라서 경성 실시간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(Hard realtime)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과 연성 실시간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(Soft realtime)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으로 나눌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경성 실시간 시스템은 원자로 제어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유도 미사일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비행기 제어 등과 같이 제한 시간의 실패가 치명적인 재앙을 일으킬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반면에 연성 실시간 시스템은 동영상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/MP3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플레이어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게임 등을 예로 들을 수 있으며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제한 시간을 놓치더라도 프로그램의 서비스 품질을 떨어뜨리는 정도의 경미한 손실을 입힌다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분산 처리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(Distributed Processing System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하나의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대형 컴퓨터에서 수행하던 기능을 지역적으로 분산된 소형 컴퓨터에 분할한 후 네트워크를 통하여 상호간에 데이터를 주고받으며 작업을 처리하는 시스템을 의미한다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이를 통하여 연산 속도를 향상 시킬 수 있으며 컴퓨터 자원을 보다 효율적으로 이용할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217" marR="11217" marT="11217" marB="112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기능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운영체제는 컴퓨터 시스템을 구성하는 각종 컴퓨터 자원을 관리하고 있으며 이러한 자원 중에서 유형의 자원으로는 </a:t>
            </a:r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저장 장치</a:t>
            </a:r>
            <a:r>
              <a:rPr lang="en-US" altLang="ko-KR" dirty="0"/>
              <a:t>, </a:t>
            </a:r>
            <a:r>
              <a:rPr lang="ko-KR" altLang="en-US" dirty="0"/>
              <a:t>입출력 장치 등이 있으며</a:t>
            </a:r>
            <a:r>
              <a:rPr lang="en-US" altLang="ko-KR" dirty="0"/>
              <a:t>, </a:t>
            </a:r>
            <a:r>
              <a:rPr lang="ko-KR" altLang="en-US" dirty="0"/>
              <a:t>무형의 자원으로는 프로세스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소켓 등이 있다</a:t>
            </a:r>
            <a:r>
              <a:rPr lang="en-US" altLang="ko-KR" dirty="0"/>
              <a:t>. </a:t>
            </a:r>
            <a:r>
              <a:rPr lang="ko-KR" altLang="en-US" dirty="0"/>
              <a:t>운영체제는 이와 같은 다양한 자원들을 프로그램들이 공유해서 사용할 수 있도록 체계적인 관리가 이루어져야 하며</a:t>
            </a:r>
            <a:r>
              <a:rPr lang="en-US" altLang="ko-KR" dirty="0"/>
              <a:t>, </a:t>
            </a:r>
            <a:r>
              <a:rPr lang="ko-KR" altLang="en-US" dirty="0"/>
              <a:t>자원에 대한 경쟁 및 충돌을 해결해야 한다</a:t>
            </a:r>
            <a:r>
              <a:rPr lang="en-US" altLang="ko-KR" dirty="0"/>
              <a:t>. </a:t>
            </a:r>
            <a:r>
              <a:rPr lang="ko-KR" altLang="en-US" dirty="0"/>
              <a:t>대표적인 운영체제의 기능은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프로세스 관리</a:t>
            </a:r>
          </a:p>
          <a:p>
            <a:pPr lvl="1"/>
            <a:r>
              <a:rPr lang="ko-KR" altLang="en-US" dirty="0" err="1"/>
              <a:t>주기억</a:t>
            </a:r>
            <a:r>
              <a:rPr lang="ko-KR" altLang="en-US" dirty="0"/>
              <a:t> 장치 관리</a:t>
            </a:r>
          </a:p>
          <a:p>
            <a:pPr lvl="1"/>
            <a:r>
              <a:rPr lang="ko-KR" altLang="en-US" dirty="0"/>
              <a:t>저장 장치 관리</a:t>
            </a:r>
          </a:p>
          <a:p>
            <a:pPr lvl="1"/>
            <a:r>
              <a:rPr lang="ko-KR" altLang="en-US" dirty="0"/>
              <a:t>프로세스간 통신</a:t>
            </a:r>
          </a:p>
          <a:p>
            <a:pPr lvl="1"/>
            <a:r>
              <a:rPr lang="ko-KR" altLang="en-US" dirty="0"/>
              <a:t>파일 관리</a:t>
            </a:r>
          </a:p>
          <a:p>
            <a:pPr lvl="1"/>
            <a:r>
              <a:rPr lang="ko-KR" altLang="en-US" dirty="0"/>
              <a:t>입출력 관리</a:t>
            </a:r>
          </a:p>
          <a:p>
            <a:pPr lvl="1"/>
            <a:r>
              <a:rPr lang="ko-KR" altLang="en-US" dirty="0"/>
              <a:t>보호 기능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1910680"/>
            <a:ext cx="6781800" cy="4038600"/>
            <a:chOff x="864" y="1440"/>
            <a:chExt cx="4040" cy="206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032" cy="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64" y="3168"/>
              <a:ext cx="4032" cy="3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400"/>
                <a:t>하드웨어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80" y="21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/>
                <a:t>네트워크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84" y="2192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600"/>
                <a:t>프로세스 관리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72" y="2192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600"/>
                <a:t>메모리 관리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92" y="2192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IPC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248" y="219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600"/>
                <a:t>파일관리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528" y="2688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600"/>
                <a:t>장치 드라이버 관리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16" y="248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88" y="248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864" y="1768"/>
              <a:ext cx="4032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/>
                <a:t>시스템 호출 인터페이스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64" y="144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/>
                <a:t>프로세스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704" y="144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/>
                <a:t>프로세스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544" y="144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/>
                <a:t>프로세스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84" y="144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/>
                <a:t>프로세스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232" y="144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/>
                <a:t>프로세스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41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184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952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1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488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376" y="23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136" y="2472"/>
              <a:ext cx="2208" cy="144"/>
            </a:xfrm>
            <a:custGeom>
              <a:avLst/>
              <a:gdLst>
                <a:gd name="T0" fmla="*/ 0 w 2160"/>
                <a:gd name="T1" fmla="*/ 0 h 96"/>
                <a:gd name="T2" fmla="*/ 0 w 2160"/>
                <a:gd name="T3" fmla="*/ 96 h 96"/>
                <a:gd name="T4" fmla="*/ 2160 w 2160"/>
                <a:gd name="T5" fmla="*/ 96 h 96"/>
                <a:gd name="T6" fmla="*/ 2160 w 216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96">
                  <a:moveTo>
                    <a:pt x="0" y="0"/>
                  </a:moveTo>
                  <a:lnTo>
                    <a:pt x="0" y="96"/>
                  </a:lnTo>
                  <a:lnTo>
                    <a:pt x="2160" y="96"/>
                  </a:lnTo>
                  <a:lnTo>
                    <a:pt x="216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416" y="2472"/>
              <a:ext cx="1200" cy="232"/>
            </a:xfrm>
            <a:custGeom>
              <a:avLst/>
              <a:gdLst>
                <a:gd name="T0" fmla="*/ 0 w 1200"/>
                <a:gd name="T1" fmla="*/ 0 h 192"/>
                <a:gd name="T2" fmla="*/ 0 w 1200"/>
                <a:gd name="T3" fmla="*/ 192 h 192"/>
                <a:gd name="T4" fmla="*/ 1200 w 1200"/>
                <a:gd name="T5" fmla="*/ 192 h 192"/>
                <a:gd name="T6" fmla="*/ 1200 w 1200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192">
                  <a:moveTo>
                    <a:pt x="0" y="0"/>
                  </a:moveTo>
                  <a:lnTo>
                    <a:pt x="0" y="192"/>
                  </a:lnTo>
                  <a:lnTo>
                    <a:pt x="1200" y="192"/>
                  </a:lnTo>
                  <a:lnTo>
                    <a:pt x="120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952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20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04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88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3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9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관리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87531"/>
              </p:ext>
            </p:extLst>
          </p:nvPr>
        </p:nvGraphicFramePr>
        <p:xfrm>
          <a:off x="827584" y="2060848"/>
          <a:ext cx="7488832" cy="3744416"/>
        </p:xfrm>
        <a:graphic>
          <a:graphicData uri="http://schemas.openxmlformats.org/drawingml/2006/table">
            <a:tbl>
              <a:tblPr/>
              <a:tblGrid>
                <a:gridCol w="7488832"/>
              </a:tblGrid>
              <a:tr h="37444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사용자가 실행시키고자 하는 프로그램을 메모리에 적재하여 작업을 수행시키는 기능을 제공한다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이때 프로세스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(process)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란 실행중인 프로그램을 의미하며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프로세스가 주어진 작업을 수행하기 위해서 프로세서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메모리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 그리고 입출력 장치를 필요로 한다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 관리의 세부적인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스케줄링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생성 및 제거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중지와 재개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동기화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통신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주기억</a:t>
            </a:r>
            <a:r>
              <a:rPr lang="ko-KR" altLang="en-US" dirty="0" smtClean="0"/>
              <a:t> 장치 관리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1992"/>
              </p:ext>
            </p:extLst>
          </p:nvPr>
        </p:nvGraphicFramePr>
        <p:xfrm>
          <a:off x="1115616" y="2132856"/>
          <a:ext cx="7128792" cy="3816424"/>
        </p:xfrm>
        <a:graphic>
          <a:graphicData uri="http://schemas.openxmlformats.org/drawingml/2006/table">
            <a:tbl>
              <a:tblPr/>
              <a:tblGrid>
                <a:gridCol w="7128792"/>
              </a:tblGrid>
              <a:tr h="38164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프로그램이 실행되기 위해서는 보조 기억 장치에서 읽어서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장치로 적재되어야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장치로 사용되는 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(RAM)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은 휘발성 저장 장치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(volatile storage device)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이며 전원이 차단되면 데이터가 유실되는 특성을 지니고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일반적으로 램은 용량이 작고 비싸기 때문에 모든 프로그램을 적재할 만큼 큰 용량을 가지는 것은 불가능하며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효율적인 관리를 통하여 성능을 향상시켜야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장치의 어떤 부분이 사용되고 있는지 추적할 수 있어야 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필요에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따라서 메모리를 할당 및 해제 할 수 있어야 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다른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프로세스의 접근으로부터 보호해야 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장치 관리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90944"/>
              </p:ext>
            </p:extLst>
          </p:nvPr>
        </p:nvGraphicFramePr>
        <p:xfrm>
          <a:off x="1043608" y="1916832"/>
          <a:ext cx="7128792" cy="3528392"/>
        </p:xfrm>
        <a:graphic>
          <a:graphicData uri="http://schemas.openxmlformats.org/drawingml/2006/table">
            <a:tbl>
              <a:tblPr/>
              <a:tblGrid>
                <a:gridCol w="7128792"/>
              </a:tblGrid>
              <a:tr h="35283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장치는 휘발성이며 용량이 작기 때문에 모든 데이터와 프로그램을 영구적으로 보관하기 어렵다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따라서 영구적으로 자료를 보관할 수 있는 보조 저장 장치를 이용하여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장치의 내용을 백업해야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대부분의 컴퓨터 시스템에서는 디스크를 주요 저장 장치로 사용하여 프로그램과 데이터를 보관하고 있다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저장 장치 관리의 세부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자유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공간 관리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Free­space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management)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공간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할당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(Storage allocation)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디스크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스케줄링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(Disk scheduling)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CHAPTER 1</a:t>
            </a:r>
            <a:br>
              <a:rPr lang="en-US" altLang="ko-KR" dirty="0" smtClean="0"/>
            </a:br>
            <a:r>
              <a:rPr lang="ko-KR" altLang="en-US" dirty="0" smtClean="0"/>
              <a:t>운영체제 개요</a:t>
            </a:r>
            <a:r>
              <a:rPr lang="en-US" altLang="ko-KR" dirty="0" smtClean="0"/>
              <a:t>(Overview)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프로세스간 통신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53956"/>
              </p:ext>
            </p:extLst>
          </p:nvPr>
        </p:nvGraphicFramePr>
        <p:xfrm>
          <a:off x="827584" y="2060848"/>
          <a:ext cx="7560840" cy="3888432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38884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프로세스간 통신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(Inter Process Communication)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는 프로세스간 자원을 공유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(resource sharing),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동기화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(synchronize)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그리고 데이터 교환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(exchanging data)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을 위한 수단으로 사용된다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대표적인 프로세스간 통신 기법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공유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메모리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(Shared memory)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세마포어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(Semaphore)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시그널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(Signal)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파이프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(Pipe)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메시지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(Message queue)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4007"/>
              </p:ext>
            </p:extLst>
          </p:nvPr>
        </p:nvGraphicFramePr>
        <p:xfrm>
          <a:off x="899592" y="2060848"/>
          <a:ext cx="7344816" cy="3600400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36004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운영체제는 입력 및 출력의 대상으로 파일이라는 개념을 사용하고 있으며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파일이란 연관된 자료의 집합으로 정의되며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프로그램 및 데이터와 같은 정보를 보관하는 단위로 사용된다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 관리의 세부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생성 및 삭제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디렉토리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생성 및 삭제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디렉토리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조작을 위한 인터페이스 제공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저장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장치에 파일 유지 관리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손실 방지 및 복구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입출력 관리</a:t>
            </a:r>
            <a:endParaRPr lang="en-US" altLang="ko-KR" dirty="0" smtClean="0"/>
          </a:p>
          <a:p>
            <a:pPr lvl="1"/>
            <a:r>
              <a:rPr lang="ko-KR" altLang="en-US" dirty="0"/>
              <a:t>실행중인 프로세스가 입출력을 요구하는 경우 운영체제는 프로세스를 대신해서 입출력 장치로부터 작업을 요청하고 수행 결과를 프로세스에게 돌려준다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보호 기능</a:t>
            </a:r>
            <a:endParaRPr lang="en-US" altLang="ko-KR" dirty="0" smtClean="0"/>
          </a:p>
          <a:p>
            <a:pPr lvl="1"/>
            <a:r>
              <a:rPr lang="ko-KR" altLang="en-US" dirty="0"/>
              <a:t>프로세스 또는 사용자가 시스템 자원을 사용함에 있어서 다른 프로세스 및 사용자로부터 접근되는 것을 제어 할 수 있게 해야 한다</a:t>
            </a:r>
            <a:r>
              <a:rPr lang="en-US" altLang="ko-KR" dirty="0"/>
              <a:t>. </a:t>
            </a:r>
            <a:r>
              <a:rPr lang="ko-KR" altLang="en-US" dirty="0"/>
              <a:t>그렇지 않은 경우 작업 중인 내용이 손실되거나 오류를 발생할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56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구조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28551"/>
              </p:ext>
            </p:extLst>
          </p:nvPr>
        </p:nvGraphicFramePr>
        <p:xfrm>
          <a:off x="899592" y="2132856"/>
          <a:ext cx="7200800" cy="3312368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33123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 시스템의 자원이 점점 다양해지고 사용자들의 요구가 증가함에 따라서 운영체제도 점차 비대화되고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따라서 현대의 운영체제와 같이 크고 복잡한 시스템은 요구되는 모든 기능이 적절히 수행되어야 하고 각 기능 모듈이 쉽게 변경이 될 수 있도록 신중히 설계되어야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대표적인 구조는 다음과 같이 나눌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모노리틱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구조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(monolithic structure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계층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구조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(layered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structure</a:t>
                      </a: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마이크로커널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구조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(micro-kernel structure)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34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모노리틱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741"/>
              </p:ext>
            </p:extLst>
          </p:nvPr>
        </p:nvGraphicFramePr>
        <p:xfrm>
          <a:off x="395536" y="1844824"/>
          <a:ext cx="7416824" cy="3528392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35283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초창기 운영체제는 크기도 작고 간단한 기능만을 가지고 있었으며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운영체제를 구성하는 대부분의 기능들이 하나의 커다란 덩치의 코드로 구성이 되어 있었다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이러한 초기 운영체제들은 컴퓨터 하드웨어를 제어하기 위한 최소한의 자원 접근 기능을 가진 간단한 디스크 운영체제의 형태를 보이고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이들은 적은 수의 기능 모듈을 가지기 때문에 효율적인 측면을 고려하여 최소한의 계층구조도 가지지 않는 경우가 대부분이다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가장 좋은 예로는 개인용 컴퓨터에서 널리 사용되었던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Ms-DOS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운영체제가 있다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3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 구조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08722"/>
              </p:ext>
            </p:extLst>
          </p:nvPr>
        </p:nvGraphicFramePr>
        <p:xfrm>
          <a:off x="827584" y="1772816"/>
          <a:ext cx="7776864" cy="4392488"/>
        </p:xfrm>
        <a:graphic>
          <a:graphicData uri="http://schemas.openxmlformats.org/drawingml/2006/table">
            <a:tbl>
              <a:tblPr/>
              <a:tblGrid>
                <a:gridCol w="7776864"/>
              </a:tblGrid>
              <a:tr h="43924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비교적 단순한 하드웨어를 제어하던 초기의 운영체제는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모노리틱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구조만으로 충분히 유지되었으나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점차 운영체제가 복잡한 하드웨어의 제어와 향상된 사용자의 요구를 충족하기 위하여 수많은 프로그램 모듈의 집합으로 점차 비대해지게 되었다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이러한 프로그램의 모듈들이 각기 상관관계를 가지면서 같은 레벨에 모여 있다면 운영체제를 수정하거나 기능을 개선하는데 있어서 큰 어려움을 겪게 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따라서 이러한 문제점을 해결하는 방안으로 계층 구조 방식이 등장하였다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계층적인 접근을 통하여 전체 운영체제는 모듈화될 수 있으며 각 계층은 모듈로서 독립적으로 유지 관리될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또한 각 계층은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상하위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계층과의 인터페이스를 통하여 수직적으로 유지되며 내부요소를 감출 수 있으므로 정보를 은폐할 수 있는 장점을 가질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또한 운영체제 설계자는 운영체제의 기능을 추가하거나 변경할 때 해당되는 계층만 수정 및 검증하면 되므로 운영체제 개발이 용이하게 되었다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7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96306" y="4795837"/>
            <a:ext cx="4751387" cy="9350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88468" y="5299075"/>
            <a:ext cx="2951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하드웨어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68" y="4867275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커      널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96306" y="4219575"/>
            <a:ext cx="4751387" cy="503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52068" y="4291012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기본 입출력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96306" y="3643312"/>
            <a:ext cx="4751387" cy="503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80631" y="3714750"/>
            <a:ext cx="1527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기억장치관리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96306" y="3067050"/>
            <a:ext cx="4751387" cy="503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52068" y="3138487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파일 시스템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196306" y="2492375"/>
            <a:ext cx="4751387" cy="503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707606" y="2563812"/>
            <a:ext cx="160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명령어 해석기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412206" y="1554162"/>
            <a:ext cx="1008062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5796756" y="1554162"/>
            <a:ext cx="1008062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139406" y="1554162"/>
            <a:ext cx="1008062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953668" y="5805264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계층 구조</a:t>
            </a:r>
          </a:p>
        </p:txBody>
      </p:sp>
    </p:spTree>
    <p:extLst>
      <p:ext uri="{BB962C8B-B14F-4D97-AF65-F5344CB8AC3E}">
        <p14:creationId xmlns:p14="http://schemas.microsoft.com/office/powerpoint/2010/main" val="3852243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마이크로커널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77081"/>
              </p:ext>
            </p:extLst>
          </p:nvPr>
        </p:nvGraphicFramePr>
        <p:xfrm>
          <a:off x="971600" y="1988840"/>
          <a:ext cx="7416824" cy="3888432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38884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마이크로커널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구조는 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(nucleus)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과 주변 서버들로 이루어진다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모노리틱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(monolithic)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커널과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달리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마이크로커널은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시스템의 동작에 꼭 필요한 그리고 최소의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커널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부문들이 모여서 핵을 이루고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나머지 부문들은 서버로 분리되는 것이 특징이다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주변 서버의 예는 파일 시스템이다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디스크가 없는 컴퓨터는 파일 시스템이 필요하지 않다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그러나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모노리틱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커널에서는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필요하든지 불필요하든지 관계없이 일단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커널에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들어가 있는 부분은 메모리에 올라가게 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마이크로커널에서는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파일시스템은 필요할 때만 메모리에 올라가게 되는 장점이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마이크로커널은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모노리틱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커널과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비교할 때 소프트웨어 기술이라는 측면에서 다음과 같은 여러 가지 장점을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갖는다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다양한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API(application program interface)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의 지원이 가능하다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(2)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커널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확장성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및 융통성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(flexibility and extensibility)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증대한다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서버의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오동작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(malfunction)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의 격리로 결함포용성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(fault-tolerance)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높아진다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8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 정리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6590"/>
              </p:ext>
            </p:extLst>
          </p:nvPr>
        </p:nvGraphicFramePr>
        <p:xfrm>
          <a:off x="827584" y="1772816"/>
          <a:ext cx="7488832" cy="4752528"/>
        </p:xfrm>
        <a:graphic>
          <a:graphicData uri="http://schemas.openxmlformats.org/drawingml/2006/table">
            <a:tbl>
              <a:tblPr/>
              <a:tblGrid>
                <a:gridCol w="7488832"/>
              </a:tblGrid>
              <a:tr h="47525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장에서는 운영체제란 무엇인지 살펴보았으며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컴퓨터가 만들어진 초창기에서부터 현재까지 어떠한 형태의 운영체제 종류들이 있었는지 간략하게 이해했다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또한 운영체제가 제공해주는 기능들과 운영체제가 어떤 구조로 설계되어 왔는지 살펴보았다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￭운영체제 개념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컴퓨터의 구성요소는 크게 하드웨어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응용 프로그램 그리고 사용자로 구분할 수 있으며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운영체제란 컴퓨터를 구성하는 자원들을 효율적으로 관리하는 기능을 제공해주며 사용자가 컴퓨터 시스템을 편리하게 사용할 수 있도록 도움을 주는 시스템 프로그램이다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초창기에 컴퓨터에는 운영체제가 없는 형태였으며 점차 일괄 처리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다중 프로그래밍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다중 처리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시분할 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실시간 시스템 등과 같이 다양한 형태의 복잡한 운영체제로 발전하게 되었다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￭운영체제 기능 및 구조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운영체제는 프로세스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주기억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장치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보조 기억 장치 등과 같은 다양한 기능들을 제공해주고 있으며 응용 프로그램들이 운영체제의 도움으로 컴퓨터의 자원을 효율적으로 이용할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운영체제를 만드는 사람들은 운영체제의 기능 요구 사항에 따라서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모노리틱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구조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계층 구조 또는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마이크로커널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구조 형태로 설계하고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89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2708920"/>
            <a:ext cx="4608512" cy="1062608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Question!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331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본 </a:t>
            </a:r>
            <a:r>
              <a:rPr lang="ko-KR" altLang="en-US" dirty="0"/>
              <a:t>장에서는 컴퓨터 시스템의 구성 요소 및 운영체제의 기본 개념을 익힌다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운영체제가 </a:t>
            </a:r>
            <a:r>
              <a:rPr lang="ko-KR" altLang="en-US" dirty="0"/>
              <a:t>어떻게 발전이 되어 왔는지 주요 시스템들을 소개한다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운영체제가 </a:t>
            </a:r>
            <a:r>
              <a:rPr lang="ko-KR" altLang="en-US" dirty="0"/>
              <a:t>제공해주는 기능들이 무엇이 있는지 개략적으로 살펴본다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40" y="4005064"/>
            <a:ext cx="4159771" cy="234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6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133433"/>
              </p:ext>
            </p:extLst>
          </p:nvPr>
        </p:nvGraphicFramePr>
        <p:xfrm>
          <a:off x="755576" y="1700808"/>
          <a:ext cx="7920880" cy="1872208"/>
        </p:xfrm>
        <a:graphic>
          <a:graphicData uri="http://schemas.openxmlformats.org/drawingml/2006/table">
            <a:tbl>
              <a:tblPr/>
              <a:tblGrid>
                <a:gridCol w="7920880"/>
              </a:tblGrid>
              <a:tr h="18722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운영체제란 컴퓨터를 구성하는 자원들을 효율적으로 관리하는 기능을 제공해주며 사용자가 컴퓨터 시스템을 편리하게 사용할 수 있도록 도움을 주는 시스템 프로그램으로 정의할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운영체제의 목적과 발전 과정을 살펴보면서 왜 운영체제가 점점 복잡하게 변하고 있는지 생각해보자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9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 구성 요소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1612"/>
              </p:ext>
            </p:extLst>
          </p:nvPr>
        </p:nvGraphicFramePr>
        <p:xfrm>
          <a:off x="899592" y="1196752"/>
          <a:ext cx="7416824" cy="5040560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5040560">
                <a:tc>
                  <a:txBody>
                    <a:bodyPr/>
                    <a:lstStyle/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운영체제의 역할을 살펴보기 위해서 일반적으로 인간이 컴퓨터를 이용하는 구성 요소를 살펴보면 다음과 같이 크게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가지로 이루어져 있음을 알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하드웨어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컴퓨터를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이루고 있는 다양한 부품들을 의미하며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CPU,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(RAM),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메인보드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(Mainboard),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그래픽 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(graphic Card),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키보드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(Keyboard),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마우스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(Mouse),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하드디스크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(Hard Disk)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등이 대표적이다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하드웨어를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제어하고 사용자들에게 편리한 컴퓨팅 환경을 제공해주는 기능을 담당하며 다양한 종류의 운영체제가 사용되고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대표적인 운영체제로 마이크로소프트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윈도우즈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(Microsoft Windows),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리눅스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(Linux),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유닉스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(UNIX), MS-DOS,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pSOS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QNX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등을 언급할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응용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프로그램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사용자들은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응용 프로그램을 이용하여 그들의 원하는 다양한 작업을 처리할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일반 사용자들이 사용하는 응용 프로그램으로는 워드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(word),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엑셀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파워포인트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게임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동영상 플레이어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그래픽 에디터 등이 있으며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개발자 및 시스템 관리자가 사용하는 응용 프로그램을 특별히 시스템 소프트웨어라고 부르며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컴파일러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데이터베이스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에디터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디버거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등을 언급할 수 있다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컴퓨터를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사용하는 인간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기계 혹은 다른 컴퓨터를 의미한다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80" y="1600200"/>
            <a:ext cx="5522189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43213" y="5876925"/>
            <a:ext cx="309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컴퓨터 시스템의 구성 요소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0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주요 목적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668463" y="1844824"/>
            <a:ext cx="5711849" cy="4463901"/>
            <a:chOff x="1668463" y="3211513"/>
            <a:chExt cx="3551237" cy="3097212"/>
          </a:xfrm>
        </p:grpSpPr>
        <p:sp>
          <p:nvSpPr>
            <p:cNvPr id="4" name="Oval 58"/>
            <p:cNvSpPr>
              <a:spLocks noChangeArrowheads="1"/>
            </p:cNvSpPr>
            <p:nvPr/>
          </p:nvSpPr>
          <p:spPr bwMode="auto">
            <a:xfrm>
              <a:off x="2295525" y="3571875"/>
              <a:ext cx="2232025" cy="223202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AutoShape 43"/>
            <p:cNvSpPr>
              <a:spLocks noChangeArrowheads="1"/>
            </p:cNvSpPr>
            <p:nvPr/>
          </p:nvSpPr>
          <p:spPr bwMode="auto">
            <a:xfrm>
              <a:off x="1668463" y="3211513"/>
              <a:ext cx="1368425" cy="1368425"/>
            </a:xfrm>
            <a:prstGeom prst="roundRect">
              <a:avLst>
                <a:gd name="adj" fmla="val 12125"/>
              </a:avLst>
            </a:prstGeom>
            <a:gradFill rotWithShape="1">
              <a:gsLst>
                <a:gs pos="0">
                  <a:srgbClr val="006666">
                    <a:alpha val="89999"/>
                  </a:srgbClr>
                </a:gs>
                <a:gs pos="100000">
                  <a:srgbClr val="006666">
                    <a:gamma/>
                    <a:shade val="33333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AutoShape 44"/>
            <p:cNvSpPr>
              <a:spLocks noChangeArrowheads="1"/>
            </p:cNvSpPr>
            <p:nvPr/>
          </p:nvSpPr>
          <p:spPr bwMode="auto">
            <a:xfrm>
              <a:off x="3757613" y="3213100"/>
              <a:ext cx="1368425" cy="1368425"/>
            </a:xfrm>
            <a:prstGeom prst="roundRect">
              <a:avLst>
                <a:gd name="adj" fmla="val 12125"/>
              </a:avLst>
            </a:prstGeom>
            <a:solidFill>
              <a:srgbClr val="808000">
                <a:alpha val="89999"/>
              </a:srgbClr>
            </a:solidFill>
            <a:ln>
              <a:noFill/>
            </a:ln>
            <a:effectLst>
              <a:prstShdw prst="shdw17" dist="17961" dir="2700000">
                <a:srgbClr val="80800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AutoShape 45"/>
            <p:cNvSpPr>
              <a:spLocks noChangeArrowheads="1"/>
            </p:cNvSpPr>
            <p:nvPr/>
          </p:nvSpPr>
          <p:spPr bwMode="auto">
            <a:xfrm>
              <a:off x="1668463" y="4940300"/>
              <a:ext cx="1368425" cy="1368425"/>
            </a:xfrm>
            <a:prstGeom prst="roundRect">
              <a:avLst>
                <a:gd name="adj" fmla="val 12125"/>
              </a:avLst>
            </a:prstGeom>
            <a:solidFill>
              <a:srgbClr val="009999">
                <a:alpha val="89999"/>
              </a:srgbClr>
            </a:solidFill>
            <a:ln>
              <a:noFill/>
            </a:ln>
            <a:effectLst>
              <a:prstShdw prst="shdw17" dist="17961" dir="2700000">
                <a:srgbClr val="009999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762125" y="3751263"/>
              <a:ext cx="123983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효율적인 자원관리</a:t>
              </a: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3768725" y="3644900"/>
              <a:ext cx="1319213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편리한 사용자 </a:t>
              </a:r>
            </a:p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인터페이스 제공</a:t>
              </a:r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1851025" y="5372100"/>
              <a:ext cx="1296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</a:rPr>
                <a:t>처리 능력 증대 및 응답 시간 단축</a:t>
              </a:r>
            </a:p>
          </p:txBody>
        </p:sp>
        <p:pic>
          <p:nvPicPr>
            <p:cNvPr id="11" name="Picture 49" descr="mouse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8" y="4148138"/>
              <a:ext cx="277812" cy="36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52"/>
            <p:cNvSpPr>
              <a:spLocks noChangeArrowheads="1"/>
            </p:cNvSpPr>
            <p:nvPr/>
          </p:nvSpPr>
          <p:spPr bwMode="auto">
            <a:xfrm>
              <a:off x="3756025" y="4940300"/>
              <a:ext cx="1368425" cy="1368425"/>
            </a:xfrm>
            <a:prstGeom prst="roundRect">
              <a:avLst>
                <a:gd name="adj" fmla="val 12125"/>
              </a:avLst>
            </a:prstGeom>
            <a:solidFill>
              <a:srgbClr val="336600">
                <a:alpha val="89999"/>
              </a:srgbClr>
            </a:solidFill>
            <a:ln>
              <a:noFill/>
            </a:ln>
            <a:effectLst>
              <a:prstShdw prst="shdw17" dist="17961" dir="2700000">
                <a:srgbClr val="33660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3635375" y="5300663"/>
              <a:ext cx="1584325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오류 검사 및 복구 </a:t>
              </a:r>
            </a:p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기능을 통한 신뢰도 향상</a:t>
              </a:r>
            </a:p>
          </p:txBody>
        </p:sp>
        <p:pic>
          <p:nvPicPr>
            <p:cNvPr id="14" name="Picture 55" descr="mouse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650" y="4148138"/>
              <a:ext cx="277813" cy="36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6" descr="mouse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8" y="5876925"/>
              <a:ext cx="277812" cy="36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7" descr="mouse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650" y="5903913"/>
              <a:ext cx="277813" cy="36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2676525" y="4635500"/>
              <a:ext cx="14097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ko-KR" altLang="en-US"/>
                <a:t>운영체제의 주요 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8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2378"/>
              </p:ext>
            </p:extLst>
          </p:nvPr>
        </p:nvGraphicFramePr>
        <p:xfrm>
          <a:off x="1331640" y="1556792"/>
          <a:ext cx="7416824" cy="4248472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4248472">
                <a:tc>
                  <a:txBody>
                    <a:bodyPr/>
                    <a:lstStyle/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효율적인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자원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관리  능력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내부에는 마이크로프로세서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메인메모리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저장장치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출력 장치 등과 같은 하드웨어 자원 및 프로세스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소켓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주소공간과 같은 소프트웨어적인 자원들이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이러한 자원들을 여러 사용자 또는 응용 프로그램들이 공유해서 사용해야 하며 이를 효율적으로 관리해주는 기능이 제공되어야 한다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편리한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 인터페이스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제공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운영체제는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사용자가 컴퓨터 내부 구조 및 하드웨어의 동작원리를 이해하지 못하더라도 컴퓨터를 편리하게 사용할 수 있는 인터페이스를 제공해주어야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이러한 인터페이스 방식은 크게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ea typeface="굴림"/>
                        </a:rPr>
                        <a:t>명령어 사용자 인터페이스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(Command User Interface)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방식과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ea typeface="굴림"/>
                        </a:rPr>
                        <a:t>그래픽 사용자 인터페이스 방식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(Graphic User Interface)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방식으로 구분한다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8388"/>
              </p:ext>
            </p:extLst>
          </p:nvPr>
        </p:nvGraphicFramePr>
        <p:xfrm>
          <a:off x="1187624" y="1556792"/>
          <a:ext cx="7200800" cy="4392488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4392488">
                <a:tc>
                  <a:txBody>
                    <a:bodyPr/>
                    <a:lstStyle/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처리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능력 증대 및 응답 시간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단축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처리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능력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(throughput)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이란 단위 시간 내에 컴퓨터 시스템이 처리하는 일의 양을 의미하며 응답시간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(Turn around time, response time)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이란 사용자가 컴퓨터에 작업을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요청하였을 때 부터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결과가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나올 때 까지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걸리는 시간을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따라서 운영체제는 컴퓨터의 각 자원들을 효율적으로 운영하여 주어진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시간 동안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최대한의 작업을 처리하여야 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사용자가 전달한 작업을 빠른 시간 내에 처리하여 응답 시간을 줄여야 한다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222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오류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검사 및 복구 기능을 통한 신뢰도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향상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컴퓨터를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사용하는 동안 하드웨어적인 결함이나 소프트웨어적인 오류가 발생하였을 때 이를 신뢰성 있게 처리해줄 수 있는 기능이 제공되어야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</TotalTime>
  <Words>1970</Words>
  <Application>Microsoft Office PowerPoint</Application>
  <PresentationFormat>화면 슬라이드 쇼(4:3)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맑은 고딕</vt:lpstr>
      <vt:lpstr>한양신명조</vt:lpstr>
      <vt:lpstr>Arial</vt:lpstr>
      <vt:lpstr>Century Gothic</vt:lpstr>
      <vt:lpstr>Wingdings</vt:lpstr>
      <vt:lpstr>Wingdings 2</vt:lpstr>
      <vt:lpstr>가을</vt:lpstr>
      <vt:lpstr>운영체제 2019. 2. 28</vt:lpstr>
      <vt:lpstr>CHAPTER 1 운영체제 개요(Overview)</vt:lpstr>
      <vt:lpstr>학습 목표</vt:lpstr>
      <vt:lpstr>PowerPoint 프레젠테이션</vt:lpstr>
      <vt:lpstr>컴퓨터 시스템 구성 요소</vt:lpstr>
      <vt:lpstr>PowerPoint 프레젠테이션</vt:lpstr>
      <vt:lpstr>운영체제의 주요 목적</vt:lpstr>
      <vt:lpstr>PowerPoint 프레젠테이션</vt:lpstr>
      <vt:lpstr>PowerPoint 프레젠테이션</vt:lpstr>
      <vt:lpstr>PowerPoint 프레젠테이션</vt:lpstr>
      <vt:lpstr>PowerPoint 프레젠테이션</vt:lpstr>
      <vt:lpstr>운영체제 발전 과정</vt:lpstr>
      <vt:lpstr>PowerPoint 프레젠테이션</vt:lpstr>
      <vt:lpstr>PowerPoint 프레젠테이션</vt:lpstr>
      <vt:lpstr>운영체제의 기능/서비스</vt:lpstr>
      <vt:lpstr>PowerPoint 프레젠테이션</vt:lpstr>
      <vt:lpstr>프로세스 관리</vt:lpstr>
      <vt:lpstr>주기억 장치 관리</vt:lpstr>
      <vt:lpstr>저장 장치 관리</vt:lpstr>
      <vt:lpstr>프로세스간 통신</vt:lpstr>
      <vt:lpstr>파일/디렉토리 관리</vt:lpstr>
      <vt:lpstr>기타 기능</vt:lpstr>
      <vt:lpstr>운영체제의 구조</vt:lpstr>
      <vt:lpstr>모노리틱 구조</vt:lpstr>
      <vt:lpstr>계층 구조</vt:lpstr>
      <vt:lpstr>PowerPoint 프레젠테이션</vt:lpstr>
      <vt:lpstr>마이크로커널 구조</vt:lpstr>
      <vt:lpstr>개념 정리</vt:lpstr>
      <vt:lpstr>Question!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yuko</dc:creator>
  <cp:lastModifiedBy>고 영웅</cp:lastModifiedBy>
  <cp:revision>26</cp:revision>
  <dcterms:created xsi:type="dcterms:W3CDTF">2012-03-05T02:54:33Z</dcterms:created>
  <dcterms:modified xsi:type="dcterms:W3CDTF">2019-02-28T03:47:50Z</dcterms:modified>
</cp:coreProperties>
</file>