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56" r:id="rId4"/>
    <p:sldId id="265" r:id="rId5"/>
    <p:sldId id="266" r:id="rId6"/>
    <p:sldId id="270" r:id="rId7"/>
    <p:sldId id="276" r:id="rId8"/>
    <p:sldId id="280" r:id="rId9"/>
    <p:sldId id="277" r:id="rId10"/>
    <p:sldId id="278" r:id="rId11"/>
    <p:sldId id="279" r:id="rId12"/>
    <p:sldId id="271" r:id="rId13"/>
    <p:sldId id="285" r:id="rId14"/>
    <p:sldId id="284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22E4-F481-497B-8290-1CFCC8281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B5DCD-390E-4626-8D81-FF655399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E6F3-6914-4BEB-9900-7B1D7B98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4AA5E-298A-4205-B505-26F4F9F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21D5-C892-4588-B450-EE8AD5B3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1E40-D96B-4356-BFC0-9652EA67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2A0F2-4905-4D2D-A8A3-A28CEBD15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ED18-AF61-4FBB-9633-587661F7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8A2F2-7C0C-42CC-9A63-9D8B13E5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3CF3B-B8A4-4755-B1E1-B433CA25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2555F8-27A2-4AE9-A8A5-1CCDFE53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1A5B8-CA82-4338-91D7-ABBBFDAA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E0E83-A93F-4343-8E7A-F01624EB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69C58-1873-411E-BAC9-44609B81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3799B-DE4C-40AF-9AB1-E06A11B7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7D3B7-8932-41A4-BC50-56474FC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AEACD-C41F-44DB-8DFD-F25534E9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A7C0-FE02-473F-AEF9-1ED51D95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FAC9E-E4F9-4A9C-8AD8-128B760C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25828-044F-4085-A525-D8EE3D11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0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D52FE-2D61-4732-B4E8-166C4A72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6E37A-E96A-44CC-98CE-27FA01B5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9EAB7-61EC-4CD7-834A-4207BB69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66C6-6E7E-4D88-B028-20D47113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DA718-DF81-4BFE-8D59-0509078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7066-80A0-4520-8F9D-F759E023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88C12-CCF2-40AF-AB12-9B3BE2414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8649B-D870-49F7-B35D-7E8C4F5A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C4435-5DD5-4AD2-86EF-5719CC74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7445-E861-401B-91D3-0E683460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E9293-F3A6-43C6-B8CC-039B6EB1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39EE-DEF3-49DF-9C84-11F47DFD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21EAE-1D81-41C8-9C8F-DDC8673C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A8490-3C9E-4D0D-B93C-D63FBD45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EA3C7-3915-43D9-8201-77C8EF65A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4A886-D823-4704-8608-EE1B6304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69B865-D9E5-4BFC-B7D2-A1FFE052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DB0EE-BCD8-41F0-BBE1-B14B763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DFCF-4BF6-4159-9AC8-47318BA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66C61-9837-453C-8021-63E5D57D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D5DF7-5734-4F10-93A7-DB496C2E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969798-36DA-475D-A5ED-BB5C50FB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4D8BA-906E-415A-8023-0A294FF2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68FE37-B32C-4560-B60B-B6F3AB57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B4E8A-021B-4081-8973-01085D3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C5858-0855-40BC-AB34-79029151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B91F-7B4A-4B58-8B24-CBF36B2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71F32-4028-4940-BBB0-B0FDCCD2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66618-A37F-42D7-AEE3-E70B8623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2B578-B133-42E5-BAC0-627F0991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31C04-8C1A-459A-991D-3C29E13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CF7C6-79BE-4875-A2D2-A597B34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15BE7-951A-4F34-8836-98540416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1598A-7C7C-430D-B681-992C985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1B6E2-2D08-4608-A267-1B0626E3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79BD4F-734E-4D58-861D-A2CB97D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7E784-4B27-4F1E-9C36-620B7A1A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14BA4-31BD-4488-97C3-ED89C421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8DB7D-0087-4A32-9FCF-BFABD9D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CBAD8-C4B9-4643-8CF6-B6043F0A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D57E3-1FA7-46FB-A837-F1DCC49B2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B8AE9-A8D0-4699-9EDB-B7379AF3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A84D7-C596-4C5C-A486-C3A0E358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1B9B4E6-34E5-4B45-A952-064B308C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Storing Register Values </a:t>
            </a:r>
            <a:b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on the Stack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D33FF42-036F-48BD-8D93-5B0B1EA2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22563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레지스터 값 저장</a:t>
            </a:r>
          </a:p>
        </p:txBody>
      </p:sp>
    </p:spTree>
    <p:extLst>
      <p:ext uri="{BB962C8B-B14F-4D97-AF65-F5344CB8AC3E}">
        <p14:creationId xmlns:p14="http://schemas.microsoft.com/office/powerpoint/2010/main" val="1331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8605"/>
              </p:ext>
            </p:extLst>
          </p:nvPr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$s0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$t0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E1000-9A5A-4F8A-888C-B91F2C2099FB}"/>
              </a:ext>
            </a:extLst>
          </p:cNvPr>
          <p:cNvSpPr/>
          <p:nvPr/>
        </p:nvSpPr>
        <p:spPr>
          <a:xfrm>
            <a:off x="5521911" y="389389"/>
            <a:ext cx="645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addi $sp, $sp, -12  # make space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sw   $s0, 8($sp)    # save $s0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ko-KR" b="1" u="sng" dirty="0">
                <a:solidFill>
                  <a:schemeClr val="accent1"/>
                </a:solidFill>
                <a:latin typeface="Courier New" pitchFamily="49" charset="0"/>
              </a:rPr>
              <a:t>sw   $t0, 4($sp)    # save $t0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sw   $t1, 0($sp)    # save $t1 on stack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4E1D5-2CCC-43F8-9587-2F3FD46F831E}"/>
              </a:ext>
            </a:extLst>
          </p:cNvPr>
          <p:cNvSpPr txBox="1"/>
          <p:nvPr/>
        </p:nvSpPr>
        <p:spPr>
          <a:xfrm>
            <a:off x="3221749" y="1330152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래픽 20" descr="오른쪽으로 굽은 화살표">
            <a:extLst>
              <a:ext uri="{FF2B5EF4-FFF2-40B4-BE49-F238E27FC236}">
                <a16:creationId xmlns:a16="http://schemas.microsoft.com/office/drawing/2014/main" id="{01E53E9C-301B-46A4-A478-977781531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00000">
            <a:off x="2887039" y="1286218"/>
            <a:ext cx="457200" cy="4572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44C393-89ED-4870-847C-AC05BEE6209F}"/>
              </a:ext>
            </a:extLst>
          </p:cNvPr>
          <p:cNvCxnSpPr>
            <a:cxnSpLocks/>
          </p:cNvCxnSpPr>
          <p:nvPr/>
        </p:nvCxnSpPr>
        <p:spPr>
          <a:xfrm flipH="1">
            <a:off x="2995764" y="1629769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737E2F-A8B6-4CEA-BBCA-E26C1FD6F2DA}"/>
              </a:ext>
            </a:extLst>
          </p:cNvPr>
          <p:cNvSpPr txBox="1"/>
          <p:nvPr/>
        </p:nvSpPr>
        <p:spPr>
          <a:xfrm>
            <a:off x="3492799" y="1449279"/>
            <a:ext cx="8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50BB2-6427-4753-BFD8-43C0BC5F6363}"/>
              </a:ext>
            </a:extLst>
          </p:cNvPr>
          <p:cNvSpPr txBox="1"/>
          <p:nvPr/>
        </p:nvSpPr>
        <p:spPr>
          <a:xfrm>
            <a:off x="5841656" y="2881201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push($t0):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- 4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06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98269"/>
              </p:ext>
            </p:extLst>
          </p:nvPr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$s0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$t0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$t1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E1000-9A5A-4F8A-888C-B91F2C2099FB}"/>
              </a:ext>
            </a:extLst>
          </p:cNvPr>
          <p:cNvSpPr/>
          <p:nvPr/>
        </p:nvSpPr>
        <p:spPr>
          <a:xfrm>
            <a:off x="5521911" y="389389"/>
            <a:ext cx="645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addi $sp, $sp, -12  # make space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sw   $s0, 8($sp)    # save $s0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sw   $t0, 4($sp)    # save $t0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ko-KR" b="1" u="sng" dirty="0">
                <a:solidFill>
                  <a:schemeClr val="accent1"/>
                </a:solidFill>
                <a:latin typeface="Courier New" pitchFamily="49" charset="0"/>
              </a:rPr>
              <a:t>sw   $t1, 0($sp)    # save $t1 on stack</a:t>
            </a:r>
            <a:endParaRPr lang="ko-KR" alt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C3828-4329-4D13-8C41-5B0AD0BED09E}"/>
              </a:ext>
            </a:extLst>
          </p:cNvPr>
          <p:cNvSpPr txBox="1"/>
          <p:nvPr/>
        </p:nvSpPr>
        <p:spPr>
          <a:xfrm>
            <a:off x="3221750" y="1719980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" name="그래픽 19" descr="오른쪽으로 굽은 화살표">
            <a:extLst>
              <a:ext uri="{FF2B5EF4-FFF2-40B4-BE49-F238E27FC236}">
                <a16:creationId xmlns:a16="http://schemas.microsoft.com/office/drawing/2014/main" id="{D6E2D33B-BC6B-4055-99A8-CF6D657D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00000">
            <a:off x="2887038" y="1733298"/>
            <a:ext cx="457200" cy="4572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C72DC9-86FE-44C1-99D2-701B72C028A7}"/>
              </a:ext>
            </a:extLst>
          </p:cNvPr>
          <p:cNvCxnSpPr>
            <a:cxnSpLocks/>
          </p:cNvCxnSpPr>
          <p:nvPr/>
        </p:nvCxnSpPr>
        <p:spPr>
          <a:xfrm flipH="1">
            <a:off x="3003077" y="2041127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E9685-6533-4A03-A006-1635C49B3343}"/>
              </a:ext>
            </a:extLst>
          </p:cNvPr>
          <p:cNvSpPr txBox="1"/>
          <p:nvPr/>
        </p:nvSpPr>
        <p:spPr>
          <a:xfrm>
            <a:off x="3500112" y="1860637"/>
            <a:ext cx="8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943C7B-BE31-48A4-A193-8AB2B8E449DE}"/>
              </a:ext>
            </a:extLst>
          </p:cNvPr>
          <p:cNvSpPr txBox="1"/>
          <p:nvPr/>
        </p:nvSpPr>
        <p:spPr>
          <a:xfrm>
            <a:off x="5841656" y="2881201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push($t1):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- 4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1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EDBF89-0B4C-43D7-881C-B22B81E2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6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</a:t>
            </a:r>
            <a:r>
              <a:rPr lang="en-US" altLang="ko-KR" sz="6600" kern="12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w(load word)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F86A9E5-DA26-4C5F-9798-9F5DF1F4232D}"/>
              </a:ext>
            </a:extLst>
          </p:cNvPr>
          <p:cNvSpPr txBox="1">
            <a:spLocks/>
          </p:cNvSpPr>
          <p:nvPr/>
        </p:nvSpPr>
        <p:spPr>
          <a:xfrm>
            <a:off x="804484" y="4388283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Ex: lw $s1, 0($sp)</a:t>
            </a:r>
          </a:p>
        </p:txBody>
      </p:sp>
      <p:pic>
        <p:nvPicPr>
          <p:cNvPr id="4" name="그래픽 3" descr="오른쪽으로 굽은 화살표">
            <a:extLst>
              <a:ext uri="{FF2B5EF4-FFF2-40B4-BE49-F238E27FC236}">
                <a16:creationId xmlns:a16="http://schemas.microsoft.com/office/drawing/2014/main" id="{D47A0990-E45D-4D5D-81C1-A94A6C634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70203">
            <a:off x="3053982" y="4892983"/>
            <a:ext cx="1419914" cy="10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8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$s0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$t0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$t1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E1000-9A5A-4F8A-888C-B91F2C2099FB}"/>
              </a:ext>
            </a:extLst>
          </p:cNvPr>
          <p:cNvSpPr/>
          <p:nvPr/>
        </p:nvSpPr>
        <p:spPr>
          <a:xfrm>
            <a:off x="5200650" y="389389"/>
            <a:ext cx="6775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ko-KR" b="1" u="sng" dirty="0">
                <a:solidFill>
                  <a:schemeClr val="accent1"/>
                </a:solidFill>
                <a:latin typeface="Courier New" pitchFamily="49" charset="0"/>
              </a:rPr>
              <a:t>lw   $t1, 0($sp)    # restore $t1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lw   $t0, 4($sp)    # restore $t0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lw   $s0, 8($sp)    # restore $s0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addi $sp, $sp, 12   # deallocate stack space</a:t>
            </a:r>
            <a:endParaRPr lang="ko-KR" alt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C3828-4329-4D13-8C41-5B0AD0BED09E}"/>
              </a:ext>
            </a:extLst>
          </p:cNvPr>
          <p:cNvSpPr txBox="1"/>
          <p:nvPr/>
        </p:nvSpPr>
        <p:spPr>
          <a:xfrm>
            <a:off x="3221750" y="1719980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+4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" name="그래픽 19" descr="오른쪽으로 굽은 화살표">
            <a:extLst>
              <a:ext uri="{FF2B5EF4-FFF2-40B4-BE49-F238E27FC236}">
                <a16:creationId xmlns:a16="http://schemas.microsoft.com/office/drawing/2014/main" id="{D6E2D33B-BC6B-4055-99A8-CF6D657D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00000" flipV="1">
            <a:off x="2887040" y="1568654"/>
            <a:ext cx="457200" cy="4572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C72DC9-86FE-44C1-99D2-701B72C028A7}"/>
              </a:ext>
            </a:extLst>
          </p:cNvPr>
          <p:cNvCxnSpPr>
            <a:cxnSpLocks/>
          </p:cNvCxnSpPr>
          <p:nvPr/>
        </p:nvCxnSpPr>
        <p:spPr>
          <a:xfrm flipH="1">
            <a:off x="3061817" y="1653929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E9685-6533-4A03-A006-1635C49B3343}"/>
              </a:ext>
            </a:extLst>
          </p:cNvPr>
          <p:cNvSpPr txBox="1"/>
          <p:nvPr/>
        </p:nvSpPr>
        <p:spPr>
          <a:xfrm>
            <a:off x="3558852" y="1473439"/>
            <a:ext cx="8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943C7B-BE31-48A4-A193-8AB2B8E449DE}"/>
              </a:ext>
            </a:extLst>
          </p:cNvPr>
          <p:cNvSpPr txBox="1"/>
          <p:nvPr/>
        </p:nvSpPr>
        <p:spPr>
          <a:xfrm>
            <a:off x="5841656" y="2881201"/>
            <a:ext cx="2682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pop($t1):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+ 4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150CF-C963-47FD-BFB3-4F301D122823}"/>
              </a:ext>
            </a:extLst>
          </p:cNvPr>
          <p:cNvSpPr/>
          <p:nvPr/>
        </p:nvSpPr>
        <p:spPr>
          <a:xfrm>
            <a:off x="1859378" y="1769473"/>
            <a:ext cx="656947" cy="470517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58EAAB7-AFD7-49C4-B114-341C08F44BFA}"/>
              </a:ext>
            </a:extLst>
          </p:cNvPr>
          <p:cNvSpPr/>
          <p:nvPr/>
        </p:nvSpPr>
        <p:spPr>
          <a:xfrm rot="2461332">
            <a:off x="2564433" y="1062695"/>
            <a:ext cx="513535" cy="988340"/>
          </a:xfrm>
          <a:custGeom>
            <a:avLst/>
            <a:gdLst>
              <a:gd name="connsiteX0" fmla="*/ 47625 w 476250"/>
              <a:gd name="connsiteY0" fmla="*/ 781606 h 781606"/>
              <a:gd name="connsiteX1" fmla="*/ 28575 w 476250"/>
              <a:gd name="connsiteY1" fmla="*/ 695881 h 781606"/>
              <a:gd name="connsiteX2" fmla="*/ 0 w 476250"/>
              <a:gd name="connsiteY2" fmla="*/ 591106 h 781606"/>
              <a:gd name="connsiteX3" fmla="*/ 19050 w 476250"/>
              <a:gd name="connsiteY3" fmla="*/ 448231 h 781606"/>
              <a:gd name="connsiteX4" fmla="*/ 38100 w 476250"/>
              <a:gd name="connsiteY4" fmla="*/ 419656 h 781606"/>
              <a:gd name="connsiteX5" fmla="*/ 66675 w 476250"/>
              <a:gd name="connsiteY5" fmla="*/ 362506 h 781606"/>
              <a:gd name="connsiteX6" fmla="*/ 95250 w 476250"/>
              <a:gd name="connsiteY6" fmla="*/ 343456 h 781606"/>
              <a:gd name="connsiteX7" fmla="*/ 114300 w 476250"/>
              <a:gd name="connsiteY7" fmla="*/ 314881 h 781606"/>
              <a:gd name="connsiteX8" fmla="*/ 200025 w 476250"/>
              <a:gd name="connsiteY8" fmla="*/ 267256 h 781606"/>
              <a:gd name="connsiteX9" fmla="*/ 238125 w 476250"/>
              <a:gd name="connsiteY9" fmla="*/ 257731 h 781606"/>
              <a:gd name="connsiteX10" fmla="*/ 342900 w 476250"/>
              <a:gd name="connsiteY10" fmla="*/ 267256 h 781606"/>
              <a:gd name="connsiteX11" fmla="*/ 361950 w 476250"/>
              <a:gd name="connsiteY11" fmla="*/ 295831 h 781606"/>
              <a:gd name="connsiteX12" fmla="*/ 390525 w 476250"/>
              <a:gd name="connsiteY12" fmla="*/ 352981 h 781606"/>
              <a:gd name="connsiteX13" fmla="*/ 381000 w 476250"/>
              <a:gd name="connsiteY13" fmla="*/ 467281 h 781606"/>
              <a:gd name="connsiteX14" fmla="*/ 361950 w 476250"/>
              <a:gd name="connsiteY14" fmla="*/ 495856 h 781606"/>
              <a:gd name="connsiteX15" fmla="*/ 304800 w 476250"/>
              <a:gd name="connsiteY15" fmla="*/ 514906 h 781606"/>
              <a:gd name="connsiteX16" fmla="*/ 133350 w 476250"/>
              <a:gd name="connsiteY16" fmla="*/ 505381 h 781606"/>
              <a:gd name="connsiteX17" fmla="*/ 76200 w 476250"/>
              <a:gd name="connsiteY17" fmla="*/ 448231 h 781606"/>
              <a:gd name="connsiteX18" fmla="*/ 57150 w 476250"/>
              <a:gd name="connsiteY18" fmla="*/ 381556 h 781606"/>
              <a:gd name="connsiteX19" fmla="*/ 47625 w 476250"/>
              <a:gd name="connsiteY19" fmla="*/ 352981 h 781606"/>
              <a:gd name="connsiteX20" fmla="*/ 66675 w 476250"/>
              <a:gd name="connsiteY20" fmla="*/ 257731 h 781606"/>
              <a:gd name="connsiteX21" fmla="*/ 76200 w 476250"/>
              <a:gd name="connsiteY21" fmla="*/ 229156 h 781606"/>
              <a:gd name="connsiteX22" fmla="*/ 95250 w 476250"/>
              <a:gd name="connsiteY22" fmla="*/ 200581 h 781606"/>
              <a:gd name="connsiteX23" fmla="*/ 123825 w 476250"/>
              <a:gd name="connsiteY23" fmla="*/ 133906 h 781606"/>
              <a:gd name="connsiteX24" fmla="*/ 152400 w 476250"/>
              <a:gd name="connsiteY24" fmla="*/ 114856 h 781606"/>
              <a:gd name="connsiteX25" fmla="*/ 171450 w 476250"/>
              <a:gd name="connsiteY25" fmla="*/ 86281 h 781606"/>
              <a:gd name="connsiteX26" fmla="*/ 228600 w 476250"/>
              <a:gd name="connsiteY26" fmla="*/ 67231 h 781606"/>
              <a:gd name="connsiteX27" fmla="*/ 285750 w 476250"/>
              <a:gd name="connsiteY27" fmla="*/ 38656 h 781606"/>
              <a:gd name="connsiteX28" fmla="*/ 314325 w 476250"/>
              <a:gd name="connsiteY28" fmla="*/ 19606 h 781606"/>
              <a:gd name="connsiteX29" fmla="*/ 409575 w 476250"/>
              <a:gd name="connsiteY29" fmla="*/ 10081 h 781606"/>
              <a:gd name="connsiteX30" fmla="*/ 476250 w 476250"/>
              <a:gd name="connsiteY30" fmla="*/ 556 h 7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6250" h="781606">
                <a:moveTo>
                  <a:pt x="47625" y="781606"/>
                </a:moveTo>
                <a:cubicBezTo>
                  <a:pt x="42187" y="754415"/>
                  <a:pt x="36646" y="722784"/>
                  <a:pt x="28575" y="695881"/>
                </a:cubicBezTo>
                <a:cubicBezTo>
                  <a:pt x="-428" y="599203"/>
                  <a:pt x="17360" y="677908"/>
                  <a:pt x="0" y="591106"/>
                </a:cubicBezTo>
                <a:cubicBezTo>
                  <a:pt x="2128" y="565570"/>
                  <a:pt x="-404" y="487138"/>
                  <a:pt x="19050" y="448231"/>
                </a:cubicBezTo>
                <a:cubicBezTo>
                  <a:pt x="24170" y="437992"/>
                  <a:pt x="32980" y="429895"/>
                  <a:pt x="38100" y="419656"/>
                </a:cubicBezTo>
                <a:cubicBezTo>
                  <a:pt x="53594" y="388668"/>
                  <a:pt x="39378" y="389803"/>
                  <a:pt x="66675" y="362506"/>
                </a:cubicBezTo>
                <a:cubicBezTo>
                  <a:pt x="74770" y="354411"/>
                  <a:pt x="85725" y="349806"/>
                  <a:pt x="95250" y="343456"/>
                </a:cubicBezTo>
                <a:cubicBezTo>
                  <a:pt x="101600" y="333931"/>
                  <a:pt x="105685" y="322419"/>
                  <a:pt x="114300" y="314881"/>
                </a:cubicBezTo>
                <a:cubicBezTo>
                  <a:pt x="147378" y="285938"/>
                  <a:pt x="163949" y="277563"/>
                  <a:pt x="200025" y="267256"/>
                </a:cubicBezTo>
                <a:cubicBezTo>
                  <a:pt x="212612" y="263660"/>
                  <a:pt x="225425" y="260906"/>
                  <a:pt x="238125" y="257731"/>
                </a:cubicBezTo>
                <a:cubicBezTo>
                  <a:pt x="273050" y="260906"/>
                  <a:pt x="309382" y="256943"/>
                  <a:pt x="342900" y="267256"/>
                </a:cubicBezTo>
                <a:cubicBezTo>
                  <a:pt x="353841" y="270623"/>
                  <a:pt x="356830" y="285592"/>
                  <a:pt x="361950" y="295831"/>
                </a:cubicBezTo>
                <a:cubicBezTo>
                  <a:pt x="401385" y="374701"/>
                  <a:pt x="335930" y="271089"/>
                  <a:pt x="390525" y="352981"/>
                </a:cubicBezTo>
                <a:cubicBezTo>
                  <a:pt x="387350" y="391081"/>
                  <a:pt x="388498" y="429791"/>
                  <a:pt x="381000" y="467281"/>
                </a:cubicBezTo>
                <a:cubicBezTo>
                  <a:pt x="378755" y="478506"/>
                  <a:pt x="371658" y="489789"/>
                  <a:pt x="361950" y="495856"/>
                </a:cubicBezTo>
                <a:cubicBezTo>
                  <a:pt x="344922" y="506499"/>
                  <a:pt x="304800" y="514906"/>
                  <a:pt x="304800" y="514906"/>
                </a:cubicBezTo>
                <a:lnTo>
                  <a:pt x="133350" y="505381"/>
                </a:lnTo>
                <a:cubicBezTo>
                  <a:pt x="107487" y="497838"/>
                  <a:pt x="76200" y="448231"/>
                  <a:pt x="76200" y="448231"/>
                </a:cubicBezTo>
                <a:cubicBezTo>
                  <a:pt x="53362" y="379718"/>
                  <a:pt x="81070" y="465277"/>
                  <a:pt x="57150" y="381556"/>
                </a:cubicBezTo>
                <a:cubicBezTo>
                  <a:pt x="54392" y="371902"/>
                  <a:pt x="50800" y="362506"/>
                  <a:pt x="47625" y="352981"/>
                </a:cubicBezTo>
                <a:cubicBezTo>
                  <a:pt x="55110" y="308073"/>
                  <a:pt x="55308" y="297516"/>
                  <a:pt x="66675" y="257731"/>
                </a:cubicBezTo>
                <a:cubicBezTo>
                  <a:pt x="69433" y="248077"/>
                  <a:pt x="71710" y="238136"/>
                  <a:pt x="76200" y="229156"/>
                </a:cubicBezTo>
                <a:cubicBezTo>
                  <a:pt x="81320" y="218917"/>
                  <a:pt x="88900" y="210106"/>
                  <a:pt x="95250" y="200581"/>
                </a:cubicBezTo>
                <a:cubicBezTo>
                  <a:pt x="102537" y="171434"/>
                  <a:pt x="101899" y="155832"/>
                  <a:pt x="123825" y="133906"/>
                </a:cubicBezTo>
                <a:cubicBezTo>
                  <a:pt x="131920" y="125811"/>
                  <a:pt x="142875" y="121206"/>
                  <a:pt x="152400" y="114856"/>
                </a:cubicBezTo>
                <a:cubicBezTo>
                  <a:pt x="158750" y="105331"/>
                  <a:pt x="161742" y="92348"/>
                  <a:pt x="171450" y="86281"/>
                </a:cubicBezTo>
                <a:cubicBezTo>
                  <a:pt x="188478" y="75638"/>
                  <a:pt x="211892" y="78370"/>
                  <a:pt x="228600" y="67231"/>
                </a:cubicBezTo>
                <a:cubicBezTo>
                  <a:pt x="310492" y="12636"/>
                  <a:pt x="206880" y="78091"/>
                  <a:pt x="285750" y="38656"/>
                </a:cubicBezTo>
                <a:cubicBezTo>
                  <a:pt x="295989" y="33536"/>
                  <a:pt x="303171" y="22180"/>
                  <a:pt x="314325" y="19606"/>
                </a:cubicBezTo>
                <a:cubicBezTo>
                  <a:pt x="345416" y="12431"/>
                  <a:pt x="377825" y="13256"/>
                  <a:pt x="409575" y="10081"/>
                </a:cubicBezTo>
                <a:cubicBezTo>
                  <a:pt x="450198" y="-3460"/>
                  <a:pt x="428110" y="556"/>
                  <a:pt x="476250" y="556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5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$s0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$t0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4E1D5-2CCC-43F8-9587-2F3FD46F831E}"/>
              </a:ext>
            </a:extLst>
          </p:cNvPr>
          <p:cNvSpPr txBox="1"/>
          <p:nvPr/>
        </p:nvSpPr>
        <p:spPr>
          <a:xfrm>
            <a:off x="3221749" y="1330152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+4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래픽 20" descr="오른쪽으로 굽은 화살표">
            <a:extLst>
              <a:ext uri="{FF2B5EF4-FFF2-40B4-BE49-F238E27FC236}">
                <a16:creationId xmlns:a16="http://schemas.microsoft.com/office/drawing/2014/main" id="{01E53E9C-301B-46A4-A478-977781531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00000" flipV="1">
            <a:off x="2879294" y="1198480"/>
            <a:ext cx="457200" cy="4572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44C393-89ED-4870-847C-AC05BEE6209F}"/>
              </a:ext>
            </a:extLst>
          </p:cNvPr>
          <p:cNvCxnSpPr>
            <a:cxnSpLocks/>
          </p:cNvCxnSpPr>
          <p:nvPr/>
        </p:nvCxnSpPr>
        <p:spPr>
          <a:xfrm flipH="1">
            <a:off x="3004072" y="1294587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737E2F-A8B6-4CEA-BBCA-E26C1FD6F2DA}"/>
              </a:ext>
            </a:extLst>
          </p:cNvPr>
          <p:cNvSpPr txBox="1"/>
          <p:nvPr/>
        </p:nvSpPr>
        <p:spPr>
          <a:xfrm>
            <a:off x="3501107" y="1114097"/>
            <a:ext cx="8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26E9AE-8F21-4254-A9C8-B2020D69E0A3}"/>
              </a:ext>
            </a:extLst>
          </p:cNvPr>
          <p:cNvSpPr/>
          <p:nvPr/>
        </p:nvSpPr>
        <p:spPr>
          <a:xfrm>
            <a:off x="5200650" y="389389"/>
            <a:ext cx="6775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lw   $t1, 0($sp)    # restore $t1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ko-KR" b="1" u="sng" dirty="0">
                <a:solidFill>
                  <a:schemeClr val="accent1"/>
                </a:solidFill>
                <a:latin typeface="Courier New" pitchFamily="49" charset="0"/>
              </a:rPr>
              <a:t>lw   $t0, 4($sp)    # restore $t0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lw   $s0, 8($sp)    # restore $s0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addi $sp, $sp, 12   # deallocate stack space</a:t>
            </a:r>
            <a:endParaRPr lang="ko-KR" alt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AE6F4-9690-4DDE-9234-59FB581C7C74}"/>
              </a:ext>
            </a:extLst>
          </p:cNvPr>
          <p:cNvSpPr txBox="1"/>
          <p:nvPr/>
        </p:nvSpPr>
        <p:spPr>
          <a:xfrm>
            <a:off x="5841656" y="2881201"/>
            <a:ext cx="2682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pop($t0):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+ 4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ECE589-E2A8-48F9-8B21-A92C9B50BD47}"/>
              </a:ext>
            </a:extLst>
          </p:cNvPr>
          <p:cNvSpPr/>
          <p:nvPr/>
        </p:nvSpPr>
        <p:spPr>
          <a:xfrm>
            <a:off x="1896749" y="1423632"/>
            <a:ext cx="656947" cy="470517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D30B09-BF9E-4BB8-9509-F2688362F3B0}"/>
              </a:ext>
            </a:extLst>
          </p:cNvPr>
          <p:cNvSpPr/>
          <p:nvPr/>
        </p:nvSpPr>
        <p:spPr>
          <a:xfrm rot="2461332">
            <a:off x="2601804" y="716854"/>
            <a:ext cx="513535" cy="988340"/>
          </a:xfrm>
          <a:custGeom>
            <a:avLst/>
            <a:gdLst>
              <a:gd name="connsiteX0" fmla="*/ 47625 w 476250"/>
              <a:gd name="connsiteY0" fmla="*/ 781606 h 781606"/>
              <a:gd name="connsiteX1" fmla="*/ 28575 w 476250"/>
              <a:gd name="connsiteY1" fmla="*/ 695881 h 781606"/>
              <a:gd name="connsiteX2" fmla="*/ 0 w 476250"/>
              <a:gd name="connsiteY2" fmla="*/ 591106 h 781606"/>
              <a:gd name="connsiteX3" fmla="*/ 19050 w 476250"/>
              <a:gd name="connsiteY3" fmla="*/ 448231 h 781606"/>
              <a:gd name="connsiteX4" fmla="*/ 38100 w 476250"/>
              <a:gd name="connsiteY4" fmla="*/ 419656 h 781606"/>
              <a:gd name="connsiteX5" fmla="*/ 66675 w 476250"/>
              <a:gd name="connsiteY5" fmla="*/ 362506 h 781606"/>
              <a:gd name="connsiteX6" fmla="*/ 95250 w 476250"/>
              <a:gd name="connsiteY6" fmla="*/ 343456 h 781606"/>
              <a:gd name="connsiteX7" fmla="*/ 114300 w 476250"/>
              <a:gd name="connsiteY7" fmla="*/ 314881 h 781606"/>
              <a:gd name="connsiteX8" fmla="*/ 200025 w 476250"/>
              <a:gd name="connsiteY8" fmla="*/ 267256 h 781606"/>
              <a:gd name="connsiteX9" fmla="*/ 238125 w 476250"/>
              <a:gd name="connsiteY9" fmla="*/ 257731 h 781606"/>
              <a:gd name="connsiteX10" fmla="*/ 342900 w 476250"/>
              <a:gd name="connsiteY10" fmla="*/ 267256 h 781606"/>
              <a:gd name="connsiteX11" fmla="*/ 361950 w 476250"/>
              <a:gd name="connsiteY11" fmla="*/ 295831 h 781606"/>
              <a:gd name="connsiteX12" fmla="*/ 390525 w 476250"/>
              <a:gd name="connsiteY12" fmla="*/ 352981 h 781606"/>
              <a:gd name="connsiteX13" fmla="*/ 381000 w 476250"/>
              <a:gd name="connsiteY13" fmla="*/ 467281 h 781606"/>
              <a:gd name="connsiteX14" fmla="*/ 361950 w 476250"/>
              <a:gd name="connsiteY14" fmla="*/ 495856 h 781606"/>
              <a:gd name="connsiteX15" fmla="*/ 304800 w 476250"/>
              <a:gd name="connsiteY15" fmla="*/ 514906 h 781606"/>
              <a:gd name="connsiteX16" fmla="*/ 133350 w 476250"/>
              <a:gd name="connsiteY16" fmla="*/ 505381 h 781606"/>
              <a:gd name="connsiteX17" fmla="*/ 76200 w 476250"/>
              <a:gd name="connsiteY17" fmla="*/ 448231 h 781606"/>
              <a:gd name="connsiteX18" fmla="*/ 57150 w 476250"/>
              <a:gd name="connsiteY18" fmla="*/ 381556 h 781606"/>
              <a:gd name="connsiteX19" fmla="*/ 47625 w 476250"/>
              <a:gd name="connsiteY19" fmla="*/ 352981 h 781606"/>
              <a:gd name="connsiteX20" fmla="*/ 66675 w 476250"/>
              <a:gd name="connsiteY20" fmla="*/ 257731 h 781606"/>
              <a:gd name="connsiteX21" fmla="*/ 76200 w 476250"/>
              <a:gd name="connsiteY21" fmla="*/ 229156 h 781606"/>
              <a:gd name="connsiteX22" fmla="*/ 95250 w 476250"/>
              <a:gd name="connsiteY22" fmla="*/ 200581 h 781606"/>
              <a:gd name="connsiteX23" fmla="*/ 123825 w 476250"/>
              <a:gd name="connsiteY23" fmla="*/ 133906 h 781606"/>
              <a:gd name="connsiteX24" fmla="*/ 152400 w 476250"/>
              <a:gd name="connsiteY24" fmla="*/ 114856 h 781606"/>
              <a:gd name="connsiteX25" fmla="*/ 171450 w 476250"/>
              <a:gd name="connsiteY25" fmla="*/ 86281 h 781606"/>
              <a:gd name="connsiteX26" fmla="*/ 228600 w 476250"/>
              <a:gd name="connsiteY26" fmla="*/ 67231 h 781606"/>
              <a:gd name="connsiteX27" fmla="*/ 285750 w 476250"/>
              <a:gd name="connsiteY27" fmla="*/ 38656 h 781606"/>
              <a:gd name="connsiteX28" fmla="*/ 314325 w 476250"/>
              <a:gd name="connsiteY28" fmla="*/ 19606 h 781606"/>
              <a:gd name="connsiteX29" fmla="*/ 409575 w 476250"/>
              <a:gd name="connsiteY29" fmla="*/ 10081 h 781606"/>
              <a:gd name="connsiteX30" fmla="*/ 476250 w 476250"/>
              <a:gd name="connsiteY30" fmla="*/ 556 h 7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6250" h="781606">
                <a:moveTo>
                  <a:pt x="47625" y="781606"/>
                </a:moveTo>
                <a:cubicBezTo>
                  <a:pt x="42187" y="754415"/>
                  <a:pt x="36646" y="722784"/>
                  <a:pt x="28575" y="695881"/>
                </a:cubicBezTo>
                <a:cubicBezTo>
                  <a:pt x="-428" y="599203"/>
                  <a:pt x="17360" y="677908"/>
                  <a:pt x="0" y="591106"/>
                </a:cubicBezTo>
                <a:cubicBezTo>
                  <a:pt x="2128" y="565570"/>
                  <a:pt x="-404" y="487138"/>
                  <a:pt x="19050" y="448231"/>
                </a:cubicBezTo>
                <a:cubicBezTo>
                  <a:pt x="24170" y="437992"/>
                  <a:pt x="32980" y="429895"/>
                  <a:pt x="38100" y="419656"/>
                </a:cubicBezTo>
                <a:cubicBezTo>
                  <a:pt x="53594" y="388668"/>
                  <a:pt x="39378" y="389803"/>
                  <a:pt x="66675" y="362506"/>
                </a:cubicBezTo>
                <a:cubicBezTo>
                  <a:pt x="74770" y="354411"/>
                  <a:pt x="85725" y="349806"/>
                  <a:pt x="95250" y="343456"/>
                </a:cubicBezTo>
                <a:cubicBezTo>
                  <a:pt x="101600" y="333931"/>
                  <a:pt x="105685" y="322419"/>
                  <a:pt x="114300" y="314881"/>
                </a:cubicBezTo>
                <a:cubicBezTo>
                  <a:pt x="147378" y="285938"/>
                  <a:pt x="163949" y="277563"/>
                  <a:pt x="200025" y="267256"/>
                </a:cubicBezTo>
                <a:cubicBezTo>
                  <a:pt x="212612" y="263660"/>
                  <a:pt x="225425" y="260906"/>
                  <a:pt x="238125" y="257731"/>
                </a:cubicBezTo>
                <a:cubicBezTo>
                  <a:pt x="273050" y="260906"/>
                  <a:pt x="309382" y="256943"/>
                  <a:pt x="342900" y="267256"/>
                </a:cubicBezTo>
                <a:cubicBezTo>
                  <a:pt x="353841" y="270623"/>
                  <a:pt x="356830" y="285592"/>
                  <a:pt x="361950" y="295831"/>
                </a:cubicBezTo>
                <a:cubicBezTo>
                  <a:pt x="401385" y="374701"/>
                  <a:pt x="335930" y="271089"/>
                  <a:pt x="390525" y="352981"/>
                </a:cubicBezTo>
                <a:cubicBezTo>
                  <a:pt x="387350" y="391081"/>
                  <a:pt x="388498" y="429791"/>
                  <a:pt x="381000" y="467281"/>
                </a:cubicBezTo>
                <a:cubicBezTo>
                  <a:pt x="378755" y="478506"/>
                  <a:pt x="371658" y="489789"/>
                  <a:pt x="361950" y="495856"/>
                </a:cubicBezTo>
                <a:cubicBezTo>
                  <a:pt x="344922" y="506499"/>
                  <a:pt x="304800" y="514906"/>
                  <a:pt x="304800" y="514906"/>
                </a:cubicBezTo>
                <a:lnTo>
                  <a:pt x="133350" y="505381"/>
                </a:lnTo>
                <a:cubicBezTo>
                  <a:pt x="107487" y="497838"/>
                  <a:pt x="76200" y="448231"/>
                  <a:pt x="76200" y="448231"/>
                </a:cubicBezTo>
                <a:cubicBezTo>
                  <a:pt x="53362" y="379718"/>
                  <a:pt x="81070" y="465277"/>
                  <a:pt x="57150" y="381556"/>
                </a:cubicBezTo>
                <a:cubicBezTo>
                  <a:pt x="54392" y="371902"/>
                  <a:pt x="50800" y="362506"/>
                  <a:pt x="47625" y="352981"/>
                </a:cubicBezTo>
                <a:cubicBezTo>
                  <a:pt x="55110" y="308073"/>
                  <a:pt x="55308" y="297516"/>
                  <a:pt x="66675" y="257731"/>
                </a:cubicBezTo>
                <a:cubicBezTo>
                  <a:pt x="69433" y="248077"/>
                  <a:pt x="71710" y="238136"/>
                  <a:pt x="76200" y="229156"/>
                </a:cubicBezTo>
                <a:cubicBezTo>
                  <a:pt x="81320" y="218917"/>
                  <a:pt x="88900" y="210106"/>
                  <a:pt x="95250" y="200581"/>
                </a:cubicBezTo>
                <a:cubicBezTo>
                  <a:pt x="102537" y="171434"/>
                  <a:pt x="101899" y="155832"/>
                  <a:pt x="123825" y="133906"/>
                </a:cubicBezTo>
                <a:cubicBezTo>
                  <a:pt x="131920" y="125811"/>
                  <a:pt x="142875" y="121206"/>
                  <a:pt x="152400" y="114856"/>
                </a:cubicBezTo>
                <a:cubicBezTo>
                  <a:pt x="158750" y="105331"/>
                  <a:pt x="161742" y="92348"/>
                  <a:pt x="171450" y="86281"/>
                </a:cubicBezTo>
                <a:cubicBezTo>
                  <a:pt x="188478" y="75638"/>
                  <a:pt x="211892" y="78370"/>
                  <a:pt x="228600" y="67231"/>
                </a:cubicBezTo>
                <a:cubicBezTo>
                  <a:pt x="310492" y="12636"/>
                  <a:pt x="206880" y="78091"/>
                  <a:pt x="285750" y="38656"/>
                </a:cubicBezTo>
                <a:cubicBezTo>
                  <a:pt x="295989" y="33536"/>
                  <a:pt x="303171" y="22180"/>
                  <a:pt x="314325" y="19606"/>
                </a:cubicBezTo>
                <a:cubicBezTo>
                  <a:pt x="345416" y="12431"/>
                  <a:pt x="377825" y="13256"/>
                  <a:pt x="409575" y="10081"/>
                </a:cubicBezTo>
                <a:cubicBezTo>
                  <a:pt x="450198" y="-3460"/>
                  <a:pt x="428110" y="556"/>
                  <a:pt x="476250" y="556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4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$s0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374AE-9F47-4BD7-BC51-07265B3D15E0}"/>
              </a:ext>
            </a:extLst>
          </p:cNvPr>
          <p:cNvSpPr txBox="1"/>
          <p:nvPr/>
        </p:nvSpPr>
        <p:spPr>
          <a:xfrm>
            <a:off x="3221750" y="894612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+4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래픽 20" descr="오른쪽으로 굽은 화살표">
            <a:extLst>
              <a:ext uri="{FF2B5EF4-FFF2-40B4-BE49-F238E27FC236}">
                <a16:creationId xmlns:a16="http://schemas.microsoft.com/office/drawing/2014/main" id="{90E1D2A0-2FC8-4E79-91D1-1FDA81A1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00000" flipV="1">
            <a:off x="2887040" y="887266"/>
            <a:ext cx="457200" cy="4572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</p:cNvCxnSpPr>
          <p:nvPr/>
        </p:nvCxnSpPr>
        <p:spPr>
          <a:xfrm flipH="1">
            <a:off x="2978173" y="968294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27497-9C35-4FA8-9B30-56C837E2BA0E}"/>
              </a:ext>
            </a:extLst>
          </p:cNvPr>
          <p:cNvSpPr txBox="1"/>
          <p:nvPr/>
        </p:nvSpPr>
        <p:spPr>
          <a:xfrm>
            <a:off x="3475208" y="787804"/>
            <a:ext cx="8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8DB86D-B5B0-4B22-B2F5-16757CB42A48}"/>
              </a:ext>
            </a:extLst>
          </p:cNvPr>
          <p:cNvSpPr/>
          <p:nvPr/>
        </p:nvSpPr>
        <p:spPr>
          <a:xfrm>
            <a:off x="5200650" y="389389"/>
            <a:ext cx="6775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lw   $t1, 0($sp)    # restore $t1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lw   $t0, 4($sp)    # restore $t0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ko-KR" b="1" u="sng" dirty="0">
                <a:solidFill>
                  <a:schemeClr val="accent1"/>
                </a:solidFill>
                <a:latin typeface="Courier New" pitchFamily="49" charset="0"/>
              </a:rPr>
              <a:t>lw   $s0, 8($sp)    # restore $s0 from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addi $sp, $sp, 12   # deallocate stack space</a:t>
            </a:r>
            <a:endParaRPr lang="ko-KR" altLang="en-US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32355-A93A-44B5-AEBE-32639BE80A29}"/>
              </a:ext>
            </a:extLst>
          </p:cNvPr>
          <p:cNvSpPr txBox="1"/>
          <p:nvPr/>
        </p:nvSpPr>
        <p:spPr>
          <a:xfrm>
            <a:off x="5841656" y="2881201"/>
            <a:ext cx="2682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pop($s0):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+ 4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9AAE35-1A45-4E50-B31F-CBED1DBB8BC5}"/>
              </a:ext>
            </a:extLst>
          </p:cNvPr>
          <p:cNvSpPr/>
          <p:nvPr/>
        </p:nvSpPr>
        <p:spPr>
          <a:xfrm>
            <a:off x="1885253" y="1040806"/>
            <a:ext cx="656947" cy="470517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ABBF05B-9F08-49D0-9B80-F6F9D962AB02}"/>
              </a:ext>
            </a:extLst>
          </p:cNvPr>
          <p:cNvSpPr/>
          <p:nvPr/>
        </p:nvSpPr>
        <p:spPr>
          <a:xfrm rot="2461332">
            <a:off x="2590308" y="334028"/>
            <a:ext cx="513535" cy="988340"/>
          </a:xfrm>
          <a:custGeom>
            <a:avLst/>
            <a:gdLst>
              <a:gd name="connsiteX0" fmla="*/ 47625 w 476250"/>
              <a:gd name="connsiteY0" fmla="*/ 781606 h 781606"/>
              <a:gd name="connsiteX1" fmla="*/ 28575 w 476250"/>
              <a:gd name="connsiteY1" fmla="*/ 695881 h 781606"/>
              <a:gd name="connsiteX2" fmla="*/ 0 w 476250"/>
              <a:gd name="connsiteY2" fmla="*/ 591106 h 781606"/>
              <a:gd name="connsiteX3" fmla="*/ 19050 w 476250"/>
              <a:gd name="connsiteY3" fmla="*/ 448231 h 781606"/>
              <a:gd name="connsiteX4" fmla="*/ 38100 w 476250"/>
              <a:gd name="connsiteY4" fmla="*/ 419656 h 781606"/>
              <a:gd name="connsiteX5" fmla="*/ 66675 w 476250"/>
              <a:gd name="connsiteY5" fmla="*/ 362506 h 781606"/>
              <a:gd name="connsiteX6" fmla="*/ 95250 w 476250"/>
              <a:gd name="connsiteY6" fmla="*/ 343456 h 781606"/>
              <a:gd name="connsiteX7" fmla="*/ 114300 w 476250"/>
              <a:gd name="connsiteY7" fmla="*/ 314881 h 781606"/>
              <a:gd name="connsiteX8" fmla="*/ 200025 w 476250"/>
              <a:gd name="connsiteY8" fmla="*/ 267256 h 781606"/>
              <a:gd name="connsiteX9" fmla="*/ 238125 w 476250"/>
              <a:gd name="connsiteY9" fmla="*/ 257731 h 781606"/>
              <a:gd name="connsiteX10" fmla="*/ 342900 w 476250"/>
              <a:gd name="connsiteY10" fmla="*/ 267256 h 781606"/>
              <a:gd name="connsiteX11" fmla="*/ 361950 w 476250"/>
              <a:gd name="connsiteY11" fmla="*/ 295831 h 781606"/>
              <a:gd name="connsiteX12" fmla="*/ 390525 w 476250"/>
              <a:gd name="connsiteY12" fmla="*/ 352981 h 781606"/>
              <a:gd name="connsiteX13" fmla="*/ 381000 w 476250"/>
              <a:gd name="connsiteY13" fmla="*/ 467281 h 781606"/>
              <a:gd name="connsiteX14" fmla="*/ 361950 w 476250"/>
              <a:gd name="connsiteY14" fmla="*/ 495856 h 781606"/>
              <a:gd name="connsiteX15" fmla="*/ 304800 w 476250"/>
              <a:gd name="connsiteY15" fmla="*/ 514906 h 781606"/>
              <a:gd name="connsiteX16" fmla="*/ 133350 w 476250"/>
              <a:gd name="connsiteY16" fmla="*/ 505381 h 781606"/>
              <a:gd name="connsiteX17" fmla="*/ 76200 w 476250"/>
              <a:gd name="connsiteY17" fmla="*/ 448231 h 781606"/>
              <a:gd name="connsiteX18" fmla="*/ 57150 w 476250"/>
              <a:gd name="connsiteY18" fmla="*/ 381556 h 781606"/>
              <a:gd name="connsiteX19" fmla="*/ 47625 w 476250"/>
              <a:gd name="connsiteY19" fmla="*/ 352981 h 781606"/>
              <a:gd name="connsiteX20" fmla="*/ 66675 w 476250"/>
              <a:gd name="connsiteY20" fmla="*/ 257731 h 781606"/>
              <a:gd name="connsiteX21" fmla="*/ 76200 w 476250"/>
              <a:gd name="connsiteY21" fmla="*/ 229156 h 781606"/>
              <a:gd name="connsiteX22" fmla="*/ 95250 w 476250"/>
              <a:gd name="connsiteY22" fmla="*/ 200581 h 781606"/>
              <a:gd name="connsiteX23" fmla="*/ 123825 w 476250"/>
              <a:gd name="connsiteY23" fmla="*/ 133906 h 781606"/>
              <a:gd name="connsiteX24" fmla="*/ 152400 w 476250"/>
              <a:gd name="connsiteY24" fmla="*/ 114856 h 781606"/>
              <a:gd name="connsiteX25" fmla="*/ 171450 w 476250"/>
              <a:gd name="connsiteY25" fmla="*/ 86281 h 781606"/>
              <a:gd name="connsiteX26" fmla="*/ 228600 w 476250"/>
              <a:gd name="connsiteY26" fmla="*/ 67231 h 781606"/>
              <a:gd name="connsiteX27" fmla="*/ 285750 w 476250"/>
              <a:gd name="connsiteY27" fmla="*/ 38656 h 781606"/>
              <a:gd name="connsiteX28" fmla="*/ 314325 w 476250"/>
              <a:gd name="connsiteY28" fmla="*/ 19606 h 781606"/>
              <a:gd name="connsiteX29" fmla="*/ 409575 w 476250"/>
              <a:gd name="connsiteY29" fmla="*/ 10081 h 781606"/>
              <a:gd name="connsiteX30" fmla="*/ 476250 w 476250"/>
              <a:gd name="connsiteY30" fmla="*/ 556 h 78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6250" h="781606">
                <a:moveTo>
                  <a:pt x="47625" y="781606"/>
                </a:moveTo>
                <a:cubicBezTo>
                  <a:pt x="42187" y="754415"/>
                  <a:pt x="36646" y="722784"/>
                  <a:pt x="28575" y="695881"/>
                </a:cubicBezTo>
                <a:cubicBezTo>
                  <a:pt x="-428" y="599203"/>
                  <a:pt x="17360" y="677908"/>
                  <a:pt x="0" y="591106"/>
                </a:cubicBezTo>
                <a:cubicBezTo>
                  <a:pt x="2128" y="565570"/>
                  <a:pt x="-404" y="487138"/>
                  <a:pt x="19050" y="448231"/>
                </a:cubicBezTo>
                <a:cubicBezTo>
                  <a:pt x="24170" y="437992"/>
                  <a:pt x="32980" y="429895"/>
                  <a:pt x="38100" y="419656"/>
                </a:cubicBezTo>
                <a:cubicBezTo>
                  <a:pt x="53594" y="388668"/>
                  <a:pt x="39378" y="389803"/>
                  <a:pt x="66675" y="362506"/>
                </a:cubicBezTo>
                <a:cubicBezTo>
                  <a:pt x="74770" y="354411"/>
                  <a:pt x="85725" y="349806"/>
                  <a:pt x="95250" y="343456"/>
                </a:cubicBezTo>
                <a:cubicBezTo>
                  <a:pt x="101600" y="333931"/>
                  <a:pt x="105685" y="322419"/>
                  <a:pt x="114300" y="314881"/>
                </a:cubicBezTo>
                <a:cubicBezTo>
                  <a:pt x="147378" y="285938"/>
                  <a:pt x="163949" y="277563"/>
                  <a:pt x="200025" y="267256"/>
                </a:cubicBezTo>
                <a:cubicBezTo>
                  <a:pt x="212612" y="263660"/>
                  <a:pt x="225425" y="260906"/>
                  <a:pt x="238125" y="257731"/>
                </a:cubicBezTo>
                <a:cubicBezTo>
                  <a:pt x="273050" y="260906"/>
                  <a:pt x="309382" y="256943"/>
                  <a:pt x="342900" y="267256"/>
                </a:cubicBezTo>
                <a:cubicBezTo>
                  <a:pt x="353841" y="270623"/>
                  <a:pt x="356830" y="285592"/>
                  <a:pt x="361950" y="295831"/>
                </a:cubicBezTo>
                <a:cubicBezTo>
                  <a:pt x="401385" y="374701"/>
                  <a:pt x="335930" y="271089"/>
                  <a:pt x="390525" y="352981"/>
                </a:cubicBezTo>
                <a:cubicBezTo>
                  <a:pt x="387350" y="391081"/>
                  <a:pt x="388498" y="429791"/>
                  <a:pt x="381000" y="467281"/>
                </a:cubicBezTo>
                <a:cubicBezTo>
                  <a:pt x="378755" y="478506"/>
                  <a:pt x="371658" y="489789"/>
                  <a:pt x="361950" y="495856"/>
                </a:cubicBezTo>
                <a:cubicBezTo>
                  <a:pt x="344922" y="506499"/>
                  <a:pt x="304800" y="514906"/>
                  <a:pt x="304800" y="514906"/>
                </a:cubicBezTo>
                <a:lnTo>
                  <a:pt x="133350" y="505381"/>
                </a:lnTo>
                <a:cubicBezTo>
                  <a:pt x="107487" y="497838"/>
                  <a:pt x="76200" y="448231"/>
                  <a:pt x="76200" y="448231"/>
                </a:cubicBezTo>
                <a:cubicBezTo>
                  <a:pt x="53362" y="379718"/>
                  <a:pt x="81070" y="465277"/>
                  <a:pt x="57150" y="381556"/>
                </a:cubicBezTo>
                <a:cubicBezTo>
                  <a:pt x="54392" y="371902"/>
                  <a:pt x="50800" y="362506"/>
                  <a:pt x="47625" y="352981"/>
                </a:cubicBezTo>
                <a:cubicBezTo>
                  <a:pt x="55110" y="308073"/>
                  <a:pt x="55308" y="297516"/>
                  <a:pt x="66675" y="257731"/>
                </a:cubicBezTo>
                <a:cubicBezTo>
                  <a:pt x="69433" y="248077"/>
                  <a:pt x="71710" y="238136"/>
                  <a:pt x="76200" y="229156"/>
                </a:cubicBezTo>
                <a:cubicBezTo>
                  <a:pt x="81320" y="218917"/>
                  <a:pt x="88900" y="210106"/>
                  <a:pt x="95250" y="200581"/>
                </a:cubicBezTo>
                <a:cubicBezTo>
                  <a:pt x="102537" y="171434"/>
                  <a:pt x="101899" y="155832"/>
                  <a:pt x="123825" y="133906"/>
                </a:cubicBezTo>
                <a:cubicBezTo>
                  <a:pt x="131920" y="125811"/>
                  <a:pt x="142875" y="121206"/>
                  <a:pt x="152400" y="114856"/>
                </a:cubicBezTo>
                <a:cubicBezTo>
                  <a:pt x="158750" y="105331"/>
                  <a:pt x="161742" y="92348"/>
                  <a:pt x="171450" y="86281"/>
                </a:cubicBezTo>
                <a:cubicBezTo>
                  <a:pt x="188478" y="75638"/>
                  <a:pt x="211892" y="78370"/>
                  <a:pt x="228600" y="67231"/>
                </a:cubicBezTo>
                <a:cubicBezTo>
                  <a:pt x="310492" y="12636"/>
                  <a:pt x="206880" y="78091"/>
                  <a:pt x="285750" y="38656"/>
                </a:cubicBezTo>
                <a:cubicBezTo>
                  <a:pt x="295989" y="33536"/>
                  <a:pt x="303171" y="22180"/>
                  <a:pt x="314325" y="19606"/>
                </a:cubicBezTo>
                <a:cubicBezTo>
                  <a:pt x="345416" y="12431"/>
                  <a:pt x="377825" y="13256"/>
                  <a:pt x="409575" y="10081"/>
                </a:cubicBezTo>
                <a:cubicBezTo>
                  <a:pt x="450198" y="-3460"/>
                  <a:pt x="428110" y="556"/>
                  <a:pt x="476250" y="556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EDBF89-0B4C-43D7-881C-B22B81E2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600" kern="120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 &amp; pop</a:t>
            </a:r>
          </a:p>
        </p:txBody>
      </p:sp>
    </p:spTree>
    <p:extLst>
      <p:ext uri="{BB962C8B-B14F-4D97-AF65-F5344CB8AC3E}">
        <p14:creationId xmlns:p14="http://schemas.microsoft.com/office/powerpoint/2010/main" val="19522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35311"/>
              </p:ext>
            </p:extLst>
          </p:nvPr>
        </p:nvGraphicFramePr>
        <p:xfrm>
          <a:off x="2688948" y="1945640"/>
          <a:ext cx="164335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2606178" y="5295010"/>
            <a:ext cx="18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stack[$sp] = a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5412182" y="19456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00979" y="2130306"/>
            <a:ext cx="91120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7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698"/>
              </p:ext>
            </p:extLst>
          </p:nvPr>
        </p:nvGraphicFramePr>
        <p:xfrm>
          <a:off x="2688948" y="1945640"/>
          <a:ext cx="164335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2606178" y="5295010"/>
            <a:ext cx="180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+ 4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stack[$sp] = b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5373472" y="233625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2269" y="2520923"/>
            <a:ext cx="91120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371458-90AD-4C06-96CB-39D68A4E2B3D}"/>
              </a:ext>
            </a:extLst>
          </p:cNvPr>
          <p:cNvSpPr txBox="1"/>
          <p:nvPr/>
        </p:nvSpPr>
        <p:spPr>
          <a:xfrm>
            <a:off x="999319" y="74076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push(b)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31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75548"/>
              </p:ext>
            </p:extLst>
          </p:nvPr>
        </p:nvGraphicFramePr>
        <p:xfrm>
          <a:off x="2688948" y="1945640"/>
          <a:ext cx="164335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2606178" y="5295010"/>
            <a:ext cx="188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stack[$sp]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– 4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a = pop()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1458-90AD-4C06-96CB-39D68A4E2B3D}"/>
              </a:ext>
            </a:extLst>
          </p:cNvPr>
          <p:cNvSpPr txBox="1"/>
          <p:nvPr/>
        </p:nvSpPr>
        <p:spPr>
          <a:xfrm>
            <a:off x="999319" y="74076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pop(b)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74386-CA67-4DF1-9537-F1E9BCD7473B}"/>
              </a:ext>
            </a:extLst>
          </p:cNvPr>
          <p:cNvSpPr txBox="1"/>
          <p:nvPr/>
        </p:nvSpPr>
        <p:spPr>
          <a:xfrm>
            <a:off x="5373472" y="19456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917DE6-FD54-4C90-BDC9-EF9413BE23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62269" y="2130306"/>
            <a:ext cx="91120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EDBF89-0B4C-43D7-881C-B22B81E2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600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sw(store word)</a:t>
            </a:r>
            <a:endParaRPr lang="en-US" altLang="ko-KR" sz="6600" kern="12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E01EFA-8D9C-43A9-A71D-0971D38ED7B1}"/>
              </a:ext>
            </a:extLst>
          </p:cNvPr>
          <p:cNvSpPr txBox="1">
            <a:spLocks/>
          </p:cNvSpPr>
          <p:nvPr/>
        </p:nvSpPr>
        <p:spPr>
          <a:xfrm>
            <a:off x="804484" y="4388283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Ex: sw $s1, 0($sp)</a:t>
            </a:r>
          </a:p>
        </p:txBody>
      </p:sp>
      <p:pic>
        <p:nvPicPr>
          <p:cNvPr id="10" name="그래픽 9" descr="오른쪽으로 굽은 화살표">
            <a:extLst>
              <a:ext uri="{FF2B5EF4-FFF2-40B4-BE49-F238E27FC236}">
                <a16:creationId xmlns:a16="http://schemas.microsoft.com/office/drawing/2014/main" id="{74FC9653-DD7D-4F96-A1B0-86B76F277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9797" flipH="1">
            <a:off x="3025408" y="4830829"/>
            <a:ext cx="1419914" cy="10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89477"/>
              </p:ext>
            </p:extLst>
          </p:nvPr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3639846" y="710789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</p:cNvCxnSpPr>
          <p:nvPr/>
        </p:nvCxnSpPr>
        <p:spPr>
          <a:xfrm flipH="1">
            <a:off x="3135497" y="895455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E1000-9A5A-4F8A-888C-B91F2C2099FB}"/>
              </a:ext>
            </a:extLst>
          </p:cNvPr>
          <p:cNvSpPr/>
          <p:nvPr/>
        </p:nvSpPr>
        <p:spPr>
          <a:xfrm>
            <a:off x="5521911" y="389389"/>
            <a:ext cx="6454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addi $sp, $sp, -12  # make space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</p:txBody>
      </p:sp>
    </p:spTree>
    <p:extLst>
      <p:ext uri="{BB962C8B-B14F-4D97-AF65-F5344CB8AC3E}">
        <p14:creationId xmlns:p14="http://schemas.microsoft.com/office/powerpoint/2010/main" val="25097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E1000-9A5A-4F8A-888C-B91F2C2099FB}"/>
              </a:ext>
            </a:extLst>
          </p:cNvPr>
          <p:cNvSpPr/>
          <p:nvPr/>
        </p:nvSpPr>
        <p:spPr>
          <a:xfrm>
            <a:off x="5521911" y="389389"/>
            <a:ext cx="6454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addi $sp, $sp, -12  # make space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56858-7871-47C2-9844-F773CFFF5331}"/>
              </a:ext>
            </a:extLst>
          </p:cNvPr>
          <p:cNvSpPr txBox="1"/>
          <p:nvPr/>
        </p:nvSpPr>
        <p:spPr>
          <a:xfrm>
            <a:off x="3221750" y="894612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B6457-DFE5-4AAF-BB70-0337E6C577B2}"/>
              </a:ext>
            </a:extLst>
          </p:cNvPr>
          <p:cNvSpPr txBox="1"/>
          <p:nvPr/>
        </p:nvSpPr>
        <p:spPr>
          <a:xfrm>
            <a:off x="3221750" y="1329532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26C55-352E-459D-82E4-E0478ECD8A92}"/>
              </a:ext>
            </a:extLst>
          </p:cNvPr>
          <p:cNvSpPr txBox="1"/>
          <p:nvPr/>
        </p:nvSpPr>
        <p:spPr>
          <a:xfrm>
            <a:off x="3221750" y="1719980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8" name="그래픽 27" descr="오른쪽으로 굽은 화살표">
            <a:extLst>
              <a:ext uri="{FF2B5EF4-FFF2-40B4-BE49-F238E27FC236}">
                <a16:creationId xmlns:a16="http://schemas.microsoft.com/office/drawing/2014/main" id="{BA8CBC87-B89D-4D00-AA49-C5BBC5E8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00000">
            <a:off x="2887040" y="887266"/>
            <a:ext cx="457200" cy="457200"/>
          </a:xfrm>
          <a:prstGeom prst="rect">
            <a:avLst/>
          </a:prstGeom>
        </p:spPr>
      </p:pic>
      <p:pic>
        <p:nvPicPr>
          <p:cNvPr id="29" name="그래픽 28" descr="오른쪽으로 굽은 화살표">
            <a:extLst>
              <a:ext uri="{FF2B5EF4-FFF2-40B4-BE49-F238E27FC236}">
                <a16:creationId xmlns:a16="http://schemas.microsoft.com/office/drawing/2014/main" id="{ED156A37-4412-46F4-84DD-22477C053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00000">
            <a:off x="2887039" y="1286218"/>
            <a:ext cx="457200" cy="457200"/>
          </a:xfrm>
          <a:prstGeom prst="rect">
            <a:avLst/>
          </a:prstGeom>
        </p:spPr>
      </p:pic>
      <p:pic>
        <p:nvPicPr>
          <p:cNvPr id="30" name="그래픽 29" descr="오른쪽으로 굽은 화살표">
            <a:extLst>
              <a:ext uri="{FF2B5EF4-FFF2-40B4-BE49-F238E27FC236}">
                <a16:creationId xmlns:a16="http://schemas.microsoft.com/office/drawing/2014/main" id="{A2D112DF-DCE0-4E87-B415-0DD11612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00000">
            <a:off x="2887038" y="1733298"/>
            <a:ext cx="457200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14B934-5BE5-4BCF-ACF9-DF6DF15BD545}"/>
              </a:ext>
            </a:extLst>
          </p:cNvPr>
          <p:cNvSpPr txBox="1"/>
          <p:nvPr/>
        </p:nvSpPr>
        <p:spPr>
          <a:xfrm>
            <a:off x="3986947" y="1299053"/>
            <a:ext cx="200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(-4) x 3 = -12</a:t>
            </a:r>
            <a:endParaRPr lang="ko-KR" altLang="en-US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9C640CEC-65B5-4D62-BA45-953E1BC8EBB7}"/>
              </a:ext>
            </a:extLst>
          </p:cNvPr>
          <p:cNvSpPr/>
          <p:nvPr/>
        </p:nvSpPr>
        <p:spPr>
          <a:xfrm>
            <a:off x="3743733" y="1057381"/>
            <a:ext cx="347990" cy="8275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6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8377"/>
              </p:ext>
            </p:extLst>
          </p:nvPr>
        </p:nvGraphicFramePr>
        <p:xfrm>
          <a:off x="1366175" y="710789"/>
          <a:ext cx="164335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$s0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7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93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036435" y="756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0F8C-84BF-4678-96CB-5CFB89F3EA74}"/>
              </a:ext>
            </a:extLst>
          </p:cNvPr>
          <p:cNvSpPr txBox="1"/>
          <p:nvPr/>
        </p:nvSpPr>
        <p:spPr>
          <a:xfrm>
            <a:off x="1034030" y="1123288"/>
            <a:ext cx="3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5C715-874F-42F1-ABDB-4AD9F54966F3}"/>
              </a:ext>
            </a:extLst>
          </p:cNvPr>
          <p:cNvSpPr txBox="1"/>
          <p:nvPr/>
        </p:nvSpPr>
        <p:spPr>
          <a:xfrm>
            <a:off x="1031625" y="1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A4454-8B86-4086-980C-648479B76C65}"/>
              </a:ext>
            </a:extLst>
          </p:cNvPr>
          <p:cNvSpPr txBox="1"/>
          <p:nvPr/>
        </p:nvSpPr>
        <p:spPr>
          <a:xfrm>
            <a:off x="1030827" y="1860637"/>
            <a:ext cx="38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CD5E0-17B1-4B3A-B17A-CE9AE86AC3A9}"/>
              </a:ext>
            </a:extLst>
          </p:cNvPr>
          <p:cNvSpPr txBox="1"/>
          <p:nvPr/>
        </p:nvSpPr>
        <p:spPr>
          <a:xfrm>
            <a:off x="1050061" y="223999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E9582-FE0D-4E8A-BBC8-0748B79C5D13}"/>
              </a:ext>
            </a:extLst>
          </p:cNvPr>
          <p:cNvSpPr txBox="1"/>
          <p:nvPr/>
        </p:nvSpPr>
        <p:spPr>
          <a:xfrm>
            <a:off x="1050061" y="2597986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68AC-9110-4B61-B0E9-333776F1C1DF}"/>
              </a:ext>
            </a:extLst>
          </p:cNvPr>
          <p:cNvSpPr txBox="1"/>
          <p:nvPr/>
        </p:nvSpPr>
        <p:spPr>
          <a:xfrm>
            <a:off x="1090104" y="298487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6544B-E4F0-45EC-AC3D-23908BE3BDEF}"/>
              </a:ext>
            </a:extLst>
          </p:cNvPr>
          <p:cNvSpPr txBox="1"/>
          <p:nvPr/>
        </p:nvSpPr>
        <p:spPr>
          <a:xfrm>
            <a:off x="1090105" y="33428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D411E-F445-4F76-B480-AB33520AF0B6}"/>
              </a:ext>
            </a:extLst>
          </p:cNvPr>
          <p:cNvSpPr txBox="1"/>
          <p:nvPr/>
        </p:nvSpPr>
        <p:spPr>
          <a:xfrm>
            <a:off x="1086898" y="370601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endParaRPr lang="ko-KR" altLang="en-US" sz="1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E1000-9A5A-4F8A-888C-B91F2C2099FB}"/>
              </a:ext>
            </a:extLst>
          </p:cNvPr>
          <p:cNvSpPr/>
          <p:nvPr/>
        </p:nvSpPr>
        <p:spPr>
          <a:xfrm>
            <a:off x="5521911" y="389389"/>
            <a:ext cx="645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addi $sp, $sp, -12  # make space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ko-KR" b="1" u="sng" dirty="0">
                <a:solidFill>
                  <a:schemeClr val="accent1"/>
                </a:solidFill>
                <a:latin typeface="Courier New" pitchFamily="49" charset="0"/>
              </a:rPr>
              <a:t>sw   $s0, 8($sp)    # save $s0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sw   $t0, 4($sp)    # save $t0 on stack</a:t>
            </a:r>
          </a:p>
          <a:p>
            <a:pPr>
              <a:buFontTx/>
              <a:buNone/>
            </a:pP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</a:rPr>
              <a:t>  sw   $t1, 0($sp)    # save $t1 on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98694-6208-4CD4-B0DE-E52DFB1FD52A}"/>
              </a:ext>
            </a:extLst>
          </p:cNvPr>
          <p:cNvSpPr txBox="1"/>
          <p:nvPr/>
        </p:nvSpPr>
        <p:spPr>
          <a:xfrm>
            <a:off x="5841656" y="2881201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push($s0):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	$sp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$sp - 4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374AE-9F47-4BD7-BC51-07265B3D15E0}"/>
              </a:ext>
            </a:extLst>
          </p:cNvPr>
          <p:cNvSpPr txBox="1"/>
          <p:nvPr/>
        </p:nvSpPr>
        <p:spPr>
          <a:xfrm>
            <a:off x="3221750" y="894612"/>
            <a:ext cx="6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-4</a:t>
            </a:r>
            <a:endParaRPr lang="ko-KR" altLang="en-US" dirty="0">
              <a:solidFill>
                <a:srgbClr val="00B05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래픽 20" descr="오른쪽으로 굽은 화살표">
            <a:extLst>
              <a:ext uri="{FF2B5EF4-FFF2-40B4-BE49-F238E27FC236}">
                <a16:creationId xmlns:a16="http://schemas.microsoft.com/office/drawing/2014/main" id="{90E1D2A0-2FC8-4E79-91D1-1FDA81A1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00000">
            <a:off x="2887040" y="887266"/>
            <a:ext cx="457200" cy="4572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</p:cNvCxnSpPr>
          <p:nvPr/>
        </p:nvCxnSpPr>
        <p:spPr>
          <a:xfrm flipH="1">
            <a:off x="3014896" y="1259768"/>
            <a:ext cx="5753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27497-9C35-4FA8-9B30-56C837E2BA0E}"/>
              </a:ext>
            </a:extLst>
          </p:cNvPr>
          <p:cNvSpPr txBox="1"/>
          <p:nvPr/>
        </p:nvSpPr>
        <p:spPr>
          <a:xfrm>
            <a:off x="3511931" y="1079278"/>
            <a:ext cx="84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$sp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677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메이플스토리</vt:lpstr>
      <vt:lpstr>Arial</vt:lpstr>
      <vt:lpstr>Courier New</vt:lpstr>
      <vt:lpstr>Office 테마</vt:lpstr>
      <vt:lpstr>Storing Register Values  on the Stack</vt:lpstr>
      <vt:lpstr>push &amp; pop</vt:lpstr>
      <vt:lpstr>PowerPoint 프레젠테이션</vt:lpstr>
      <vt:lpstr>PowerPoint 프레젠테이션</vt:lpstr>
      <vt:lpstr>PowerPoint 프레젠테이션</vt:lpstr>
      <vt:lpstr>sw(store word)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lw(load word)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link</dc:title>
  <dc:creator>강보경</dc:creator>
  <cp:lastModifiedBy>강보경</cp:lastModifiedBy>
  <cp:revision>18</cp:revision>
  <dcterms:created xsi:type="dcterms:W3CDTF">2018-12-08T16:48:41Z</dcterms:created>
  <dcterms:modified xsi:type="dcterms:W3CDTF">2018-12-08T18:44:44Z</dcterms:modified>
</cp:coreProperties>
</file>