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8"/>
  </p:notesMasterIdLst>
  <p:sldIdLst>
    <p:sldId id="257" r:id="rId2"/>
    <p:sldId id="297" r:id="rId3"/>
    <p:sldId id="299" r:id="rId4"/>
    <p:sldId id="270" r:id="rId5"/>
    <p:sldId id="272" r:id="rId6"/>
    <p:sldId id="273" r:id="rId7"/>
    <p:sldId id="275" r:id="rId8"/>
    <p:sldId id="278" r:id="rId9"/>
    <p:sldId id="276" r:id="rId10"/>
    <p:sldId id="282" r:id="rId11"/>
    <p:sldId id="281" r:id="rId12"/>
    <p:sldId id="308" r:id="rId13"/>
    <p:sldId id="302" r:id="rId14"/>
    <p:sldId id="303" r:id="rId15"/>
    <p:sldId id="285" r:id="rId16"/>
    <p:sldId id="309" r:id="rId17"/>
    <p:sldId id="291" r:id="rId18"/>
    <p:sldId id="292" r:id="rId19"/>
    <p:sldId id="290" r:id="rId20"/>
    <p:sldId id="293" r:id="rId21"/>
    <p:sldId id="294" r:id="rId22"/>
    <p:sldId id="295" r:id="rId23"/>
    <p:sldId id="298" r:id="rId24"/>
    <p:sldId id="306" r:id="rId25"/>
    <p:sldId id="310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86901" autoAdjust="0"/>
  </p:normalViewPr>
  <p:slideViewPr>
    <p:cSldViewPr snapToGrid="0">
      <p:cViewPr varScale="1">
        <p:scale>
          <a:sx n="99" d="100"/>
          <a:sy n="99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A1CC5-FE6E-44B0-B8D5-192A6EE1F3B9}" type="datetimeFigureOut">
              <a:rPr lang="en-SG" smtClean="0"/>
              <a:t>7/5/2022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24DFC-EEF6-4B90-BD28-AB146238CB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979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24DFC-EEF6-4B90-BD28-AB146238CB4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87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184DA70-C731-4C70-880D-CCD4705E623C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3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165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803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64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669AF7-7BEB-44E4-9852-375E34362B5B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70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491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556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1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83554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907D986-8816-4272-A432-0437A28A9828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2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back-return-arrow-left-button-158491/" TargetMode="Externa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7534" y="2101257"/>
            <a:ext cx="6489886" cy="301642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PCDSI0121</a:t>
            </a:r>
            <a:br>
              <a:rPr lang="en-US" sz="2800" dirty="0"/>
            </a:br>
            <a:r>
              <a:rPr lang="en-US" sz="2800" dirty="0"/>
              <a:t>DS105-MACHINE LEARNING PROJECT</a:t>
            </a:r>
            <a:br>
              <a:rPr lang="en-US" sz="4400" dirty="0"/>
            </a:br>
            <a:br>
              <a:rPr lang="en-US" sz="4800" dirty="0"/>
            </a:br>
            <a:r>
              <a:rPr lang="en-US" sz="4800" dirty="0"/>
              <a:t>Is Stock Price Predictable Using LSTM?</a:t>
            </a:r>
            <a:endParaRPr lang="en-US" sz="44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7993" y="6484605"/>
            <a:ext cx="2042381" cy="373395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KANG BOON KIAT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F431-A2C3-4157-AE55-934673B7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SG" sz="4400" dirty="0"/>
              <a:t>Evaluation of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6598AB9-AF1F-4C05-8ED2-939DC0AC9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36977"/>
              </p:ext>
            </p:extLst>
          </p:nvPr>
        </p:nvGraphicFramePr>
        <p:xfrm>
          <a:off x="1066800" y="2103438"/>
          <a:ext cx="100583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541">
                  <a:extLst>
                    <a:ext uri="{9D8B030D-6E8A-4147-A177-3AD203B41FA5}">
                      <a16:colId xmlns:a16="http://schemas.microsoft.com/office/drawing/2014/main" val="1795949168"/>
                    </a:ext>
                  </a:extLst>
                </a:gridCol>
                <a:gridCol w="2470058">
                  <a:extLst>
                    <a:ext uri="{9D8B030D-6E8A-4147-A177-3AD203B41FA5}">
                      <a16:colId xmlns:a16="http://schemas.microsoft.com/office/drawing/2014/main" val="264132519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350067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MinMaxScaler</a:t>
                      </a:r>
                      <a:endParaRPr lang="en-SG" dirty="0"/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StandardScaler</a:t>
                      </a:r>
                      <a:endParaRPr lang="en-SG" dirty="0"/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51621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Adjusted-R-Squared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0.95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0.95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72733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Mean Absolute Percentage Error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0.017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0.017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180607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Max Absolute Percentage Error 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0.1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42647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Min Absolute Percentage Error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3.09e-05</a:t>
                      </a:r>
                    </a:p>
                  </a:txBody>
                  <a:tcPr marL="87465" marR="87465"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0.00016</a:t>
                      </a:r>
                    </a:p>
                  </a:txBody>
                  <a:tcPr marL="87465" marR="87465"/>
                </a:tc>
                <a:extLst>
                  <a:ext uri="{0D108BD9-81ED-4DB2-BD59-A6C34878D82A}">
                    <a16:rowId xmlns:a16="http://schemas.microsoft.com/office/drawing/2014/main" val="2431500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35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3A2E40-9326-B78F-0886-01949553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Autofit/>
          </a:bodyPr>
          <a:lstStyle/>
          <a:p>
            <a:pPr lvl="1"/>
            <a:r>
              <a:rPr lang="en-SG" sz="4800" dirty="0">
                <a:latin typeface="+mn-lt"/>
              </a:rPr>
              <a:t>Prediction against Actual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B329C-1AA0-36EA-6D6F-D51B12749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2325989"/>
            <a:ext cx="5746828" cy="4104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68102E-2203-F18E-A522-34BAAEFC5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2" y="2325989"/>
            <a:ext cx="5746830" cy="410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3A2E40-9326-B78F-0886-01949553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Autofit/>
          </a:bodyPr>
          <a:lstStyle/>
          <a:p>
            <a:pPr lvl="1"/>
            <a:r>
              <a:rPr lang="en-SG" sz="4800" dirty="0">
                <a:latin typeface="+mn-lt"/>
              </a:rPr>
              <a:t>Plot of Shifting the prediction (T-5)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157D2-1636-BF1E-37D2-BF8B3B001466}"/>
              </a:ext>
            </a:extLst>
          </p:cNvPr>
          <p:cNvSpPr txBox="1"/>
          <p:nvPr/>
        </p:nvSpPr>
        <p:spPr>
          <a:xfrm>
            <a:off x="1066800" y="6030740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‘Predicted values’ are based past price movement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58A6F-3C7C-CA32-FB19-6396CED74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82" y="1831901"/>
            <a:ext cx="5721205" cy="408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4D00A-C58B-E727-025E-3613E9185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2" y="1831901"/>
            <a:ext cx="5721207" cy="40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A527B1-E3C1-9FFA-5B49-3875A678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34" y="1919882"/>
            <a:ext cx="5646366" cy="4033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219958-829E-C120-5CF1-6B755D34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05" y="1919881"/>
            <a:ext cx="5646366" cy="403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352E4B-DE56-477B-9919-9C35FA30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Forecasting Plot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8255DC-2413-7EC4-B731-E8A41F620D5D}"/>
              </a:ext>
            </a:extLst>
          </p:cNvPr>
          <p:cNvCxnSpPr>
            <a:cxnSpLocks/>
          </p:cNvCxnSpPr>
          <p:nvPr/>
        </p:nvCxnSpPr>
        <p:spPr>
          <a:xfrm flipH="1">
            <a:off x="9307205" y="3648177"/>
            <a:ext cx="286378" cy="749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C0118C-B291-F355-3998-AB7178BD18CE}"/>
              </a:ext>
            </a:extLst>
          </p:cNvPr>
          <p:cNvSpPr txBox="1"/>
          <p:nvPr/>
        </p:nvSpPr>
        <p:spPr>
          <a:xfrm>
            <a:off x="8948214" y="3298195"/>
            <a:ext cx="12907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What is this line?</a:t>
            </a:r>
          </a:p>
        </p:txBody>
      </p:sp>
    </p:spTree>
    <p:extLst>
      <p:ext uri="{BB962C8B-B14F-4D97-AF65-F5344CB8AC3E}">
        <p14:creationId xmlns:p14="http://schemas.microsoft.com/office/powerpoint/2010/main" val="37622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0485F-75D9-5C76-8C48-0998D7CBD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88" y="1804848"/>
            <a:ext cx="6453665" cy="46097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32EA81-70BB-4703-94E5-1A8A925E02D1}"/>
              </a:ext>
            </a:extLst>
          </p:cNvPr>
          <p:cNvCxnSpPr>
            <a:cxnSpLocks/>
          </p:cNvCxnSpPr>
          <p:nvPr/>
        </p:nvCxnSpPr>
        <p:spPr>
          <a:xfrm flipH="1">
            <a:off x="4263715" y="3897878"/>
            <a:ext cx="398720" cy="8177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1F7ECD-0760-4C4A-8451-CD8AB80416B0}"/>
              </a:ext>
            </a:extLst>
          </p:cNvPr>
          <p:cNvSpPr txBox="1"/>
          <p:nvPr/>
        </p:nvSpPr>
        <p:spPr>
          <a:xfrm>
            <a:off x="3836728" y="3528546"/>
            <a:ext cx="165141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Extrapolation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C7EAA-D7B6-4D1A-8A68-B107A5556835}"/>
              </a:ext>
            </a:extLst>
          </p:cNvPr>
          <p:cNvSpPr txBox="1"/>
          <p:nvPr/>
        </p:nvSpPr>
        <p:spPr>
          <a:xfrm>
            <a:off x="7929979" y="1804848"/>
            <a:ext cx="3311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Extrapolation is defined as an estimation of a value based on extending the known series or factors beyond the area that is certainly known.</a:t>
            </a:r>
          </a:p>
          <a:p>
            <a:endParaRPr lang="en-SG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SG" dirty="0">
                <a:solidFill>
                  <a:srgbClr val="202124"/>
                </a:solidFill>
                <a:latin typeface="arial" panose="020B0604020202020204" pitchFamily="34" charset="0"/>
              </a:rPr>
              <a:t>Under LSTM, the extrapolation tends to move linearly. </a:t>
            </a:r>
          </a:p>
          <a:p>
            <a:endParaRPr lang="en-SG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SG" dirty="0">
                <a:solidFill>
                  <a:srgbClr val="202124"/>
                </a:solidFill>
                <a:latin typeface="arial" panose="020B0604020202020204" pitchFamily="34" charset="0"/>
              </a:rPr>
              <a:t>The extrapolation depends on the model not the data. </a:t>
            </a:r>
            <a:endParaRPr lang="en-SG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BEAEF6-9D54-1BE3-C698-7390B1E4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SG" dirty="0"/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10802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E8CD-AD24-47E6-8CFA-5C8B74CE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Conclusion to the Hypothesis Testing</a:t>
            </a:r>
            <a:br>
              <a:rPr lang="en-US" sz="4400" i="1" dirty="0">
                <a:solidFill>
                  <a:srgbClr val="FFFFFF"/>
                </a:solidFill>
              </a:rPr>
            </a:br>
            <a:endParaRPr lang="en-SG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268C-68D3-4E18-AEB4-4B1EFEFE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223468" cy="393192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Reject Null Hypothesis.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Reason:</a:t>
            </a:r>
          </a:p>
          <a:p>
            <a:pPr lvl="1"/>
            <a:r>
              <a:rPr lang="en-SG" dirty="0"/>
              <a:t>The predicted stock price is based on past price movement</a:t>
            </a:r>
          </a:p>
          <a:p>
            <a:pPr lvl="1"/>
            <a:r>
              <a:rPr lang="en-SG" dirty="0"/>
              <a:t>Stock price cannot be forecasted due to the forming of extrapolation line.</a:t>
            </a:r>
          </a:p>
          <a:p>
            <a:pPr lvl="1"/>
            <a:endParaRPr lang="en-SG" dirty="0"/>
          </a:p>
          <a:p>
            <a:pPr marL="274320" lvl="1" indent="0">
              <a:buNone/>
            </a:pPr>
            <a:endParaRPr lang="en-SG" dirty="0"/>
          </a:p>
          <a:p>
            <a:pPr marL="274320" lvl="1" indent="0">
              <a:buNone/>
            </a:pPr>
            <a:endParaRPr lang="en-SG" dirty="0"/>
          </a:p>
          <a:p>
            <a:pPr marL="274320" lvl="1" indent="0">
              <a:buNone/>
            </a:pPr>
            <a:endParaRPr lang="en-SG" dirty="0"/>
          </a:p>
        </p:txBody>
      </p:sp>
      <p:pic>
        <p:nvPicPr>
          <p:cNvPr id="3074" name="Picture 2" descr="CAJobPortal Insights ] Type 1 versus Type 2 errors in recruitment –  cajobportal.com">
            <a:extLst>
              <a:ext uri="{FF2B5EF4-FFF2-40B4-BE49-F238E27FC236}">
                <a16:creationId xmlns:a16="http://schemas.microsoft.com/office/drawing/2014/main" id="{B5CA18E5-8FA6-6B5E-D15E-1DF4A31A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81" y="3117501"/>
            <a:ext cx="46386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4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80F6-0CF3-0323-D4C6-6B548EAD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Why Stock data </a:t>
            </a:r>
            <a:r>
              <a:rPr lang="en-SG" strike="sngStrike" dirty="0"/>
              <a:t>is</a:t>
            </a:r>
            <a:r>
              <a:rPr lang="en-SG" dirty="0"/>
              <a:t>/not Predictable?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C5F66B-0BF1-6F26-8BCA-9C2F5CB2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SG" sz="1500" dirty="0"/>
              <a:t>For Time series to be predictable, the data set must be stationary and normal distribution.</a:t>
            </a:r>
          </a:p>
          <a:p>
            <a:pPr marL="0" indent="0" algn="just">
              <a:buNone/>
            </a:pPr>
            <a:endParaRPr lang="en-SG" sz="1500" dirty="0"/>
          </a:p>
          <a:p>
            <a:pPr algn="just"/>
            <a:r>
              <a:rPr lang="en-SG" sz="1500" b="0" i="0" dirty="0">
                <a:solidFill>
                  <a:srgbClr val="202124"/>
                </a:solidFill>
                <a:effectLst/>
              </a:rPr>
              <a:t>A stationary time series is</a:t>
            </a:r>
            <a:r>
              <a:rPr lang="en-SG" sz="1500" i="0" dirty="0">
                <a:solidFill>
                  <a:srgbClr val="202124"/>
                </a:solidFill>
                <a:effectLst/>
              </a:rPr>
              <a:t> one whose properties do not depend on the time at which the series is observed. </a:t>
            </a:r>
            <a:r>
              <a:rPr lang="en-SG" sz="1500" b="0" i="0" dirty="0">
                <a:solidFill>
                  <a:srgbClr val="202124"/>
                </a:solidFill>
                <a:effectLst/>
              </a:rPr>
              <a:t>Thus, time series with trends, or with seasonality, are not stationary — the trend and seasonality will affect the value of the time series at different times.</a:t>
            </a:r>
          </a:p>
          <a:p>
            <a:pPr marL="0" indent="0" algn="just">
              <a:buNone/>
            </a:pPr>
            <a:endParaRPr lang="en-SG" sz="1500" dirty="0">
              <a:solidFill>
                <a:srgbClr val="202124"/>
              </a:solidFill>
            </a:endParaRPr>
          </a:p>
          <a:p>
            <a:r>
              <a:rPr lang="en-SG" sz="1500" b="0" i="0" dirty="0">
                <a:effectLst/>
              </a:rPr>
              <a:t>Normal Distribution is an important concept in statistics and the backbone of Machine Learning.</a:t>
            </a:r>
          </a:p>
          <a:p>
            <a:pPr lvl="1"/>
            <a:r>
              <a:rPr lang="en-SG" sz="1300" b="0" i="0" dirty="0">
                <a:effectLst/>
              </a:rPr>
              <a:t>is a continuous probability distribution. It has a bell-shaped curve that is symmetrical from the mean point to both halves of the curve.</a:t>
            </a:r>
          </a:p>
          <a:p>
            <a:pPr lvl="1"/>
            <a:r>
              <a:rPr lang="en-SG" sz="1300" dirty="0"/>
              <a:t>Properties:</a:t>
            </a:r>
          </a:p>
          <a:p>
            <a:pPr lvl="2" fontAlgn="base"/>
            <a:r>
              <a:rPr lang="en-SG" sz="1300" b="0" i="0" dirty="0">
                <a:effectLst/>
              </a:rPr>
              <a:t>The mean, mode and median are all equal.</a:t>
            </a:r>
          </a:p>
          <a:p>
            <a:pPr lvl="2" fontAlgn="base"/>
            <a:r>
              <a:rPr lang="en-SG" sz="1300" b="0" i="0" dirty="0">
                <a:effectLst/>
              </a:rPr>
              <a:t>The curve is symmetric at the </a:t>
            </a:r>
            <a:r>
              <a:rPr lang="en-SG" sz="1300" b="0" i="0" dirty="0" err="1">
                <a:effectLst/>
              </a:rPr>
              <a:t>center</a:t>
            </a:r>
            <a:r>
              <a:rPr lang="en-SG" sz="1300" b="0" i="0" dirty="0">
                <a:effectLst/>
              </a:rPr>
              <a:t> (i.e. around the mean, μ).</a:t>
            </a:r>
          </a:p>
          <a:p>
            <a:pPr lvl="2" fontAlgn="base"/>
            <a:r>
              <a:rPr lang="en-SG" sz="1300" b="0" i="0" dirty="0">
                <a:effectLst/>
              </a:rPr>
              <a:t>Exactly half of the values are to the left of </a:t>
            </a:r>
            <a:r>
              <a:rPr lang="en-SG" sz="1300" b="0" i="0" dirty="0" err="1">
                <a:effectLst/>
              </a:rPr>
              <a:t>center</a:t>
            </a:r>
            <a:r>
              <a:rPr lang="en-SG" sz="1300" b="0" i="0" dirty="0">
                <a:effectLst/>
              </a:rPr>
              <a:t> and exactly half the values are to the right.</a:t>
            </a:r>
          </a:p>
          <a:p>
            <a:pPr lvl="2" fontAlgn="base"/>
            <a:r>
              <a:rPr lang="en-SG" sz="1300" b="0" i="0" dirty="0">
                <a:effectLst/>
              </a:rPr>
              <a:t>The total area under the curve is 1.</a:t>
            </a:r>
          </a:p>
          <a:p>
            <a:pPr marL="0" indent="0" algn="just">
              <a:buNone/>
            </a:pPr>
            <a:endParaRPr lang="en-SG" sz="1500" b="0" i="0" dirty="0">
              <a:solidFill>
                <a:srgbClr val="202124"/>
              </a:solidFill>
              <a:effectLst/>
            </a:endParaRPr>
          </a:p>
          <a:p>
            <a:pPr marL="0" indent="0" algn="just">
              <a:buNone/>
            </a:pPr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13758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A68A-53C8-48C5-B5AA-2F3EC996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SG" sz="4400" dirty="0"/>
              <a:t>Test for Stationarily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CEB1-C4EA-405F-8962-F53D2C93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600" dirty="0"/>
              <a:t>Augmented Dickey-Fuller Test (ADF Test)</a:t>
            </a:r>
          </a:p>
          <a:p>
            <a:pPr lvl="1"/>
            <a:r>
              <a:rPr lang="en-SG" b="0" i="0" dirty="0">
                <a:solidFill>
                  <a:srgbClr val="292929"/>
                </a:solidFill>
                <a:effectLst/>
              </a:rPr>
              <a:t>A common statistical test used to test whether a given Time series is stationary or not</a:t>
            </a:r>
          </a:p>
          <a:p>
            <a:pPr lvl="1"/>
            <a:r>
              <a:rPr lang="en-SG" dirty="0">
                <a:solidFill>
                  <a:srgbClr val="292929"/>
                </a:solidFill>
              </a:rPr>
              <a:t>For non-stationary, statistic test value &gt; critical value and p-value &gt; significant value(0.05)</a:t>
            </a:r>
          </a:p>
          <a:p>
            <a:pPr lvl="1"/>
            <a:r>
              <a:rPr lang="en-SG" dirty="0">
                <a:solidFill>
                  <a:srgbClr val="292929"/>
                </a:solidFill>
              </a:rPr>
              <a:t>For stationary, statistic test value and p-value are very low than critical value and significant value (0.05)</a:t>
            </a:r>
          </a:p>
          <a:p>
            <a:pPr marL="0" indent="0">
              <a:buNone/>
            </a:pPr>
            <a:endParaRPr lang="en-SG" sz="1600" dirty="0"/>
          </a:p>
          <a:p>
            <a:r>
              <a:rPr lang="en-SG" sz="1600" dirty="0"/>
              <a:t>Note: The significant value can be any values (0 – 1) depends on the confident level</a:t>
            </a:r>
          </a:p>
          <a:p>
            <a:endParaRPr lang="en-SG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ECDD06-FDDE-27F9-A974-8E1FB108A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38" y="4457872"/>
            <a:ext cx="4946986" cy="201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5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38C7-40A8-4024-A132-A11A060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SG" sz="4400" dirty="0"/>
              <a:t>Test for Stationarily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6D7D-A40A-4951-AEDD-1F8476B07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1133667" cy="52482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Input the VGT’s Close values into the ADF: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BF12F-C7E5-4D72-99C1-5206A548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7" y="1419133"/>
            <a:ext cx="2749260" cy="1772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5F5A12-4230-44C0-A2DA-FE585218B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4301386"/>
            <a:ext cx="2749260" cy="201007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B2AC36-8601-4909-AF9E-AF27A635E5BA}"/>
              </a:ext>
            </a:extLst>
          </p:cNvPr>
          <p:cNvSpPr txBox="1">
            <a:spLocks/>
          </p:cNvSpPr>
          <p:nvPr/>
        </p:nvSpPr>
        <p:spPr>
          <a:xfrm>
            <a:off x="838199" y="5023360"/>
            <a:ext cx="1346201" cy="524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800" dirty="0"/>
              <a:t>Result: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114985-E0E9-4C44-9794-974100F02866}"/>
              </a:ext>
            </a:extLst>
          </p:cNvPr>
          <p:cNvSpPr txBox="1">
            <a:spLocks/>
          </p:cNvSpPr>
          <p:nvPr/>
        </p:nvSpPr>
        <p:spPr>
          <a:xfrm>
            <a:off x="838199" y="3483974"/>
            <a:ext cx="5552554" cy="52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800" dirty="0"/>
              <a:t>Possible to convert non-stationary to stationary?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89CD43-F5C5-831C-AB8C-BC17F7BAECCB}"/>
              </a:ext>
            </a:extLst>
          </p:cNvPr>
          <p:cNvSpPr txBox="1">
            <a:spLocks/>
          </p:cNvSpPr>
          <p:nvPr/>
        </p:nvSpPr>
        <p:spPr>
          <a:xfrm>
            <a:off x="6225790" y="3480198"/>
            <a:ext cx="2749261" cy="52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800" dirty="0"/>
              <a:t>Yes. Using Differencing.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75350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C53F-AC85-4821-B38E-100B429C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SG" sz="4400" dirty="0"/>
              <a:t>Test for Normal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3625-193C-48FC-8E0A-C446D67B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Percentage Change</a:t>
            </a:r>
          </a:p>
          <a:p>
            <a:r>
              <a:rPr lang="en-SG" dirty="0"/>
              <a:t>Log Transformation</a:t>
            </a:r>
          </a:p>
          <a:p>
            <a:r>
              <a:rPr lang="en-SG" dirty="0"/>
              <a:t>Hypothesis Testing Library</a:t>
            </a:r>
          </a:p>
          <a:p>
            <a:pPr lvl="1"/>
            <a:r>
              <a:rPr lang="en-SG" dirty="0"/>
              <a:t>Kolmogorov Smirnov test (</a:t>
            </a:r>
            <a:r>
              <a:rPr lang="en-SG" dirty="0" err="1"/>
              <a:t>ks</a:t>
            </a:r>
            <a:r>
              <a:rPr lang="en-SG" dirty="0"/>
              <a:t>-test)</a:t>
            </a:r>
          </a:p>
          <a:p>
            <a:pPr lvl="1"/>
            <a:r>
              <a:rPr lang="en-SG" dirty="0"/>
              <a:t>Shapiro Wilk test</a:t>
            </a:r>
          </a:p>
        </p:txBody>
      </p:sp>
      <p:pic>
        <p:nvPicPr>
          <p:cNvPr id="4098" name="Picture 2" descr="Explaining the 68-95-99.7 rule for a Normal Distribution | by Michael  Galarnyk | Towards Data Science">
            <a:extLst>
              <a:ext uri="{FF2B5EF4-FFF2-40B4-BE49-F238E27FC236}">
                <a16:creationId xmlns:a16="http://schemas.microsoft.com/office/drawing/2014/main" id="{8C4F2F54-2A2D-D643-8E1A-E9AE06590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81" y="3670033"/>
            <a:ext cx="5539154" cy="27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83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338F-11AE-4A2D-AC3F-C413A30E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SG" sz="44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B655-3451-4CAC-A81A-D1D39675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9011698" cy="1325880"/>
          </a:xfrm>
        </p:spPr>
        <p:txBody>
          <a:bodyPr>
            <a:noAutofit/>
          </a:bodyPr>
          <a:lstStyle/>
          <a:p>
            <a:r>
              <a:rPr lang="en-SG" dirty="0"/>
              <a:t>Null Hypothesis: Many people believe that stock closing price is predictable and forecastable using general LSTM model with stock closing price.</a:t>
            </a:r>
          </a:p>
          <a:p>
            <a:endParaRPr lang="en-SG" dirty="0"/>
          </a:p>
          <a:p>
            <a:r>
              <a:rPr lang="en-SG" dirty="0"/>
              <a:t>Alternate Hypothesis: I believe that LSTM not able to predict and forecast stock price closing price by using stock closing price.</a:t>
            </a:r>
          </a:p>
          <a:p>
            <a:endParaRPr lang="en-SG" dirty="0"/>
          </a:p>
          <a:p>
            <a:r>
              <a:rPr lang="en-SG" dirty="0"/>
              <a:t>To test the hypothesis:</a:t>
            </a:r>
          </a:p>
          <a:p>
            <a:pPr lvl="1"/>
            <a:r>
              <a:rPr lang="en-SG" dirty="0"/>
              <a:t>Implement the LSTM model to a stock data (Closing price)</a:t>
            </a:r>
          </a:p>
          <a:p>
            <a:pPr lvl="1"/>
            <a:r>
              <a:rPr lang="en-SG" dirty="0"/>
              <a:t>Visualise the prediction and forecast result. </a:t>
            </a:r>
          </a:p>
          <a:p>
            <a:pPr marL="0" indent="0">
              <a:buNone/>
            </a:pPr>
            <a:endParaRPr lang="en-SG" dirty="0"/>
          </a:p>
          <a:p>
            <a:pPr marL="274320" lvl="1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2050" name="Picture 2" descr="Null hypothesis - Definition and Examples - Biology Online Dictionary">
            <a:extLst>
              <a:ext uri="{FF2B5EF4-FFF2-40B4-BE49-F238E27FC236}">
                <a16:creationId xmlns:a16="http://schemas.microsoft.com/office/drawing/2014/main" id="{46F33322-6163-24E4-3897-474695E26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747" y="4148730"/>
            <a:ext cx="4198746" cy="235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62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A89B-E282-4682-A25F-2440E1CC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SG" sz="4400" dirty="0"/>
              <a:t>Test for Normal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151B-9B1F-4A55-AB8E-771BEEE7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Percentage Change: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46EF4-FC68-44F4-8388-6EBF5FAB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49" y="2376477"/>
            <a:ext cx="3276403" cy="2105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DD07B-8B0C-46E3-815A-2EEC786F3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" y="2376477"/>
            <a:ext cx="3339329" cy="2105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BF2E6D-4E79-41C4-BF2B-7E43E05FF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270" y="5072154"/>
            <a:ext cx="3265998" cy="12397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F0BD0-0373-4A57-BC0F-E77315652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3" y="4517952"/>
            <a:ext cx="3339329" cy="2320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9C4747-D3F1-4EA1-8A7F-F2833A0D1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7" y="4517952"/>
            <a:ext cx="3302665" cy="2121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EA51CF-8B71-9F15-2228-92DCB87B64A5}"/>
              </a:ext>
            </a:extLst>
          </p:cNvPr>
          <p:cNvSpPr/>
          <p:nvPr/>
        </p:nvSpPr>
        <p:spPr>
          <a:xfrm>
            <a:off x="2381459" y="4592097"/>
            <a:ext cx="311499" cy="65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1498A3-20BD-F5F6-2444-BC04783601C6}"/>
              </a:ext>
            </a:extLst>
          </p:cNvPr>
          <p:cNvSpPr/>
          <p:nvPr/>
        </p:nvSpPr>
        <p:spPr>
          <a:xfrm>
            <a:off x="2381459" y="5608442"/>
            <a:ext cx="311499" cy="788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25B15-CDC7-9F96-F3BB-890737A61C9E}"/>
              </a:ext>
            </a:extLst>
          </p:cNvPr>
          <p:cNvSpPr/>
          <p:nvPr/>
        </p:nvSpPr>
        <p:spPr>
          <a:xfrm>
            <a:off x="6943411" y="4754880"/>
            <a:ext cx="512466" cy="49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B0F48-578E-7326-5A3C-E1BA7A28B888}"/>
              </a:ext>
            </a:extLst>
          </p:cNvPr>
          <p:cNvSpPr/>
          <p:nvPr/>
        </p:nvSpPr>
        <p:spPr>
          <a:xfrm>
            <a:off x="4744495" y="5747657"/>
            <a:ext cx="595505" cy="7455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9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A89B-E282-4682-A25F-2440E1CC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for Normal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151B-9B1F-4A55-AB8E-771BEEE7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Log Transformation: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652102-AFB2-4F40-9C4C-61B6FF2B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90" y="5059775"/>
            <a:ext cx="3358847" cy="1239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AFE0BB-A55C-4163-A90A-A75958CB2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8" y="2398708"/>
            <a:ext cx="3445444" cy="21632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2DE88B-0679-4AE2-BF9C-E41C3FCEB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09" y="2398708"/>
            <a:ext cx="3322554" cy="21346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C318B4-152C-49DF-AE70-9C4BFE03E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09" y="4525060"/>
            <a:ext cx="3322554" cy="23091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1FAA2-A36A-4CD4-AFB2-B774F491B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2" y="4611172"/>
            <a:ext cx="3366940" cy="21632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607698-60CC-F657-281B-A9FF4324D42C}"/>
              </a:ext>
            </a:extLst>
          </p:cNvPr>
          <p:cNvSpPr/>
          <p:nvPr/>
        </p:nvSpPr>
        <p:spPr>
          <a:xfrm>
            <a:off x="6848145" y="4712013"/>
            <a:ext cx="512466" cy="49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1C3F6-C26F-B3B4-B948-4B27F8E16017}"/>
              </a:ext>
            </a:extLst>
          </p:cNvPr>
          <p:cNvSpPr/>
          <p:nvPr/>
        </p:nvSpPr>
        <p:spPr>
          <a:xfrm>
            <a:off x="4662435" y="5657223"/>
            <a:ext cx="677565" cy="836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9131C-50FE-2B24-584F-CA85701B58B9}"/>
              </a:ext>
            </a:extLst>
          </p:cNvPr>
          <p:cNvSpPr/>
          <p:nvPr/>
        </p:nvSpPr>
        <p:spPr>
          <a:xfrm>
            <a:off x="2324950" y="4712013"/>
            <a:ext cx="311499" cy="65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A5E02-F900-1D11-FAD8-79D87F4D2F79}"/>
              </a:ext>
            </a:extLst>
          </p:cNvPr>
          <p:cNvSpPr/>
          <p:nvPr/>
        </p:nvSpPr>
        <p:spPr>
          <a:xfrm>
            <a:off x="2314902" y="5659695"/>
            <a:ext cx="311499" cy="833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946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CA0E-4CFE-47CD-8496-2427D4C1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Test for Normal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E4ED-1D63-4113-B3A4-55D191D6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Kolmogorov Smirnov Test (</a:t>
            </a:r>
            <a:r>
              <a:rPr lang="en-SG" dirty="0" err="1"/>
              <a:t>ks</a:t>
            </a:r>
            <a:r>
              <a:rPr lang="en-SG" dirty="0"/>
              <a:t>-test)</a:t>
            </a:r>
          </a:p>
          <a:p>
            <a:pPr lvl="1"/>
            <a:r>
              <a:rPr lang="en-SG" dirty="0"/>
              <a:t> it is commonly used as a test for normality to see if your data is normally distributed. It’s also used to check the assumption of normality in Analysis of Variance.</a:t>
            </a:r>
          </a:p>
          <a:p>
            <a:pPr lvl="1"/>
            <a:r>
              <a:rPr lang="en-SG" dirty="0"/>
              <a:t>the test compares a known hypothetical probability distribution (normal distribution) to the distribution generated by data</a:t>
            </a:r>
          </a:p>
          <a:p>
            <a:pPr lvl="1"/>
            <a:r>
              <a:rPr lang="en-SG" dirty="0"/>
              <a:t>For Normal distribution, Statistic Value = 0, P-Value &gt; set significant value (0.05)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200" dirty="0"/>
              <a:t>Note: The significant value can be any values (0 – 1) depends on the confident level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lvl="1"/>
            <a:endParaRPr lang="en-SG" dirty="0"/>
          </a:p>
          <a:p>
            <a:pPr marL="274320" lvl="1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3D00D-66C7-4B68-89DE-52561EB9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1" y="4890954"/>
            <a:ext cx="6901563" cy="91466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6A538C-7199-4355-9A9A-A7E6F375DD16}"/>
              </a:ext>
            </a:extLst>
          </p:cNvPr>
          <p:cNvSpPr txBox="1">
            <a:spLocks/>
          </p:cNvSpPr>
          <p:nvPr/>
        </p:nvSpPr>
        <p:spPr>
          <a:xfrm>
            <a:off x="838200" y="5109896"/>
            <a:ext cx="1397001" cy="47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7208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2026-0E1F-4C9A-9ED4-6999DA15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Shapiro Wilk test</a:t>
            </a:r>
          </a:p>
          <a:p>
            <a:pPr lvl="1"/>
            <a:r>
              <a:rPr lang="en-SG" dirty="0"/>
              <a:t>Stats Model developed specifically only for normal distribution.</a:t>
            </a:r>
          </a:p>
          <a:p>
            <a:pPr lvl="1"/>
            <a:r>
              <a:rPr lang="en-SG" dirty="0"/>
              <a:t>For Normal distribution, Statistic Value = 0, P-Value &gt; set significant value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sz="1200" dirty="0"/>
              <a:t>Note: The significant value can be any values (0 – 1) depends on the confident level</a:t>
            </a:r>
          </a:p>
          <a:p>
            <a:pPr marL="0" indent="0">
              <a:buNone/>
            </a:pPr>
            <a:endParaRPr lang="en-SG" dirty="0"/>
          </a:p>
          <a:p>
            <a:pPr lvl="2"/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F895F7-B264-4519-9B29-A45FBAAD9DFE}"/>
              </a:ext>
            </a:extLst>
          </p:cNvPr>
          <p:cNvSpPr txBox="1">
            <a:spLocks/>
          </p:cNvSpPr>
          <p:nvPr/>
        </p:nvSpPr>
        <p:spPr>
          <a:xfrm>
            <a:off x="838200" y="5043488"/>
            <a:ext cx="1397001" cy="47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Result: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CEED4-D49A-4704-A4D4-4AE51C9A8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14" y="4881456"/>
            <a:ext cx="8474026" cy="80084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37AA4F-4216-48CD-9873-6C15A70F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/>
          <a:lstStyle/>
          <a:p>
            <a:r>
              <a:rPr lang="en-SG" dirty="0"/>
              <a:t>Test for Normal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66781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9406-D0C8-40E9-B47E-45B9678F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Difficulties and Take-away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20CD-10EE-41B8-A83E-A3F5388C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Difficulties:</a:t>
            </a:r>
          </a:p>
          <a:p>
            <a:pPr lvl="1"/>
            <a:r>
              <a:rPr lang="en-SG" dirty="0"/>
              <a:t>Too much misinformation regards to the usage of LSTM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0" indent="0">
              <a:buNone/>
            </a:pPr>
            <a:r>
              <a:rPr lang="en-SG" dirty="0"/>
              <a:t>Take-away:</a:t>
            </a:r>
          </a:p>
          <a:p>
            <a:pPr lvl="1"/>
            <a:r>
              <a:rPr lang="en-SG" dirty="0"/>
              <a:t>Stock data is not predictable</a:t>
            </a:r>
          </a:p>
          <a:p>
            <a:pPr lvl="1"/>
            <a:r>
              <a:rPr lang="en-SG" dirty="0"/>
              <a:t>Reason are due to the nature of the data</a:t>
            </a:r>
          </a:p>
          <a:p>
            <a:pPr lvl="2"/>
            <a:r>
              <a:rPr lang="en-SG" dirty="0"/>
              <a:t>Not Stationary</a:t>
            </a:r>
          </a:p>
          <a:p>
            <a:pPr lvl="2"/>
            <a:r>
              <a:rPr lang="en-SG" dirty="0"/>
              <a:t>Not Normal Distribution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098" name="Picture 2" descr="Key takeaways on mitigating the OWASP® API Top 10 threats (webinar)">
            <a:extLst>
              <a:ext uri="{FF2B5EF4-FFF2-40B4-BE49-F238E27FC236}">
                <a16:creationId xmlns:a16="http://schemas.microsoft.com/office/drawing/2014/main" id="{89F5B6AB-2344-466D-9A2A-92DA3A4F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7" y="3710821"/>
            <a:ext cx="3603976" cy="27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33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89BF-8B89-5232-C97E-2AB09B3A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322644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7D22-5299-4FC1-B229-9ABA10B8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SG" sz="4400" dirty="0"/>
              <a:t>What is sequential data?</a:t>
            </a:r>
            <a:br>
              <a:rPr lang="en-SG" sz="44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CDA1-F6FE-43D9-ADB2-4E39890F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b="0" i="0" dirty="0">
                <a:solidFill>
                  <a:srgbClr val="292929"/>
                </a:solidFill>
                <a:effectLst/>
              </a:rPr>
              <a:t>Whenever the points in the dataset are dependent on the other points in the dataset the data is said to be Sequential data. A common example of this is a Timeseries such as a stock price or a sensor data where each point represents an observation at a certain point in time</a:t>
            </a:r>
            <a:endParaRPr lang="en-US" sz="1800" i="1" dirty="0"/>
          </a:p>
          <a:p>
            <a:pPr marL="0" indent="0">
              <a:buNone/>
            </a:pPr>
            <a:endParaRPr lang="en-SG" sz="1800" dirty="0"/>
          </a:p>
        </p:txBody>
      </p:sp>
      <p:pic>
        <p:nvPicPr>
          <p:cNvPr id="4098" name="Picture 2" descr="Improving machine learning for synthetic data">
            <a:extLst>
              <a:ext uri="{FF2B5EF4-FFF2-40B4-BE49-F238E27FC236}">
                <a16:creationId xmlns:a16="http://schemas.microsoft.com/office/drawing/2014/main" id="{BFCC9285-F662-41EB-AA03-76A0C89B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527" y="3151682"/>
            <a:ext cx="4806673" cy="316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hlinkClick r:id="rId3" action="ppaction://hlinksldjump"/>
            <a:extLst>
              <a:ext uri="{FF2B5EF4-FFF2-40B4-BE49-F238E27FC236}">
                <a16:creationId xmlns:a16="http://schemas.microsoft.com/office/drawing/2014/main" id="{32094F84-280F-3C28-437A-D90EC2A6A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5186" y="5854170"/>
            <a:ext cx="595783" cy="5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C015-B34C-4160-8DD6-9C0280B6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2E45-B0BE-4B2B-BB7B-B36402AB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Hypothesis </a:t>
            </a:r>
          </a:p>
          <a:p>
            <a:r>
              <a:rPr lang="en-SG" dirty="0"/>
              <a:t>What is LSTM?</a:t>
            </a:r>
          </a:p>
          <a:p>
            <a:r>
              <a:rPr lang="en-SG" dirty="0"/>
              <a:t>Hypothesis Testing</a:t>
            </a:r>
          </a:p>
          <a:p>
            <a:r>
              <a:rPr lang="en-SG" dirty="0"/>
              <a:t>Conclusion to the Hypothesis Testing</a:t>
            </a:r>
          </a:p>
          <a:p>
            <a:r>
              <a:rPr lang="en-SG" dirty="0"/>
              <a:t>Why Stock data is/not Predictable?</a:t>
            </a:r>
          </a:p>
          <a:p>
            <a:r>
              <a:rPr lang="en-SG" dirty="0"/>
              <a:t>Difficulties and Take-away 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979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6B6-BD6C-4851-A4ED-5C9757EC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SG" sz="4400" dirty="0"/>
              <a:t>What is LSTM?</a:t>
            </a:r>
            <a:br>
              <a:rPr lang="en-SG" sz="44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697A-750F-4EBC-81E2-52CF7220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32372"/>
            <a:ext cx="10364452" cy="3424107"/>
          </a:xfrm>
        </p:spPr>
        <p:txBody>
          <a:bodyPr>
            <a:normAutofit/>
          </a:bodyPr>
          <a:lstStyle/>
          <a:p>
            <a:r>
              <a:rPr lang="en-SG" sz="1800" b="0" i="0" dirty="0">
                <a:solidFill>
                  <a:srgbClr val="222222"/>
                </a:solidFill>
                <a:effectLst/>
              </a:rPr>
              <a:t>Long Short Term Memory Network is type of Recurrent neural network.</a:t>
            </a:r>
          </a:p>
          <a:p>
            <a:r>
              <a:rPr lang="en-US" sz="1800" dirty="0">
                <a:solidFill>
                  <a:schemeClr val="tx1"/>
                </a:solidFill>
              </a:rPr>
              <a:t>Unlike standard RNN, it is </a:t>
            </a:r>
            <a:r>
              <a:rPr lang="en-SG" sz="1800" dirty="0"/>
              <a:t>c</a:t>
            </a:r>
            <a:r>
              <a:rPr lang="en-SG" sz="1800" b="0" i="0" dirty="0">
                <a:solidFill>
                  <a:schemeClr val="tx1"/>
                </a:solidFill>
                <a:effectLst/>
              </a:rPr>
              <a:t>apable of learning long-term dependencies, especially in sequence prediction problems. </a:t>
            </a:r>
          </a:p>
          <a:p>
            <a:r>
              <a:rPr lang="en-SG" sz="1800" b="0" i="0" dirty="0">
                <a:solidFill>
                  <a:schemeClr val="tx1"/>
                </a:solidFill>
                <a:effectLst/>
              </a:rPr>
              <a:t>LSTM has feedback connections, i.e., it is capable of processing the entire </a:t>
            </a:r>
            <a:r>
              <a:rPr lang="en-SG" sz="1800" b="0" i="0" u="sng" dirty="0">
                <a:solidFill>
                  <a:schemeClr val="tx1"/>
                </a:solidFill>
                <a:effectLst/>
                <a:hlinkClick r:id="rId3" action="ppaction://hlinksldjump"/>
              </a:rPr>
              <a:t>sequential data</a:t>
            </a:r>
            <a:r>
              <a:rPr lang="en-SG" sz="1800" b="0" i="0" dirty="0">
                <a:solidFill>
                  <a:schemeClr val="tx1"/>
                </a:solidFill>
                <a:effectLst/>
              </a:rPr>
              <a:t>, apart from single data points such as images.</a:t>
            </a:r>
            <a:endParaRPr lang="en-SG" sz="1800" dirty="0"/>
          </a:p>
        </p:txBody>
      </p:sp>
      <p:pic>
        <p:nvPicPr>
          <p:cNvPr id="5122" name="Picture 2" descr="RNN v/s LSTM. a: RNNs use their internal state (memory) to process... |  Download Scientific Diagram">
            <a:extLst>
              <a:ext uri="{FF2B5EF4-FFF2-40B4-BE49-F238E27FC236}">
                <a16:creationId xmlns:a16="http://schemas.microsoft.com/office/drawing/2014/main" id="{0DF67E6D-C670-463A-071D-B67880A5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81" y="3711399"/>
            <a:ext cx="5043617" cy="280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1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7D22-5299-4FC1-B229-9ABA10B8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SG" sz="4400" dirty="0"/>
              <a:t>Hypothesis Testing</a:t>
            </a:r>
            <a:br>
              <a:rPr lang="en-SG" sz="4400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CDA1-F6FE-43D9-ADB2-4E39890F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dirty="0"/>
              <a:t>LSTM Model Testing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Download dataset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Exploratory Data Analysis (EDA)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Building Model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Evaluation Test Model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SG" dirty="0"/>
              <a:t>Visualisation of the result</a:t>
            </a:r>
          </a:p>
          <a:p>
            <a:pPr marL="274320" lvl="1" indent="0">
              <a:buNone/>
            </a:pPr>
            <a:r>
              <a:rPr lang="en-SG" dirty="0"/>
              <a:t> </a:t>
            </a:r>
          </a:p>
          <a:p>
            <a:pPr marL="27432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endParaRPr lang="en-SG" sz="1800" dirty="0"/>
          </a:p>
        </p:txBody>
      </p:sp>
      <p:pic>
        <p:nvPicPr>
          <p:cNvPr id="6146" name="Picture 2" descr="Developing the Theory of Hypothesis Testing: An Exploration | Statistics  Teacher">
            <a:extLst>
              <a:ext uri="{FF2B5EF4-FFF2-40B4-BE49-F238E27FC236}">
                <a16:creationId xmlns:a16="http://schemas.microsoft.com/office/drawing/2014/main" id="{C44C0238-883A-1974-4A7A-072FDAA62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68" y="4100362"/>
            <a:ext cx="4669612" cy="226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6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9753-F576-45D3-9262-134E88D7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Download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353D-EC1B-4133-8291-1B42A29E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Stock data of </a:t>
            </a:r>
            <a:r>
              <a:rPr lang="en-SG" sz="2400" b="0" i="0" dirty="0">
                <a:solidFill>
                  <a:srgbClr val="202124"/>
                </a:solidFill>
                <a:effectLst/>
              </a:rPr>
              <a:t>Vanguard Information Technology Index Fund ETF (VGT)</a:t>
            </a:r>
          </a:p>
          <a:p>
            <a:pPr lvl="1"/>
            <a:r>
              <a:rPr lang="en-SG" sz="2000" dirty="0">
                <a:solidFill>
                  <a:srgbClr val="202124"/>
                </a:solidFill>
              </a:rPr>
              <a:t>Dated 2013-12-31 – 2022-04-14</a:t>
            </a:r>
            <a:endParaRPr lang="en-SG" sz="2000" b="0" i="0" dirty="0">
              <a:solidFill>
                <a:srgbClr val="202124"/>
              </a:solidFill>
              <a:effectLst/>
            </a:endParaRPr>
          </a:p>
          <a:p>
            <a:pPr marL="0" indent="0">
              <a:buNone/>
            </a:pPr>
            <a:endParaRPr lang="en-SG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E115AF-1167-4443-BC55-2D037CE8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97" y="2967605"/>
            <a:ext cx="5236303" cy="33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5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1A32-6DAB-4262-ABE1-E41C31BF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sz="4400" dirty="0"/>
              <a:t>Exploratory Data Analysis (EDA)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65B75-3783-4A1A-AD0F-2387C37C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46" y="2014194"/>
            <a:ext cx="3709873" cy="2528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5BE8B8-2A35-45C5-987B-63CBFC669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11" y="1745110"/>
            <a:ext cx="4913479" cy="3207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CF0E9-BCA7-45CA-8591-5112C4756B01}"/>
              </a:ext>
            </a:extLst>
          </p:cNvPr>
          <p:cNvSpPr txBox="1"/>
          <p:nvPr/>
        </p:nvSpPr>
        <p:spPr>
          <a:xfrm>
            <a:off x="1234146" y="5402510"/>
            <a:ext cx="97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All data are non-object and correlations all are ‘1’. It is a standard stock </a:t>
            </a:r>
            <a:r>
              <a:rPr lang="en-SG" dirty="0" err="1"/>
              <a:t>dataframe</a:t>
            </a:r>
            <a:r>
              <a:rPr lang="en-SG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461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205521-5E62-4039-96DA-06663C4C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D016-25A7-4DBA-9EE1-9DB909E6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SG" sz="4400" dirty="0"/>
              <a:t>Building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DF2C-BF78-44CC-8F80-51ED528E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Slicing 80% for train and 20% for test</a:t>
            </a:r>
          </a:p>
          <a:p>
            <a:r>
              <a:rPr lang="en-SG" dirty="0"/>
              <a:t>Using past-60 days to predict the next day</a:t>
            </a:r>
          </a:p>
          <a:p>
            <a:r>
              <a:rPr lang="en-SG" dirty="0"/>
              <a:t>Standard Scaling method (Whole dataset):</a:t>
            </a:r>
          </a:p>
          <a:p>
            <a:pPr lvl="1"/>
            <a:r>
              <a:rPr lang="en-SG" dirty="0" err="1"/>
              <a:t>StandardScaler</a:t>
            </a:r>
            <a:endParaRPr lang="en-SG" dirty="0"/>
          </a:p>
          <a:p>
            <a:pPr lvl="1"/>
            <a:r>
              <a:rPr lang="en-SG" dirty="0" err="1"/>
              <a:t>MinMaxScaler</a:t>
            </a:r>
            <a:endParaRPr lang="en-SG" dirty="0"/>
          </a:p>
          <a:p>
            <a:r>
              <a:rPr lang="en-SG" dirty="0"/>
              <a:t>LSTM stacking layer of 2 and 50 units each</a:t>
            </a:r>
          </a:p>
          <a:p>
            <a:r>
              <a:rPr lang="en-SG" dirty="0"/>
              <a:t>Epochs = 20 and batch size =  16</a:t>
            </a:r>
          </a:p>
        </p:txBody>
      </p:sp>
      <p:pic>
        <p:nvPicPr>
          <p:cNvPr id="1026" name="Picture 2" descr="Machine Learning Model Building Concepts | by Sanket Maheshwari | Medium">
            <a:extLst>
              <a:ext uri="{FF2B5EF4-FFF2-40B4-BE49-F238E27FC236}">
                <a16:creationId xmlns:a16="http://schemas.microsoft.com/office/drawing/2014/main" id="{DDB46D9C-3535-CB15-8021-F32B02F04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54" y="3755955"/>
            <a:ext cx="5519266" cy="269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80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1604</TotalTime>
  <Words>989</Words>
  <Application>Microsoft Office PowerPoint</Application>
  <PresentationFormat>Widescreen</PresentationFormat>
  <Paragraphs>152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</vt:lpstr>
      <vt:lpstr>Calibri</vt:lpstr>
      <vt:lpstr>Century Gothic</vt:lpstr>
      <vt:lpstr>Garamond</vt:lpstr>
      <vt:lpstr>Savon</vt:lpstr>
      <vt:lpstr>PCDSI0121 DS105-MACHINE LEARNING PROJECT  Is Stock Price Predictable Using LSTM?</vt:lpstr>
      <vt:lpstr>Hypothesis</vt:lpstr>
      <vt:lpstr>Content</vt:lpstr>
      <vt:lpstr>What is LSTM? </vt:lpstr>
      <vt:lpstr>Hypothesis Testing </vt:lpstr>
      <vt:lpstr>Download dataset</vt:lpstr>
      <vt:lpstr>Exploratory Data Analysis (EDA)</vt:lpstr>
      <vt:lpstr>PowerPoint Presentation</vt:lpstr>
      <vt:lpstr>Building Model</vt:lpstr>
      <vt:lpstr>Evaluation of model</vt:lpstr>
      <vt:lpstr>Prediction against Actual Plot</vt:lpstr>
      <vt:lpstr>Plot of Shifting the prediction (T-5)</vt:lpstr>
      <vt:lpstr>Forecasting Plot</vt:lpstr>
      <vt:lpstr>Extrapolation</vt:lpstr>
      <vt:lpstr>Conclusion to the Hypothesis Testing </vt:lpstr>
      <vt:lpstr>Why Stock data is/not Predictable?</vt:lpstr>
      <vt:lpstr>Test for Stationarily  </vt:lpstr>
      <vt:lpstr>Test for Stationarily </vt:lpstr>
      <vt:lpstr>Test for Normal Distribution </vt:lpstr>
      <vt:lpstr>Test for Normal Distribution </vt:lpstr>
      <vt:lpstr>Test for Normal Distribution </vt:lpstr>
      <vt:lpstr>Test for Normal Distribution </vt:lpstr>
      <vt:lpstr>Test for Normal Distribution </vt:lpstr>
      <vt:lpstr>Difficulties and Take-away</vt:lpstr>
      <vt:lpstr>THE END</vt:lpstr>
      <vt:lpstr>What is sequential data?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PCDSI0121 DS105-MACHINE LEARNING PROJECT PROPOSAL (STOCKS PREDICTION)</dc:title>
  <dc:creator>boonkiat kang</dc:creator>
  <cp:lastModifiedBy>Gray Kang</cp:lastModifiedBy>
  <cp:revision>23</cp:revision>
  <dcterms:created xsi:type="dcterms:W3CDTF">2022-04-08T05:22:31Z</dcterms:created>
  <dcterms:modified xsi:type="dcterms:W3CDTF">2022-05-07T03:45:01Z</dcterms:modified>
</cp:coreProperties>
</file>