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1958975"/>
            <a:ext cx="10363198" cy="14700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4900"/>
              <a:t>가나 시장진출 확대방안</a:t>
            </a:r>
            <a:br>
              <a:rPr lang="ko-KR" altLang="en-US" sz="4900"/>
            </a:br>
            <a:r>
              <a:rPr lang="ko-KR" altLang="en-US" sz="4900"/>
              <a:t>분석보고서</a:t>
            </a:r>
            <a:endParaRPr lang="ko-KR" altLang="en-US" sz="49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>
              <a:defRPr/>
            </a:pPr>
            <a:r>
              <a:rPr lang="en-US" altLang="ko-KR"/>
              <a:t>20201718</a:t>
            </a:r>
            <a:r>
              <a:rPr lang="ko-KR" altLang="en-US"/>
              <a:t> 강대겸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진출확대방안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한컴돋움"/>
                <a:ea typeface="한컴돋움"/>
              </a:rPr>
              <a:t>제품을 판매하는 것은 이미 활발하게 이루어지고 있다</a:t>
            </a:r>
            <a:r>
              <a:rPr lang="en-US" altLang="ko-KR">
                <a:latin typeface="한컴돋움"/>
                <a:ea typeface="한컴돋움"/>
              </a:rPr>
              <a:t>.</a:t>
            </a:r>
            <a:r>
              <a:rPr lang="ko-KR" altLang="en-US">
                <a:latin typeface="한컴돋움"/>
                <a:ea typeface="한컴돋움"/>
              </a:rPr>
              <a:t> 따라서 특정한 제품을 특정하여 수출을 하는 것이 아니라 미국의 아마존</a:t>
            </a:r>
            <a:r>
              <a:rPr lang="en-US" altLang="ko-KR">
                <a:latin typeface="한컴돋움"/>
                <a:ea typeface="한컴돋움"/>
              </a:rPr>
              <a:t>,</a:t>
            </a:r>
            <a:r>
              <a:rPr lang="ko-KR" altLang="en-US">
                <a:latin typeface="한컴돋움"/>
                <a:ea typeface="한컴돋움"/>
              </a:rPr>
              <a:t> 중국의 알리바바와 같은 전자 상거래 시스템을 수출</a:t>
            </a:r>
            <a:r>
              <a:rPr lang="en-US" altLang="ko-KR">
                <a:latin typeface="한컴돋움"/>
                <a:ea typeface="한컴돋움"/>
              </a:rPr>
              <a:t>(?),</a:t>
            </a:r>
            <a:r>
              <a:rPr lang="ko-KR" altLang="en-US">
                <a:latin typeface="한컴돋움"/>
                <a:ea typeface="한컴돋움"/>
              </a:rPr>
              <a:t> 런칭</a:t>
            </a:r>
            <a:r>
              <a:rPr lang="en-US" altLang="ko-KR">
                <a:latin typeface="한컴돋움"/>
                <a:ea typeface="한컴돋움"/>
              </a:rPr>
              <a:t>(?)</a:t>
            </a:r>
            <a:r>
              <a:rPr lang="ko-KR" altLang="en-US">
                <a:latin typeface="한컴돋움"/>
                <a:ea typeface="한컴돋움"/>
              </a:rPr>
              <a:t>하여 한국인들이 중고로 판매하고 싶어하는 여러가지 물품들을 가나의 소비자들이 직접 선택하여 수출이 가능하게 하는 것이 좋을 것 같다</a:t>
            </a:r>
            <a:r>
              <a:rPr lang="en-US" altLang="ko-KR">
                <a:latin typeface="한컴돋움"/>
                <a:ea typeface="한컴돋움"/>
              </a:rPr>
              <a:t>.</a:t>
            </a:r>
            <a:endParaRPr lang="en-US" altLang="ko-KR">
              <a:latin typeface="한컴돋움"/>
              <a:ea typeface="한컴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출처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코트라 해외시장 뉴스 </a:t>
            </a:r>
            <a:r>
              <a:rPr lang="en-US" altLang="ko-KR"/>
              <a:t>-</a:t>
            </a:r>
            <a:r>
              <a:rPr lang="ko-KR" altLang="en-US"/>
              <a:t> 국가지역정보 </a:t>
            </a:r>
            <a:r>
              <a:rPr lang="en-US" altLang="ko-KR"/>
              <a:t>-</a:t>
            </a:r>
            <a:r>
              <a:rPr lang="ko-KR" altLang="en-US"/>
              <a:t> 가나</a:t>
            </a:r>
            <a:endParaRPr lang="ko-KR" altLang="en-US"/>
          </a:p>
          <a:p>
            <a:pPr>
              <a:defRPr/>
            </a:pPr>
            <a:r>
              <a:rPr lang="ko-KR" altLang="en-US"/>
              <a:t>경제현화</a:t>
            </a:r>
            <a:r>
              <a:rPr lang="en-US" altLang="ko-KR"/>
              <a:t>,</a:t>
            </a:r>
            <a:r>
              <a:rPr lang="ko-KR" altLang="en-US"/>
              <a:t> 국가개요</a:t>
            </a:r>
            <a:r>
              <a:rPr lang="en-US" altLang="ko-KR"/>
              <a:t>,</a:t>
            </a:r>
            <a:r>
              <a:rPr lang="ko-KR" altLang="en-US"/>
              <a:t> 시장특성</a:t>
            </a:r>
            <a:r>
              <a:rPr lang="en-US" altLang="ko-KR"/>
              <a:t>,</a:t>
            </a:r>
            <a:r>
              <a:rPr lang="ko-KR" altLang="en-US"/>
              <a:t> 한국과의 관계</a:t>
            </a:r>
            <a:r>
              <a:rPr lang="en-US" altLang="ko-KR"/>
              <a:t>,</a:t>
            </a:r>
            <a:r>
              <a:rPr lang="ko-KR" altLang="en-US"/>
              <a:t> 한국과의 수출입 파일을 선택하여 다운로드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일반환경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ko-KR" altLang="en-US"/>
              <a:t>인구수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30,172,684</a:t>
            </a:r>
            <a:r>
              <a:rPr lang="ko-KR" altLang="en-US"/>
              <a:t> 명</a:t>
            </a:r>
            <a:endParaRPr lang="ko-KR" altLang="en-US"/>
          </a:p>
          <a:p>
            <a:pPr>
              <a:defRPr/>
            </a:pPr>
            <a:r>
              <a:rPr lang="ko-KR" altLang="en-US"/>
              <a:t>민족</a:t>
            </a:r>
            <a:r>
              <a:rPr lang="en-US" altLang="ko-KR"/>
              <a:t>(</a:t>
            </a:r>
            <a:r>
              <a:rPr lang="ko-KR" altLang="en-US"/>
              <a:t>인종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Akan(47.5%), Mole-Dagbani(16.6%), Ewe(13.9%), Ga-Adanbe(7.4%), Guan(3.7%), Gurma(5.7%), Grusi(2.5%), Mande(1.1%), Other Tribes(1.6%)(2017년 기준) </a:t>
            </a:r>
            <a:endParaRPr lang="ko-KR" altLang="en-US"/>
          </a:p>
          <a:p>
            <a:pPr>
              <a:defRPr/>
            </a:pPr>
            <a:r>
              <a:rPr lang="ko-KR" altLang="en-US"/>
              <a:t>언어 </a:t>
            </a:r>
            <a:r>
              <a:rPr lang="en-US" altLang="ko-KR"/>
              <a:t>:</a:t>
            </a:r>
            <a:r>
              <a:rPr lang="ko-KR" altLang="en-US"/>
              <a:t> 영어</a:t>
            </a:r>
            <a:r>
              <a:rPr lang="en-US" altLang="ko-KR"/>
              <a:t>(</a:t>
            </a:r>
            <a:r>
              <a:rPr lang="ko-KR" altLang="en-US"/>
              <a:t>공용어</a:t>
            </a:r>
            <a:r>
              <a:rPr lang="en-US" altLang="ko-KR"/>
              <a:t>),</a:t>
            </a:r>
            <a:r>
              <a:rPr lang="ko-KR" altLang="en-US"/>
              <a:t> 현지어</a:t>
            </a:r>
            <a:r>
              <a:rPr lang="en-US" altLang="ko-KR"/>
              <a:t>(Twi, Ewe, Fante, Hausa, Dagbawi, Nzima</a:t>
            </a:r>
            <a:r>
              <a:rPr lang="ko-KR" altLang="en-US"/>
              <a:t> 등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종료 </a:t>
            </a:r>
            <a:r>
              <a:rPr lang="en-US" altLang="ko-KR"/>
              <a:t>:</a:t>
            </a:r>
            <a:r>
              <a:rPr lang="ko-KR" altLang="en-US"/>
              <a:t> 기독교</a:t>
            </a:r>
            <a:r>
              <a:rPr lang="en-US" altLang="ko-KR"/>
              <a:t>(71.2%),</a:t>
            </a:r>
            <a:r>
              <a:rPr lang="ko-KR" altLang="en-US"/>
              <a:t> 이슬람교</a:t>
            </a:r>
            <a:r>
              <a:rPr lang="en-US" altLang="ko-KR"/>
              <a:t>(18.6%),</a:t>
            </a:r>
            <a:r>
              <a:rPr lang="ko-KR" altLang="en-US"/>
              <a:t> 토속종교</a:t>
            </a:r>
            <a:r>
              <a:rPr lang="en-US" altLang="ko-KR"/>
              <a:t>(8.5%)</a:t>
            </a:r>
            <a:endParaRPr lang="en-US" altLang="ko-KR"/>
          </a:p>
          <a:p>
            <a:pPr>
              <a:defRPr/>
            </a:pPr>
            <a:r>
              <a:rPr lang="ko-KR" altLang="en-US"/>
              <a:t>기후 </a:t>
            </a:r>
            <a:r>
              <a:rPr lang="en-US" altLang="ko-KR"/>
              <a:t>:</a:t>
            </a:r>
            <a:r>
              <a:rPr lang="ko-KR" altLang="en-US"/>
              <a:t> 열대성 기후</a:t>
            </a:r>
            <a:r>
              <a:rPr lang="en-US" altLang="ko-KR"/>
              <a:t>,</a:t>
            </a:r>
            <a:r>
              <a:rPr lang="ko-KR" altLang="en-US"/>
              <a:t> 연평균 섭씨 </a:t>
            </a:r>
            <a:r>
              <a:rPr lang="en-US" altLang="ko-KR"/>
              <a:t>27</a:t>
            </a:r>
            <a:r>
              <a:rPr lang="ko-KR" altLang="en-US"/>
              <a:t>도 건기와 우기가 약 </a:t>
            </a:r>
            <a:r>
              <a:rPr lang="en-US" altLang="ko-KR"/>
              <a:t>6</a:t>
            </a:r>
            <a:r>
              <a:rPr lang="ko-KR" altLang="en-US"/>
              <a:t>개월씩</a:t>
            </a:r>
            <a:r>
              <a:rPr lang="en-US" altLang="ko-KR"/>
              <a:t>,</a:t>
            </a:r>
            <a:r>
              <a:rPr lang="ko-KR" altLang="en-US"/>
              <a:t> 가장 더운 날은 </a:t>
            </a:r>
            <a:r>
              <a:rPr lang="en-US" altLang="ko-KR"/>
              <a:t>3</a:t>
            </a:r>
            <a:r>
              <a:rPr lang="ko-KR" altLang="en-US"/>
              <a:t>월로 평균 </a:t>
            </a:r>
            <a:r>
              <a:rPr lang="en-US" altLang="ko-KR"/>
              <a:t>31</a:t>
            </a:r>
            <a:r>
              <a:rPr lang="ko-KR" altLang="en-US"/>
              <a:t>도</a:t>
            </a:r>
            <a:r>
              <a:rPr lang="en-US" altLang="ko-KR"/>
              <a:t>,</a:t>
            </a:r>
            <a:r>
              <a:rPr lang="ko-KR" altLang="en-US"/>
              <a:t> 가장 시원한 달은 </a:t>
            </a:r>
            <a:r>
              <a:rPr lang="en-US" altLang="ko-KR"/>
              <a:t>8</a:t>
            </a:r>
            <a:r>
              <a:rPr lang="ko-KR" altLang="en-US"/>
              <a:t>월로 평균 </a:t>
            </a:r>
            <a:r>
              <a:rPr lang="en-US" altLang="ko-KR"/>
              <a:t>27</a:t>
            </a:r>
            <a:r>
              <a:rPr lang="ko-KR" altLang="en-US"/>
              <a:t>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한국과의 교역현황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133" y="1230539"/>
            <a:ext cx="5494157" cy="2427651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90260" y="1444580"/>
            <a:ext cx="6301740" cy="4427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한국과의 교역현황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724569"/>
            <a:ext cx="5732553" cy="89154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150" y="2511334"/>
            <a:ext cx="5675403" cy="302514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1724569"/>
            <a:ext cx="5894886" cy="38709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한국과의 교역현황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95600" y="1569720"/>
            <a:ext cx="6400800" cy="5288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시장특성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400">
                <a:latin typeface="한컴돋움"/>
                <a:ea typeface="한컴돋움"/>
              </a:rPr>
              <a:t>소비 인구 </a:t>
            </a:r>
            <a:r>
              <a:rPr lang="en-US" altLang="ko-KR" sz="2400">
                <a:latin typeface="한컴돋움"/>
                <a:ea typeface="한컴돋움"/>
              </a:rPr>
              <a:t>:</a:t>
            </a:r>
            <a:r>
              <a:rPr lang="ko-KR" altLang="en-US" sz="2400">
                <a:latin typeface="한컴돋움"/>
                <a:ea typeface="한컴돋움"/>
              </a:rPr>
              <a:t> </a:t>
            </a:r>
            <a:r>
              <a:rPr lang="en-US" altLang="ko-KR" sz="2400">
                <a:latin typeface="한컴돋움"/>
                <a:ea typeface="한컴돋움"/>
              </a:rPr>
              <a:t>2020</a:t>
            </a:r>
            <a:r>
              <a:rPr lang="ko-KR" altLang="en-US" sz="2400">
                <a:latin typeface="한컴돋움"/>
                <a:ea typeface="한컴돋움"/>
              </a:rPr>
              <a:t>년 기준으로 약 </a:t>
            </a:r>
            <a:r>
              <a:rPr lang="en-US" altLang="ko-KR" sz="2400">
                <a:latin typeface="한컴돋움"/>
                <a:ea typeface="한컴돋움"/>
              </a:rPr>
              <a:t>3095</a:t>
            </a:r>
            <a:r>
              <a:rPr lang="ko-KR" altLang="en-US" sz="2400">
                <a:latin typeface="한컴돋움"/>
                <a:ea typeface="한컴돋움"/>
              </a:rPr>
              <a:t>만 명인 가나의 인구 증가율은 </a:t>
            </a:r>
            <a:r>
              <a:rPr lang="en-US" altLang="ko-KR" sz="2400">
                <a:latin typeface="한컴돋움"/>
                <a:ea typeface="한컴돋움"/>
              </a:rPr>
              <a:t>2%</a:t>
            </a:r>
            <a:r>
              <a:rPr lang="ko-KR" altLang="en-US" sz="2400">
                <a:latin typeface="한컴돋움"/>
                <a:ea typeface="한컴돋움"/>
              </a:rPr>
              <a:t>를 넘고 출산율 또한 </a:t>
            </a:r>
            <a:r>
              <a:rPr lang="en-US" altLang="ko-KR" sz="2400">
                <a:latin typeface="한컴돋움"/>
                <a:ea typeface="한컴돋움"/>
              </a:rPr>
              <a:t>3.87</a:t>
            </a:r>
            <a:r>
              <a:rPr lang="ko-KR" altLang="en-US" sz="2400">
                <a:latin typeface="한컴돋움"/>
                <a:ea typeface="한컴돋움"/>
              </a:rPr>
              <a:t>명으로 전형정인 개발도상국의 인구 구조이다</a:t>
            </a:r>
            <a:r>
              <a:rPr lang="en-US" altLang="ko-KR" sz="2400">
                <a:latin typeface="한컴돋움"/>
                <a:ea typeface="한컴돋움"/>
              </a:rPr>
              <a:t>.</a:t>
            </a:r>
            <a:r>
              <a:rPr lang="ko-KR" altLang="en-US" sz="2400">
                <a:latin typeface="한컴돋움"/>
                <a:ea typeface="한컴돋움"/>
              </a:rPr>
              <a:t> 중위 연령이 </a:t>
            </a:r>
            <a:r>
              <a:rPr lang="en-US" altLang="ko-KR" sz="2400">
                <a:latin typeface="한컴돋움"/>
                <a:ea typeface="한컴돋움"/>
              </a:rPr>
              <a:t>20.8</a:t>
            </a:r>
            <a:r>
              <a:rPr lang="ko-KR" altLang="en-US" sz="2400">
                <a:latin typeface="한컴돋움"/>
                <a:ea typeface="한컴돋움"/>
              </a:rPr>
              <a:t>인 만큼 어린이와 청년인구가 소비에 큰 비중을 차지한다</a:t>
            </a:r>
            <a:r>
              <a:rPr lang="en-US" altLang="ko-KR" sz="2400">
                <a:latin typeface="한컴돋움"/>
                <a:ea typeface="한컴돋움"/>
              </a:rPr>
              <a:t>.</a:t>
            </a:r>
            <a:endParaRPr lang="en-US" altLang="ko-KR" sz="2400">
              <a:latin typeface="한컴돋움"/>
              <a:ea typeface="한컴돋움"/>
            </a:endParaRPr>
          </a:p>
          <a:p>
            <a:pPr>
              <a:defRPr/>
            </a:pPr>
            <a:r>
              <a:rPr lang="ko-KR" altLang="en-US" sz="2400">
                <a:latin typeface="한컴돋움"/>
                <a:ea typeface="한컴돋움"/>
              </a:rPr>
              <a:t>소비 성향 </a:t>
            </a:r>
            <a:r>
              <a:rPr lang="en-US" altLang="ko-KR" sz="2400">
                <a:latin typeface="한컴돋움"/>
                <a:ea typeface="한컴돋움"/>
              </a:rPr>
              <a:t>:</a:t>
            </a:r>
            <a:r>
              <a:rPr lang="ko-KR" altLang="en-US" sz="2400">
                <a:latin typeface="한컴돋움"/>
                <a:ea typeface="한컴돋움"/>
              </a:rPr>
              <a:t> 품질이나 브랜드보다는 </a:t>
            </a:r>
            <a:r>
              <a:rPr lang="en-US" altLang="ko-KR" sz="2400">
                <a:latin typeface="한컴돋움"/>
                <a:ea typeface="한컴돋움"/>
              </a:rPr>
              <a:t>‘</a:t>
            </a:r>
            <a:r>
              <a:rPr lang="ko-KR" altLang="en-US" sz="2400">
                <a:latin typeface="한컴돋움"/>
                <a:ea typeface="한컴돋움"/>
              </a:rPr>
              <a:t>가격</a:t>
            </a:r>
            <a:r>
              <a:rPr lang="en-US" altLang="ko-KR" sz="2400">
                <a:latin typeface="한컴돋움"/>
                <a:ea typeface="한컴돋움"/>
              </a:rPr>
              <a:t>’</a:t>
            </a:r>
            <a:r>
              <a:rPr lang="ko-KR" altLang="en-US" sz="2400">
                <a:latin typeface="한컴돋움"/>
                <a:ea typeface="한컴돋움"/>
              </a:rPr>
              <a:t>을 최우선 순위로 고려한다</a:t>
            </a:r>
            <a:r>
              <a:rPr lang="en-US" altLang="ko-KR" sz="2400">
                <a:latin typeface="한컴돋움"/>
                <a:ea typeface="한컴돋움"/>
              </a:rPr>
              <a:t>.</a:t>
            </a:r>
            <a:r>
              <a:rPr lang="ko-KR" altLang="en-US" sz="2400">
                <a:latin typeface="한컴돋움"/>
                <a:ea typeface="한컴돋움"/>
              </a:rPr>
              <a:t> 환율의 상승으로 인해 수입제품의 가격이 계속 상승하면서</a:t>
            </a:r>
            <a:r>
              <a:rPr lang="en-US" altLang="ko-KR" sz="2400">
                <a:latin typeface="한컴돋움"/>
                <a:ea typeface="한컴돋움"/>
              </a:rPr>
              <a:t>,</a:t>
            </a:r>
            <a:r>
              <a:rPr lang="ko-KR" altLang="en-US" sz="2400">
                <a:latin typeface="한컴돋움"/>
                <a:ea typeface="한컴돋움"/>
              </a:rPr>
              <a:t> 중산층의 구매부담이 커졌다</a:t>
            </a:r>
            <a:r>
              <a:rPr lang="en-US" altLang="ko-KR" sz="2400">
                <a:latin typeface="한컴돋움"/>
                <a:ea typeface="한컴돋움"/>
              </a:rPr>
              <a:t>.</a:t>
            </a:r>
            <a:endParaRPr lang="en-US" altLang="ko-KR" sz="2400">
              <a:latin typeface="한컴돋움"/>
              <a:ea typeface="한컴돋움"/>
            </a:endParaRPr>
          </a:p>
          <a:p>
            <a:pPr>
              <a:defRPr/>
            </a:pPr>
            <a:r>
              <a:rPr lang="ko-KR" altLang="en-US" sz="2400">
                <a:latin typeface="한컴돋움"/>
                <a:ea typeface="한컴돋움"/>
              </a:rPr>
              <a:t>중고 제품 시장 </a:t>
            </a:r>
            <a:r>
              <a:rPr lang="en-US" altLang="ko-KR" sz="2400">
                <a:latin typeface="한컴돋움"/>
                <a:ea typeface="한컴돋움"/>
              </a:rPr>
              <a:t>:</a:t>
            </a:r>
            <a:r>
              <a:rPr lang="ko-KR" altLang="en-US" sz="2400">
                <a:latin typeface="한컴돋움"/>
                <a:ea typeface="한컴돋움"/>
              </a:rPr>
              <a:t> 가나에서는 중고제품 시장이 활발히 형성되어 있다</a:t>
            </a:r>
            <a:r>
              <a:rPr lang="en-US" altLang="ko-KR" sz="2400">
                <a:latin typeface="한컴돋움"/>
                <a:ea typeface="한컴돋움"/>
              </a:rPr>
              <a:t>.</a:t>
            </a:r>
            <a:r>
              <a:rPr lang="ko-KR" altLang="en-US" sz="2400">
                <a:latin typeface="한컴돋움"/>
                <a:ea typeface="한컴돋움"/>
              </a:rPr>
              <a:t> 소비자들은 중고제품에 대한 큰 거부감이 없고 저렴한 가격에 필수재를 구매할 수 있다는 인식으로 경제적인 면에서 선호한다</a:t>
            </a:r>
            <a:r>
              <a:rPr lang="en-US" altLang="ko-KR" sz="2400">
                <a:latin typeface="한컴돋움"/>
                <a:ea typeface="한컴돋움"/>
              </a:rPr>
              <a:t>.</a:t>
            </a:r>
            <a:r>
              <a:rPr lang="ko-KR" altLang="en-US" sz="2400">
                <a:latin typeface="한컴돋움"/>
                <a:ea typeface="한컴돋움"/>
              </a:rPr>
              <a:t> 중고의류업계 내 아시아에서 먼저 거래를 시작한 국가는 한국이지만</a:t>
            </a:r>
            <a:r>
              <a:rPr lang="en-US" altLang="ko-KR" sz="2400">
                <a:latin typeface="한컴돋움"/>
                <a:ea typeface="한컴돋움"/>
              </a:rPr>
              <a:t>,</a:t>
            </a:r>
            <a:r>
              <a:rPr lang="ko-KR" altLang="en-US" sz="2400">
                <a:latin typeface="한컴돋움"/>
                <a:ea typeface="한컴돋움"/>
              </a:rPr>
              <a:t> 그 거래량이 가나의 증가하는 수요를 충족시키지 못해 현재는 압도적인 비율로 중국제품을 수입하고 있다</a:t>
            </a:r>
            <a:r>
              <a:rPr lang="en-US" altLang="ko-KR" sz="2400">
                <a:latin typeface="한컴돋움"/>
                <a:ea typeface="한컴돋움"/>
              </a:rPr>
              <a:t>.</a:t>
            </a:r>
            <a:endParaRPr lang="en-US" altLang="ko-KR" sz="2400">
              <a:latin typeface="한컴돋움"/>
              <a:ea typeface="한컴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시장특성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815115"/>
          </a:xfrm>
        </p:spPr>
        <p:txBody>
          <a:bodyPr vert="horz" lIns="91440" tIns="45720" rIns="91440" bIns="45720">
            <a:normAutofit lnSpcReduction="10000"/>
          </a:bodyPr>
          <a:lstStyle/>
          <a:p>
            <a:pPr>
              <a:defRPr/>
            </a:pPr>
            <a:r>
              <a:rPr lang="ko-KR" altLang="en-US" sz="2400">
                <a:latin typeface="한컴돋움"/>
                <a:ea typeface="한컴돋움"/>
              </a:rPr>
              <a:t>제조업이 크게 발달하지 않아서 생필품부터 전자기기까지 대부분의 제품을 해외수입에 의존하고 있다</a:t>
            </a:r>
            <a:r>
              <a:rPr lang="en-US" altLang="ko-KR" sz="2400">
                <a:latin typeface="한컴돋움"/>
                <a:ea typeface="한컴돋움"/>
              </a:rPr>
              <a:t>.</a:t>
            </a:r>
            <a:r>
              <a:rPr lang="ko-KR" altLang="en-US" sz="2400">
                <a:latin typeface="한컴돋움"/>
                <a:ea typeface="한컴돋움"/>
              </a:rPr>
              <a:t> 가나에서 생산하지 못하는 제품에 대한 수요가 꾸준히 증가하여 수출입이 활발히 이루어지고 있다</a:t>
            </a:r>
            <a:r>
              <a:rPr lang="en-US" altLang="ko-KR" sz="2400">
                <a:latin typeface="한컴돋움"/>
                <a:ea typeface="한컴돋움"/>
              </a:rPr>
              <a:t>.</a:t>
            </a:r>
            <a:endParaRPr lang="en-US" altLang="ko-KR" sz="2400">
              <a:latin typeface="한컴돋움"/>
              <a:ea typeface="한컴돋움"/>
            </a:endParaRPr>
          </a:p>
          <a:p>
            <a:pPr>
              <a:defRPr/>
            </a:pPr>
            <a:r>
              <a:rPr lang="ko-KR" altLang="en-US" sz="2400">
                <a:latin typeface="한컴돋움"/>
                <a:ea typeface="한컴돋움"/>
              </a:rPr>
              <a:t>유통구조는 수입상</a:t>
            </a:r>
            <a:r>
              <a:rPr lang="en-US" altLang="ko-KR" sz="2400">
                <a:latin typeface="한컴돋움"/>
                <a:ea typeface="한컴돋움"/>
              </a:rPr>
              <a:t>,</a:t>
            </a:r>
            <a:r>
              <a:rPr lang="ko-KR" altLang="en-US" sz="2400">
                <a:latin typeface="한컴돋움"/>
                <a:ea typeface="한컴돋움"/>
              </a:rPr>
              <a:t> 도소매상</a:t>
            </a:r>
            <a:r>
              <a:rPr lang="en-US" altLang="ko-KR" sz="2400">
                <a:latin typeface="한컴돋움"/>
                <a:ea typeface="한컴돋움"/>
              </a:rPr>
              <a:t>,</a:t>
            </a:r>
            <a:r>
              <a:rPr lang="ko-KR" altLang="en-US" sz="2400">
                <a:latin typeface="한컴돋움"/>
                <a:ea typeface="한컴돋움"/>
              </a:rPr>
              <a:t> 최종고객 혹은 수입상 최종고객이 시장을 통해 거래되는 형태를 띠고 있다</a:t>
            </a:r>
            <a:r>
              <a:rPr lang="en-US" altLang="ko-KR" sz="2400">
                <a:latin typeface="한컴돋움"/>
                <a:ea typeface="한컴돋움"/>
              </a:rPr>
              <a:t>.</a:t>
            </a:r>
            <a:r>
              <a:rPr lang="ko-KR" altLang="en-US" sz="2400">
                <a:latin typeface="한컴돋움"/>
                <a:ea typeface="한컴돋움"/>
              </a:rPr>
              <a:t> 시내에 현대식 쇼핑몰이 설립되면서 유통구조 및 상품 판매의 구조가 조금씩 바뀌는 추세지만 중산층의 경우 길가의 상인</a:t>
            </a:r>
            <a:r>
              <a:rPr lang="en-US" altLang="ko-KR" sz="2400">
                <a:latin typeface="한컴돋움"/>
                <a:ea typeface="한컴돋움"/>
              </a:rPr>
              <a:t>,</a:t>
            </a:r>
            <a:r>
              <a:rPr lang="ko-KR" altLang="en-US" sz="2400">
                <a:latin typeface="한컴돋움"/>
                <a:ea typeface="한컴돋움"/>
              </a:rPr>
              <a:t> 판매자나 현지 대형 시장을 이용하는 경우가 보편적이다</a:t>
            </a:r>
            <a:r>
              <a:rPr lang="en-US" altLang="ko-KR" sz="2400">
                <a:latin typeface="한컴돋움"/>
                <a:ea typeface="한컴돋움"/>
              </a:rPr>
              <a:t>.</a:t>
            </a:r>
            <a:endParaRPr lang="en-US" altLang="ko-KR" sz="2400">
              <a:latin typeface="한컴돋움"/>
              <a:ea typeface="한컴돋움"/>
            </a:endParaRPr>
          </a:p>
          <a:p>
            <a:pPr>
              <a:defRPr/>
            </a:pPr>
            <a:r>
              <a:rPr lang="ko-KR" altLang="en-US" sz="2400">
                <a:latin typeface="한컴돋움"/>
                <a:ea typeface="한컴돋움"/>
              </a:rPr>
              <a:t>한국 상품 이미지 </a:t>
            </a:r>
            <a:r>
              <a:rPr lang="en-US" altLang="ko-KR" sz="2400">
                <a:latin typeface="한컴돋움"/>
                <a:ea typeface="한컴돋움"/>
              </a:rPr>
              <a:t>:</a:t>
            </a:r>
            <a:r>
              <a:rPr lang="ko-KR" altLang="en-US" sz="2400">
                <a:latin typeface="한컴돋움"/>
                <a:ea typeface="한컴돋움"/>
              </a:rPr>
              <a:t> 품질이 우수하고 내구성이 뛰어나다는 품평을 얻으며 높은 인지도를 확보하고 있다</a:t>
            </a:r>
            <a:r>
              <a:rPr lang="en-US" altLang="ko-KR" sz="2400">
                <a:latin typeface="한컴돋움"/>
                <a:ea typeface="한컴돋움"/>
              </a:rPr>
              <a:t>.</a:t>
            </a:r>
            <a:r>
              <a:rPr lang="ko-KR" altLang="en-US" sz="2400">
                <a:latin typeface="한컴돋움"/>
                <a:ea typeface="한컴돋움"/>
              </a:rPr>
              <a:t> 한국제품은 전자제품</a:t>
            </a:r>
            <a:r>
              <a:rPr lang="en-US" altLang="ko-KR" sz="2400">
                <a:latin typeface="한컴돋움"/>
                <a:ea typeface="한컴돋움"/>
              </a:rPr>
              <a:t>,</a:t>
            </a:r>
            <a:r>
              <a:rPr lang="ko-KR" altLang="en-US" sz="2400">
                <a:latin typeface="한컴돋움"/>
                <a:ea typeface="한컴돋움"/>
              </a:rPr>
              <a:t> 승용차를 중심으로 가나 시장에서 비중을 차지하고 있다</a:t>
            </a:r>
            <a:r>
              <a:rPr lang="en-US" altLang="ko-KR" sz="2400">
                <a:latin typeface="한컴돋움"/>
                <a:ea typeface="한컴돋움"/>
              </a:rPr>
              <a:t>.</a:t>
            </a:r>
            <a:r>
              <a:rPr lang="ko-KR" altLang="en-US" sz="2400">
                <a:latin typeface="한컴돋움"/>
                <a:ea typeface="한컴돋움"/>
              </a:rPr>
              <a:t> 중고자동차시장에서 압도적인 경쟁력을 가짐</a:t>
            </a:r>
            <a:r>
              <a:rPr lang="en-US" altLang="ko-KR" sz="2400">
                <a:latin typeface="한컴돋움"/>
                <a:ea typeface="한컴돋움"/>
              </a:rPr>
              <a:t>.</a:t>
            </a:r>
            <a:r>
              <a:rPr lang="ko-KR" altLang="en-US" sz="2400">
                <a:latin typeface="한컴돋움"/>
                <a:ea typeface="한컴돋움"/>
              </a:rPr>
              <a:t> 가나 소비자들에게 한국산 자동차는 다른 자동차 브랜드 대비 가격이 저렴하며 우수한 성능을 보유했다는 평이다</a:t>
            </a:r>
            <a:r>
              <a:rPr lang="en-US" altLang="ko-KR" sz="2400">
                <a:latin typeface="한컴돋움"/>
                <a:ea typeface="한컴돋움"/>
              </a:rPr>
              <a:t>.</a:t>
            </a:r>
            <a:endParaRPr lang="en-US" altLang="ko-KR" sz="2400">
              <a:latin typeface="한컴돋움"/>
              <a:ea typeface="한컴돋움"/>
            </a:endParaRPr>
          </a:p>
          <a:p>
            <a:pPr>
              <a:defRPr/>
            </a:pPr>
            <a:endParaRPr lang="en-US" altLang="ko-KR" sz="2400">
              <a:latin typeface="한컴돋움"/>
              <a:ea typeface="한컴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시장특성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altLang="ko-KR" sz="2400">
              <a:latin typeface="한컴돋움"/>
              <a:ea typeface="한컴돋움"/>
            </a:endParaRPr>
          </a:p>
          <a:p>
            <a:pPr>
              <a:defRPr/>
            </a:pPr>
            <a:r>
              <a:rPr lang="ko-KR" altLang="en-US" sz="2400">
                <a:latin typeface="한컴돋움"/>
                <a:ea typeface="한컴돋움"/>
              </a:rPr>
              <a:t>건축자재</a:t>
            </a:r>
            <a:r>
              <a:rPr lang="en-US" altLang="ko-KR" sz="2400">
                <a:latin typeface="한컴돋움"/>
                <a:ea typeface="한컴돋움"/>
              </a:rPr>
              <a:t>,</a:t>
            </a:r>
            <a:r>
              <a:rPr lang="ko-KR" altLang="en-US" sz="2400">
                <a:latin typeface="한컴돋움"/>
                <a:ea typeface="한컴돋움"/>
              </a:rPr>
              <a:t> 전자제품</a:t>
            </a:r>
            <a:r>
              <a:rPr lang="en-US" altLang="ko-KR" sz="2400">
                <a:latin typeface="한컴돋움"/>
                <a:ea typeface="한컴돋움"/>
              </a:rPr>
              <a:t>,</a:t>
            </a:r>
            <a:r>
              <a:rPr lang="ko-KR" altLang="en-US" sz="2400">
                <a:latin typeface="한컴돋움"/>
                <a:ea typeface="한컴돋움"/>
              </a:rPr>
              <a:t> 자동차</a:t>
            </a:r>
            <a:r>
              <a:rPr lang="en-US" altLang="ko-KR" sz="2400">
                <a:latin typeface="한컴돋움"/>
                <a:ea typeface="한컴돋움"/>
              </a:rPr>
              <a:t>,</a:t>
            </a:r>
            <a:r>
              <a:rPr lang="ko-KR" altLang="en-US" sz="2400">
                <a:latin typeface="한컴돋움"/>
                <a:ea typeface="한컴돋움"/>
              </a:rPr>
              <a:t> 자동차 부품</a:t>
            </a:r>
            <a:r>
              <a:rPr lang="en-US" altLang="ko-KR" sz="2400">
                <a:latin typeface="한컴돋움"/>
                <a:ea typeface="한컴돋움"/>
              </a:rPr>
              <a:t>,</a:t>
            </a:r>
            <a:r>
              <a:rPr lang="ko-KR" altLang="en-US" sz="2400">
                <a:latin typeface="한컴돋움"/>
                <a:ea typeface="한컴돋움"/>
              </a:rPr>
              <a:t> 소형기기 등의 한국산 제품에 대해서는 미국이나 유럽보다 싸고 중국보다 품질이 좋다는 평가가 대부분이다</a:t>
            </a:r>
            <a:r>
              <a:rPr lang="en-US" altLang="ko-KR" sz="2400">
                <a:latin typeface="한컴돋움"/>
                <a:ea typeface="한컴돋움"/>
              </a:rPr>
              <a:t>.</a:t>
            </a:r>
            <a:endParaRPr lang="en-US" altLang="ko-KR" sz="2400">
              <a:latin typeface="한컴돋움"/>
              <a:ea typeface="한컴돋움"/>
            </a:endParaRPr>
          </a:p>
          <a:p>
            <a:pPr>
              <a:defRPr/>
            </a:pPr>
            <a:r>
              <a:rPr lang="ko-KR" altLang="en-US" sz="2400">
                <a:latin typeface="한컴돋움"/>
                <a:ea typeface="한컴돋움"/>
              </a:rPr>
              <a:t>그 결과 한국에서 만든 상품에 대해 친숙하고 긍정적인 이미지를 갖고 있으나</a:t>
            </a:r>
            <a:r>
              <a:rPr lang="en-US" altLang="ko-KR" sz="2400">
                <a:latin typeface="한컴돋움"/>
                <a:ea typeface="한컴돋움"/>
              </a:rPr>
              <a:t>,</a:t>
            </a:r>
            <a:r>
              <a:rPr lang="ko-KR" altLang="en-US" sz="2400">
                <a:latin typeface="한컴돋움"/>
                <a:ea typeface="한컴돋움"/>
              </a:rPr>
              <a:t> 그 외의 제품에 대해서는 한국산 수입업자가 드물어 그 외의 소비재에서 한국산 제품을 접하기 어려운 실정이다</a:t>
            </a:r>
            <a:r>
              <a:rPr lang="en-US" altLang="ko-KR" sz="2400">
                <a:latin typeface="한컴돋움"/>
                <a:ea typeface="한컴돋움"/>
              </a:rPr>
              <a:t>.</a:t>
            </a:r>
            <a:endParaRPr lang="en-US" altLang="ko-KR" sz="2400">
              <a:latin typeface="한컴돋움"/>
              <a:ea typeface="한컴돋움"/>
            </a:endParaRPr>
          </a:p>
          <a:p>
            <a:pPr>
              <a:defRPr/>
            </a:pPr>
            <a:r>
              <a:rPr lang="ko-KR" altLang="en-US" sz="2400">
                <a:latin typeface="한컴돋움"/>
                <a:ea typeface="한컴돋움"/>
              </a:rPr>
              <a:t>하지만 한국 제품에 높은 신뢰도를 갖고 있기 때문에 접할 수 없는 기타 제품에 대해서도 품질이 좋을 것이라고 생각하는 경향이 있다</a:t>
            </a:r>
            <a:r>
              <a:rPr lang="en-US" altLang="ko-KR" sz="2400">
                <a:latin typeface="한컴돋움"/>
                <a:ea typeface="한컴돋움"/>
              </a:rPr>
              <a:t>.</a:t>
            </a:r>
            <a:endParaRPr lang="en-US" altLang="ko-KR" sz="2400">
              <a:latin typeface="한컴돋움"/>
              <a:ea typeface="한컴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거래유망품목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한컴돋움"/>
                <a:ea typeface="한컴돋움"/>
              </a:rPr>
              <a:t>이미 거래가 잘 이뤄지고 있는 합성수지</a:t>
            </a:r>
            <a:r>
              <a:rPr lang="en-US" altLang="ko-KR">
                <a:latin typeface="한컴돋움"/>
                <a:ea typeface="한컴돋움"/>
              </a:rPr>
              <a:t>,</a:t>
            </a:r>
            <a:r>
              <a:rPr lang="ko-KR" altLang="en-US">
                <a:latin typeface="한컴돋움"/>
                <a:ea typeface="한컴돋움"/>
              </a:rPr>
              <a:t> 승용차</a:t>
            </a:r>
            <a:r>
              <a:rPr lang="en-US" altLang="ko-KR">
                <a:latin typeface="한컴돋움"/>
                <a:ea typeface="한컴돋움"/>
              </a:rPr>
              <a:t>,</a:t>
            </a:r>
            <a:r>
              <a:rPr lang="ko-KR" altLang="en-US">
                <a:latin typeface="한컴돋움"/>
                <a:ea typeface="한컴돋움"/>
              </a:rPr>
              <a:t> 화물자동차</a:t>
            </a:r>
            <a:r>
              <a:rPr lang="en-US" altLang="ko-KR">
                <a:latin typeface="한컴돋움"/>
                <a:ea typeface="한컴돋움"/>
              </a:rPr>
              <a:t>,</a:t>
            </a:r>
            <a:r>
              <a:rPr lang="ko-KR" altLang="en-US">
                <a:latin typeface="한컴돋움"/>
                <a:ea typeface="한컴돋움"/>
              </a:rPr>
              <a:t> 섬유제품</a:t>
            </a:r>
            <a:r>
              <a:rPr lang="en-US" altLang="ko-KR">
                <a:latin typeface="한컴돋움"/>
                <a:ea typeface="한컴돋움"/>
              </a:rPr>
              <a:t>,</a:t>
            </a:r>
            <a:r>
              <a:rPr lang="ko-KR" altLang="en-US">
                <a:latin typeface="한컴돋움"/>
                <a:ea typeface="한컴돋움"/>
              </a:rPr>
              <a:t> 전자기기 등</a:t>
            </a:r>
            <a:endParaRPr lang="ko-KR" altLang="en-US">
              <a:latin typeface="한컴돋움"/>
              <a:ea typeface="한컴돋움"/>
            </a:endParaRPr>
          </a:p>
          <a:p>
            <a:pPr>
              <a:defRPr/>
            </a:pPr>
            <a:r>
              <a:rPr lang="ko-KR" altLang="en-US">
                <a:latin typeface="한컴돋움"/>
                <a:ea typeface="한컴돋움"/>
              </a:rPr>
              <a:t>그외에 한국인들이 중고로 많이 거래하는 잡다한 모든 물품들</a:t>
            </a:r>
            <a:endParaRPr lang="ko-KR" altLang="en-US">
              <a:latin typeface="한컴돋움"/>
              <a:ea typeface="한컴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400</ep:Words>
  <ep:PresentationFormat>화면 슬라이드 쇼(4:3)</ep:PresentationFormat>
  <ep:Paragraphs>31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한컴오피스</vt:lpstr>
      <vt:lpstr>가나 시장진출 확대방안 분석보고서</vt:lpstr>
      <vt:lpstr>일반환경</vt:lpstr>
      <vt:lpstr>한국과의 교역현황</vt:lpstr>
      <vt:lpstr>한국과의 교역현황</vt:lpstr>
      <vt:lpstr>한국과의 교역현황</vt:lpstr>
      <vt:lpstr>시장특성</vt:lpstr>
      <vt:lpstr>시장특성</vt:lpstr>
      <vt:lpstr>시장특성</vt:lpstr>
      <vt:lpstr>거래유망품목</vt:lpstr>
      <vt:lpstr>진출확대방안</vt:lpstr>
      <vt:lpstr>출처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2021-05-09T12:18:49.390</dcterms:created>
  <dc:creator>82102</dc:creator>
  <cp:lastModifiedBy>82102</cp:lastModifiedBy>
  <dcterms:modified xsi:type="dcterms:W3CDTF">2021-05-09T17:54:32.144</dcterms:modified>
  <cp:revision>17</cp:revision>
  <dc:title>가나 시장진출 확대방안 분석보고서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