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notesMasterIdLst>
    <p:notesMasterId r:id="rId2"/>
  </p:notesMasterIdLst>
  <p:sldIdLst>
    <p:sldId id="268" r:id="rId3"/>
  </p:sldIdLst>
  <p:sldSz cx="10242550" cy="5761038"/>
  <p:notesSz cx="6858000" cy="9144000"/>
  <p:defaultTextStyle>
    <a:defPPr>
      <a:defRPr lang="ko-KR"/>
    </a:defPPr>
    <a:lvl1pPr marL="0" algn="l" defTabSz="843534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1767" algn="l" defTabSz="843534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43534" algn="l" defTabSz="843534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65301" algn="l" defTabSz="843534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87068" algn="l" defTabSz="843534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08835" algn="l" defTabSz="843534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30602" algn="l" defTabSz="843534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52369" algn="l" defTabSz="843534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74136" algn="l" defTabSz="843534" rtl="0" eaLnBrk="1" latinLnBrk="1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6267" autoAdjust="0"/>
    <p:restoredTop sz="90749" autoAdjust="0"/>
  </p:normalViewPr>
  <p:slideViewPr>
    <p:cSldViewPr>
      <p:cViewPr varScale="1">
        <p:scale>
          <a:sx n="100" d="100"/>
          <a:sy n="100" d="100"/>
        </p:scale>
        <p:origin x="150" y="348"/>
      </p:cViewPr>
      <p:guideLst>
        <p:guide orient="horz" pos="1814"/>
        <p:guide pos="32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0" cy="450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AEE1588-A79E-47A9-AFE0-C078BF66F672}" type="datetime1">
              <a:rPr lang="ko-KR" altLang="en-US"/>
              <a:pPr lvl="0">
                <a:defRPr/>
              </a:pPr>
              <a:t>2021-05-31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6081BAA-931B-45EB-9BC0-0255975F164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8192" y="1789657"/>
            <a:ext cx="8706167" cy="123488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36383" y="3264589"/>
            <a:ext cx="7169786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1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3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5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7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08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06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2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41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29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2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10266" y="193370"/>
            <a:ext cx="2269009" cy="41300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3237" y="193370"/>
            <a:ext cx="6636319" cy="41300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0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2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9091" y="3702001"/>
            <a:ext cx="8706167" cy="114420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9091" y="2441774"/>
            <a:ext cx="8706167" cy="1260227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2176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4353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6530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870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088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3060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5236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7413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7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3237" y="1129537"/>
            <a:ext cx="4452664" cy="319390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6611" y="1129537"/>
            <a:ext cx="4452664" cy="3193908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128" y="230710"/>
            <a:ext cx="9218296" cy="96017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2127" y="1289566"/>
            <a:ext cx="4525572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67" indent="0">
              <a:buNone/>
              <a:defRPr sz="1800" b="1"/>
            </a:lvl2pPr>
            <a:lvl3pPr marL="843534" indent="0">
              <a:buNone/>
              <a:defRPr sz="1700" b="1"/>
            </a:lvl3pPr>
            <a:lvl4pPr marL="1265301" indent="0">
              <a:buNone/>
              <a:defRPr sz="1500" b="1"/>
            </a:lvl4pPr>
            <a:lvl5pPr marL="1687068" indent="0">
              <a:buNone/>
              <a:defRPr sz="1500" b="1"/>
            </a:lvl5pPr>
            <a:lvl6pPr marL="2108835" indent="0">
              <a:buNone/>
              <a:defRPr sz="1500" b="1"/>
            </a:lvl6pPr>
            <a:lvl7pPr marL="2530602" indent="0">
              <a:buNone/>
              <a:defRPr sz="1500" b="1"/>
            </a:lvl7pPr>
            <a:lvl8pPr marL="2952369" indent="0">
              <a:buNone/>
              <a:defRPr sz="1500" b="1"/>
            </a:lvl8pPr>
            <a:lvl9pPr marL="3374136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2127" y="1826997"/>
            <a:ext cx="4525572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203074" y="1289566"/>
            <a:ext cx="4527349" cy="537430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1767" indent="0">
              <a:buNone/>
              <a:defRPr sz="1800" b="1"/>
            </a:lvl2pPr>
            <a:lvl3pPr marL="843534" indent="0">
              <a:buNone/>
              <a:defRPr sz="1700" b="1"/>
            </a:lvl3pPr>
            <a:lvl4pPr marL="1265301" indent="0">
              <a:buNone/>
              <a:defRPr sz="1500" b="1"/>
            </a:lvl4pPr>
            <a:lvl5pPr marL="1687068" indent="0">
              <a:buNone/>
              <a:defRPr sz="1500" b="1"/>
            </a:lvl5pPr>
            <a:lvl6pPr marL="2108835" indent="0">
              <a:buNone/>
              <a:defRPr sz="1500" b="1"/>
            </a:lvl6pPr>
            <a:lvl7pPr marL="2530602" indent="0">
              <a:buNone/>
              <a:defRPr sz="1500" b="1"/>
            </a:lvl7pPr>
            <a:lvl8pPr marL="2952369" indent="0">
              <a:buNone/>
              <a:defRPr sz="1500" b="1"/>
            </a:lvl8pPr>
            <a:lvl9pPr marL="3374136" indent="0">
              <a:buNone/>
              <a:defRPr sz="15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203074" y="1826997"/>
            <a:ext cx="4527349" cy="331926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4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99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4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2128" y="229375"/>
            <a:ext cx="3369728" cy="97617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4553" y="229375"/>
            <a:ext cx="5725870" cy="4916886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2128" y="1205551"/>
            <a:ext cx="3369728" cy="3940710"/>
          </a:xfrm>
        </p:spPr>
        <p:txBody>
          <a:bodyPr/>
          <a:lstStyle>
            <a:lvl1pPr marL="0" indent="0">
              <a:buNone/>
              <a:defRPr sz="1300"/>
            </a:lvl1pPr>
            <a:lvl2pPr marL="421767" indent="0">
              <a:buNone/>
              <a:defRPr sz="1100"/>
            </a:lvl2pPr>
            <a:lvl3pPr marL="843534" indent="0">
              <a:buNone/>
              <a:defRPr sz="900"/>
            </a:lvl3pPr>
            <a:lvl4pPr marL="1265301" indent="0">
              <a:buNone/>
              <a:defRPr sz="800"/>
            </a:lvl4pPr>
            <a:lvl5pPr marL="1687068" indent="0">
              <a:buNone/>
              <a:defRPr sz="800"/>
            </a:lvl5pPr>
            <a:lvl6pPr marL="2108835" indent="0">
              <a:buNone/>
              <a:defRPr sz="800"/>
            </a:lvl6pPr>
            <a:lvl7pPr marL="2530602" indent="0">
              <a:buNone/>
              <a:defRPr sz="800"/>
            </a:lvl7pPr>
            <a:lvl8pPr marL="2952369" indent="0">
              <a:buNone/>
              <a:defRPr sz="800"/>
            </a:lvl8pPr>
            <a:lvl9pPr marL="3374136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8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7613" y="4032727"/>
            <a:ext cx="6145530" cy="47608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07613" y="514760"/>
            <a:ext cx="6145530" cy="3456623"/>
          </a:xfrm>
        </p:spPr>
        <p:txBody>
          <a:bodyPr/>
          <a:lstStyle>
            <a:lvl1pPr marL="0" indent="0">
              <a:buNone/>
              <a:defRPr sz="3000"/>
            </a:lvl1pPr>
            <a:lvl2pPr marL="421767" indent="0">
              <a:buNone/>
              <a:defRPr sz="2600"/>
            </a:lvl2pPr>
            <a:lvl3pPr marL="843534" indent="0">
              <a:buNone/>
              <a:defRPr sz="2200"/>
            </a:lvl3pPr>
            <a:lvl4pPr marL="1265301" indent="0">
              <a:buNone/>
              <a:defRPr sz="1800"/>
            </a:lvl4pPr>
            <a:lvl5pPr marL="1687068" indent="0">
              <a:buNone/>
              <a:defRPr sz="1800"/>
            </a:lvl5pPr>
            <a:lvl6pPr marL="2108835" indent="0">
              <a:buNone/>
              <a:defRPr sz="1800"/>
            </a:lvl6pPr>
            <a:lvl7pPr marL="2530602" indent="0">
              <a:buNone/>
              <a:defRPr sz="1800"/>
            </a:lvl7pPr>
            <a:lvl8pPr marL="2952369" indent="0">
              <a:buNone/>
              <a:defRPr sz="1800"/>
            </a:lvl8pPr>
            <a:lvl9pPr marL="3374136" indent="0">
              <a:buNone/>
              <a:defRPr sz="18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07613" y="4508814"/>
            <a:ext cx="6145530" cy="676121"/>
          </a:xfrm>
        </p:spPr>
        <p:txBody>
          <a:bodyPr/>
          <a:lstStyle>
            <a:lvl1pPr marL="0" indent="0">
              <a:buNone/>
              <a:defRPr sz="1300"/>
            </a:lvl1pPr>
            <a:lvl2pPr marL="421767" indent="0">
              <a:buNone/>
              <a:defRPr sz="1100"/>
            </a:lvl2pPr>
            <a:lvl3pPr marL="843534" indent="0">
              <a:buNone/>
              <a:defRPr sz="900"/>
            </a:lvl3pPr>
            <a:lvl4pPr marL="1265301" indent="0">
              <a:buNone/>
              <a:defRPr sz="800"/>
            </a:lvl4pPr>
            <a:lvl5pPr marL="1687068" indent="0">
              <a:buNone/>
              <a:defRPr sz="800"/>
            </a:lvl5pPr>
            <a:lvl6pPr marL="2108835" indent="0">
              <a:buNone/>
              <a:defRPr sz="800"/>
            </a:lvl6pPr>
            <a:lvl7pPr marL="2530602" indent="0">
              <a:buNone/>
              <a:defRPr sz="800"/>
            </a:lvl7pPr>
            <a:lvl8pPr marL="2952369" indent="0">
              <a:buNone/>
              <a:defRPr sz="800"/>
            </a:lvl8pPr>
            <a:lvl9pPr marL="3374136" indent="0">
              <a:buNone/>
              <a:defRPr sz="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81552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12128" y="230710"/>
            <a:ext cx="9218296" cy="960173"/>
          </a:xfrm>
          <a:prstGeom prst="rect">
            <a:avLst/>
          </a:prstGeom>
        </p:spPr>
        <p:txBody>
          <a:bodyPr vert="horz" lIns="84353" tIns="42177" rIns="84353" bIns="42177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2128" y="1344244"/>
            <a:ext cx="9218296" cy="3802019"/>
          </a:xfrm>
          <a:prstGeom prst="rect">
            <a:avLst/>
          </a:prstGeom>
        </p:spPr>
        <p:txBody>
          <a:bodyPr vert="horz" lIns="84353" tIns="42177" rIns="84353" bIns="4217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12128" y="5339629"/>
            <a:ext cx="2389929" cy="306722"/>
          </a:xfrm>
          <a:prstGeom prst="rect">
            <a:avLst/>
          </a:prstGeom>
        </p:spPr>
        <p:txBody>
          <a:bodyPr vert="horz" lIns="84353" tIns="42177" rIns="84353" bIns="42177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0EB32-D031-4814-BEF2-77A9EF0164BD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99539" y="5339629"/>
            <a:ext cx="3243474" cy="306722"/>
          </a:xfrm>
          <a:prstGeom prst="rect">
            <a:avLst/>
          </a:prstGeom>
        </p:spPr>
        <p:txBody>
          <a:bodyPr vert="horz" lIns="84353" tIns="42177" rIns="84353" bIns="42177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340494" y="5339629"/>
            <a:ext cx="2389929" cy="306722"/>
          </a:xfrm>
          <a:prstGeom prst="rect">
            <a:avLst/>
          </a:prstGeom>
        </p:spPr>
        <p:txBody>
          <a:bodyPr vert="horz" lIns="84353" tIns="42177" rIns="84353" bIns="42177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E8552-0B53-4675-A41E-834246F868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9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43534" rtl="0" eaLnBrk="1" latinLnBrk="1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325" indent="-316325" algn="l" defTabSz="843534" rtl="0" eaLnBrk="1" latinLnBrk="1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371" indent="-263604" algn="l" defTabSz="843534" rtl="0" eaLnBrk="1" latinLnBrk="1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418" indent="-210884" algn="l" defTabSz="843534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185" indent="-210884" algn="l" defTabSz="843534" rtl="0" eaLnBrk="1" latinLnBrk="1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97952" indent="-210884" algn="l" defTabSz="843534" rtl="0" eaLnBrk="1" latinLnBrk="1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19719" indent="-210884" algn="l" defTabSz="84353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indent="-210884" algn="l" defTabSz="84353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63253" indent="-210884" algn="l" defTabSz="84353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85020" indent="-210884" algn="l" defTabSz="843534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35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1767" algn="l" defTabSz="8435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3534" algn="l" defTabSz="8435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5301" algn="l" defTabSz="8435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87068" algn="l" defTabSz="8435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08835" algn="l" defTabSz="8435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0602" algn="l" defTabSz="8435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52369" algn="l" defTabSz="8435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74136" algn="l" defTabSz="843534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80715" y="720519"/>
          <a:ext cx="10080560" cy="4859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6112"/>
                <a:gridCol w="2016112"/>
                <a:gridCol w="1008056"/>
                <a:gridCol w="1008056"/>
                <a:gridCol w="2016112"/>
                <a:gridCol w="2016112"/>
              </a:tblGrid>
              <a:tr h="288465">
                <a:tc>
                  <a:txBody>
                    <a:bodyPr vert="horz" lIns="91440" tIns="45720" rIns="91440" bIns="45720" anchor="t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spc="-10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Key Partners</a:t>
                      </a:r>
                      <a:endParaRPr lang="ko-KR" altLang="en-US" sz="1200" b="1" kern="1200" spc="-10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spc="-10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Key Activities</a:t>
                      </a:r>
                      <a:endParaRPr lang="ko-KR" altLang="en-US" sz="1200" b="1" kern="1200" spc="-10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t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spc="-10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Value Propositions</a:t>
                      </a:r>
                      <a:endParaRPr lang="ko-KR" altLang="en-US" sz="1200" b="1" kern="1200" spc="-10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spc="-15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Customer Relationships</a:t>
                      </a:r>
                      <a:endParaRPr lang="ko-KR" altLang="en-US" sz="1200" b="1" kern="1200" spc="-15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spc="-10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Customer Segments</a:t>
                      </a:r>
                      <a:endParaRPr lang="ko-KR" altLang="en-US" sz="1200" b="1" kern="1200" spc="-10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1336466">
                <a:tc rowSpan="3"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네이버 예약에 등록된 업체</a:t>
                      </a:r>
                      <a:endParaRPr lang="ko-KR" altLang="en-US" sz="1200"/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네이버 예약을 이용하는 고객</a:t>
                      </a:r>
                      <a:endParaRPr lang="ko-KR" altLang="en-US" sz="1200"/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가게 모집</a:t>
                      </a:r>
                      <a:endParaRPr lang="ko-KR" altLang="en-US" sz="1200"/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손님 모집</a:t>
                      </a:r>
                      <a:endParaRPr lang="ko-KR" altLang="en-US" sz="1200"/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gridSpan="2"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인기 많은 가게를 내가 원하는 시간에 이용할 수 있다</a:t>
                      </a:r>
                      <a:endParaRPr lang="ko-KR" altLang="en-US" sz="1200"/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고객 서비스</a:t>
                      </a:r>
                      <a:endParaRPr lang="ko-KR" altLang="en-US" sz="1200"/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네이버 페이와의 연계 할인</a:t>
                      </a:r>
                      <a:endParaRPr lang="en-US" altLang="ko-KR" sz="1200"/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올 손님을 미리 정하고 싶은 가게</a:t>
                      </a:r>
                      <a:endParaRPr lang="ko-KR" altLang="en-US" sz="1200"/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가게에 가서 바로 밥을 먹거나 서비스를 받고 싶은 사람들</a:t>
                      </a:r>
                      <a:endParaRPr lang="ko-KR" altLang="en-US" sz="1200"/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8465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spc="-10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Key Resources</a:t>
                      </a:r>
                      <a:endParaRPr lang="ko-KR" altLang="en-US" sz="1200" b="1" kern="1200" spc="-10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spc="-15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Channels</a:t>
                      </a:r>
                      <a:endParaRPr lang="ko-KR" altLang="en-US" sz="1200" b="1" kern="1200" spc="-15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36466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다양한 가게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인기가 많은 가게를 등록시키는 것</a:t>
                      </a:r>
                      <a:endParaRPr lang="ko-KR" altLang="en-US" sz="1200"/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웹사이트로 예약</a:t>
                      </a:r>
                      <a:endParaRPr lang="ko-KR" altLang="en-US" sz="1200"/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288465">
                <a:tc gridSpan="3">
                  <a:txBody>
                    <a:bodyPr vert="horz" lIns="91440" tIns="45720" rIns="91440" bIns="45720" anchor="t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spc="-10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Cost Structure</a:t>
                      </a:r>
                      <a:endParaRPr lang="ko-KR" altLang="en-US" sz="1200" b="1" kern="1200" spc="-10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200" b="1" kern="1200" spc="-10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Revenue Streams</a:t>
                      </a:r>
                      <a:endParaRPr lang="ko-KR" altLang="en-US" sz="1200" b="1" kern="1200" spc="-10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1321671"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시스템 개발 및 서버 관리 및 유지비용</a:t>
                      </a:r>
                      <a:endParaRPr lang="ko-KR" altLang="en-US" sz="1200"/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사이트 관리자 인건비</a:t>
                      </a:r>
                      <a:endParaRPr lang="ko-KR" altLang="en-US" sz="1200"/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t" anchorCtr="0"/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등록 업체 수수료</a:t>
                      </a:r>
                      <a:endParaRPr lang="ko-KR" altLang="en-US" sz="1200"/>
                    </a:p>
                    <a:p>
                      <a:pPr latinLnBrk="1">
                        <a:lnSpc>
                          <a:spcPct val="120000"/>
                        </a:lnSpc>
                        <a:defRPr/>
                      </a:pPr>
                      <a:r>
                        <a:rPr lang="ko-KR" altLang="en-US" sz="1200"/>
                        <a:t>광고배너 수익</a:t>
                      </a:r>
                      <a:endParaRPr lang="ko-KR" altLang="en-US" sz="1200"/>
                    </a:p>
                  </a:txBody>
                  <a:tcPr marL="91440" marR="9144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80715" y="270519"/>
            <a:ext cx="4050560" cy="461665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defRPr/>
            </a:pPr>
            <a:r>
              <a:rPr lang="en-US" altLang="ko-KR" sz="2400" b="1" spc="-100">
                <a:solidFill>
                  <a:schemeClr val="tx2">
                    <a:lumMod val="50000"/>
                  </a:schemeClr>
                </a:solidFill>
                <a:latin typeface="+mj-ea"/>
              </a:rPr>
              <a:t>BUSINESS MODEL CANVAS</a:t>
            </a:r>
            <a:endParaRPr lang="ko-KR" altLang="en-US" sz="2400" b="1" spc="-100">
              <a:solidFill>
                <a:schemeClr val="tx2">
                  <a:lumMod val="50000"/>
                </a:schemeClr>
              </a:solidFill>
              <a:latin typeface="+mj-ea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561275" y="360519"/>
          <a:ext cx="3600000" cy="288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4613"/>
                <a:gridCol w="374613"/>
                <a:gridCol w="374613"/>
                <a:gridCol w="764807"/>
                <a:gridCol w="855677"/>
                <a:gridCol w="855677"/>
              </a:tblGrid>
              <a:tr h="288465">
                <a:tc gridSpan="3">
                  <a:txBody>
                    <a:bodyPr vert="horz" lIns="91440" tIns="45720" rIns="91440" bIns="45720" anchor="ctr" anchorCtr="0"/>
                    <a:p>
                      <a:pPr marL="0" marR="0" indent="0" algn="ctr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1" kern="1200" spc="-100">
                          <a:solidFill>
                            <a:srgbClr val="ffc000"/>
                          </a:solidFill>
                          <a:latin typeface="+mj-ea"/>
                          <a:ea typeface="+mn-ea"/>
                          <a:cs typeface="+mn-cs"/>
                        </a:rPr>
                        <a:t>기업명</a:t>
                      </a:r>
                      <a:endParaRPr lang="ko-KR" altLang="en-US" sz="1200" b="1" kern="1200" spc="-100">
                        <a:solidFill>
                          <a:srgbClr val="ffc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marL="0" marR="0" indent="0" algn="l" defTabSz="843534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kern="1200" spc="-1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네이버 예약</a:t>
                      </a:r>
                      <a:endParaRPr lang="ko-KR" altLang="en-US" sz="1200" b="0" kern="1200" spc="-1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</ep:Words>
  <ep:PresentationFormat>사용자 지정</ep:PresentationFormat>
  <ep:Paragraphs>1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2016-09-04T16:55:16.000</dcterms:created>
  <dc:creator>CARPL</dc:creator>
  <cp:lastModifiedBy>82102</cp:lastModifiedBy>
  <dcterms:modified xsi:type="dcterms:W3CDTF">2021-05-31T13:45:45.545</dcterms:modified>
  <cp:revision>51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