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8"/>
    <p:sldMasterId id="2147483660" r:id="rId9"/>
  </p:sldMasterIdLst>
  <p:sldIdLst>
    <p:sldId id="267" r:id="rId10"/>
    <p:sldId id="280" r:id="rId11"/>
    <p:sldId id="330" r:id="rId12"/>
    <p:sldId id="394" r:id="rId13"/>
    <p:sldId id="395" r:id="rId14"/>
    <p:sldId id="388" r:id="rId15"/>
    <p:sldId id="396" r:id="rId16"/>
    <p:sldId id="382" r:id="rId17"/>
    <p:sldId id="383" r:id="rId18"/>
    <p:sldId id="378" r:id="rId19"/>
    <p:sldId id="384" r:id="rId20"/>
    <p:sldId id="386" r:id="rId21"/>
    <p:sldId id="387" r:id="rId22"/>
    <p:sldId id="358" r:id="rId23"/>
    <p:sldId id="385" r:id="rId24"/>
    <p:sldId id="391" r:id="rId25"/>
    <p:sldId id="390" r:id="rId26"/>
    <p:sldId id="393" r:id="rId27"/>
    <p:sldId id="398" r:id="rId28"/>
    <p:sldId id="399" r:id="rId29"/>
    <p:sldId id="354" r:id="rId30"/>
    <p:sldId id="397" r:id="rId31"/>
    <p:sldId id="355" r:id="rId32"/>
  </p:sldIdLst>
  <p:sldSz cx="12192000" cy="6858000"/>
  <p:notesSz cx="6858000" cy="9144000"/>
  <p:embeddedFontLst>
    <p:embeddedFont>
      <p:font typeface="나눔스퀘어" panose="020B0600000101010101" pitchFamily="50" charset="-127"/>
      <p:regular r:id="rId33"/>
    </p:embeddedFont>
    <p:embeddedFont>
      <p:font typeface="나눔스퀘어 Bold" panose="020B0600000101010101" pitchFamily="50" charset="-127"/>
      <p:bold r:id="rId34"/>
    </p:embeddedFont>
    <p:embeddedFont>
      <p:font typeface="나눔스퀘어 ExtraBold" panose="020B0600000101010101" pitchFamily="50" charset="-127"/>
      <p:bold r:id="rId35"/>
    </p:embeddedFont>
    <p:embeddedFont>
      <p:font typeface="나눔스퀘어OTF" panose="020B0600000101010101" pitchFamily="34" charset="-127"/>
      <p:regular r:id="rId36"/>
    </p:embeddedFont>
    <p:embeddedFont>
      <p:font typeface="나눔스퀘어OTF Bold" panose="020B0600000101010101" pitchFamily="34" charset="-127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Masque" panose="020B07030603020A0203" pitchFamily="34" charset="0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7C7C7C"/>
    <a:srgbClr val="2E75B6"/>
    <a:srgbClr val="B5B5B5"/>
    <a:srgbClr val="000000"/>
    <a:srgbClr val="CBCBCB"/>
    <a:srgbClr val="693391"/>
    <a:srgbClr val="51276F"/>
    <a:srgbClr val="261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font" Target="fonts/font4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A2C0D-BCFD-45C7-8BE5-A92220B92A51}" type="doc">
      <dgm:prSet loTypeId="urn:microsoft.com/office/officeart/2005/8/layout/chevron1" loCatId="process" qsTypeId="urn:microsoft.com/office/officeart/2005/8/quickstyle/simple2" qsCatId="simple" csTypeId="urn:microsoft.com/office/officeart/2005/8/colors/accent3_4" csCatId="accent3" phldr="1"/>
      <dgm:spPr/>
    </dgm:pt>
    <dgm:pt modelId="{B9845ED2-D2A3-4A4F-9B72-F924E6FD347A}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210 맨발의청춘 L"/>
            </a:rPr>
            <a:t>주제 설정</a:t>
          </a:r>
        </a:p>
      </dgm:t>
    </dgm:pt>
    <dgm:pt modelId="{A523DC10-885A-4162-B16A-91E01DDDC6E5}" type="parTrans" cxnId="{3F223AE4-D01E-48E7-B2FD-AC7D06DC66C0}">
      <dgm:prSet/>
      <dgm:spPr/>
      <dgm:t>
        <a:bodyPr/>
        <a:lstStyle/>
        <a:p>
          <a:pPr latinLnBrk="1"/>
          <a:endParaRPr lang="ko-KR" altLang="en-US" sz="1800">
            <a:latin typeface="210 맨발의청춘 L"/>
          </a:endParaRPr>
        </a:p>
      </dgm:t>
    </dgm:pt>
    <dgm:pt modelId="{B9507BE5-391C-426B-87F4-C371178A3DDB}" type="sibTrans" cxnId="{3F223AE4-D01E-48E7-B2FD-AC7D06DC66C0}">
      <dgm:prSet/>
      <dgm:spPr/>
      <dgm:t>
        <a:bodyPr/>
        <a:lstStyle/>
        <a:p>
          <a:pPr latinLnBrk="1"/>
          <a:endParaRPr lang="ko-KR" altLang="en-US" sz="1800">
            <a:latin typeface="210 맨발의청춘 L"/>
          </a:endParaRPr>
        </a:p>
      </dgm:t>
    </dgm:pt>
    <dgm:pt modelId="{25C3825E-CED5-44C7-B71D-B5AB3917C34D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</a:pPr>
          <a:r>
            <a:rPr lang="ko-KR" altLang="en-US" sz="1800" dirty="0">
              <a:latin typeface="210 맨발의청춘 R"/>
            </a:rPr>
            <a:t>자료 </a:t>
          </a:r>
          <a:r>
            <a:rPr lang="ko-KR" altLang="en-US" sz="1800" dirty="0" err="1">
              <a:latin typeface="210 맨발의청춘 R"/>
            </a:rPr>
            <a:t>전처리</a:t>
          </a:r>
          <a:endParaRPr lang="ko-KR" altLang="en-US" sz="1800" dirty="0">
            <a:latin typeface="210 맨발의청춘 R"/>
          </a:endParaRPr>
        </a:p>
      </dgm:t>
    </dgm:pt>
    <dgm:pt modelId="{563D61E7-90F8-4F2F-A029-2C90B79585F1}" type="parTrans" cxnId="{B863FBA7-926B-4D7A-B8A3-69B893DF4461}">
      <dgm:prSet/>
      <dgm:spPr/>
      <dgm:t>
        <a:bodyPr/>
        <a:lstStyle/>
        <a:p>
          <a:pPr latinLnBrk="1"/>
          <a:endParaRPr lang="ko-KR" altLang="en-US" sz="1800">
            <a:latin typeface="210 맨발의청춘 L"/>
          </a:endParaRPr>
        </a:p>
      </dgm:t>
    </dgm:pt>
    <dgm:pt modelId="{A10558A6-ACF2-4D8A-9F21-71DC64A18481}" type="sibTrans" cxnId="{B863FBA7-926B-4D7A-B8A3-69B893DF4461}">
      <dgm:prSet/>
      <dgm:spPr/>
      <dgm:t>
        <a:bodyPr/>
        <a:lstStyle/>
        <a:p>
          <a:pPr latinLnBrk="1"/>
          <a:endParaRPr lang="ko-KR" altLang="en-US" sz="1800">
            <a:latin typeface="210 맨발의청춘 L"/>
          </a:endParaRPr>
        </a:p>
      </dgm:t>
    </dgm:pt>
    <dgm:pt modelId="{726C3596-9CAE-41DE-B3F7-13CD88D45644}">
      <dgm:prSet phldrT="[텍스트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210 맨발의청춘 L"/>
            </a:rPr>
            <a:t>자료 탐색</a:t>
          </a:r>
        </a:p>
      </dgm:t>
    </dgm:pt>
    <dgm:pt modelId="{5CA64253-A7F3-4AA9-9EF0-0D89AB2E31E9}" type="parTrans" cxnId="{17DACF70-9BD3-49E3-806E-05DB8C447A67}">
      <dgm:prSet/>
      <dgm:spPr/>
      <dgm:t>
        <a:bodyPr/>
        <a:lstStyle/>
        <a:p>
          <a:pPr latinLnBrk="1"/>
          <a:endParaRPr lang="ko-KR" altLang="en-US"/>
        </a:p>
      </dgm:t>
    </dgm:pt>
    <dgm:pt modelId="{38DEFA14-C259-4696-80BC-A1416D04CCA7}" type="sibTrans" cxnId="{17DACF70-9BD3-49E3-806E-05DB8C447A67}">
      <dgm:prSet/>
      <dgm:spPr/>
      <dgm:t>
        <a:bodyPr/>
        <a:lstStyle/>
        <a:p>
          <a:pPr latinLnBrk="1"/>
          <a:endParaRPr lang="ko-KR" altLang="en-US"/>
        </a:p>
      </dgm:t>
    </dgm:pt>
    <dgm:pt modelId="{6194B975-3EA6-4B95-A35A-3F507AA57BCC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210 맨발의청춘 R"/>
            </a:rPr>
            <a:t>분석</a:t>
          </a:r>
        </a:p>
      </dgm:t>
    </dgm:pt>
    <dgm:pt modelId="{08541794-9EAA-4904-9AFF-0C87D8648D26}" type="parTrans" cxnId="{182C78B8-F1B3-4A53-88BD-8FBF6D6CB324}">
      <dgm:prSet/>
      <dgm:spPr/>
      <dgm:t>
        <a:bodyPr/>
        <a:lstStyle/>
        <a:p>
          <a:pPr latinLnBrk="1"/>
          <a:endParaRPr lang="ko-KR" altLang="en-US"/>
        </a:p>
      </dgm:t>
    </dgm:pt>
    <dgm:pt modelId="{71A7757F-C3CB-4EED-A396-C0752860FB50}" type="sibTrans" cxnId="{182C78B8-F1B3-4A53-88BD-8FBF6D6CB324}">
      <dgm:prSet/>
      <dgm:spPr/>
      <dgm:t>
        <a:bodyPr/>
        <a:lstStyle/>
        <a:p>
          <a:pPr latinLnBrk="1"/>
          <a:endParaRPr lang="ko-KR" altLang="en-US"/>
        </a:p>
      </dgm:t>
    </dgm:pt>
    <dgm:pt modelId="{64654C82-3476-4C86-9A2A-05C3A502CB6F}">
      <dgm:prSet phldrT="[텍스트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210 맨발의청춘 R"/>
            </a:rPr>
            <a:t>시각화</a:t>
          </a:r>
        </a:p>
      </dgm:t>
    </dgm:pt>
    <dgm:pt modelId="{5305CC0A-FB09-466F-BD89-49E534A29CBF}" type="parTrans" cxnId="{902FADA0-2F50-42C2-A0AB-5C00204BD716}">
      <dgm:prSet/>
      <dgm:spPr/>
      <dgm:t>
        <a:bodyPr/>
        <a:lstStyle/>
        <a:p>
          <a:pPr latinLnBrk="1"/>
          <a:endParaRPr lang="ko-KR" altLang="en-US"/>
        </a:p>
      </dgm:t>
    </dgm:pt>
    <dgm:pt modelId="{A8A44405-71A1-4E8E-A850-8025E41D87FC}" type="sibTrans" cxnId="{902FADA0-2F50-42C2-A0AB-5C00204BD716}">
      <dgm:prSet/>
      <dgm:spPr/>
      <dgm:t>
        <a:bodyPr/>
        <a:lstStyle/>
        <a:p>
          <a:pPr latinLnBrk="1"/>
          <a:endParaRPr lang="ko-KR" altLang="en-US"/>
        </a:p>
      </dgm:t>
    </dgm:pt>
    <dgm:pt modelId="{51B9E4BE-B681-487C-87AC-1EDDE9C2F010}">
      <dgm:prSet phldrT="[텍스트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latinLnBrk="1"/>
          <a:r>
            <a:rPr lang="ko-KR" altLang="en-US" sz="1800" dirty="0">
              <a:latin typeface="210 맨발의청춘 R"/>
            </a:rPr>
            <a:t>의미 도출</a:t>
          </a:r>
        </a:p>
      </dgm:t>
    </dgm:pt>
    <dgm:pt modelId="{9ECCD3B4-B440-4520-ACDB-C9C168F0C66F}" type="parTrans" cxnId="{0B66AB33-0EDD-4A53-81B0-5CF97A0D1BE4}">
      <dgm:prSet/>
      <dgm:spPr/>
      <dgm:t>
        <a:bodyPr/>
        <a:lstStyle/>
        <a:p>
          <a:pPr latinLnBrk="1"/>
          <a:endParaRPr lang="ko-KR" altLang="en-US"/>
        </a:p>
      </dgm:t>
    </dgm:pt>
    <dgm:pt modelId="{F60654AE-48F8-490A-A264-E46E2E91754B}" type="sibTrans" cxnId="{0B66AB33-0EDD-4A53-81B0-5CF97A0D1BE4}">
      <dgm:prSet/>
      <dgm:spPr/>
      <dgm:t>
        <a:bodyPr/>
        <a:lstStyle/>
        <a:p>
          <a:pPr latinLnBrk="1"/>
          <a:endParaRPr lang="ko-KR" altLang="en-US"/>
        </a:p>
      </dgm:t>
    </dgm:pt>
    <dgm:pt modelId="{6E8C05E1-8853-4492-AAC7-999E5E2F68DD}" type="pres">
      <dgm:prSet presAssocID="{A37A2C0D-BCFD-45C7-8BE5-A92220B92A51}" presName="Name0" presStyleCnt="0">
        <dgm:presLayoutVars>
          <dgm:dir/>
          <dgm:animLvl val="lvl"/>
          <dgm:resizeHandles val="exact"/>
        </dgm:presLayoutVars>
      </dgm:prSet>
      <dgm:spPr/>
    </dgm:pt>
    <dgm:pt modelId="{8997F30F-82AC-48C5-AE8E-E03A432568B6}" type="pres">
      <dgm:prSet presAssocID="{B9845ED2-D2A3-4A4F-9B72-F924E6FD347A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A74FD61-E127-4EDD-AB4A-1EFD3B868DE9}" type="pres">
      <dgm:prSet presAssocID="{B9507BE5-391C-426B-87F4-C371178A3DDB}" presName="parTxOnlySpace" presStyleCnt="0"/>
      <dgm:spPr/>
    </dgm:pt>
    <dgm:pt modelId="{A455607E-7404-4E68-B8FD-64BD4F617F0E}" type="pres">
      <dgm:prSet presAssocID="{726C3596-9CAE-41DE-B3F7-13CD88D45644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B0B451A-8473-4E61-9425-8C5A97E97699}" type="pres">
      <dgm:prSet presAssocID="{38DEFA14-C259-4696-80BC-A1416D04CCA7}" presName="parTxOnlySpace" presStyleCnt="0"/>
      <dgm:spPr/>
    </dgm:pt>
    <dgm:pt modelId="{809E450E-5EC0-4826-859F-23F9DC564240}" type="pres">
      <dgm:prSet presAssocID="{25C3825E-CED5-44C7-B71D-B5AB3917C34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32F419-9890-4C20-85DD-8637693D7F9A}" type="pres">
      <dgm:prSet presAssocID="{A10558A6-ACF2-4D8A-9F21-71DC64A18481}" presName="parTxOnlySpace" presStyleCnt="0"/>
      <dgm:spPr/>
    </dgm:pt>
    <dgm:pt modelId="{B20C6ACC-5D18-413B-BCE8-B38532B382D4}" type="pres">
      <dgm:prSet presAssocID="{6194B975-3EA6-4B95-A35A-3F507AA57BC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410DDB-84B9-4E08-B6BC-8D90CE1E1C13}" type="pres">
      <dgm:prSet presAssocID="{71A7757F-C3CB-4EED-A396-C0752860FB50}" presName="parTxOnlySpace" presStyleCnt="0"/>
      <dgm:spPr/>
    </dgm:pt>
    <dgm:pt modelId="{B9CB35FB-B7C0-4C15-9B25-5035CFED9426}" type="pres">
      <dgm:prSet presAssocID="{64654C82-3476-4C86-9A2A-05C3A502CB6F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14AB048-D3F9-4B3F-B041-4ED59B4DA5E3}" type="pres">
      <dgm:prSet presAssocID="{A8A44405-71A1-4E8E-A850-8025E41D87FC}" presName="parTxOnlySpace" presStyleCnt="0"/>
      <dgm:spPr/>
    </dgm:pt>
    <dgm:pt modelId="{E45D7976-79B2-40D6-8A2A-F7477DFCE842}" type="pres">
      <dgm:prSet presAssocID="{51B9E4BE-B681-487C-87AC-1EDDE9C2F01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B66AB33-0EDD-4A53-81B0-5CF97A0D1BE4}" srcId="{A37A2C0D-BCFD-45C7-8BE5-A92220B92A51}" destId="{51B9E4BE-B681-487C-87AC-1EDDE9C2F010}" srcOrd="5" destOrd="0" parTransId="{9ECCD3B4-B440-4520-ACDB-C9C168F0C66F}" sibTransId="{F60654AE-48F8-490A-A264-E46E2E91754B}"/>
    <dgm:cxn modelId="{3FBB8567-D530-47FE-9B10-01ABD62C0D9F}" type="presOf" srcId="{51B9E4BE-B681-487C-87AC-1EDDE9C2F010}" destId="{E45D7976-79B2-40D6-8A2A-F7477DFCE842}" srcOrd="0" destOrd="0" presId="urn:microsoft.com/office/officeart/2005/8/layout/chevron1"/>
    <dgm:cxn modelId="{17DACF70-9BD3-49E3-806E-05DB8C447A67}" srcId="{A37A2C0D-BCFD-45C7-8BE5-A92220B92A51}" destId="{726C3596-9CAE-41DE-B3F7-13CD88D45644}" srcOrd="1" destOrd="0" parTransId="{5CA64253-A7F3-4AA9-9EF0-0D89AB2E31E9}" sibTransId="{38DEFA14-C259-4696-80BC-A1416D04CCA7}"/>
    <dgm:cxn modelId="{F5D9C357-B335-4A90-8452-4DDB007866FF}" type="presOf" srcId="{B9845ED2-D2A3-4A4F-9B72-F924E6FD347A}" destId="{8997F30F-82AC-48C5-AE8E-E03A432568B6}" srcOrd="0" destOrd="0" presId="urn:microsoft.com/office/officeart/2005/8/layout/chevron1"/>
    <dgm:cxn modelId="{F1C83E8A-7020-4ACC-BF44-A3AB87025EBC}" type="presOf" srcId="{A37A2C0D-BCFD-45C7-8BE5-A92220B92A51}" destId="{6E8C05E1-8853-4492-AAC7-999E5E2F68DD}" srcOrd="0" destOrd="0" presId="urn:microsoft.com/office/officeart/2005/8/layout/chevron1"/>
    <dgm:cxn modelId="{902FADA0-2F50-42C2-A0AB-5C00204BD716}" srcId="{A37A2C0D-BCFD-45C7-8BE5-A92220B92A51}" destId="{64654C82-3476-4C86-9A2A-05C3A502CB6F}" srcOrd="4" destOrd="0" parTransId="{5305CC0A-FB09-466F-BD89-49E534A29CBF}" sibTransId="{A8A44405-71A1-4E8E-A850-8025E41D87FC}"/>
    <dgm:cxn modelId="{B863FBA7-926B-4D7A-B8A3-69B893DF4461}" srcId="{A37A2C0D-BCFD-45C7-8BE5-A92220B92A51}" destId="{25C3825E-CED5-44C7-B71D-B5AB3917C34D}" srcOrd="2" destOrd="0" parTransId="{563D61E7-90F8-4F2F-A029-2C90B79585F1}" sibTransId="{A10558A6-ACF2-4D8A-9F21-71DC64A18481}"/>
    <dgm:cxn modelId="{B85EF6AD-B27B-4C8A-90BF-45CA1FAD44E6}" type="presOf" srcId="{64654C82-3476-4C86-9A2A-05C3A502CB6F}" destId="{B9CB35FB-B7C0-4C15-9B25-5035CFED9426}" srcOrd="0" destOrd="0" presId="urn:microsoft.com/office/officeart/2005/8/layout/chevron1"/>
    <dgm:cxn modelId="{182C78B8-F1B3-4A53-88BD-8FBF6D6CB324}" srcId="{A37A2C0D-BCFD-45C7-8BE5-A92220B92A51}" destId="{6194B975-3EA6-4B95-A35A-3F507AA57BCC}" srcOrd="3" destOrd="0" parTransId="{08541794-9EAA-4904-9AFF-0C87D8648D26}" sibTransId="{71A7757F-C3CB-4EED-A396-C0752860FB50}"/>
    <dgm:cxn modelId="{FE8439D5-92F2-4E1B-ADFA-EBD0F840F6D1}" type="presOf" srcId="{726C3596-9CAE-41DE-B3F7-13CD88D45644}" destId="{A455607E-7404-4E68-B8FD-64BD4F617F0E}" srcOrd="0" destOrd="0" presId="urn:microsoft.com/office/officeart/2005/8/layout/chevron1"/>
    <dgm:cxn modelId="{A7A78BDD-B589-4C43-B53F-76583F629CFA}" type="presOf" srcId="{25C3825E-CED5-44C7-B71D-B5AB3917C34D}" destId="{809E450E-5EC0-4826-859F-23F9DC564240}" srcOrd="0" destOrd="0" presId="urn:microsoft.com/office/officeart/2005/8/layout/chevron1"/>
    <dgm:cxn modelId="{3F223AE4-D01E-48E7-B2FD-AC7D06DC66C0}" srcId="{A37A2C0D-BCFD-45C7-8BE5-A92220B92A51}" destId="{B9845ED2-D2A3-4A4F-9B72-F924E6FD347A}" srcOrd="0" destOrd="0" parTransId="{A523DC10-885A-4162-B16A-91E01DDDC6E5}" sibTransId="{B9507BE5-391C-426B-87F4-C371178A3DDB}"/>
    <dgm:cxn modelId="{A281AFF8-DEF7-4296-B1FF-6D0EBD037C49}" type="presOf" srcId="{6194B975-3EA6-4B95-A35A-3F507AA57BCC}" destId="{B20C6ACC-5D18-413B-BCE8-B38532B382D4}" srcOrd="0" destOrd="0" presId="urn:microsoft.com/office/officeart/2005/8/layout/chevron1"/>
    <dgm:cxn modelId="{9308110A-F82D-4EB1-B7FF-24968D18A502}" type="presParOf" srcId="{6E8C05E1-8853-4492-AAC7-999E5E2F68DD}" destId="{8997F30F-82AC-48C5-AE8E-E03A432568B6}" srcOrd="0" destOrd="0" presId="urn:microsoft.com/office/officeart/2005/8/layout/chevron1"/>
    <dgm:cxn modelId="{622219F1-B48C-4DFE-BEFD-7BDA1348B4CE}" type="presParOf" srcId="{6E8C05E1-8853-4492-AAC7-999E5E2F68DD}" destId="{DA74FD61-E127-4EDD-AB4A-1EFD3B868DE9}" srcOrd="1" destOrd="0" presId="urn:microsoft.com/office/officeart/2005/8/layout/chevron1"/>
    <dgm:cxn modelId="{8F6E1883-9B24-47AC-AF87-A1D4A2F0D0CB}" type="presParOf" srcId="{6E8C05E1-8853-4492-AAC7-999E5E2F68DD}" destId="{A455607E-7404-4E68-B8FD-64BD4F617F0E}" srcOrd="2" destOrd="0" presId="urn:microsoft.com/office/officeart/2005/8/layout/chevron1"/>
    <dgm:cxn modelId="{597DEF01-554C-43D3-8DA6-1A596DC09C5F}" type="presParOf" srcId="{6E8C05E1-8853-4492-AAC7-999E5E2F68DD}" destId="{1B0B451A-8473-4E61-9425-8C5A97E97699}" srcOrd="3" destOrd="0" presId="urn:microsoft.com/office/officeart/2005/8/layout/chevron1"/>
    <dgm:cxn modelId="{E8972B04-A5B3-4228-90A5-52AF9724744F}" type="presParOf" srcId="{6E8C05E1-8853-4492-AAC7-999E5E2F68DD}" destId="{809E450E-5EC0-4826-859F-23F9DC564240}" srcOrd="4" destOrd="0" presId="urn:microsoft.com/office/officeart/2005/8/layout/chevron1"/>
    <dgm:cxn modelId="{2D501CC3-4EED-40AA-BB2F-7DD9126DEFD8}" type="presParOf" srcId="{6E8C05E1-8853-4492-AAC7-999E5E2F68DD}" destId="{E532F419-9890-4C20-85DD-8637693D7F9A}" srcOrd="5" destOrd="0" presId="urn:microsoft.com/office/officeart/2005/8/layout/chevron1"/>
    <dgm:cxn modelId="{242A4A54-F635-42FD-92AB-04035AB41501}" type="presParOf" srcId="{6E8C05E1-8853-4492-AAC7-999E5E2F68DD}" destId="{B20C6ACC-5D18-413B-BCE8-B38532B382D4}" srcOrd="6" destOrd="0" presId="urn:microsoft.com/office/officeart/2005/8/layout/chevron1"/>
    <dgm:cxn modelId="{94449CDE-A477-46F5-B04B-ECE70DF41AF5}" type="presParOf" srcId="{6E8C05E1-8853-4492-AAC7-999E5E2F68DD}" destId="{12410DDB-84B9-4E08-B6BC-8D90CE1E1C13}" srcOrd="7" destOrd="0" presId="urn:microsoft.com/office/officeart/2005/8/layout/chevron1"/>
    <dgm:cxn modelId="{1FDA8891-12F2-4822-A888-0D7A569B7649}" type="presParOf" srcId="{6E8C05E1-8853-4492-AAC7-999E5E2F68DD}" destId="{B9CB35FB-B7C0-4C15-9B25-5035CFED9426}" srcOrd="8" destOrd="0" presId="urn:microsoft.com/office/officeart/2005/8/layout/chevron1"/>
    <dgm:cxn modelId="{B10EF2A9-FB97-4D0B-89C2-3C5DFBA797E8}" type="presParOf" srcId="{6E8C05E1-8853-4492-AAC7-999E5E2F68DD}" destId="{214AB048-D3F9-4B3F-B041-4ED59B4DA5E3}" srcOrd="9" destOrd="0" presId="urn:microsoft.com/office/officeart/2005/8/layout/chevron1"/>
    <dgm:cxn modelId="{1710CDE5-EDA1-4051-9A89-C387FE7DED86}" type="presParOf" srcId="{6E8C05E1-8853-4492-AAC7-999E5E2F68DD}" destId="{E45D7976-79B2-40D6-8A2A-F7477DFCE842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7F30F-82AC-48C5-AE8E-E03A432568B6}">
      <dsp:nvSpPr>
        <dsp:cNvPr id="0" name=""/>
        <dsp:cNvSpPr/>
      </dsp:nvSpPr>
      <dsp:spPr>
        <a:xfrm>
          <a:off x="5797" y="1321594"/>
          <a:ext cx="2156685" cy="862674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L"/>
            </a:rPr>
            <a:t>주제 설정</a:t>
          </a:r>
        </a:p>
      </dsp:txBody>
      <dsp:txXfrm>
        <a:off x="437134" y="1321594"/>
        <a:ext cx="1294011" cy="862674"/>
      </dsp:txXfrm>
    </dsp:sp>
    <dsp:sp modelId="{A455607E-7404-4E68-B8FD-64BD4F617F0E}">
      <dsp:nvSpPr>
        <dsp:cNvPr id="0" name=""/>
        <dsp:cNvSpPr/>
      </dsp:nvSpPr>
      <dsp:spPr>
        <a:xfrm>
          <a:off x="1946814" y="1321594"/>
          <a:ext cx="2156685" cy="862674"/>
        </a:xfrm>
        <a:prstGeom prst="chevron">
          <a:avLst/>
        </a:prstGeom>
        <a:solidFill>
          <a:schemeClr val="tx1">
            <a:lumMod val="85000"/>
            <a:lumOff val="1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L"/>
            </a:rPr>
            <a:t>자료 탐색</a:t>
          </a:r>
        </a:p>
      </dsp:txBody>
      <dsp:txXfrm>
        <a:off x="2378151" y="1321594"/>
        <a:ext cx="1294011" cy="862674"/>
      </dsp:txXfrm>
    </dsp:sp>
    <dsp:sp modelId="{809E450E-5EC0-4826-859F-23F9DC564240}">
      <dsp:nvSpPr>
        <dsp:cNvPr id="0" name=""/>
        <dsp:cNvSpPr/>
      </dsp:nvSpPr>
      <dsp:spPr>
        <a:xfrm>
          <a:off x="3887831" y="1321594"/>
          <a:ext cx="2156685" cy="86267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R"/>
            </a:rPr>
            <a:t>자료 </a:t>
          </a:r>
          <a:r>
            <a:rPr lang="ko-KR" altLang="en-US" sz="1800" kern="1200" dirty="0" err="1">
              <a:latin typeface="210 맨발의청춘 R"/>
            </a:rPr>
            <a:t>전처리</a:t>
          </a:r>
          <a:endParaRPr lang="ko-KR" altLang="en-US" sz="1800" kern="1200" dirty="0">
            <a:latin typeface="210 맨발의청춘 R"/>
          </a:endParaRPr>
        </a:p>
      </dsp:txBody>
      <dsp:txXfrm>
        <a:off x="4319168" y="1321594"/>
        <a:ext cx="1294011" cy="862674"/>
      </dsp:txXfrm>
    </dsp:sp>
    <dsp:sp modelId="{B20C6ACC-5D18-413B-BCE8-B38532B382D4}">
      <dsp:nvSpPr>
        <dsp:cNvPr id="0" name=""/>
        <dsp:cNvSpPr/>
      </dsp:nvSpPr>
      <dsp:spPr>
        <a:xfrm>
          <a:off x="5828849" y="1321594"/>
          <a:ext cx="2156685" cy="86267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R"/>
            </a:rPr>
            <a:t>분석</a:t>
          </a:r>
        </a:p>
      </dsp:txBody>
      <dsp:txXfrm>
        <a:off x="6260186" y="1321594"/>
        <a:ext cx="1294011" cy="862674"/>
      </dsp:txXfrm>
    </dsp:sp>
    <dsp:sp modelId="{B9CB35FB-B7C0-4C15-9B25-5035CFED9426}">
      <dsp:nvSpPr>
        <dsp:cNvPr id="0" name=""/>
        <dsp:cNvSpPr/>
      </dsp:nvSpPr>
      <dsp:spPr>
        <a:xfrm>
          <a:off x="7769866" y="1321594"/>
          <a:ext cx="2156685" cy="862674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R"/>
            </a:rPr>
            <a:t>시각화</a:t>
          </a:r>
        </a:p>
      </dsp:txBody>
      <dsp:txXfrm>
        <a:off x="8201203" y="1321594"/>
        <a:ext cx="1294011" cy="862674"/>
      </dsp:txXfrm>
    </dsp:sp>
    <dsp:sp modelId="{E45D7976-79B2-40D6-8A2A-F7477DFCE842}">
      <dsp:nvSpPr>
        <dsp:cNvPr id="0" name=""/>
        <dsp:cNvSpPr/>
      </dsp:nvSpPr>
      <dsp:spPr>
        <a:xfrm>
          <a:off x="9710883" y="1321594"/>
          <a:ext cx="2156685" cy="862674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210 맨발의청춘 R"/>
            </a:rPr>
            <a:t>의미 도출</a:t>
          </a:r>
        </a:p>
      </dsp:txBody>
      <dsp:txXfrm>
        <a:off x="10142220" y="1321594"/>
        <a:ext cx="1294011" cy="862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404A3-E90F-4BA4-92AA-39B16F0C9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4BAB7-65AB-4EB5-9245-A04B6C9F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C0AA2-9585-49D1-BAC2-1E2790D8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8894-0125-4647-82C7-454F5E79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2375E-E05E-43AF-AC43-FF209DC4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216C0-AD32-401E-A233-BF9A7799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2F709-A783-4FBF-A5EE-E48597A7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81F09-31DE-4E70-BC90-90EDA0F2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EA74-755D-40F1-B62A-650750B5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ECEE8-DF68-4D41-B3BA-3F73CF1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3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B20BFC-78BA-49F4-8FD0-88C8FA7FC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9FF12-672E-4BB0-B2C7-86D711AA1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E5192-8382-44E0-8A84-C19A875E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3A5AD-04D4-4D46-9F78-AC5DE8BB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F79B2-7D62-4B71-8298-8FF1E5CD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6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73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로젝트 주제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578F8D89-09D0-4C51-AFFD-4DE558312C95}"/>
              </a:ext>
            </a:extLst>
          </p:cNvPr>
          <p:cNvSpPr/>
          <p:nvPr userDrawn="1"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F06E133-E094-4562-96FA-550CC5AE2E45}"/>
              </a:ext>
            </a:extLst>
          </p:cNvPr>
          <p:cNvSpPr/>
          <p:nvPr userDrawn="1"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8EAF4-6CAD-4535-A28E-509007E07AE6}"/>
              </a:ext>
            </a:extLst>
          </p:cNvPr>
          <p:cNvSpPr txBox="1"/>
          <p:nvPr userDrawn="1"/>
        </p:nvSpPr>
        <p:spPr>
          <a:xfrm>
            <a:off x="9646415" y="182822"/>
            <a:ext cx="23583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 및 목적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83A77-B51C-4DA0-9ECF-D8BA6DD00808}"/>
              </a:ext>
            </a:extLst>
          </p:cNvPr>
          <p:cNvSpPr txBox="1"/>
          <p:nvPr userDrawn="1"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99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CD61-4758-484C-9C6C-E8A2F0A6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CE5AB-34D3-4781-B049-FA032AEB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0AC22-1B41-40E1-99C0-E3ED7D9D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FCD62-35AE-4D60-A742-8837F6C8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0C870-72B6-4E80-BF45-9AB2DA2F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7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404A3-E90F-4BA4-92AA-39B16F0C9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4BAB7-65AB-4EB5-9245-A04B6C9F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C0AA2-9585-49D1-BAC2-1E2790D8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8894-0125-4647-82C7-454F5E79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2375E-E05E-43AF-AC43-FF209DC4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CD61-4758-484C-9C6C-E8A2F0A6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CE5AB-34D3-4781-B049-FA032AEB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0AC22-1B41-40E1-99C0-E3ED7D9D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FCD62-35AE-4D60-A742-8837F6C8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0C870-72B6-4E80-BF45-9AB2DA2F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3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593C9-A453-4B90-880B-C3E1F002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05670-EEAA-46CA-8F14-98722B86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11460-7A38-4EC0-9B93-19933451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85092-0783-4DC5-B015-7E3BEABB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91168-2FBF-47AE-991F-0AEA30DD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0F1B6-7F05-43C0-9757-84CABBA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786A7-1C9A-4EFC-AC9A-EB330E4A4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4A0AA0-65D8-421A-BE2D-894B7D467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989EB-EDD4-4C6A-82F7-CE813975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5C22F-FADC-470B-9349-31787035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C023A-3FCF-4632-8BB1-5B121367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4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45FB3-F3C1-4601-9659-13B80E23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76C6A-CD37-46A5-B35C-592C1C4B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5E30B3-CD42-484E-AD80-6FC906B24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9C13C-59AC-46EC-B236-DDD4FA83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6072F-66EA-4DC7-B79D-25017F4A9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1D4EF-DD51-424E-9334-C5CDF93E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4C0C7B-FA29-47F9-AAFC-21B13FCE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EF693-602F-4C1F-8C0D-B52E83F4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8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4DF4-0C38-44BD-8A61-A521D0A0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22E87-E665-4971-8187-50B69F81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35FDB-A434-4EDB-8B49-823A6BD3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4FA0F5-FF46-40BD-A81E-29F1895F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A7F28-B8D4-4455-8FE5-45FD44A7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0146C7-6E81-4F60-AF9E-07C6886B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74C37-7FD7-4E61-B3DA-9F20B483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8D00-756E-424F-BE36-D9350528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2F8C3-00F0-4118-BEC5-4CB72818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E745F0-3D84-43D6-B317-EE7165FD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7F0BB-F3D9-473B-9F11-7CCC169C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B0F0D-D3B1-443A-BC2C-7D61A678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94ED2-96BA-4CA6-AE9F-3932A553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9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255BB-3939-4243-A4A0-DF8BDE23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65A41-8BC2-40CD-A13F-F41E8EE98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F36AA-9C11-4F05-B958-34FB7956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F7962-74E8-40ED-8518-EFAEA65A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04D2F-A2B6-4127-BEEE-2D69675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26901-F06B-42FF-BA01-A1E55588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1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E1E1D9-DFD0-4AA1-9EA2-6225C5EB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B450D-4C0D-471C-A1BD-593AA5C7B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A0E3B-91EC-4803-88A5-DC8C37E5E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CBCF2-A168-442C-A830-3EA856D2EBFD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5F0D2-085C-4EDB-88E9-4B956ABB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DA2B2-67AB-41D4-B711-6B2697824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F234-C701-48FB-9FF3-7DDF3A7F1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3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9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A20049-7D66-4AE4-9F61-38EB8A77CB82}"/>
              </a:ext>
            </a:extLst>
          </p:cNvPr>
          <p:cNvSpPr txBox="1"/>
          <p:nvPr/>
        </p:nvSpPr>
        <p:spPr>
          <a:xfrm>
            <a:off x="5129230" y="5353738"/>
            <a:ext cx="1933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201411098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강도형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201411102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강재성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201411149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이준서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69D5C-471B-486C-B463-07D4C4AF4D5B}"/>
              </a:ext>
            </a:extLst>
          </p:cNvPr>
          <p:cNvSpPr txBox="1"/>
          <p:nvPr/>
        </p:nvSpPr>
        <p:spPr>
          <a:xfrm>
            <a:off x="3297797" y="1031793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경제학부 응용통계전공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통계경진대회</a:t>
            </a: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77A5EF90-A9C0-4B39-A7B6-A470DEB5394A}"/>
              </a:ext>
            </a:extLst>
          </p:cNvPr>
          <p:cNvSpPr/>
          <p:nvPr/>
        </p:nvSpPr>
        <p:spPr>
          <a:xfrm rot="5400000" flipH="1">
            <a:off x="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63A1419D-FCE0-4740-8D4B-239B7931B6D4}"/>
              </a:ext>
            </a:extLst>
          </p:cNvPr>
          <p:cNvSpPr/>
          <p:nvPr/>
        </p:nvSpPr>
        <p:spPr>
          <a:xfrm rot="16200000" flipH="1">
            <a:off x="1118235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D586C7-E10F-494D-A01C-DCB22C78E003}"/>
              </a:ext>
            </a:extLst>
          </p:cNvPr>
          <p:cNvSpPr/>
          <p:nvPr/>
        </p:nvSpPr>
        <p:spPr>
          <a:xfrm>
            <a:off x="4548000" y="2133000"/>
            <a:ext cx="3096000" cy="259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Masque" panose="020B07030603020A0203" pitchFamily="34" charset="0"/>
              </a:rPr>
              <a:t>GO </a:t>
            </a:r>
            <a:r>
              <a:rPr lang="en-US" altLang="ko-KR" sz="4800" dirty="0" err="1">
                <a:latin typeface="Masque" panose="020B07030603020A0203" pitchFamily="34" charset="0"/>
              </a:rPr>
              <a:t>GO</a:t>
            </a:r>
            <a:endParaRPr lang="en-US" altLang="ko-KR" sz="4800" dirty="0">
              <a:latin typeface="Masque" panose="020B07030603020A0203" pitchFamily="34" charset="0"/>
            </a:endParaRPr>
          </a:p>
          <a:p>
            <a:pPr algn="ctr"/>
            <a:r>
              <a:rPr lang="en-US" altLang="ko-KR" sz="4800" dirty="0">
                <a:latin typeface="Masque" panose="020B07030603020A0203" pitchFamily="34" charset="0"/>
              </a:rPr>
              <a:t>STUDY</a:t>
            </a:r>
            <a:endParaRPr lang="ko-KR" altLang="en-US" sz="4800" dirty="0">
              <a:latin typeface="Masque" panose="020B0703060302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사용한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패키지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D0A78F-D493-43BA-8C1E-CF225F3ADE97}"/>
              </a:ext>
            </a:extLst>
          </p:cNvPr>
          <p:cNvGrpSpPr/>
          <p:nvPr/>
        </p:nvGrpSpPr>
        <p:grpSpPr>
          <a:xfrm>
            <a:off x="1320824" y="3738741"/>
            <a:ext cx="5008953" cy="894577"/>
            <a:chOff x="1320824" y="2091659"/>
            <a:chExt cx="5008953" cy="8945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F9FC54-488A-4FE6-B944-40798BC006A4}"/>
                </a:ext>
              </a:extLst>
            </p:cNvPr>
            <p:cNvSpPr txBox="1"/>
            <p:nvPr/>
          </p:nvSpPr>
          <p:spPr>
            <a:xfrm>
              <a:off x="1320824" y="2091659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caret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B05126-D581-43BB-9D68-1CEA4A0B01CD}"/>
                </a:ext>
              </a:extLst>
            </p:cNvPr>
            <p:cNvSpPr txBox="1"/>
            <p:nvPr/>
          </p:nvSpPr>
          <p:spPr>
            <a:xfrm>
              <a:off x="1752837" y="2586126"/>
              <a:ext cx="45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featureplot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이용한 상관관계 도시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4A9B90E-B1D9-4B57-84BF-B2B9B65CCBCC}"/>
              </a:ext>
            </a:extLst>
          </p:cNvPr>
          <p:cNvGrpSpPr/>
          <p:nvPr/>
        </p:nvGrpSpPr>
        <p:grpSpPr>
          <a:xfrm>
            <a:off x="1320824" y="2454371"/>
            <a:ext cx="4845630" cy="894577"/>
            <a:chOff x="1320824" y="2091659"/>
            <a:chExt cx="4845630" cy="8945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B837E4-C587-49D4-86C5-0B2400049DAD}"/>
                </a:ext>
              </a:extLst>
            </p:cNvPr>
            <p:cNvSpPr txBox="1"/>
            <p:nvPr/>
          </p:nvSpPr>
          <p:spPr>
            <a:xfrm>
              <a:off x="1320824" y="2091659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ggplot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en-US" altLang="ko-KR" sz="2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ggmap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maps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514DA0-08BB-47DD-96B5-79E59D7414B1}"/>
                </a:ext>
              </a:extLst>
            </p:cNvPr>
            <p:cNvSpPr txBox="1"/>
            <p:nvPr/>
          </p:nvSpPr>
          <p:spPr>
            <a:xfrm>
              <a:off x="1752837" y="2586126"/>
              <a:ext cx="38667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세계지도에 데이터 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mapping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B0D1140-896A-4A93-B467-AD01AA55DA9D}"/>
              </a:ext>
            </a:extLst>
          </p:cNvPr>
          <p:cNvCxnSpPr>
            <a:cxnSpLocks/>
          </p:cNvCxnSpPr>
          <p:nvPr/>
        </p:nvCxnSpPr>
        <p:spPr>
          <a:xfrm>
            <a:off x="6096000" y="2267712"/>
            <a:ext cx="0" cy="3419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FDDD1A-177C-4A40-BEE6-70C0D00B7DBE}"/>
              </a:ext>
            </a:extLst>
          </p:cNvPr>
          <p:cNvGrpSpPr/>
          <p:nvPr/>
        </p:nvGrpSpPr>
        <p:grpSpPr>
          <a:xfrm>
            <a:off x="6770556" y="2501549"/>
            <a:ext cx="5008953" cy="894577"/>
            <a:chOff x="1320824" y="2091659"/>
            <a:chExt cx="5008953" cy="8945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85655D-D52E-4554-99CD-ACAA0547AF17}"/>
                </a:ext>
              </a:extLst>
            </p:cNvPr>
            <p:cNvSpPr txBox="1"/>
            <p:nvPr/>
          </p:nvSpPr>
          <p:spPr>
            <a:xfrm>
              <a:off x="1320824" y="2091659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DMwR</a:t>
              </a:r>
              <a:endPara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0DA06C-D4DE-49D0-9FEF-2BF4F3569062}"/>
                </a:ext>
              </a:extLst>
            </p:cNvPr>
            <p:cNvSpPr txBox="1"/>
            <p:nvPr/>
          </p:nvSpPr>
          <p:spPr>
            <a:xfrm>
              <a:off x="1752837" y="2586126"/>
              <a:ext cx="4576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knnimputation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 수정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1DBF0F-ACE5-4432-82D6-7AC37280BFEC}"/>
              </a:ext>
            </a:extLst>
          </p:cNvPr>
          <p:cNvSpPr txBox="1"/>
          <p:nvPr/>
        </p:nvSpPr>
        <p:spPr>
          <a:xfrm>
            <a:off x="9665651" y="182822"/>
            <a:ext cx="23391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B4F0A-5117-4938-A0A1-CC44E60BEA56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2E06BE-8DBD-443C-9540-0178C06F4F15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93890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E43B4-DE94-4F70-9D02-68C45BA10B95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045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D4E625-F755-47F9-BF98-760B069D5BAB}"/>
              </a:ext>
            </a:extLst>
          </p:cNvPr>
          <p:cNvSpPr/>
          <p:nvPr/>
        </p:nvSpPr>
        <p:spPr>
          <a:xfrm>
            <a:off x="1187102" y="1900454"/>
            <a:ext cx="9466000" cy="2817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182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 국가의 위도와 경도를 조사하여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Dataset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뼈대를 생성하고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다양한 지표들을 국가에 추가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84404B-29AF-468B-B6EC-F17799E20C01}"/>
              </a:ext>
            </a:extLst>
          </p:cNvPr>
          <p:cNvGrpSpPr/>
          <p:nvPr/>
        </p:nvGrpSpPr>
        <p:grpSpPr>
          <a:xfrm>
            <a:off x="1187102" y="3757059"/>
            <a:ext cx="9466000" cy="2554545"/>
            <a:chOff x="1009650" y="3757685"/>
            <a:chExt cx="9466000" cy="255454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F9F848-1788-4819-8A35-D752C0F0A8C8}"/>
                </a:ext>
              </a:extLst>
            </p:cNvPr>
            <p:cNvSpPr/>
            <p:nvPr/>
          </p:nvSpPr>
          <p:spPr>
            <a:xfrm>
              <a:off x="1009650" y="3757685"/>
              <a:ext cx="9466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사용한 지표 </a:t>
              </a:r>
              <a:r>
                <a:rPr lang="en-US" altLang="ko-KR" sz="2000" spc="-1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 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C8592A-9AC7-494C-81A7-8DDDD601EBB6}"/>
                </a:ext>
              </a:extLst>
            </p:cNvPr>
            <p:cNvSpPr/>
            <p:nvPr/>
          </p:nvSpPr>
          <p:spPr>
            <a:xfrm>
              <a:off x="2821132" y="3757685"/>
              <a:ext cx="314262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1960’ GDP</a:t>
              </a:r>
            </a:p>
            <a:p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2017’ GDP</a:t>
              </a: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자살인구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부패인식지수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 유아 사망 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 범죄 발생 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문해율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7E76DC9-6FAB-4C1A-8C56-5570151BA9F1}"/>
                </a:ext>
              </a:extLst>
            </p:cNvPr>
            <p:cNvSpPr/>
            <p:nvPr/>
          </p:nvSpPr>
          <p:spPr>
            <a:xfrm>
              <a:off x="5963757" y="3757685"/>
              <a:ext cx="314262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기대수명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뉴욕 대비 소비자 물가지수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뉴욕 대비 주거지 임대료 지수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뉴욕 대비 식료품가격 지수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뉴욕 대비 소비자 구매력 지수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농경지 비율</a:t>
              </a:r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7472B9-A500-484B-9564-48BBDF97E2AB}"/>
              </a:ext>
            </a:extLst>
          </p:cNvPr>
          <p:cNvSpPr txBox="1"/>
          <p:nvPr/>
        </p:nvSpPr>
        <p:spPr>
          <a:xfrm>
            <a:off x="9665651" y="182822"/>
            <a:ext cx="23391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62B42-B202-4976-A3C7-EA80135F53AC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3875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045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92DB16-CCE1-439A-8902-33AE2706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" y="1773638"/>
            <a:ext cx="9152878" cy="47704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FF10EC-8E85-43E3-B9C4-3A84D4EDCD09}"/>
              </a:ext>
            </a:extLst>
          </p:cNvPr>
          <p:cNvSpPr/>
          <p:nvPr/>
        </p:nvSpPr>
        <p:spPr>
          <a:xfrm>
            <a:off x="9586922" y="3664802"/>
            <a:ext cx="19768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182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 국가의 좌표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9AC22-A404-4241-A10D-30BE21D89C48}"/>
              </a:ext>
            </a:extLst>
          </p:cNvPr>
          <p:cNvSpPr txBox="1"/>
          <p:nvPr/>
        </p:nvSpPr>
        <p:spPr>
          <a:xfrm>
            <a:off x="9665651" y="182822"/>
            <a:ext cx="23391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D33A4E-E07E-4A81-B299-4EC8C2F7EE76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E6BF1-EEF9-46BD-A1E4-469E9A087FEF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13506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045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D13ECF-75C2-4D39-9DEA-202C9383E675}"/>
              </a:ext>
            </a:extLst>
          </p:cNvPr>
          <p:cNvSpPr/>
          <p:nvPr/>
        </p:nvSpPr>
        <p:spPr>
          <a:xfrm>
            <a:off x="9016205" y="2146721"/>
            <a:ext cx="175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결측 값 처리 </a:t>
            </a:r>
            <a:r>
              <a:rPr lang="en-US" altLang="ko-KR" sz="24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440D1B-E7F9-4398-AA1D-ADC4E66E686C}"/>
              </a:ext>
            </a:extLst>
          </p:cNvPr>
          <p:cNvSpPr/>
          <p:nvPr/>
        </p:nvSpPr>
        <p:spPr>
          <a:xfrm>
            <a:off x="9144000" y="2746281"/>
            <a:ext cx="3145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knnimputation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비슷한 위도와 경도를 가진 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국가의 지표들의 평균값으로 대체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AC16FC-BC97-47EE-AEC6-982CDCF8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2" y="1728216"/>
            <a:ext cx="8955740" cy="466765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361285-3499-4546-A094-4675032BDF33}"/>
              </a:ext>
            </a:extLst>
          </p:cNvPr>
          <p:cNvSpPr/>
          <p:nvPr/>
        </p:nvSpPr>
        <p:spPr>
          <a:xfrm>
            <a:off x="8490956" y="5587654"/>
            <a:ext cx="3328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검정색으로 표시된 </a:t>
            </a:r>
            <a:endParaRPr lang="en-US" altLang="ko-KR" sz="1600" spc="-15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sz="1600" spc="-1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인구 </a:t>
            </a:r>
            <a:r>
              <a:rPr lang="en-US" altLang="ko-KR" sz="1600" spc="-1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10</a:t>
            </a:r>
            <a:r>
              <a:rPr lang="ko-KR" altLang="en-US" sz="1600" spc="-15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만명당  유아 사망 수 자료의 </a:t>
            </a:r>
            <a:r>
              <a:rPr lang="ko-KR" altLang="en-US" sz="1600" spc="-150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결측값</a:t>
            </a:r>
            <a:endParaRPr lang="en-US" altLang="ko-KR" sz="1600" spc="-15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DC59A-4942-4E6E-9357-636F018D39CD}"/>
              </a:ext>
            </a:extLst>
          </p:cNvPr>
          <p:cNvSpPr txBox="1"/>
          <p:nvPr/>
        </p:nvSpPr>
        <p:spPr>
          <a:xfrm>
            <a:off x="9665651" y="182822"/>
            <a:ext cx="23391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548F3-5C39-4A0E-B6CB-7EE7D57A30C6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66BD4-D994-4036-AE50-8869B5CC6217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13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2960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9519CED-0978-43DA-86B9-963C0C04BD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933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F83D2-8C03-451A-B684-1DC96163E865}"/>
              </a:ext>
            </a:extLst>
          </p:cNvPr>
          <p:cNvSpPr txBox="1"/>
          <p:nvPr/>
        </p:nvSpPr>
        <p:spPr>
          <a:xfrm>
            <a:off x="7083706" y="3217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39111-4B5E-4A44-83BC-055F4345A473}"/>
              </a:ext>
            </a:extLst>
          </p:cNvPr>
          <p:cNvSpPr txBox="1"/>
          <p:nvPr/>
        </p:nvSpPr>
        <p:spPr>
          <a:xfrm>
            <a:off x="6014978" y="3406684"/>
            <a:ext cx="6177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내용</a:t>
            </a:r>
            <a:endParaRPr lang="en-US" altLang="ko-KR" sz="4400" b="1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38D320-688B-4FEE-8C95-68F18C8EBD46}"/>
              </a:ext>
            </a:extLst>
          </p:cNvPr>
          <p:cNvSpPr txBox="1"/>
          <p:nvPr/>
        </p:nvSpPr>
        <p:spPr>
          <a:xfrm>
            <a:off x="4811593" y="2709930"/>
            <a:ext cx="1427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03.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B41CC6-CB03-42D6-A4C9-C097BAD6EEED}"/>
              </a:ext>
            </a:extLst>
          </p:cNvPr>
          <p:cNvSpPr/>
          <p:nvPr/>
        </p:nvSpPr>
        <p:spPr>
          <a:xfrm>
            <a:off x="-1" y="4092605"/>
            <a:ext cx="10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B12E6D-58D0-4006-9A9D-789DFA3D3AB4}"/>
              </a:ext>
            </a:extLst>
          </p:cNvPr>
          <p:cNvSpPr/>
          <p:nvPr/>
        </p:nvSpPr>
        <p:spPr>
          <a:xfrm>
            <a:off x="6675121" y="4298186"/>
            <a:ext cx="5516880" cy="1384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B755A-451C-4A94-A22D-D3298F9A35E5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14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3DF68-2039-46BB-946A-C5BD9DBDC886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47B63-3EDE-46B3-A65F-1828E07602CB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6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6541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featureplot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모형 파악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434393F-9BDE-4052-81BF-4992A0DA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56" y="1925175"/>
            <a:ext cx="6199198" cy="44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C5A97A-050C-4572-9858-643BCE9943E8}"/>
              </a:ext>
            </a:extLst>
          </p:cNvPr>
          <p:cNvSpPr/>
          <p:nvPr/>
        </p:nvSpPr>
        <p:spPr>
          <a:xfrm>
            <a:off x="7483514" y="2730198"/>
            <a:ext cx="4521240" cy="2817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축에 지표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Y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축에 위도를 넣고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featureplot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도시 결과 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상관관계가 느껴지는 것도 있지만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대부분의 지표가 없는 것으로 보임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80C00-4EE8-4B64-87C6-4876EF96E7CB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569C6-9F53-424B-90E2-CF2E429F12BE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13A688-E135-4C48-9B04-FF9F0AC22E37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15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80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023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Scoring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691B52-179E-454E-B84E-7C86B06C3781}"/>
              </a:ext>
            </a:extLst>
          </p:cNvPr>
          <p:cNvSpPr/>
          <p:nvPr/>
        </p:nvSpPr>
        <p:spPr>
          <a:xfrm>
            <a:off x="1439137" y="1879157"/>
            <a:ext cx="347242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지표들을 표준화 한 뒤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지표들 중 위도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경도와 상관관계가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높다고 판단되는 지표를 선정함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DAF330-095B-4454-ABBC-CC81E36DA48C}"/>
              </a:ext>
            </a:extLst>
          </p:cNvPr>
          <p:cNvSpPr/>
          <p:nvPr/>
        </p:nvSpPr>
        <p:spPr>
          <a:xfrm>
            <a:off x="1439137" y="2965216"/>
            <a:ext cx="5474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긍정적인 지표는 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+,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부정적인 지표는 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하여 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Scoring 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진행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209B21-4094-4918-9266-B1819AF1073E}"/>
              </a:ext>
            </a:extLst>
          </p:cNvPr>
          <p:cNvGrpSpPr/>
          <p:nvPr/>
        </p:nvGrpSpPr>
        <p:grpSpPr>
          <a:xfrm>
            <a:off x="1009651" y="4093441"/>
            <a:ext cx="9466000" cy="2554545"/>
            <a:chOff x="1009650" y="3757685"/>
            <a:chExt cx="9466000" cy="255454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4952C1-DD69-4965-B9F8-34C906F47AB7}"/>
                </a:ext>
              </a:extLst>
            </p:cNvPr>
            <p:cNvSpPr/>
            <p:nvPr/>
          </p:nvSpPr>
          <p:spPr>
            <a:xfrm>
              <a:off x="1009650" y="3757685"/>
              <a:ext cx="9466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사용한 지표 </a:t>
              </a:r>
              <a:r>
                <a:rPr lang="en-US" altLang="ko-KR" sz="2000" spc="-1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 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2E2ADE5-D0C8-437D-B7BD-D7055EF91879}"/>
                </a:ext>
              </a:extLst>
            </p:cNvPr>
            <p:cNvSpPr/>
            <p:nvPr/>
          </p:nvSpPr>
          <p:spPr>
            <a:xfrm>
              <a:off x="2821132" y="3757685"/>
              <a:ext cx="3142625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spc="-15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문해율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(+)</a:t>
              </a: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부패인식지수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(+)</a:t>
              </a: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기대수명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(+)</a:t>
              </a:r>
            </a:p>
            <a:p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30F924-44D6-411C-994A-401D665F1A8A}"/>
                </a:ext>
              </a:extLst>
            </p:cNvPr>
            <p:cNvSpPr/>
            <p:nvPr/>
          </p:nvSpPr>
          <p:spPr>
            <a:xfrm>
              <a:off x="5963757" y="3757685"/>
              <a:ext cx="3142625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뉴욕 대비 식료품가격 지수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(-)</a:t>
              </a:r>
            </a:p>
            <a:p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2017’ 1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인당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GDP (-)</a:t>
              </a: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 유아 사망 수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(-)</a:t>
              </a: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 자살인구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(-)</a:t>
              </a:r>
            </a:p>
            <a:p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인구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</a:t>
              </a:r>
              <a:r>
                <a:rPr lang="ko-KR" altLang="en-US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만명당  범죄 발생 수 </a:t>
              </a:r>
              <a:r>
                <a:rPr lang="en-US" altLang="ko-KR" sz="2000" spc="-15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(-)</a:t>
              </a:r>
            </a:p>
            <a:p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endParaRPr lang="en-US" altLang="ko-KR" sz="2000" spc="-15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5904260-3AF9-4AC5-8439-0CABE8283045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4CD2F-E8F9-4BFA-80E2-0C48F11CEFA9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2F1BB-F8C5-48EE-9094-FBF015EB812C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16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29700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023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Scoring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3443D1-C450-4A76-B413-C81813DC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79" y="1784517"/>
            <a:ext cx="7102876" cy="507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FB3294-25B3-4AAA-A029-520F3C6ED565}"/>
              </a:ext>
            </a:extLst>
          </p:cNvPr>
          <p:cNvSpPr/>
          <p:nvPr/>
        </p:nvSpPr>
        <p:spPr>
          <a:xfrm>
            <a:off x="8495687" y="3238382"/>
            <a:ext cx="3145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spc="-150" dirty="0" err="1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fivenum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기준으로 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범주형 자료로 변경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세계지도에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mapping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2D90E-3613-4F3B-B3B0-B2FBEC245385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96A620-4403-4158-89F4-BC7574FBFD61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F26070-DF91-41B1-B6C6-784D5E651295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17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3602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555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경도의 상관관계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9CF6A-1728-420E-A2C2-B1251744F49C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9226E-7CBD-489B-9941-D66B3F5BC91E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E4221-3C0C-4A59-95C3-500774AF7302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18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BCFEA-B76A-4A6C-A751-69672D6BAC41}"/>
              </a:ext>
            </a:extLst>
          </p:cNvPr>
          <p:cNvSpPr/>
          <p:nvPr/>
        </p:nvSpPr>
        <p:spPr>
          <a:xfrm>
            <a:off x="7459959" y="3429000"/>
            <a:ext cx="46255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적합한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경도의 상관계수는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0.019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상관관계를 가진다고 볼 수 없다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433A53-4BA4-4E23-A4B6-6E217D19E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" r="-1"/>
          <a:stretch/>
        </p:blipFill>
        <p:spPr>
          <a:xfrm>
            <a:off x="1009651" y="2454351"/>
            <a:ext cx="6450308" cy="320992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A438DC-9826-4D4A-96B2-97679882DD2F}"/>
              </a:ext>
            </a:extLst>
          </p:cNvPr>
          <p:cNvCxnSpPr>
            <a:cxnSpLocks/>
          </p:cNvCxnSpPr>
          <p:nvPr/>
        </p:nvCxnSpPr>
        <p:spPr>
          <a:xfrm>
            <a:off x="1320824" y="5546831"/>
            <a:ext cx="10583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8749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555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위도의 상관관계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9CF6A-1728-420E-A2C2-B1251744F49C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9226E-7CBD-489B-9941-D66B3F5BC91E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E4221-3C0C-4A59-95C3-500774AF7302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E4458E-949C-4711-83DD-BE81303E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84" y="2492406"/>
            <a:ext cx="6466575" cy="307322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BCFEA-B76A-4A6C-A751-69672D6BAC41}"/>
              </a:ext>
            </a:extLst>
          </p:cNvPr>
          <p:cNvSpPr/>
          <p:nvPr/>
        </p:nvSpPr>
        <p:spPr>
          <a:xfrm>
            <a:off x="7459959" y="3429000"/>
            <a:ext cx="46255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적합한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위도의 상관계수는 </a:t>
            </a:r>
            <a:r>
              <a:rPr lang="en-US" altLang="ko-KR" sz="24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0.534</a:t>
            </a:r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약한 상관관계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보인다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92B886-C20A-43FD-8EF3-3B248184F0DB}"/>
              </a:ext>
            </a:extLst>
          </p:cNvPr>
          <p:cNvCxnSpPr>
            <a:cxnSpLocks/>
          </p:cNvCxnSpPr>
          <p:nvPr/>
        </p:nvCxnSpPr>
        <p:spPr>
          <a:xfrm>
            <a:off x="1329702" y="5538996"/>
            <a:ext cx="8275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591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2376D17-3EFA-4DB4-8337-382AFD9E1331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79AC9FCC-308C-4541-94EE-CC4D3A5B70C0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67389-6316-401E-9569-CC87A346AD5F}"/>
              </a:ext>
            </a:extLst>
          </p:cNvPr>
          <p:cNvSpPr txBox="1"/>
          <p:nvPr/>
        </p:nvSpPr>
        <p:spPr>
          <a:xfrm>
            <a:off x="1320824" y="923780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6CD66-C332-4B9E-9371-A9FB605127A0}"/>
              </a:ext>
            </a:extLst>
          </p:cNvPr>
          <p:cNvSpPr txBox="1"/>
          <p:nvPr/>
        </p:nvSpPr>
        <p:spPr>
          <a:xfrm>
            <a:off x="1320824" y="2444403"/>
            <a:ext cx="4845630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작업환경 및 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Dataset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내용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DA279-E93A-4DE9-81D1-67DF13373B83}"/>
              </a:ext>
            </a:extLst>
          </p:cNvPr>
          <p:cNvSpPr txBox="1"/>
          <p:nvPr/>
        </p:nvSpPr>
        <p:spPr>
          <a:xfrm>
            <a:off x="11377659" y="182822"/>
            <a:ext cx="6270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63E21-94DB-4886-89BB-3A670BEB8A14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C9885-F015-401D-B099-E5125F3DF1A4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1E35E5-B7E8-4802-B9F5-EC502B188346}"/>
              </a:ext>
            </a:extLst>
          </p:cNvPr>
          <p:cNvSpPr/>
          <p:nvPr/>
        </p:nvSpPr>
        <p:spPr>
          <a:xfrm>
            <a:off x="7362222" y="2360961"/>
            <a:ext cx="3096000" cy="259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Masque" panose="020B07030603020A0203" pitchFamily="34" charset="0"/>
              </a:rPr>
              <a:t>GO </a:t>
            </a:r>
            <a:r>
              <a:rPr lang="en-US" altLang="ko-KR" sz="4800" dirty="0" err="1">
                <a:latin typeface="Masque" panose="020B07030603020A0203" pitchFamily="34" charset="0"/>
              </a:rPr>
              <a:t>GO</a:t>
            </a:r>
            <a:endParaRPr lang="en-US" altLang="ko-KR" sz="4800" dirty="0">
              <a:latin typeface="Masque" panose="020B07030603020A0203" pitchFamily="34" charset="0"/>
            </a:endParaRPr>
          </a:p>
          <a:p>
            <a:pPr algn="ctr"/>
            <a:r>
              <a:rPr lang="en-US" altLang="ko-KR" sz="4800" dirty="0">
                <a:latin typeface="Masque" panose="020B07030603020A0203" pitchFamily="34" charset="0"/>
              </a:rPr>
              <a:t>STUDY</a:t>
            </a:r>
            <a:endParaRPr lang="ko-KR" altLang="en-US" sz="4800" dirty="0">
              <a:latin typeface="Masque" panose="020B0703060302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0048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E9CF6A-1728-420E-A2C2-B1251744F49C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내용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9226E-7CBD-489B-9941-D66B3F5BC91E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E4221-3C0C-4A59-95C3-500774AF7302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BCFEA-B76A-4A6C-A751-69672D6BAC41}"/>
              </a:ext>
            </a:extLst>
          </p:cNvPr>
          <p:cNvSpPr/>
          <p:nvPr/>
        </p:nvSpPr>
        <p:spPr>
          <a:xfrm>
            <a:off x="1320824" y="2409794"/>
            <a:ext cx="92478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위도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경도를 따지기에 상관성은 있으나 그 정도에 있어서 약하다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 </a:t>
            </a: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특히 경도에 있어서는 상관관계를 찾을 수 없다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국가별 상황에 영향을 끼치는 요소는 종교나 문화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혹은 경제정책 등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보인다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2000" spc="-150" dirty="0">
              <a:solidFill>
                <a:schemeClr val="bg2">
                  <a:lumMod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089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9519CED-0978-43DA-86B9-963C0C04BD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933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F83D2-8C03-451A-B684-1DC96163E865}"/>
              </a:ext>
            </a:extLst>
          </p:cNvPr>
          <p:cNvSpPr txBox="1"/>
          <p:nvPr/>
        </p:nvSpPr>
        <p:spPr>
          <a:xfrm>
            <a:off x="7083706" y="3217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39111-4B5E-4A44-83BC-055F4345A473}"/>
              </a:ext>
            </a:extLst>
          </p:cNvPr>
          <p:cNvSpPr txBox="1"/>
          <p:nvPr/>
        </p:nvSpPr>
        <p:spPr>
          <a:xfrm>
            <a:off x="6126867" y="3061490"/>
            <a:ext cx="61770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Q</a:t>
            </a:r>
            <a:r>
              <a:rPr lang="ko-KR" altLang="en-US" sz="66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r>
              <a:rPr lang="ko-KR" altLang="en-US" sz="66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38D320-688B-4FEE-8C95-68F18C8EBD46}"/>
              </a:ext>
            </a:extLst>
          </p:cNvPr>
          <p:cNvSpPr txBox="1"/>
          <p:nvPr/>
        </p:nvSpPr>
        <p:spPr>
          <a:xfrm>
            <a:off x="3749040" y="2709930"/>
            <a:ext cx="2489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And</a:t>
            </a:r>
            <a:r>
              <a:rPr lang="en-US" altLang="ko-KR" sz="6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B41CC6-CB03-42D6-A4C9-C097BAD6EEED}"/>
              </a:ext>
            </a:extLst>
          </p:cNvPr>
          <p:cNvSpPr/>
          <p:nvPr/>
        </p:nvSpPr>
        <p:spPr>
          <a:xfrm>
            <a:off x="-1" y="4092605"/>
            <a:ext cx="10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B12E6D-58D0-4006-9A9D-789DFA3D3AB4}"/>
              </a:ext>
            </a:extLst>
          </p:cNvPr>
          <p:cNvSpPr/>
          <p:nvPr/>
        </p:nvSpPr>
        <p:spPr>
          <a:xfrm>
            <a:off x="6675121" y="4298186"/>
            <a:ext cx="5516880" cy="1384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2BD86-EB65-4B13-863B-4D5F18541369}"/>
              </a:ext>
            </a:extLst>
          </p:cNvPr>
          <p:cNvSpPr txBox="1"/>
          <p:nvPr/>
        </p:nvSpPr>
        <p:spPr>
          <a:xfrm>
            <a:off x="11563745" y="681090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21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7A29C-6267-444B-A7CD-656F61A82F4A}"/>
              </a:ext>
            </a:extLst>
          </p:cNvPr>
          <p:cNvSpPr txBox="1"/>
          <p:nvPr/>
        </p:nvSpPr>
        <p:spPr>
          <a:xfrm>
            <a:off x="9709639" y="182822"/>
            <a:ext cx="22951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9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Question &amp; Answer</a:t>
            </a:r>
            <a:endParaRPr lang="ko-KR" altLang="en-US" sz="19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4AC0D-4587-43AD-8C19-7F2174B9F047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10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5146E-C4B9-4315-9675-E61D07356814}"/>
              </a:ext>
            </a:extLst>
          </p:cNvPr>
          <p:cNvSpPr/>
          <p:nvPr/>
        </p:nvSpPr>
        <p:spPr>
          <a:xfrm>
            <a:off x="859932" y="2477649"/>
            <a:ext cx="118693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범죄지수 / 2018 </a:t>
            </a:r>
            <a:r>
              <a:rPr lang="ko-KR" altLang="en-US" sz="1600" dirty="0" err="1"/>
              <a:t>mid-year</a:t>
            </a:r>
            <a:r>
              <a:rPr lang="ko-KR" altLang="en-US" sz="1600" dirty="0"/>
              <a:t> (https://www.numbeo.com/crime/rankings_by_country.jsp?title=2018-mid)</a:t>
            </a:r>
          </a:p>
          <a:p>
            <a:r>
              <a:rPr lang="ko-KR" altLang="en-US" sz="1600" dirty="0"/>
              <a:t>부패인식지수 (https://en.wikipedia.org/wiki/Corruption_Perceptions_Index)</a:t>
            </a:r>
          </a:p>
          <a:p>
            <a:r>
              <a:rPr lang="ko-KR" altLang="en-US" sz="1600" dirty="0"/>
              <a:t>위도/경도 (https://developers.google.com/public-data/docs/canonical/countries_csv)</a:t>
            </a:r>
          </a:p>
          <a:p>
            <a:r>
              <a:rPr lang="ko-KR" altLang="en-US" sz="1600" dirty="0"/>
              <a:t>석유매장량 / U.S. EIA (</a:t>
            </a:r>
            <a:r>
              <a:rPr lang="ko-KR" altLang="en-US" sz="1600" dirty="0" err="1"/>
              <a:t>start</a:t>
            </a:r>
            <a:r>
              <a:rPr lang="ko-KR" altLang="en-US" sz="1600" dirty="0"/>
              <a:t> of 2017) (https://en.wikipedia.org/wiki/List_of_countries_by_proven_oil_reserves)</a:t>
            </a:r>
          </a:p>
          <a:p>
            <a:r>
              <a:rPr lang="ko-KR" altLang="en-US" sz="1600" dirty="0"/>
              <a:t>문맹률 (https://www.worldatlas.com/articles/the-highest-literacy-rates-in-the-world.html)</a:t>
            </a:r>
          </a:p>
          <a:p>
            <a:r>
              <a:rPr lang="ko-KR" altLang="en-US" sz="1600" dirty="0"/>
              <a:t>GDP (https://data.worldbank.org/indicator/NY.GDP.MKTP.CD)</a:t>
            </a:r>
          </a:p>
          <a:p>
            <a:r>
              <a:rPr lang="ko-KR" altLang="en-US" sz="1600" dirty="0"/>
              <a:t>농지비율 (https://data.worldbank.org/indicator/AG.LND.AGRI.ZS)</a:t>
            </a:r>
          </a:p>
          <a:p>
            <a:r>
              <a:rPr lang="ko-KR" altLang="en-US" sz="1600" dirty="0"/>
              <a:t>기대수명 (https://data.worldbank.org/indicator/SP.DYN.LE00.IN)</a:t>
            </a:r>
          </a:p>
          <a:p>
            <a:r>
              <a:rPr lang="ko-KR" altLang="en-US" sz="1600" dirty="0"/>
              <a:t>100,000명당 영아 사망률 (https://en.wikipedia.org/wiki/List_of_countries_by_infant_and_under-five_mortality_rates)</a:t>
            </a:r>
          </a:p>
          <a:p>
            <a:r>
              <a:rPr lang="ko-KR" altLang="en-US" sz="1600" dirty="0"/>
              <a:t>100,000명당 자살률(https://es.wikipedia.org/wiki/Anexo:Pa%C3%ADses_por_tasa_de_suicidio)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C5B57-36A2-41C0-8772-CA92C2CE0AE6}"/>
              </a:ext>
            </a:extLst>
          </p:cNvPr>
          <p:cNvSpPr txBox="1"/>
          <p:nvPr/>
        </p:nvSpPr>
        <p:spPr>
          <a:xfrm>
            <a:off x="1320824" y="923780"/>
            <a:ext cx="403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 </a:t>
            </a:r>
            <a:r>
              <a:rPr lang="ko-KR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자료출처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52628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A1600-85D1-439A-82AA-70DAE2CFFB01}"/>
              </a:ext>
            </a:extLst>
          </p:cNvPr>
          <p:cNvSpPr txBox="1"/>
          <p:nvPr/>
        </p:nvSpPr>
        <p:spPr>
          <a:xfrm>
            <a:off x="2319271" y="2702747"/>
            <a:ext cx="755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끝</a:t>
            </a:r>
            <a:r>
              <a:rPr lang="en-US" altLang="ko-KR" sz="3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3753F-3729-46FE-8965-05EC7E7C44BB}"/>
              </a:ext>
            </a:extLst>
          </p:cNvPr>
          <p:cNvSpPr txBox="1"/>
          <p:nvPr/>
        </p:nvSpPr>
        <p:spPr>
          <a:xfrm>
            <a:off x="2319271" y="3941893"/>
            <a:ext cx="755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</a:t>
            </a:r>
            <a:r>
              <a:rPr lang="en-US" altLang="ko-KR" sz="24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0109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9519CED-0978-43DA-86B9-963C0C04BD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933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F83D2-8C03-451A-B684-1DC96163E865}"/>
              </a:ext>
            </a:extLst>
          </p:cNvPr>
          <p:cNvSpPr txBox="1"/>
          <p:nvPr/>
        </p:nvSpPr>
        <p:spPr>
          <a:xfrm>
            <a:off x="7083706" y="3217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39111-4B5E-4A44-83BC-055F4345A473}"/>
              </a:ext>
            </a:extLst>
          </p:cNvPr>
          <p:cNvSpPr txBox="1"/>
          <p:nvPr/>
        </p:nvSpPr>
        <p:spPr>
          <a:xfrm>
            <a:off x="6014978" y="3424440"/>
            <a:ext cx="6177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소개</a:t>
            </a:r>
            <a:endParaRPr lang="en-US" altLang="ko-KR" sz="4400" b="1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38D320-688B-4FEE-8C95-68F18C8EBD46}"/>
              </a:ext>
            </a:extLst>
          </p:cNvPr>
          <p:cNvSpPr txBox="1"/>
          <p:nvPr/>
        </p:nvSpPr>
        <p:spPr>
          <a:xfrm>
            <a:off x="4811593" y="2709930"/>
            <a:ext cx="1427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B41CC6-CB03-42D6-A4C9-C097BAD6EEED}"/>
              </a:ext>
            </a:extLst>
          </p:cNvPr>
          <p:cNvSpPr/>
          <p:nvPr/>
        </p:nvSpPr>
        <p:spPr>
          <a:xfrm>
            <a:off x="-1" y="4092605"/>
            <a:ext cx="10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B12E6D-58D0-4006-9A9D-789DFA3D3AB4}"/>
              </a:ext>
            </a:extLst>
          </p:cNvPr>
          <p:cNvSpPr/>
          <p:nvPr/>
        </p:nvSpPr>
        <p:spPr>
          <a:xfrm>
            <a:off x="6675121" y="4298186"/>
            <a:ext cx="5516880" cy="1384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22E0D-0901-479F-A94D-F30E4673F108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C7BCA-A1DA-40F9-ACE4-16A7B84886A3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53224-B8C1-42A1-BD22-559837209A49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2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7398D-636D-4011-836F-301FA0A1F2DA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727EC-E9DD-4B4F-9558-A6E01F94461A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E43B4-DE94-4F70-9D02-68C45BA10B95}"/>
              </a:ext>
            </a:extLst>
          </p:cNvPr>
          <p:cNvSpPr txBox="1"/>
          <p:nvPr/>
        </p:nvSpPr>
        <p:spPr>
          <a:xfrm>
            <a:off x="11687176" y="681090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32" name="Picture 2" descr="ì´ê· ì ì ëí ì´ë¯¸ì§ ê²ìê²°ê³¼">
            <a:extLst>
              <a:ext uri="{FF2B5EF4-FFF2-40B4-BE49-F238E27FC236}">
                <a16:creationId xmlns:a16="http://schemas.microsoft.com/office/drawing/2014/main" id="{E1ABDA5B-335A-428F-8566-0B71D96D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89" y="1746472"/>
            <a:ext cx="2055819" cy="304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730E84-615C-4B8E-A914-EAD5AD3C7B41}"/>
              </a:ext>
            </a:extLst>
          </p:cNvPr>
          <p:cNvSpPr/>
          <p:nvPr/>
        </p:nvSpPr>
        <p:spPr>
          <a:xfrm>
            <a:off x="6758570" y="2962921"/>
            <a:ext cx="5236703" cy="142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문명이 발생하기 필요한 위도와 경도가 있다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그렇다면 국가가 가지는 다양한 지표와 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위도와 경도는 상관관계를 가지지 않을까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</a:p>
          <a:p>
            <a:pPr algn="ctr"/>
            <a:endParaRPr lang="ko-KR" alt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5" name="Picture 4" descr="https://mblogthumb-phinf.pstatic.net/20160510_260/gybook_1462861091686pQKmB_JPEG/cimage_14faaec2b3-thumbc.jpg?type=w800">
            <a:extLst>
              <a:ext uri="{FF2B5EF4-FFF2-40B4-BE49-F238E27FC236}">
                <a16:creationId xmlns:a16="http://schemas.microsoft.com/office/drawing/2014/main" id="{1815D9C1-8533-434B-88B5-70C9407C6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5" r="18046"/>
          <a:stretch/>
        </p:blipFill>
        <p:spPr bwMode="auto">
          <a:xfrm>
            <a:off x="1474789" y="1845160"/>
            <a:ext cx="2649776" cy="30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79072E-986F-43CA-AE98-34AD2DA0E03A}"/>
              </a:ext>
            </a:extLst>
          </p:cNvPr>
          <p:cNvSpPr txBox="1"/>
          <p:nvPr/>
        </p:nvSpPr>
        <p:spPr>
          <a:xfrm>
            <a:off x="1259031" y="5156632"/>
            <a:ext cx="30812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재레드</a:t>
            </a:r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다이아몬드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(1937 ~ )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5F65C7-9026-452E-ACEA-542021321A7F}"/>
              </a:ext>
            </a:extLst>
          </p:cNvPr>
          <p:cNvSpPr txBox="1"/>
          <p:nvPr/>
        </p:nvSpPr>
        <p:spPr>
          <a:xfrm>
            <a:off x="1320824" y="923780"/>
            <a:ext cx="1322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765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7398D-636D-4011-836F-301FA0A1F2DA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727EC-E9DD-4B4F-9558-A6E01F94461A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E43B4-DE94-4F70-9D02-68C45BA10B95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4F06AA-3B78-451E-AED9-37E6C1AC9072}"/>
              </a:ext>
            </a:extLst>
          </p:cNvPr>
          <p:cNvGrpSpPr/>
          <p:nvPr/>
        </p:nvGrpSpPr>
        <p:grpSpPr>
          <a:xfrm>
            <a:off x="1074138" y="2002536"/>
            <a:ext cx="6853710" cy="4471939"/>
            <a:chOff x="1488488" y="733475"/>
            <a:chExt cx="7200000" cy="539104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2CC500B-6C3C-4CC8-BC4F-8A8C0D114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074" t="5806" r="11250" b="31448"/>
            <a:stretch/>
          </p:blipFill>
          <p:spPr>
            <a:xfrm>
              <a:off x="1488488" y="733475"/>
              <a:ext cx="7200000" cy="5391049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7886A4D-F1FD-47A4-81F5-08C2A05E8936}"/>
                </a:ext>
              </a:extLst>
            </p:cNvPr>
            <p:cNvCxnSpPr>
              <a:cxnSpLocks/>
            </p:cNvCxnSpPr>
            <p:nvPr/>
          </p:nvCxnSpPr>
          <p:spPr>
            <a:xfrm>
              <a:off x="1488488" y="2616852"/>
              <a:ext cx="7200000" cy="0"/>
            </a:xfrm>
            <a:prstGeom prst="line">
              <a:avLst/>
            </a:prstGeom>
            <a:ln w="285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64E4D4-AD44-4654-8EA6-179D43C5BD77}"/>
                </a:ext>
              </a:extLst>
            </p:cNvPr>
            <p:cNvCxnSpPr>
              <a:cxnSpLocks/>
            </p:cNvCxnSpPr>
            <p:nvPr/>
          </p:nvCxnSpPr>
          <p:spPr>
            <a:xfrm>
              <a:off x="1488488" y="3330026"/>
              <a:ext cx="7200000" cy="0"/>
            </a:xfrm>
            <a:prstGeom prst="line">
              <a:avLst/>
            </a:prstGeom>
            <a:ln w="285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6DCDAA9-78B3-4601-B870-EE226F8E1DBF}"/>
              </a:ext>
            </a:extLst>
          </p:cNvPr>
          <p:cNvSpPr txBox="1"/>
          <p:nvPr/>
        </p:nvSpPr>
        <p:spPr>
          <a:xfrm>
            <a:off x="1320824" y="923780"/>
            <a:ext cx="1322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031998-25C9-4C80-B463-F9B90F40E14C}"/>
              </a:ext>
            </a:extLst>
          </p:cNvPr>
          <p:cNvSpPr/>
          <p:nvPr/>
        </p:nvSpPr>
        <p:spPr>
          <a:xfrm>
            <a:off x="8398532" y="2856934"/>
            <a:ext cx="29402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실제로 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 문명 발상지는 </a:t>
            </a:r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비슷한 위도를 공유하고 있다</a:t>
            </a:r>
            <a:r>
              <a:rPr lang="en-US" altLang="ko-KR" sz="2000" spc="-1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endParaRPr lang="en-US" altLang="ko-KR" sz="2000" spc="-1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EB57E6-75FC-480F-987A-40B82D9C3973}"/>
              </a:ext>
            </a:extLst>
          </p:cNvPr>
          <p:cNvSpPr/>
          <p:nvPr/>
        </p:nvSpPr>
        <p:spPr>
          <a:xfrm>
            <a:off x="8398532" y="4346918"/>
            <a:ext cx="27047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황하문명 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(35 / 112)</a:t>
            </a:r>
          </a:p>
          <a:p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이집트문명 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(29 / 30)</a:t>
            </a:r>
          </a:p>
          <a:p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인더스문명 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(27 / 71)</a:t>
            </a:r>
          </a:p>
          <a:p>
            <a:r>
              <a: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메소포타미아문명 </a:t>
            </a:r>
            <a:r>
              <a:rPr lang="en-US" altLang="ko-KR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(31 / 46)</a:t>
            </a:r>
          </a:p>
        </p:txBody>
      </p:sp>
    </p:spTree>
    <p:extLst>
      <p:ext uri="{BB962C8B-B14F-4D97-AF65-F5344CB8AC3E}">
        <p14:creationId xmlns:p14="http://schemas.microsoft.com/office/powerpoint/2010/main" val="21227012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2376D17-3EFA-4DB4-8337-382AFD9E1331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79AC9FCC-308C-4541-94EE-CC4D3A5B70C0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19F7C-A8AD-499E-A80E-F10A25864CA2}"/>
              </a:ext>
            </a:extLst>
          </p:cNvPr>
          <p:cNvSpPr txBox="1"/>
          <p:nvPr/>
        </p:nvSpPr>
        <p:spPr>
          <a:xfrm>
            <a:off x="1320824" y="923780"/>
            <a:ext cx="1322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IDEA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F5D4F3-890F-4546-BB35-786D42D741E0}"/>
              </a:ext>
            </a:extLst>
          </p:cNvPr>
          <p:cNvSpPr/>
          <p:nvPr/>
        </p:nvSpPr>
        <p:spPr>
          <a:xfrm>
            <a:off x="4326926" y="2842159"/>
            <a:ext cx="6855423" cy="1429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문맹율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범죄발생율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GDP,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문맹률 등 다양한 사회지표를 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선정한 뒤 </a:t>
            </a:r>
            <a:r>
              <a:rPr lang="ko-KR" altLang="en-US" dirty="0" err="1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표준화하여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Scoring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한다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 다음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Score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공간 좌표에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Mapping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하면 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Score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위도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경도와의 </a:t>
            </a:r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상관관계를 파악할 수 있지 않을까</a:t>
            </a:r>
            <a:r>
              <a:rPr lang="en-US" altLang="ko-KR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??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76063F-5146-4E06-B1CC-F5AFD87D9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67" y="2556949"/>
            <a:ext cx="1999723" cy="1999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43F4A9-E808-4714-A6BF-3317D89DC010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FACE9-B36E-481E-B97A-5AFEB2F9527F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4AA4C-24BE-4225-ADDC-AA423E49A4E8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6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6588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2376D17-3EFA-4DB4-8337-382AFD9E1331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79AC9FCC-308C-4541-94EE-CC4D3A5B70C0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3F4A9-E808-4714-A6BF-3317D89DC010}"/>
              </a:ext>
            </a:extLst>
          </p:cNvPr>
          <p:cNvSpPr txBox="1"/>
          <p:nvPr/>
        </p:nvSpPr>
        <p:spPr>
          <a:xfrm>
            <a:off x="10431888" y="182822"/>
            <a:ext cx="157286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FACE9-B36E-481E-B97A-5AFEB2F9527F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4AA4C-24BE-4225-ADDC-AA423E49A4E8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7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F3AF6-2EAA-499F-AE8E-C057EFA63209}"/>
              </a:ext>
            </a:extLst>
          </p:cNvPr>
          <p:cNvSpPr txBox="1"/>
          <p:nvPr/>
        </p:nvSpPr>
        <p:spPr>
          <a:xfrm>
            <a:off x="1320824" y="923780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진행과정</a:t>
            </a:r>
          </a:p>
        </p:txBody>
      </p:sp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id="{DC1A5139-28D8-4526-8769-CFE19E9E7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419155"/>
              </p:ext>
            </p:extLst>
          </p:nvPr>
        </p:nvGraphicFramePr>
        <p:xfrm>
          <a:off x="159316" y="1676068"/>
          <a:ext cx="11873367" cy="3505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8019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9519CED-0978-43DA-86B9-963C0C04BD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5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933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F83D2-8C03-451A-B684-1DC96163E865}"/>
              </a:ext>
            </a:extLst>
          </p:cNvPr>
          <p:cNvSpPr txBox="1"/>
          <p:nvPr/>
        </p:nvSpPr>
        <p:spPr>
          <a:xfrm>
            <a:off x="7083706" y="3217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39111-4B5E-4A44-83BC-055F4345A473}"/>
              </a:ext>
            </a:extLst>
          </p:cNvPr>
          <p:cNvSpPr txBox="1"/>
          <p:nvPr/>
        </p:nvSpPr>
        <p:spPr>
          <a:xfrm>
            <a:off x="6014978" y="3424440"/>
            <a:ext cx="6177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작업 환경 및 </a:t>
            </a:r>
            <a:r>
              <a:rPr lang="en-US" altLang="ko-KR" sz="44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Dataset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38D320-688B-4FEE-8C95-68F18C8EBD46}"/>
              </a:ext>
            </a:extLst>
          </p:cNvPr>
          <p:cNvSpPr txBox="1"/>
          <p:nvPr/>
        </p:nvSpPr>
        <p:spPr>
          <a:xfrm>
            <a:off x="4811593" y="2709930"/>
            <a:ext cx="1427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02.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CB41CC6-CB03-42D6-A4C9-C097BAD6EEED}"/>
              </a:ext>
            </a:extLst>
          </p:cNvPr>
          <p:cNvSpPr/>
          <p:nvPr/>
        </p:nvSpPr>
        <p:spPr>
          <a:xfrm>
            <a:off x="-1" y="4092605"/>
            <a:ext cx="10800000" cy="90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B12E6D-58D0-4006-9A9D-789DFA3D3AB4}"/>
              </a:ext>
            </a:extLst>
          </p:cNvPr>
          <p:cNvSpPr/>
          <p:nvPr/>
        </p:nvSpPr>
        <p:spPr>
          <a:xfrm>
            <a:off x="6675121" y="4298186"/>
            <a:ext cx="5516880" cy="13849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B755A-451C-4A94-A22D-D3298F9A35E5}"/>
              </a:ext>
            </a:extLst>
          </p:cNvPr>
          <p:cNvSpPr txBox="1"/>
          <p:nvPr/>
        </p:nvSpPr>
        <p:spPr>
          <a:xfrm>
            <a:off x="11687176" y="681090"/>
            <a:ext cx="308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8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3DF68-2039-46BB-946A-C5BD9DBDC886}"/>
              </a:ext>
            </a:extLst>
          </p:cNvPr>
          <p:cNvSpPr txBox="1"/>
          <p:nvPr/>
        </p:nvSpPr>
        <p:spPr>
          <a:xfrm>
            <a:off x="9665652" y="182822"/>
            <a:ext cx="23391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C09B2-8ADD-42BA-BB5F-71A2A26B64A5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06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FE86E648-9376-4E1F-88C5-1FA4ABF7EF8F}"/>
              </a:ext>
            </a:extLst>
          </p:cNvPr>
          <p:cNvSpPr/>
          <p:nvPr/>
        </p:nvSpPr>
        <p:spPr>
          <a:xfrm rot="5400000">
            <a:off x="0" y="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1276F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6EE7C39-1DC9-4320-854B-9A6F3B3366A6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1276F"/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68FC74E5-6AD1-4F28-9E53-FACCA454EF28}"/>
              </a:ext>
            </a:extLst>
          </p:cNvPr>
          <p:cNvSpPr/>
          <p:nvPr/>
        </p:nvSpPr>
        <p:spPr>
          <a:xfrm rot="16200000">
            <a:off x="11182350" y="5848350"/>
            <a:ext cx="1009650" cy="1009650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나눔스퀘어 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F859-95F3-45F0-BA29-71263B083AAF}"/>
              </a:ext>
            </a:extLst>
          </p:cNvPr>
          <p:cNvSpPr txBox="1"/>
          <p:nvPr/>
        </p:nvSpPr>
        <p:spPr>
          <a:xfrm>
            <a:off x="1320824" y="923780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 환경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528AA4-1038-49ED-A922-DCAFD60F2049}"/>
              </a:ext>
            </a:extLst>
          </p:cNvPr>
          <p:cNvGrpSpPr/>
          <p:nvPr/>
        </p:nvGrpSpPr>
        <p:grpSpPr>
          <a:xfrm>
            <a:off x="6638282" y="2454371"/>
            <a:ext cx="4845630" cy="894577"/>
            <a:chOff x="6798080" y="4162893"/>
            <a:chExt cx="4845630" cy="8945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DB065-F2FD-4734-BB15-9C0C4D0EF9A1}"/>
                </a:ext>
              </a:extLst>
            </p:cNvPr>
            <p:cNvSpPr txBox="1"/>
            <p:nvPr/>
          </p:nvSpPr>
          <p:spPr>
            <a:xfrm>
              <a:off x="6798080" y="4162893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Python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89FA3F-8247-484C-8DB2-DD160D44130B}"/>
                </a:ext>
              </a:extLst>
            </p:cNvPr>
            <p:cNvSpPr txBox="1"/>
            <p:nvPr/>
          </p:nvSpPr>
          <p:spPr>
            <a:xfrm>
              <a:off x="7230093" y="4657360"/>
              <a:ext cx="4413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numpy</a:t>
              </a:r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pandas 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이용한 데이터  </a:t>
              </a:r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D0A78F-D493-43BA-8C1E-CF225F3ADE97}"/>
              </a:ext>
            </a:extLst>
          </p:cNvPr>
          <p:cNvGrpSpPr/>
          <p:nvPr/>
        </p:nvGrpSpPr>
        <p:grpSpPr>
          <a:xfrm>
            <a:off x="6638280" y="3718448"/>
            <a:ext cx="4845630" cy="894577"/>
            <a:chOff x="1320824" y="2091659"/>
            <a:chExt cx="4845630" cy="8945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F9FC54-488A-4FE6-B944-40798BC006A4}"/>
                </a:ext>
              </a:extLst>
            </p:cNvPr>
            <p:cNvSpPr txBox="1"/>
            <p:nvPr/>
          </p:nvSpPr>
          <p:spPr>
            <a:xfrm>
              <a:off x="1320824" y="2091659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Markdown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B05126-D581-43BB-9D68-1CEA4A0B01CD}"/>
                </a:ext>
              </a:extLst>
            </p:cNvPr>
            <p:cNvSpPr txBox="1"/>
            <p:nvPr/>
          </p:nvSpPr>
          <p:spPr>
            <a:xfrm>
              <a:off x="1752836" y="2586126"/>
              <a:ext cx="3951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스크립트를  도시하여 보고서 작성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4A9B90E-B1D9-4B57-84BF-B2B9B65CCBCC}"/>
              </a:ext>
            </a:extLst>
          </p:cNvPr>
          <p:cNvGrpSpPr/>
          <p:nvPr/>
        </p:nvGrpSpPr>
        <p:grpSpPr>
          <a:xfrm>
            <a:off x="1320824" y="2454371"/>
            <a:ext cx="4845630" cy="2389088"/>
            <a:chOff x="1320824" y="2091659"/>
            <a:chExt cx="4845630" cy="238908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B837E4-C587-49D4-86C5-0B2400049DAD}"/>
                </a:ext>
              </a:extLst>
            </p:cNvPr>
            <p:cNvSpPr txBox="1"/>
            <p:nvPr/>
          </p:nvSpPr>
          <p:spPr>
            <a:xfrm>
              <a:off x="1320824" y="2091659"/>
              <a:ext cx="4845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 Studio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514DA0-08BB-47DD-96B5-79E59D7414B1}"/>
                </a:ext>
              </a:extLst>
            </p:cNvPr>
            <p:cNvSpPr txBox="1"/>
            <p:nvPr/>
          </p:nvSpPr>
          <p:spPr>
            <a:xfrm>
              <a:off x="1752837" y="2586126"/>
              <a:ext cx="3479565" cy="189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</a:t>
              </a:r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전처리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상관관계분석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시각화</a:t>
              </a: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B0D1140-896A-4A93-B467-AD01AA55DA9D}"/>
              </a:ext>
            </a:extLst>
          </p:cNvPr>
          <p:cNvCxnSpPr>
            <a:cxnSpLocks/>
          </p:cNvCxnSpPr>
          <p:nvPr/>
        </p:nvCxnSpPr>
        <p:spPr>
          <a:xfrm>
            <a:off x="5935345" y="2267712"/>
            <a:ext cx="0" cy="3419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21BB67B8-7518-44D7-B194-45946EA7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21" y="1913580"/>
            <a:ext cx="1077546" cy="107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 studioì ëí ì´ë¯¸ì§ ê²ìê²°ê³¼">
            <a:extLst>
              <a:ext uri="{FF2B5EF4-FFF2-40B4-BE49-F238E27FC236}">
                <a16:creationId xmlns:a16="http://schemas.microsoft.com/office/drawing/2014/main" id="{671D542F-0234-41B0-97E7-A3875D786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81" y="2139270"/>
            <a:ext cx="833945" cy="64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473D8D0-F3E1-45FF-892B-18A581B26A67}"/>
              </a:ext>
            </a:extLst>
          </p:cNvPr>
          <p:cNvSpPr txBox="1"/>
          <p:nvPr/>
        </p:nvSpPr>
        <p:spPr>
          <a:xfrm>
            <a:off x="9665651" y="182822"/>
            <a:ext cx="233910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작업 환경 및 </a:t>
            </a:r>
            <a:r>
              <a:rPr lang="en-US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Dataset</a:t>
            </a:r>
            <a:endParaRPr lang="ko-KR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748B23-8DC4-48DB-B276-15DD7E0B2166}"/>
              </a:ext>
            </a:extLst>
          </p:cNvPr>
          <p:cNvSpPr txBox="1"/>
          <p:nvPr/>
        </p:nvSpPr>
        <p:spPr>
          <a:xfrm>
            <a:off x="10529029" y="431956"/>
            <a:ext cx="1475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STUDY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499E7C-D61C-49FC-B6B9-5A5E71A48D1F}"/>
              </a:ext>
            </a:extLst>
          </p:cNvPr>
          <p:cNvSpPr txBox="1"/>
          <p:nvPr/>
        </p:nvSpPr>
        <p:spPr>
          <a:xfrm>
            <a:off x="11687175" y="6810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7785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r">
          <a:defRPr sz="1900" dirty="0">
            <a:solidFill>
              <a:schemeClr val="tx1">
                <a:lumMod val="75000"/>
                <a:lumOff val="25000"/>
              </a:schemeClr>
            </a:solidFill>
            <a:latin typeface="나눔스퀘어OTF" panose="020B0600000101010101" pitchFamily="34" charset="-127"/>
            <a:ea typeface="나눔스퀘어OTF" panose="020B0600000101010101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fac0f82d-27cc-4079-b277-8219cb9655d2" Revision="1" Stencil="System.MyShapes" StencilVersion="1.0"/>
</Control>
</file>

<file path=customXml/item2.xml><?xml version="1.0" encoding="utf-8"?>
<Control xmlns="http://schemas.microsoft.com/VisualStudio/2011/storyboarding/control">
  <Id Name="fac0f82d-27cc-4079-b277-8219cb9655d2" Revision="1" Stencil="System.MyShapes" StencilVersion="1.0"/>
</Control>
</file>

<file path=customXml/item3.xml><?xml version="1.0" encoding="utf-8"?>
<Control xmlns="http://schemas.microsoft.com/VisualStudio/2011/storyboarding/control">
  <Id Name="ee4929ea-a073-41ea-b8e5-d0c09e6f103a" Revision="1" Stencil="System.MyShapes" StencilVersion="1.0"/>
</Control>
</file>

<file path=customXml/item4.xml><?xml version="1.0" encoding="utf-8"?>
<Control xmlns="http://schemas.microsoft.com/VisualStudio/2011/storyboarding/control">
  <Id Name="fac0f82d-27cc-4079-b277-8219cb9655d2" Revision="1" Stencil="System.MyShapes" StencilVersion="1.0"/>
</Control>
</file>

<file path=customXml/item5.xml><?xml version="1.0" encoding="utf-8"?>
<Control xmlns="http://schemas.microsoft.com/VisualStudio/2011/storyboarding/control">
  <Id Name="fac0f82d-27cc-4079-b277-8219cb9655d2" Revision="1" Stencil="System.MyShapes" StencilVersion="1.0"/>
</Control>
</file>

<file path=customXml/item6.xml><?xml version="1.0" encoding="utf-8"?>
<Control xmlns="http://schemas.microsoft.com/VisualStudio/2011/storyboarding/control">
  <Id Name="ee4929ea-a073-41ea-b8e5-d0c09e6f103a" Revision="1" Stencil="System.MyShapes" StencilVersion="1.0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1DA1AD1E-5A0D-4DF4-8178-92F9E8AE17A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B8FCD18-DBBB-49EE-9CD7-1A4BC0484FF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F0198A-E77F-4C7A-81F7-47DE0C6324E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078BED4-3676-4B09-AE97-06EC7E575A9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ADF8F97-EE30-4382-A126-C356DB50B7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8F5ADAE-E388-4BEC-A093-F85172BD7BF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812FA58-5FE6-431C-8164-6CB24B44EFC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834</Words>
  <Application>Microsoft Office PowerPoint</Application>
  <PresentationFormat>와이드스크린</PresentationFormat>
  <Paragraphs>208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맑은 고딕</vt:lpstr>
      <vt:lpstr>나눔스퀘어</vt:lpstr>
      <vt:lpstr>Masque</vt:lpstr>
      <vt:lpstr>나눔스퀘어 ExtraBold</vt:lpstr>
      <vt:lpstr>나눔스퀘어 Bold</vt:lpstr>
      <vt:lpstr>나눔스퀘어OTF</vt:lpstr>
      <vt:lpstr>나눔스퀘어OTF Bold</vt:lpstr>
      <vt:lpstr>Arial</vt:lpstr>
      <vt:lpstr>Wingdings</vt:lpstr>
      <vt:lpstr>210 맨발의청춘 L</vt:lpstr>
      <vt:lpstr>210 맨발의청춘 R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DoHyeong</dc:creator>
  <cp:lastModifiedBy>Kang DoHyeong</cp:lastModifiedBy>
  <cp:revision>109</cp:revision>
  <dcterms:created xsi:type="dcterms:W3CDTF">2018-11-11T12:27:22Z</dcterms:created>
  <dcterms:modified xsi:type="dcterms:W3CDTF">2019-05-08T12:56:44Z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