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16" y="48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41D2574-5E87-4506-AB1E-EF6E478392D6}" type="datetime1">
              <a:rPr lang="ko-KR" altLang="en-US"/>
              <a:pPr lvl="0">
                <a:defRPr/>
              </a:pPr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3BB38E5-0CA4-4D17-A22C-4A51330378B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467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BF0B-04AF-44BE-8B9C-CFA74D4B37F7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C1D4-D656-4A64-9966-DC632C802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82103\Desktop\%5bVAP%5d2020-11-27%2022-46-08.mp4" TargetMode="External" /><Relationship Id="rId3" Type="http://schemas.microsoft.com/office/2007/relationships/media" Target="file:///C:\Users\82103\Desktop\%5bVAP%5d2020-11-27%2022-46-08.mp4" TargetMode="External"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l="15490" t="8390" r="12100" b="6490"/>
          <a:stretch>
            <a:fillRect/>
          </a:stretch>
        </p:blipFill>
        <p:spPr>
          <a:xfrm rot="21586806">
            <a:off x="8304244" y="133800"/>
            <a:ext cx="3140995" cy="2142776"/>
          </a:xfrm>
          <a:custGeom>
            <a:avLst/>
            <a:gdLst>
              <a:gd name="connsiteX0" fmla="*/ 162591 w 2659817"/>
              <a:gd name="connsiteY0" fmla="*/ 647 h 2168891"/>
              <a:gd name="connsiteX1" fmla="*/ 2138703 w 2659817"/>
              <a:gd name="connsiteY1" fmla="*/ 314781 h 2168891"/>
              <a:gd name="connsiteX2" fmla="*/ 2657543 w 2659817"/>
              <a:gd name="connsiteY2" fmla="*/ 2168407 h 2168891"/>
              <a:gd name="connsiteX3" fmla="*/ 254 w 2659817"/>
              <a:gd name="connsiteY3" fmla="*/ 2165895 h 2168891"/>
              <a:gd name="connsiteX4" fmla="*/ 162591 w 2659817"/>
              <a:gd name="connsiteY4" fmla="*/ 647 h 21688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9817" h="2168891">
                <a:moveTo>
                  <a:pt x="162591" y="647"/>
                </a:moveTo>
                <a:lnTo>
                  <a:pt x="2138703" y="314781"/>
                </a:lnTo>
                <a:cubicBezTo>
                  <a:pt x="2145344" y="1166556"/>
                  <a:pt x="2350175" y="1280242"/>
                  <a:pt x="2657543" y="2168407"/>
                </a:cubicBezTo>
                <a:lnTo>
                  <a:pt x="254" y="2165895"/>
                </a:lnTo>
                <a:lnTo>
                  <a:pt x="162591" y="647"/>
                </a:lnTo>
                <a:close/>
              </a:path>
            </a:pathLst>
          </a:custGeom>
          <a:noFill/>
          <a:effectLst/>
        </p:spPr>
      </p:pic>
      <p:sp>
        <p:nvSpPr>
          <p:cNvPr id="6" name="직사각형 5"/>
          <p:cNvSpPr/>
          <p:nvPr/>
        </p:nvSpPr>
        <p:spPr>
          <a:xfrm>
            <a:off x="0" y="4282068"/>
            <a:ext cx="12192000" cy="257593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1366" y="595985"/>
            <a:ext cx="11556530" cy="237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6000">
              <a:solidFill>
                <a:srgbClr val="a2272c"/>
              </a:solidFill>
              <a:latin typeface="08서울남산체 B"/>
              <a:ea typeface="08서울남산체 B"/>
              <a:cs typeface="+mn-cs"/>
            </a:endParaRPr>
          </a:p>
          <a:p>
            <a:pPr lvl="0">
              <a:defRPr/>
            </a:pPr>
            <a:r>
              <a:rPr lang="en-US" altLang="ko-KR" sz="45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                 Term Project</a:t>
            </a:r>
            <a:endParaRPr lang="en-US" altLang="ko-KR" sz="45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  <a:p>
            <a:pPr lvl="0">
              <a:defRPr/>
            </a:pPr>
            <a:r>
              <a:rPr lang="en-US" altLang="ko-KR" sz="45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4500" b="1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UniGrade_Gachon | for every grade</a:t>
            </a:r>
            <a:endParaRPr lang="en-US" altLang="ko-KR" sz="4500" b="1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44" y="4795628"/>
            <a:ext cx="2279553" cy="64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201935001</a:t>
            </a:r>
            <a:r>
              <a:rPr lang="ko-KR" altLang="en-US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  강건영</a:t>
            </a:r>
            <a:endParaRPr lang="ko-KR" altLang="en-US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45261" y="5181659"/>
            <a:ext cx="2279553" cy="6412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201935021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  김수경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27288" y="5541093"/>
            <a:ext cx="2279554" cy="642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201935023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  김수현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504039" y="5912509"/>
            <a:ext cx="2445864" cy="6412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201931418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전종민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48690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05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875153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Role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9" name=""/>
          <p:cNvSpPr/>
          <p:nvPr/>
        </p:nvSpPr>
        <p:spPr>
          <a:xfrm>
            <a:off x="1170970" y="1542898"/>
            <a:ext cx="2222499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 </a:t>
            </a:r>
            <a:r>
              <a:rPr lang="en-US" altLang="ko-KR" b="1"/>
              <a:t>K</a:t>
            </a:r>
            <a:r>
              <a:rPr b="1"/>
              <a:t>ang </a:t>
            </a:r>
            <a:r>
              <a:rPr lang="en-US" altLang="ko-KR" b="1"/>
              <a:t>G</a:t>
            </a:r>
            <a:r>
              <a:rPr b="1"/>
              <a:t>un</a:t>
            </a:r>
            <a:r>
              <a:rPr lang="en-US" altLang="ko-KR" b="1"/>
              <a:t> Y</a:t>
            </a:r>
            <a:r>
              <a:rPr b="1"/>
              <a:t>oung</a:t>
            </a:r>
            <a:endParaRPr b="1"/>
          </a:p>
        </p:txBody>
      </p:sp>
      <p:sp>
        <p:nvSpPr>
          <p:cNvPr id="11" name=""/>
          <p:cNvSpPr/>
          <p:nvPr/>
        </p:nvSpPr>
        <p:spPr>
          <a:xfrm>
            <a:off x="1225096" y="2725965"/>
            <a:ext cx="2207381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Kim Su Gyeong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1232657" y="5013930"/>
            <a:ext cx="2146904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Jeon Jong Min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248984" y="3844774"/>
            <a:ext cx="2162024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Kim Su Hyeon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612695" y="1474863"/>
            <a:ext cx="8013099" cy="641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Implement SaveGrade code’s algorithm and a function </a:t>
            </a:r>
            <a:endParaRPr lang="en-US" altLang="ko-KR"/>
          </a:p>
          <a:p>
            <a:pPr>
              <a:defRPr/>
            </a:pPr>
            <a:r>
              <a:rPr lang="en-US" altLang="ko-KR"/>
              <a:t>to obtain the weight and studyTime required by Greedy algorithm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3688291" y="5156352"/>
            <a:ext cx="5197173" cy="3662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Implement output GUI</a:t>
            </a:r>
            <a:r>
              <a:rPr lang="ko-KR" altLang="en-US"/>
              <a:t> </a:t>
            </a:r>
            <a:r>
              <a:rPr lang="en-US" altLang="en-US"/>
              <a:t>with JTable and Label</a:t>
            </a:r>
            <a:endParaRPr lang="en-US" altLang="en-US"/>
          </a:p>
        </p:txBody>
      </p:sp>
      <p:sp>
        <p:nvSpPr>
          <p:cNvPr id="16" name=""/>
          <p:cNvSpPr txBox="1"/>
          <p:nvPr/>
        </p:nvSpPr>
        <p:spPr>
          <a:xfrm>
            <a:off x="3181803" y="3848553"/>
            <a:ext cx="5941786" cy="3595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>
          <a:xfrm>
            <a:off x="3650493" y="3825875"/>
            <a:ext cx="8247441" cy="6403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Implement intput GUI and</a:t>
            </a:r>
            <a:endParaRPr lang="en-US" altLang="ko-KR"/>
          </a:p>
          <a:p>
            <a:pPr>
              <a:defRPr/>
            </a:pPr>
            <a:r>
              <a:rPr lang="en-US" altLang="ko-KR"/>
              <a:t>part where crawling timetable on the school website when log in</a:t>
            </a: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3680732" y="2797778"/>
            <a:ext cx="5888870" cy="365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Implement swap function and input receiving function </a:t>
            </a:r>
            <a:endParaRPr lang="en-US" altLang="ko-KR"/>
          </a:p>
        </p:txBody>
      </p:sp>
      <p:cxnSp>
        <p:nvCxnSpPr>
          <p:cNvPr id="21" name=""/>
          <p:cNvCxnSpPr/>
          <p:nvPr/>
        </p:nvCxnSpPr>
        <p:spPr>
          <a:xfrm flipV="1">
            <a:off x="1239005" y="2442482"/>
            <a:ext cx="9713990" cy="30238"/>
          </a:xfrm>
          <a:prstGeom prst="line">
            <a:avLst/>
          </a:prstGeom>
          <a:ln w="12700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flipV="1">
            <a:off x="1239005" y="3570061"/>
            <a:ext cx="9713990" cy="30238"/>
          </a:xfrm>
          <a:prstGeom prst="line">
            <a:avLst/>
          </a:prstGeom>
          <a:noFill/>
          <a:ln w="12700" cap="flat" cmpd="sng" algn="ctr">
            <a:solidFill>
              <a:srgbClr val="c0cdef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"/>
          <p:cNvCxnSpPr/>
          <p:nvPr/>
        </p:nvCxnSpPr>
        <p:spPr>
          <a:xfrm>
            <a:off x="1266673" y="4720318"/>
            <a:ext cx="9658654" cy="20258"/>
          </a:xfrm>
          <a:prstGeom prst="line">
            <a:avLst/>
          </a:prstGeom>
          <a:noFill/>
          <a:ln w="12700" cap="flat" cmpd="sng" algn="ctr">
            <a:solidFill>
              <a:srgbClr val="c0cdef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5821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06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1961003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Realization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9" name=""/>
          <p:cNvSpPr/>
          <p:nvPr/>
        </p:nvSpPr>
        <p:spPr>
          <a:xfrm>
            <a:off x="1170970" y="1542898"/>
            <a:ext cx="2222499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 </a:t>
            </a:r>
            <a:r>
              <a:rPr lang="en-US" altLang="ko-KR" b="1"/>
              <a:t>K</a:t>
            </a:r>
            <a:r>
              <a:rPr b="1"/>
              <a:t>ang </a:t>
            </a:r>
            <a:r>
              <a:rPr lang="en-US" altLang="ko-KR" b="1"/>
              <a:t>G</a:t>
            </a:r>
            <a:r>
              <a:rPr b="1"/>
              <a:t>un</a:t>
            </a:r>
            <a:r>
              <a:rPr lang="en-US" altLang="ko-KR" b="1"/>
              <a:t> Y</a:t>
            </a:r>
            <a:r>
              <a:rPr b="1"/>
              <a:t>oung</a:t>
            </a:r>
            <a:endParaRPr b="1"/>
          </a:p>
        </p:txBody>
      </p:sp>
      <p:sp>
        <p:nvSpPr>
          <p:cNvPr id="11" name=""/>
          <p:cNvSpPr/>
          <p:nvPr/>
        </p:nvSpPr>
        <p:spPr>
          <a:xfrm>
            <a:off x="1225096" y="2725965"/>
            <a:ext cx="2207381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Kim Su Gyeong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1232657" y="5013930"/>
            <a:ext cx="2146904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Jeon Jong Min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248984" y="3844774"/>
            <a:ext cx="2162024" cy="53672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Kim Su Hyeon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612695" y="1270755"/>
            <a:ext cx="8013099" cy="1184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By making elements of the project one by one, I could learn and experience a lot of major knowledge from each other. </a:t>
            </a:r>
            <a:endParaRPr lang="en-US" altLang="ko-KR"/>
          </a:p>
          <a:p>
            <a:pPr>
              <a:defRPr/>
            </a:pPr>
            <a:r>
              <a:rPr lang="en-US" altLang="ko-KR"/>
              <a:t>It was a good experience because my coding ability was much better </a:t>
            </a:r>
            <a:endParaRPr lang="en-US" altLang="ko-KR"/>
          </a:p>
          <a:p>
            <a:pPr>
              <a:defRPr/>
            </a:pPr>
            <a:r>
              <a:rPr lang="en-US" altLang="ko-KR"/>
              <a:t>than when I was alone.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3695848" y="4884208"/>
            <a:ext cx="6724198" cy="9091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Through this opportunity, I was happy to have the experience of implementing algorithms that I thought with my team members in a visible way through Java.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3181803" y="3848553"/>
            <a:ext cx="5941786" cy="3595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>
          <a:xfrm>
            <a:off x="3650493" y="3825875"/>
            <a:ext cx="8247441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3680732" y="2797778"/>
            <a:ext cx="5888870" cy="365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cxnSp>
        <p:nvCxnSpPr>
          <p:cNvPr id="21" name=""/>
          <p:cNvCxnSpPr/>
          <p:nvPr/>
        </p:nvCxnSpPr>
        <p:spPr>
          <a:xfrm flipV="1">
            <a:off x="1239005" y="2442482"/>
            <a:ext cx="9713990" cy="30238"/>
          </a:xfrm>
          <a:prstGeom prst="line">
            <a:avLst/>
          </a:prstGeom>
          <a:ln w="12700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flipV="1">
            <a:off x="1239005" y="3570061"/>
            <a:ext cx="9713990" cy="30238"/>
          </a:xfrm>
          <a:prstGeom prst="line">
            <a:avLst/>
          </a:prstGeom>
          <a:noFill/>
          <a:ln w="12700" cap="flat" cmpd="sng" algn="ctr">
            <a:solidFill>
              <a:srgbClr val="c0cdef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"/>
          <p:cNvCxnSpPr/>
          <p:nvPr/>
        </p:nvCxnSpPr>
        <p:spPr>
          <a:xfrm>
            <a:off x="1266673" y="4720319"/>
            <a:ext cx="9633405" cy="5139"/>
          </a:xfrm>
          <a:prstGeom prst="line">
            <a:avLst/>
          </a:prstGeom>
          <a:noFill/>
          <a:ln w="12700" cap="flat" cmpd="sng" algn="ctr">
            <a:solidFill>
              <a:srgbClr val="c0cdef">
                <a:alpha val="100000"/>
              </a:srgbClr>
            </a:solidFill>
            <a:prstDash val="solid"/>
            <a:miter/>
          </a:ln>
        </p:spPr>
      </p:cxnSp>
      <p:sp>
        <p:nvSpPr>
          <p:cNvPr id="24" name=""/>
          <p:cNvSpPr txBox="1"/>
          <p:nvPr/>
        </p:nvSpPr>
        <p:spPr>
          <a:xfrm>
            <a:off x="3703410" y="3689803"/>
            <a:ext cx="7574644" cy="908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/>
              <a:t>Through communication and division of labor, I could feel the joy of collaboration.</a:t>
            </a:r>
            <a:r>
              <a:rPr lang="en-US" altLang="ko-KR"/>
              <a:t> It was refresh to apply to a problem you can think of, not to solve a common coding test problem.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3710970" y="2602985"/>
            <a:ext cx="7325179" cy="909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/>
              <a:t>I learned more by implementing algorithms together as a team</a:t>
            </a:r>
            <a:r>
              <a:rPr lang="en-US" altLang="ko-KR"/>
              <a:t>. </a:t>
            </a:r>
            <a:endParaRPr lang="en-US" altLang="ko-KR"/>
          </a:p>
          <a:p>
            <a:pPr>
              <a:defRPr/>
            </a:pPr>
            <a:r>
              <a:rPr lang="en-US" altLang="ko-KR"/>
              <a:t>And I think this experience will be very helpful when I go into society.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90676"/>
            <a:ext cx="12192000" cy="3676649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6431" y="3013501"/>
            <a:ext cx="363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bg1"/>
                </a:solidFill>
                <a:latin typeface="08서울남산체 B"/>
                <a:ea typeface="08서울남산체 B"/>
              </a:rPr>
              <a:t>THANK YOU!</a:t>
            </a:r>
            <a:endParaRPr lang="ko-KR" altLang="en-US" sz="4800">
              <a:solidFill>
                <a:schemeClr val="bg1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" y="242888"/>
            <a:ext cx="11582400" cy="637222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2573" y="1859891"/>
            <a:ext cx="12843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INDEX</a:t>
            </a:r>
            <a:endParaRPr lang="ko-KR" altLang="en-US" sz="32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242888"/>
            <a:ext cx="1737773" cy="16170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2573" y="2857396"/>
            <a:ext cx="2439892" cy="5696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01</a:t>
            </a:r>
            <a:r>
              <a:rPr lang="en-US" altLang="ko-KR" sz="2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 Motivation</a:t>
            </a:r>
            <a:endParaRPr lang="en-US" altLang="ko-KR" sz="2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2573" y="3614307"/>
            <a:ext cx="3708874" cy="57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02 </a:t>
            </a:r>
            <a:r>
              <a:rPr lang="en-US" altLang="ko-KR" sz="2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Algorithm</a:t>
            </a:r>
            <a:endParaRPr lang="en-US" altLang="ko-KR" sz="2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2573" y="4430895"/>
            <a:ext cx="1763617" cy="56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03</a:t>
            </a:r>
            <a:r>
              <a:rPr lang="en-US" altLang="ko-KR" sz="2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 Video</a:t>
            </a:r>
            <a:endParaRPr lang="en-US" altLang="ko-KR" sz="2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9298" y="2857396"/>
            <a:ext cx="5402208" cy="569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04 </a:t>
            </a:r>
            <a:r>
              <a:rPr lang="en-US" altLang="ko-KR" sz="2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Error During </a:t>
            </a:r>
            <a:r>
              <a:rPr lang="en-US" altLang="ko-KR" sz="23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Implementation</a:t>
            </a:r>
            <a:r>
              <a:rPr lang="en-US" altLang="ko-KR" sz="31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 </a:t>
            </a:r>
            <a:endParaRPr lang="en-US" altLang="ko-KR" sz="31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4416" y="3644544"/>
            <a:ext cx="3769350" cy="576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05 </a:t>
            </a:r>
            <a:r>
              <a:rPr lang="en-US" altLang="ko-KR" sz="2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Role</a:t>
            </a:r>
            <a:endParaRPr lang="en-US" altLang="ko-KR" sz="2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345150" y="4409425"/>
            <a:ext cx="2623590" cy="57251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06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08서울남산체 B"/>
                <a:ea typeface="08서울남산체 B"/>
                <a:cs typeface="맑은 고딕"/>
              </a:rPr>
              <a:t> Realization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08서울남산체 B"/>
              <a:ea typeface="08서울남산체 B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872489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01</a:t>
            </a:r>
            <a:endParaRPr lang="ko-KR" altLang="en-US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1827653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Motivation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0" name=""/>
          <p:cNvSpPr/>
          <p:nvPr/>
        </p:nvSpPr>
        <p:spPr>
          <a:xfrm>
            <a:off x="2267102" y="1467304"/>
            <a:ext cx="7960180" cy="2184702"/>
          </a:xfrm>
          <a:prstGeom prst="rect">
            <a:avLst/>
          </a:prstGeom>
          <a:noFill/>
          <a:ln>
            <a:solidFill>
              <a:srgbClr val="a0b4e6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000000"/>
              </a:solidFill>
            </a:endParaRPr>
          </a:p>
          <a:p>
            <a:pPr>
              <a:defRPr/>
            </a:pPr>
            <a:endParaRPr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                        </a:t>
            </a:r>
            <a:r>
              <a:rPr sz="2000" b="1">
                <a:solidFill>
                  <a:srgbClr val="000000"/>
                </a:solidFill>
              </a:rPr>
              <a:t>While studying for the test, </a:t>
            </a:r>
            <a:endParaRPr sz="2000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         we</a:t>
            </a:r>
            <a:r>
              <a:rPr sz="2000" b="1">
                <a:solidFill>
                  <a:srgbClr val="000000"/>
                </a:solidFill>
              </a:rPr>
              <a:t> wondered </a:t>
            </a:r>
            <a:r>
              <a:rPr sz="2000" b="1">
                <a:solidFill>
                  <a:srgbClr val="0000ff"/>
                </a:solidFill>
              </a:rPr>
              <a:t>which subject </a:t>
            </a:r>
            <a:r>
              <a:rPr lang="en-US" altLang="ko-KR" sz="2000" b="1">
                <a:solidFill>
                  <a:srgbClr val="0000ff"/>
                </a:solidFill>
              </a:rPr>
              <a:t>we</a:t>
            </a:r>
            <a:r>
              <a:rPr sz="2000" b="1">
                <a:solidFill>
                  <a:srgbClr val="0000ff"/>
                </a:solidFill>
              </a:rPr>
              <a:t> should take first</a:t>
            </a:r>
            <a:r>
              <a:rPr sz="2000" b="1">
                <a:solidFill>
                  <a:srgbClr val="000000"/>
                </a:solidFill>
              </a:rPr>
              <a:t> </a:t>
            </a:r>
            <a:endParaRPr sz="2000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               </a:t>
            </a:r>
            <a:r>
              <a:rPr sz="2000" b="1">
                <a:solidFill>
                  <a:srgbClr val="000000"/>
                </a:solidFill>
              </a:rPr>
              <a:t>for the rest of </a:t>
            </a:r>
            <a:r>
              <a:rPr lang="en-US" altLang="ko-KR" sz="2000" b="1">
                <a:solidFill>
                  <a:srgbClr val="000000"/>
                </a:solidFill>
              </a:rPr>
              <a:t>period to get good grades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221744" y="5163911"/>
            <a:ext cx="8345714" cy="700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so, we made a program that organizes an </a:t>
            </a:r>
            <a:r>
              <a:rPr lang="en-US" altLang="ko-KR" sz="2000" b="1">
                <a:solidFill>
                  <a:srgbClr val="0000ff"/>
                </a:solidFill>
              </a:rPr>
              <a:t>efficient study sequence</a:t>
            </a:r>
            <a:r>
              <a:rPr lang="en-US" altLang="ko-KR" sz="2000" b="1"/>
              <a:t> </a:t>
            </a:r>
            <a:endParaRPr lang="en-US" altLang="ko-KR" sz="2000" b="1"/>
          </a:p>
          <a:p>
            <a:pPr algn="ctr">
              <a:defRPr/>
            </a:pPr>
            <a:r>
              <a:rPr lang="en-US" altLang="ko-KR" sz="2000" b="1"/>
              <a:t>that can </a:t>
            </a:r>
            <a:r>
              <a:rPr lang="en-US" altLang="ko-KR" sz="2000" b="1">
                <a:solidFill>
                  <a:srgbClr val="0000ff"/>
                </a:solidFill>
              </a:rPr>
              <a:t>maximize grades</a:t>
            </a:r>
            <a:r>
              <a:rPr lang="en-US" altLang="ko-KR" sz="2000" b="1"/>
              <a:t> over </a:t>
            </a:r>
            <a:r>
              <a:rPr lang="en-US" altLang="ko-KR" sz="2000" b="1">
                <a:solidFill>
                  <a:srgbClr val="0000ff"/>
                </a:solidFill>
              </a:rPr>
              <a:t>a short period of time</a:t>
            </a:r>
            <a:endParaRPr lang="en-US" altLang="ko-KR" sz="2000" b="1">
              <a:solidFill>
                <a:srgbClr val="0000ff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6012845" y="3924150"/>
            <a:ext cx="854226" cy="10658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3916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02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1703828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Algorithm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7715" y="1776967"/>
            <a:ext cx="8316569" cy="225628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8636" y="1060848"/>
            <a:ext cx="6203751" cy="87238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7073" y="3938948"/>
            <a:ext cx="3279081" cy="2919052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245552" y="5020277"/>
            <a:ext cx="1980593" cy="3670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Using Greedy 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3916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02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3265928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Algorithm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-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Greedy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05073" y="1497539"/>
            <a:ext cx="6697739" cy="3386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Input</a:t>
            </a:r>
            <a:endParaRPr lang="en-US" altLang="ko-KR" b="1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ko-KR" altLang="en-US">
                <a:solidFill>
                  <a:srgbClr val="3057b9"/>
                </a:solidFill>
              </a:rPr>
              <a:t>Number of credits</a:t>
            </a:r>
            <a:r>
              <a:rPr lang="ko-KR" altLang="en-US"/>
              <a:t> by subject, </a:t>
            </a:r>
            <a:r>
              <a:rPr lang="ko-KR" altLang="en-US">
                <a:solidFill>
                  <a:srgbClr val="3057b9"/>
                </a:solidFill>
              </a:rPr>
              <a:t>difficulty</a:t>
            </a:r>
            <a:r>
              <a:rPr lang="ko-KR" altLang="en-US"/>
              <a:t> level, </a:t>
            </a:r>
            <a:r>
              <a:rPr lang="ko-KR" altLang="en-US">
                <a:solidFill>
                  <a:srgbClr val="3057b9"/>
                </a:solidFill>
              </a:rPr>
              <a:t>ppt</a:t>
            </a:r>
            <a:r>
              <a:rPr lang="ko-KR" altLang="en-US"/>
              <a:t> amount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Enter </a:t>
            </a:r>
            <a:r>
              <a:rPr lang="ko-KR" altLang="en-US">
                <a:solidFill>
                  <a:srgbClr val="3057b9"/>
                </a:solidFill>
              </a:rPr>
              <a:t>exam schedule</a:t>
            </a:r>
            <a:r>
              <a:rPr lang="ko-KR" altLang="en-US"/>
              <a:t> by subject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the date of the examination by subject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taking a test in the order of the date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Select </a:t>
            </a:r>
            <a:r>
              <a:rPr lang="en-US" altLang="ko-KR">
                <a:solidFill>
                  <a:srgbClr val="3057b9"/>
                </a:solidFill>
              </a:rPr>
              <a:t>preferences</a:t>
            </a:r>
            <a:r>
              <a:rPr lang="en-US" altLang="ko-KR"/>
              <a:t> for culture or major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2264" y="1371214"/>
            <a:ext cx="5392948" cy="205778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"/>
          <p:cNvSpPr txBox="1"/>
          <p:nvPr/>
        </p:nvSpPr>
        <p:spPr>
          <a:xfrm>
            <a:off x="6489094" y="5473851"/>
            <a:ext cx="5593290" cy="877419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Using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3057b9"/>
                </a:solidFill>
              </a:rPr>
              <a:t>Greedy algorithm</a:t>
            </a:r>
            <a:r>
              <a:rPr lang="en-US" altLang="ko-KR"/>
              <a:t>, we use weight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sz="1600"/>
              <a:t>required study time per subject * number of credits</a:t>
            </a:r>
            <a:r>
              <a:rPr lang="en-US" altLang="ko-KR" sz="1400"/>
              <a:t> </a:t>
            </a:r>
            <a:endParaRPr lang="en-US" altLang="ko-KR" sz="14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761" y="3625547"/>
            <a:ext cx="5342715" cy="1679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3916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02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3265928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Algorithm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-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Greedy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0" y="1512656"/>
            <a:ext cx="1519466" cy="1186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Output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7150551" y="2382005"/>
            <a:ext cx="1731132" cy="3651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Liberal Arts 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9403292" y="2374443"/>
            <a:ext cx="967619" cy="3668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Major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 rot="20855408">
            <a:off x="9675709" y="2908827"/>
            <a:ext cx="310015" cy="285905"/>
          </a:xfrm>
          <a:custGeom>
            <a:avLst/>
            <a:gdLst>
              <a:gd name="connsiteX0" fmla="*/ -274 w 310015"/>
              <a:gd name="connsiteY0" fmla="*/ 77938 h 285905"/>
              <a:gd name="connsiteX1" fmla="*/ 14845 w 310015"/>
              <a:gd name="connsiteY1" fmla="*/ 153534 h 285905"/>
              <a:gd name="connsiteX2" fmla="*/ 22404 w 310015"/>
              <a:gd name="connsiteY2" fmla="*/ 176212 h 285905"/>
              <a:gd name="connsiteX3" fmla="*/ 22404 w 310015"/>
              <a:gd name="connsiteY3" fmla="*/ 191332 h 285905"/>
              <a:gd name="connsiteX4" fmla="*/ 29964 w 310015"/>
              <a:gd name="connsiteY4" fmla="*/ 198891 h 285905"/>
              <a:gd name="connsiteX5" fmla="*/ 29964 w 310015"/>
              <a:gd name="connsiteY5" fmla="*/ 206450 h 285905"/>
              <a:gd name="connsiteX6" fmla="*/ 37523 w 310015"/>
              <a:gd name="connsiteY6" fmla="*/ 221569 h 285905"/>
              <a:gd name="connsiteX7" fmla="*/ 45083 w 310015"/>
              <a:gd name="connsiteY7" fmla="*/ 229129 h 285905"/>
              <a:gd name="connsiteX8" fmla="*/ 45083 w 310015"/>
              <a:gd name="connsiteY8" fmla="*/ 251807 h 285905"/>
              <a:gd name="connsiteX9" fmla="*/ 52643 w 310015"/>
              <a:gd name="connsiteY9" fmla="*/ 259367 h 285905"/>
              <a:gd name="connsiteX10" fmla="*/ 52643 w 310015"/>
              <a:gd name="connsiteY10" fmla="*/ 282045 h 285905"/>
              <a:gd name="connsiteX11" fmla="*/ 82880 w 310015"/>
              <a:gd name="connsiteY11" fmla="*/ 251807 h 285905"/>
              <a:gd name="connsiteX12" fmla="*/ 113119 w 310015"/>
              <a:gd name="connsiteY12" fmla="*/ 221569 h 285905"/>
              <a:gd name="connsiteX13" fmla="*/ 143357 w 310015"/>
              <a:gd name="connsiteY13" fmla="*/ 191332 h 285905"/>
              <a:gd name="connsiteX14" fmla="*/ 150916 w 310015"/>
              <a:gd name="connsiteY14" fmla="*/ 176212 h 285905"/>
              <a:gd name="connsiteX15" fmla="*/ 158475 w 310015"/>
              <a:gd name="connsiteY15" fmla="*/ 176212 h 285905"/>
              <a:gd name="connsiteX16" fmla="*/ 166035 w 310015"/>
              <a:gd name="connsiteY16" fmla="*/ 168653 h 285905"/>
              <a:gd name="connsiteX17" fmla="*/ 181155 w 310015"/>
              <a:gd name="connsiteY17" fmla="*/ 145974 h 285905"/>
              <a:gd name="connsiteX18" fmla="*/ 188714 w 310015"/>
              <a:gd name="connsiteY18" fmla="*/ 130855 h 285905"/>
              <a:gd name="connsiteX19" fmla="*/ 203833 w 310015"/>
              <a:gd name="connsiteY19" fmla="*/ 108176 h 285905"/>
              <a:gd name="connsiteX20" fmla="*/ 218952 w 310015"/>
              <a:gd name="connsiteY20" fmla="*/ 100617 h 285905"/>
              <a:gd name="connsiteX21" fmla="*/ 226511 w 310015"/>
              <a:gd name="connsiteY21" fmla="*/ 93057 h 285905"/>
              <a:gd name="connsiteX22" fmla="*/ 234071 w 310015"/>
              <a:gd name="connsiteY22" fmla="*/ 85498 h 285905"/>
              <a:gd name="connsiteX23" fmla="*/ 241631 w 310015"/>
              <a:gd name="connsiteY23" fmla="*/ 77938 h 285905"/>
              <a:gd name="connsiteX24" fmla="*/ 241631 w 310015"/>
              <a:gd name="connsiteY24" fmla="*/ 70379 h 285905"/>
              <a:gd name="connsiteX25" fmla="*/ 249190 w 310015"/>
              <a:gd name="connsiteY25" fmla="*/ 62819 h 285905"/>
              <a:gd name="connsiteX26" fmla="*/ 256749 w 310015"/>
              <a:gd name="connsiteY26" fmla="*/ 55260 h 285905"/>
              <a:gd name="connsiteX27" fmla="*/ 264309 w 310015"/>
              <a:gd name="connsiteY27" fmla="*/ 55260 h 285905"/>
              <a:gd name="connsiteX28" fmla="*/ 286987 w 310015"/>
              <a:gd name="connsiteY28" fmla="*/ 25022 h 285905"/>
              <a:gd name="connsiteX29" fmla="*/ 294547 w 310015"/>
              <a:gd name="connsiteY29" fmla="*/ 17462 h 285905"/>
              <a:gd name="connsiteX30" fmla="*/ 302107 w 310015"/>
              <a:gd name="connsiteY30" fmla="*/ 9903 h 285905"/>
              <a:gd name="connsiteX31" fmla="*/ 309667 w 310015"/>
              <a:gd name="connsiteY31" fmla="*/ 2343 h 285905"/>
              <a:gd name="connsiteX32" fmla="*/ 309667 w 310015"/>
              <a:gd name="connsiteY32" fmla="*/ -5216 h 2859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0015" h="285905">
                <a:moveTo>
                  <a:pt x="-274" y="77938"/>
                </a:moveTo>
                <a:cubicBezTo>
                  <a:pt x="733" y="82978"/>
                  <a:pt x="13333" y="146982"/>
                  <a:pt x="14845" y="153534"/>
                </a:cubicBezTo>
                <a:cubicBezTo>
                  <a:pt x="16356" y="160085"/>
                  <a:pt x="21900" y="173692"/>
                  <a:pt x="22404" y="176212"/>
                </a:cubicBezTo>
                <a:cubicBezTo>
                  <a:pt x="22908" y="178732"/>
                  <a:pt x="21900" y="189819"/>
                  <a:pt x="22404" y="191332"/>
                </a:cubicBezTo>
                <a:cubicBezTo>
                  <a:pt x="22908" y="192843"/>
                  <a:pt x="29460" y="197883"/>
                  <a:pt x="29964" y="198891"/>
                </a:cubicBezTo>
                <a:cubicBezTo>
                  <a:pt x="30468" y="199898"/>
                  <a:pt x="29460" y="204938"/>
                  <a:pt x="29964" y="206450"/>
                </a:cubicBezTo>
                <a:cubicBezTo>
                  <a:pt x="30468" y="207962"/>
                  <a:pt x="36514" y="220057"/>
                  <a:pt x="37523" y="221569"/>
                </a:cubicBezTo>
                <a:cubicBezTo>
                  <a:pt x="38530" y="223081"/>
                  <a:pt x="44578" y="227113"/>
                  <a:pt x="45083" y="229129"/>
                </a:cubicBezTo>
                <a:cubicBezTo>
                  <a:pt x="45586" y="231144"/>
                  <a:pt x="44578" y="249791"/>
                  <a:pt x="45083" y="251807"/>
                </a:cubicBezTo>
                <a:cubicBezTo>
                  <a:pt x="45586" y="253823"/>
                  <a:pt x="52138" y="257351"/>
                  <a:pt x="52643" y="259367"/>
                </a:cubicBezTo>
                <a:cubicBezTo>
                  <a:pt x="53146" y="261382"/>
                  <a:pt x="50626" y="282549"/>
                  <a:pt x="52643" y="282045"/>
                </a:cubicBezTo>
                <a:cubicBezTo>
                  <a:pt x="54658" y="281541"/>
                  <a:pt x="78848" y="255839"/>
                  <a:pt x="82880" y="251807"/>
                </a:cubicBezTo>
                <a:cubicBezTo>
                  <a:pt x="86911" y="247776"/>
                  <a:pt x="109086" y="225601"/>
                  <a:pt x="113119" y="221569"/>
                </a:cubicBezTo>
                <a:cubicBezTo>
                  <a:pt x="117150" y="217538"/>
                  <a:pt x="140837" y="194355"/>
                  <a:pt x="143357" y="191332"/>
                </a:cubicBezTo>
                <a:cubicBezTo>
                  <a:pt x="145877" y="188308"/>
                  <a:pt x="149908" y="177220"/>
                  <a:pt x="150916" y="176212"/>
                </a:cubicBezTo>
                <a:cubicBezTo>
                  <a:pt x="151924" y="175204"/>
                  <a:pt x="157467" y="176716"/>
                  <a:pt x="158475" y="176212"/>
                </a:cubicBezTo>
                <a:cubicBezTo>
                  <a:pt x="159483" y="175708"/>
                  <a:pt x="164523" y="170668"/>
                  <a:pt x="166035" y="168653"/>
                </a:cubicBezTo>
                <a:cubicBezTo>
                  <a:pt x="167547" y="166637"/>
                  <a:pt x="179642" y="148494"/>
                  <a:pt x="181155" y="145974"/>
                </a:cubicBezTo>
                <a:cubicBezTo>
                  <a:pt x="182666" y="143454"/>
                  <a:pt x="187202" y="133374"/>
                  <a:pt x="188714" y="130855"/>
                </a:cubicBezTo>
                <a:cubicBezTo>
                  <a:pt x="190225" y="128335"/>
                  <a:pt x="201817" y="110192"/>
                  <a:pt x="203833" y="108176"/>
                </a:cubicBezTo>
                <a:cubicBezTo>
                  <a:pt x="205848" y="106161"/>
                  <a:pt x="217440" y="101624"/>
                  <a:pt x="218952" y="100617"/>
                </a:cubicBezTo>
                <a:cubicBezTo>
                  <a:pt x="220464" y="99609"/>
                  <a:pt x="225503" y="94065"/>
                  <a:pt x="226511" y="93057"/>
                </a:cubicBezTo>
                <a:cubicBezTo>
                  <a:pt x="227519" y="92049"/>
                  <a:pt x="233062" y="86506"/>
                  <a:pt x="234071" y="85498"/>
                </a:cubicBezTo>
                <a:cubicBezTo>
                  <a:pt x="235078" y="84490"/>
                  <a:pt x="241127" y="78946"/>
                  <a:pt x="241631" y="77938"/>
                </a:cubicBezTo>
                <a:cubicBezTo>
                  <a:pt x="242134" y="76930"/>
                  <a:pt x="241127" y="71387"/>
                  <a:pt x="241631" y="70379"/>
                </a:cubicBezTo>
                <a:cubicBezTo>
                  <a:pt x="242134" y="69371"/>
                  <a:pt x="248182" y="63827"/>
                  <a:pt x="249190" y="62819"/>
                </a:cubicBezTo>
                <a:cubicBezTo>
                  <a:pt x="250197" y="61811"/>
                  <a:pt x="255741" y="55764"/>
                  <a:pt x="256749" y="55260"/>
                </a:cubicBezTo>
                <a:cubicBezTo>
                  <a:pt x="257757" y="54756"/>
                  <a:pt x="262293" y="57276"/>
                  <a:pt x="264309" y="55260"/>
                </a:cubicBezTo>
                <a:cubicBezTo>
                  <a:pt x="266325" y="53244"/>
                  <a:pt x="284971" y="27541"/>
                  <a:pt x="286987" y="25022"/>
                </a:cubicBezTo>
                <a:cubicBezTo>
                  <a:pt x="289003" y="22502"/>
                  <a:pt x="293539" y="18470"/>
                  <a:pt x="294547" y="17462"/>
                </a:cubicBezTo>
                <a:cubicBezTo>
                  <a:pt x="295555" y="16454"/>
                  <a:pt x="301099" y="10911"/>
                  <a:pt x="302107" y="9903"/>
                </a:cubicBezTo>
                <a:cubicBezTo>
                  <a:pt x="303115" y="8895"/>
                  <a:pt x="309163" y="3351"/>
                  <a:pt x="309667" y="2343"/>
                </a:cubicBezTo>
                <a:cubicBezTo>
                  <a:pt x="310171" y="1335"/>
                  <a:pt x="309667" y="-4712"/>
                  <a:pt x="309667" y="-5216"/>
                </a:cubicBezTo>
              </a:path>
            </a:pathLst>
          </a:custGeom>
          <a:noFill/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1072695" y="2699504"/>
            <a:ext cx="3227916" cy="365641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If you select Major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084036" y="3644928"/>
            <a:ext cx="5011964" cy="574707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 </a:t>
            </a:r>
            <a:r>
              <a:rPr/>
              <a:t>Start subjects </a:t>
            </a:r>
            <a:r>
              <a:rPr lang="en-US" altLang="ko-KR"/>
              <a:t>which is </a:t>
            </a:r>
            <a:r>
              <a:rPr/>
              <a:t>highest weighting</a:t>
            </a:r>
            <a:endParaRPr/>
          </a:p>
          <a:p>
            <a:pPr>
              <a:defRPr/>
            </a:pPr>
            <a:r>
              <a:rPr lang="en-US" altLang="ko-KR" sz="1400"/>
              <a:t>( If there is </a:t>
            </a:r>
            <a:r>
              <a:rPr lang="en-US" altLang="ko-KR" sz="1400">
                <a:solidFill>
                  <a:srgbClr val="3057b9"/>
                </a:solidFill>
              </a:rPr>
              <a:t>same weight</a:t>
            </a:r>
            <a:r>
              <a:rPr lang="en-US" altLang="ko-KR" sz="1400"/>
              <a:t>, </a:t>
            </a:r>
            <a:r>
              <a:rPr lang="en-US" altLang="ko-KR" sz="1400">
                <a:solidFill>
                  <a:srgbClr val="3057b9"/>
                </a:solidFill>
              </a:rPr>
              <a:t>ealier exam schedule</a:t>
            </a:r>
            <a:r>
              <a:rPr lang="en-US" altLang="ko-KR" sz="1400"/>
              <a:t> is selected )</a:t>
            </a:r>
            <a:endParaRPr lang="en-US" altLang="ko-KR" sz="1400"/>
          </a:p>
        </p:txBody>
      </p:sp>
      <p:sp>
        <p:nvSpPr>
          <p:cNvPr id="26" name=""/>
          <p:cNvSpPr txBox="1"/>
          <p:nvPr/>
        </p:nvSpPr>
        <p:spPr>
          <a:xfrm>
            <a:off x="6771820" y="3638428"/>
            <a:ext cx="5420180" cy="347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>
                <a:solidFill>
                  <a:srgbClr val="3057b9"/>
                </a:solidFill>
              </a:rPr>
              <a:t>Algorithm</a:t>
            </a:r>
            <a:r>
              <a:rPr lang="en-US" altLang="ko-KR" sz="1700"/>
              <a:t> &gt;</a:t>
            </a:r>
            <a:r>
              <a:rPr lang="ko-KR" altLang="en-US" sz="1700"/>
              <a:t> </a:t>
            </a:r>
            <a:r>
              <a:rPr lang="en-US" altLang="ko-KR" sz="1700"/>
              <a:t>Computer Programming &gt; DataBase</a:t>
            </a:r>
            <a:endParaRPr lang="en-US" altLang="ko-KR" sz="1700"/>
          </a:p>
        </p:txBody>
      </p:sp>
      <p:cxnSp>
        <p:nvCxnSpPr>
          <p:cNvPr id="27" name=""/>
          <p:cNvCxnSpPr/>
          <p:nvPr/>
        </p:nvCxnSpPr>
        <p:spPr>
          <a:xfrm>
            <a:off x="981981" y="5814030"/>
            <a:ext cx="10749644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100000"/>
              </a:srgbClr>
            </a:solidFill>
            <a:prstDash val="sysDot"/>
            <a:miter/>
          </a:ln>
        </p:spPr>
      </p:cxnSp>
      <p:sp>
        <p:nvSpPr>
          <p:cNvPr id="28" name=""/>
          <p:cNvSpPr txBox="1"/>
          <p:nvPr/>
        </p:nvSpPr>
        <p:spPr>
          <a:xfrm>
            <a:off x="1042461" y="6078616"/>
            <a:ext cx="4603750" cy="366697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Likewise major, Liberal Arts also same</a:t>
            </a:r>
            <a:endParaRPr lang="en-US" altLang="ko-KR"/>
          </a:p>
        </p:txBody>
      </p:sp>
      <p:cxnSp>
        <p:nvCxnSpPr>
          <p:cNvPr id="29" name=""/>
          <p:cNvCxnSpPr/>
          <p:nvPr/>
        </p:nvCxnSpPr>
        <p:spPr>
          <a:xfrm>
            <a:off x="999516" y="3429000"/>
            <a:ext cx="10792586" cy="0"/>
          </a:xfrm>
          <a:prstGeom prst="line">
            <a:avLst/>
          </a:prstGeom>
          <a:noFill/>
          <a:ln w="25400" cap="flat" cmpd="sng" algn="ctr">
            <a:solidFill>
              <a:srgbClr val="a0b4e6">
                <a:alpha val="100000"/>
              </a:srgbClr>
            </a:solidFill>
            <a:prstDash val="sysDot"/>
            <a:miter/>
          </a:ln>
        </p:spPr>
      </p:cxn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0286" y="4221961"/>
            <a:ext cx="5343363" cy="1301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3916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02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3860432" cy="44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Algorithm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-</a:t>
            </a:r>
            <a:r>
              <a:rPr lang="ko-KR" altLang="en-US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 </a:t>
            </a: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GUI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5228" y="1450981"/>
            <a:ext cx="3814143" cy="468931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444" y="1446621"/>
            <a:ext cx="3297398" cy="470559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21004" y="1496847"/>
            <a:ext cx="4301955" cy="245823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7755313" y="3984624"/>
            <a:ext cx="3794882" cy="2997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output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48690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03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2" y="262600"/>
            <a:ext cx="1103753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Video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pic>
        <p:nvPicPr>
          <p:cNvPr id="7" name="[VAP]2020-11-27 22-46-08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0" y="1020536"/>
            <a:ext cx="12192000" cy="5837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112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82834"/>
            <a:ext cx="958215" cy="753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  <a:latin typeface="08서울남산체 B"/>
                <a:ea typeface="08서울남산체 B"/>
                <a:cs typeface="+mn-cs"/>
              </a:rPr>
              <a:t>04</a:t>
            </a:r>
            <a:endParaRPr lang="en-US" altLang="ko-KR" sz="4400">
              <a:solidFill>
                <a:schemeClr val="bg1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61" y="262600"/>
            <a:ext cx="4656578" cy="44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a0b4e6"/>
                </a:solidFill>
                <a:latin typeface="08서울남산체 B"/>
                <a:ea typeface="08서울남산체 B"/>
                <a:cs typeface="+mn-cs"/>
              </a:rPr>
              <a:t>Error During Implementation</a:t>
            </a:r>
            <a:endParaRPr lang="en-US" altLang="ko-KR" sz="2400">
              <a:solidFill>
                <a:srgbClr val="a0b4e6"/>
              </a:solidFill>
              <a:latin typeface="08서울남산체 B"/>
              <a:ea typeface="08서울남산체 B"/>
              <a:cs typeface="+mn-c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768171" y="1512659"/>
            <a:ext cx="3076726" cy="395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V</a:t>
            </a:r>
            <a:r>
              <a:rPr sz="2000" b="1"/>
              <a:t>ariable </a:t>
            </a:r>
            <a:r>
              <a:rPr lang="en-US" altLang="ko-KR" sz="2000" b="1"/>
              <a:t>S</a:t>
            </a:r>
            <a:r>
              <a:rPr sz="2000" b="1"/>
              <a:t>etting </a:t>
            </a:r>
            <a:r>
              <a:rPr lang="en-US" altLang="ko-KR" sz="2000" b="1"/>
              <a:t>E</a:t>
            </a:r>
            <a:r>
              <a:rPr sz="2000" b="1"/>
              <a:t>rror</a:t>
            </a:r>
            <a:endParaRPr sz="2000" b="1"/>
          </a:p>
        </p:txBody>
      </p:sp>
      <p:sp>
        <p:nvSpPr>
          <p:cNvPr id="8" name=""/>
          <p:cNvSpPr txBox="1"/>
          <p:nvPr/>
        </p:nvSpPr>
        <p:spPr>
          <a:xfrm>
            <a:off x="1065137" y="1845280"/>
            <a:ext cx="9683751" cy="362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>
          <a:xfrm>
            <a:off x="233588" y="2072064"/>
            <a:ext cx="2328333" cy="393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SaveGrade’s code </a:t>
            </a:r>
            <a:r>
              <a:rPr lang="en-US" altLang="ko-KR"/>
              <a:t>                               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4104063" y="2102302"/>
            <a:ext cx="1640416" cy="3954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  input GUI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flipV="1">
            <a:off x="2652636" y="2283732"/>
            <a:ext cx="1277560" cy="7559"/>
          </a:xfrm>
          <a:prstGeom prst="line">
            <a:avLst/>
          </a:prstGeom>
          <a:ln w="38100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2939898" y="3342065"/>
            <a:ext cx="627441" cy="10205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1246566" y="4498672"/>
            <a:ext cx="6002262" cy="3585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>
          <a:xfrm>
            <a:off x="1106713" y="2729743"/>
            <a:ext cx="4036788" cy="367151"/>
          </a:xfrm>
          <a:prstGeom prst="rect">
            <a:avLst/>
          </a:prstGeom>
          <a:solidFill>
            <a:srgbClr val="dfe6f7"/>
          </a:solidFill>
          <a:effectLst/>
        </p:spPr>
        <p:txBody>
          <a:bodyPr wrap="square">
            <a:spAutoFit/>
          </a:bodyPr>
          <a:p>
            <a:pPr>
              <a:defRPr/>
            </a:pPr>
            <a:r>
              <a:rPr/>
              <a:t>input variables incorrectly connected</a:t>
            </a:r>
            <a:endParaRPr/>
          </a:p>
        </p:txBody>
      </p:sp>
      <p:cxnSp>
        <p:nvCxnSpPr>
          <p:cNvPr id="16" name=""/>
          <p:cNvCxnSpPr/>
          <p:nvPr/>
        </p:nvCxnSpPr>
        <p:spPr>
          <a:xfrm rot="5400000">
            <a:off x="3121329" y="2170340"/>
            <a:ext cx="317500" cy="257024"/>
          </a:xfrm>
          <a:prstGeom prst="line">
            <a:avLst/>
          </a:prstGeom>
          <a:ln w="38100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135313" y="4589387"/>
            <a:ext cx="6244166" cy="6982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sz="2000"/>
              <a:t>As the output we expected did not come out, we analyzed the code again and found the cause.</a:t>
            </a:r>
            <a:endParaRPr sz="2000"/>
          </a:p>
        </p:txBody>
      </p:sp>
      <p:cxnSp>
        <p:nvCxnSpPr>
          <p:cNvPr id="18" name=""/>
          <p:cNvCxnSpPr/>
          <p:nvPr/>
        </p:nvCxnSpPr>
        <p:spPr>
          <a:xfrm rot="16200000" flipH="1">
            <a:off x="3238498" y="3413881"/>
            <a:ext cx="6236607" cy="30238"/>
          </a:xfrm>
          <a:prstGeom prst="line">
            <a:avLst/>
          </a:prstGeom>
          <a:ln w="12700">
            <a:solidFill>
              <a:srgbClr val="a0b4e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906505" y="1497540"/>
            <a:ext cx="2653394" cy="396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Print Wrong Output</a:t>
            </a:r>
            <a:endParaRPr lang="en-US" altLang="ko-KR" sz="2000" b="1"/>
          </a:p>
        </p:txBody>
      </p:sp>
      <p:sp>
        <p:nvSpPr>
          <p:cNvPr id="20" name=""/>
          <p:cNvSpPr txBox="1"/>
          <p:nvPr/>
        </p:nvSpPr>
        <p:spPr>
          <a:xfrm>
            <a:off x="7793112" y="2718404"/>
            <a:ext cx="2880176" cy="367151"/>
          </a:xfrm>
          <a:prstGeom prst="rect">
            <a:avLst/>
          </a:prstGeom>
          <a:solidFill>
            <a:srgbClr val="dfe6f7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Communication Problems 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1617" y="1874460"/>
            <a:ext cx="616857" cy="735087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23286" y="1851931"/>
            <a:ext cx="624417" cy="727529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8254244" y="2004029"/>
            <a:ext cx="1988155" cy="2343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" name=""/>
          <p:cNvSpPr/>
          <p:nvPr/>
        </p:nvSpPr>
        <p:spPr>
          <a:xfrm>
            <a:off x="8178651" y="2329089"/>
            <a:ext cx="2018396" cy="24190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6" name=""/>
          <p:cNvSpPr/>
          <p:nvPr/>
        </p:nvSpPr>
        <p:spPr>
          <a:xfrm>
            <a:off x="8973608" y="3308047"/>
            <a:ext cx="627441" cy="10205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0b4e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727221" y="4619624"/>
            <a:ext cx="5253112" cy="693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Again, send algorithm to team member who take on Output, we solve this problem</a:t>
            </a:r>
            <a:endParaRPr lang="en-US" altLang="ko-KR" sz="2000"/>
          </a:p>
        </p:txBody>
      </p:sp>
      <p:sp>
        <p:nvSpPr>
          <p:cNvPr id="30" name=""/>
          <p:cNvSpPr/>
          <p:nvPr/>
        </p:nvSpPr>
        <p:spPr>
          <a:xfrm>
            <a:off x="2520344" y="5972780"/>
            <a:ext cx="7393214" cy="582082"/>
          </a:xfrm>
          <a:prstGeom prst="rect">
            <a:avLst/>
          </a:prstGeom>
          <a:solidFill>
            <a:srgbClr val="c0cde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  </a:t>
            </a:r>
            <a:r>
              <a:rPr lang="en-US" altLang="ko-KR" b="1"/>
              <a:t> </a:t>
            </a:r>
            <a:r>
              <a:rPr sz="3000" b="1"/>
              <a:t>Communication is important in </a:t>
            </a:r>
            <a:r>
              <a:rPr lang="en-US" altLang="ko-KR" sz="3000" b="1"/>
              <a:t>team</a:t>
            </a:r>
            <a:endParaRPr lang="en-US" altLang="ko-KR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452</ep:Words>
  <ep:PresentationFormat>와이드스크린</ep:PresentationFormat>
  <ep:Paragraphs>85</ep:Paragraphs>
  <ep:Slides>12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2018-07-07T15:21:19.000</dcterms:created>
  <dc:creator>user</dc:creator>
  <cp:lastModifiedBy>82103</cp:lastModifiedBy>
  <dcterms:modified xsi:type="dcterms:W3CDTF">2020-11-28T13:38:28.082</dcterms:modified>
  <cp:revision>134</cp:revision>
  <dc:title>PowerPoint 프레젠테이션</dc:title>
  <cp:version/>
</cp:coreProperties>
</file>