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67" r:id="rId5"/>
    <p:sldId id="263" r:id="rId6"/>
    <p:sldId id="264" r:id="rId7"/>
    <p:sldId id="268" r:id="rId8"/>
    <p:sldId id="269" r:id="rId9"/>
    <p:sldId id="271" r:id="rId10"/>
    <p:sldId id="272" r:id="rId11"/>
    <p:sldId id="270" r:id="rId12"/>
    <p:sldId id="273" r:id="rId13"/>
    <p:sldId id="278" r:id="rId14"/>
    <p:sldId id="274" r:id="rId15"/>
    <p:sldId id="275" r:id="rId16"/>
    <p:sldId id="276" r:id="rId17"/>
    <p:sldId id="277" r:id="rId18"/>
    <p:sldId id="2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449"/>
    <a:srgbClr val="FAFAFA"/>
    <a:srgbClr val="820000"/>
    <a:srgbClr val="9A0000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6" autoAdjust="0"/>
    <p:restoredTop sz="96353" autoAdjust="0"/>
  </p:normalViewPr>
  <p:slideViewPr>
    <p:cSldViewPr snapToGrid="0" showGuides="1">
      <p:cViewPr varScale="1">
        <p:scale>
          <a:sx n="81" d="100"/>
          <a:sy n="81" d="100"/>
        </p:scale>
        <p:origin x="97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1A919-2BA3-45C5-B097-24D73F24172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DB0DE-D697-4B52-A572-D8CF69E60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1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42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430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05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34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247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178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27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04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6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997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63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405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8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25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78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69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4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48788-4852-4FC8-ABA9-6AF02E35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5A6B72-506B-4FE5-8458-64EF7D0B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6C7F2-6363-4099-8353-4DD4431F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83031-DC82-4536-BF13-92A34A18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6C7E2-4C15-4DFC-BC1E-EFF6E5D2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B1F45-39C5-49B4-B432-BF488684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3B613-AE1E-42A8-BA6F-09B0C0E59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0F259-D87D-49AA-94B9-211A9C09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F2854-B62F-4060-863D-83E41F24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032D5-5CDF-484D-A539-EA09B980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9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2B43D6-C284-4FFC-A900-559AE523A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D8C4D8-2717-41AB-9A6A-1372E3441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FD028-59D0-4064-B8CE-7704154B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CB264-510E-4516-A46C-D61F80BE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5EFF4-9392-4639-8927-A768F16B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42337-0F82-4781-9706-8ABC85BD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32D4C-92C7-4289-9481-661526F05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DC0E7-15D3-4E42-AAC0-1ACC23BF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C0A13-AC52-48FF-853D-8F5CDDF1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98F55-9039-4BF8-AD14-777C36D5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0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46790-8B06-4B2F-B09D-9FB6AFFC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F06AB-0302-462F-9316-1BC1D8AD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68F5-2BA0-4693-A709-91DBC054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A1A17-E04B-4712-8A18-3F99962F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9E24F-A809-47A0-BE09-63A3D7BD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6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0F4DC-C836-4102-B059-F7F5670D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8FEDE-16A5-4D28-A14B-CCBEAE2C8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020769-E7AD-4AC4-8B04-0EB69C2ED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1727D-BC62-41C5-875F-FE92127A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FB096-E37F-4379-BB3C-F2B2A5F4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44015-C2EF-40BB-A206-644C952D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8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7C223-9114-4E63-BFAE-4BE6F063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488B04-B1CB-45D9-8DE5-5438DC160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A9ADD-58FC-4ED1-B61D-6849D88BF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8B5B25-3D5B-4B0F-A803-C3A80C480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B6B7C1-BBA4-40F2-941A-AC9C9068F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531EA8-2F0B-4ADC-8895-97E451F3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A98D9B-9E5D-4710-BA8B-B9AE6E73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F9A2C9-9E19-48D9-AE45-C315B160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6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20BB7-080D-4DCA-92FF-1BDE18D8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28BDE5-9253-45A0-84D8-52859B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58B247-663D-4D56-A8D9-0B7DF4D3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6A9368-E67A-4743-A681-9230A514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1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3BDBF8-D378-411C-8160-98AB8234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ADB70B-198D-45D3-BA13-C6BE79E3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51F1-6660-4497-A00A-E136CB0A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4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7D64-0F0D-4DA1-9A1C-BB193122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A783F-CF94-4CC2-9099-9C388DEF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17D651-5B05-4C79-AC61-9C76F370E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3FDDE1-58E3-4885-81CF-8BEA18AE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9A3C3-4C5E-44EA-B1FB-8218862F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0CAACB-9923-4406-9E19-FEF72BF8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6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11B9-1140-4C61-A6F9-3E5E50AB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ADC3A5-C6D0-42A4-9246-2205C63C7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70AFCE-555B-4EF2-8858-C0CE3D7EB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C22C-0E65-4235-B292-5FDA6190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3C2FF-8086-4C19-80A5-46FF015F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8040E-4A77-49B2-A9FB-3EF60729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8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AA5993-46A1-45E6-9676-FF2B2F78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8C0CD-8FF5-4C37-9451-6E2CCBB89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C7D4C-D372-4892-9326-0C9F9921A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4B42-D32C-4F1E-A9E3-565590F4CD8D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ECEF-EC92-4837-8E01-A8A75D74C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15F9D-CC43-4AB0-94E9-28BD4143B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4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334A9C6-B3B5-4F9D-940E-C06DDED122E7}"/>
              </a:ext>
            </a:extLst>
          </p:cNvPr>
          <p:cNvGrpSpPr/>
          <p:nvPr/>
        </p:nvGrpSpPr>
        <p:grpSpPr>
          <a:xfrm>
            <a:off x="4850937" y="2047231"/>
            <a:ext cx="2476500" cy="2402146"/>
            <a:chOff x="4850937" y="1983616"/>
            <a:chExt cx="2476500" cy="24021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67CE4D-5DAB-45F0-AB1C-560055F94311}"/>
                </a:ext>
              </a:extLst>
            </p:cNvPr>
            <p:cNvSpPr txBox="1"/>
            <p:nvPr/>
          </p:nvSpPr>
          <p:spPr>
            <a:xfrm>
              <a:off x="5147098" y="2800947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20449"/>
                  </a:solidFill>
                  <a:latin typeface="Segoe UI Black" panose="020B0A02040204020203" pitchFamily="34" charset="0"/>
                  <a:cs typeface="Segoe UI" panose="020B0502040204020203" pitchFamily="34" charset="0"/>
                </a:rPr>
                <a:t>M</a:t>
              </a:r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0A4AD1-22A8-422E-B925-B74371618DBC}"/>
                </a:ext>
              </a:extLst>
            </p:cNvPr>
            <p:cNvSpPr txBox="1"/>
            <p:nvPr/>
          </p:nvSpPr>
          <p:spPr>
            <a:xfrm>
              <a:off x="5966111" y="2800947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Segoe UI Black" panose="020B0A02040204020203" pitchFamily="34" charset="0"/>
                  <a:cs typeface="Segoe UI" panose="020B0502040204020203" pitchFamily="34" charset="0"/>
                </a:rPr>
                <a:t>U</a:t>
              </a:r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AC6F6C-F2C7-4856-8C2E-574C7A1B6EB8}"/>
                </a:ext>
              </a:extLst>
            </p:cNvPr>
            <p:cNvSpPr txBox="1"/>
            <p:nvPr/>
          </p:nvSpPr>
          <p:spPr>
            <a:xfrm>
              <a:off x="6673595" y="2800947"/>
              <a:ext cx="388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Z</a:t>
              </a:r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643148-F461-46D9-A301-648C83F2FEBB}"/>
                </a:ext>
              </a:extLst>
            </p:cNvPr>
            <p:cNvSpPr txBox="1"/>
            <p:nvPr/>
          </p:nvSpPr>
          <p:spPr>
            <a:xfrm>
              <a:off x="5636384" y="3335675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Segoe UI Black" panose="020B0A02040204020203" pitchFamily="34" charset="0"/>
                  <a:cs typeface="Segoe UI" panose="020B0502040204020203" pitchFamily="34" charset="0"/>
                </a:rPr>
                <a:t>I</a:t>
              </a:r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36366-79DC-4E37-AA17-C341941A1236}"/>
                </a:ext>
              </a:extLst>
            </p:cNvPr>
            <p:cNvSpPr txBox="1"/>
            <p:nvPr/>
          </p:nvSpPr>
          <p:spPr>
            <a:xfrm>
              <a:off x="6325250" y="3335675"/>
              <a:ext cx="4026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20449"/>
                  </a:solidFill>
                  <a:latin typeface="Segoe UI Black" panose="020B0A02040204020203" pitchFamily="34" charset="0"/>
                  <a:cs typeface="Segoe UI" panose="020B0502040204020203" pitchFamily="34" charset="0"/>
                </a:rPr>
                <a:t>X</a:t>
              </a:r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824457-1A19-4E90-BB23-499A8D382EA7}"/>
                </a:ext>
              </a:extLst>
            </p:cNvPr>
            <p:cNvSpPr txBox="1"/>
            <p:nvPr/>
          </p:nvSpPr>
          <p:spPr>
            <a:xfrm>
              <a:off x="6764788" y="2784579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74D04F-27E4-4C8C-8257-B4E79066F0B9}"/>
                </a:ext>
              </a:extLst>
            </p:cNvPr>
            <p:cNvSpPr txBox="1"/>
            <p:nvPr/>
          </p:nvSpPr>
          <p:spPr>
            <a:xfrm>
              <a:off x="5200573" y="3709788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6C8DA5-C2D4-40AC-912F-DF20EF5A7F07}"/>
                </a:ext>
              </a:extLst>
            </p:cNvPr>
            <p:cNvSpPr txBox="1"/>
            <p:nvPr/>
          </p:nvSpPr>
          <p:spPr>
            <a:xfrm>
              <a:off x="5996822" y="3709788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EF8044-63CF-4754-94D7-F316D81C3734}"/>
                </a:ext>
              </a:extLst>
            </p:cNvPr>
            <p:cNvSpPr txBox="1"/>
            <p:nvPr/>
          </p:nvSpPr>
          <p:spPr>
            <a:xfrm>
              <a:off x="6793070" y="3709788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EE64547-4172-4FD6-9B8C-837E88775969}"/>
                </a:ext>
              </a:extLst>
            </p:cNvPr>
            <p:cNvSpPr/>
            <p:nvPr/>
          </p:nvSpPr>
          <p:spPr>
            <a:xfrm>
              <a:off x="4850937" y="1983616"/>
              <a:ext cx="2476500" cy="2402146"/>
            </a:xfrm>
            <a:prstGeom prst="rect">
              <a:avLst/>
            </a:prstGeom>
            <a:noFill/>
            <a:ln w="66675">
              <a:solidFill>
                <a:srgbClr val="E20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20449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3E5CBDA-12D3-408F-B574-FA0646A0A0B2}"/>
              </a:ext>
            </a:extLst>
          </p:cNvPr>
          <p:cNvSpPr txBox="1"/>
          <p:nvPr/>
        </p:nvSpPr>
        <p:spPr>
          <a:xfrm>
            <a:off x="4690922" y="4517900"/>
            <a:ext cx="2962671" cy="115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발표자 </a:t>
            </a:r>
            <a:r>
              <a:rPr lang="en-US" altLang="ko-KR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: 20130118 </a:t>
            </a: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김기훈                       </a:t>
            </a:r>
            <a:endParaRPr lang="en-US" altLang="ko-KR" sz="10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Segoe UI" panose="020B0502040204020203" pitchFamily="34" charset="0"/>
            </a:endParaRPr>
          </a:p>
          <a:p>
            <a:pPr algn="ctr">
              <a:lnSpc>
                <a:spcPct val="140000"/>
              </a:lnSpc>
            </a:pP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  팀원 </a:t>
            </a:r>
            <a:r>
              <a:rPr lang="en-US" altLang="ko-KR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: 20130001 </a:t>
            </a:r>
            <a:r>
              <a:rPr lang="ko-KR" altLang="en-US" sz="1000" spc="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강구원</a:t>
            </a:r>
            <a:r>
              <a:rPr lang="en-US" altLang="ko-KR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, 20130954 </a:t>
            </a: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이승진</a:t>
            </a:r>
            <a:endParaRPr lang="en-US" altLang="ko-KR" sz="10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Segoe UI" panose="020B0502040204020203" pitchFamily="34" charset="0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          20140366 </a:t>
            </a: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김현우</a:t>
            </a:r>
            <a:r>
              <a:rPr lang="en-US" altLang="ko-KR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, 20150821 </a:t>
            </a: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윤지석</a:t>
            </a:r>
            <a:endParaRPr lang="en-US" altLang="ko-KR" sz="10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Segoe UI" panose="020B0502040204020203" pitchFamily="34" charset="0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          20160454 </a:t>
            </a:r>
            <a:r>
              <a:rPr lang="ko-KR" altLang="en-US" sz="1000" spc="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박규영</a:t>
            </a:r>
            <a:r>
              <a:rPr lang="en-US" altLang="ko-KR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, 20170813 </a:t>
            </a: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이성애</a:t>
            </a:r>
            <a:endParaRPr lang="en-US" altLang="ko-KR" sz="10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Segoe UI" panose="020B0502040204020203" pitchFamily="34" charset="0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20171250 </a:t>
            </a:r>
            <a:r>
              <a:rPr lang="ko-KR" altLang="en-US" sz="1000" spc="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한유현</a:t>
            </a: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             </a:t>
            </a:r>
            <a:endParaRPr lang="en-US" altLang="ko-KR" sz="10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Segoe UI" panose="020B0502040204020203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36C8DE-CC24-4B28-A4DD-ADD166539C69}"/>
              </a:ext>
            </a:extLst>
          </p:cNvPr>
          <p:cNvCxnSpPr/>
          <p:nvPr/>
        </p:nvCxnSpPr>
        <p:spPr>
          <a:xfrm>
            <a:off x="6121981" y="1323181"/>
            <a:ext cx="0" cy="257095"/>
          </a:xfrm>
          <a:prstGeom prst="line">
            <a:avLst/>
          </a:prstGeom>
          <a:ln w="66675">
            <a:solidFill>
              <a:srgbClr val="E20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C7CDF06-FA47-4245-82CD-320E2E58EA3E}"/>
              </a:ext>
            </a:extLst>
          </p:cNvPr>
          <p:cNvCxnSpPr/>
          <p:nvPr/>
        </p:nvCxnSpPr>
        <p:spPr>
          <a:xfrm>
            <a:off x="6075162" y="5840002"/>
            <a:ext cx="0" cy="257095"/>
          </a:xfrm>
          <a:prstGeom prst="line">
            <a:avLst/>
          </a:prstGeom>
          <a:ln w="66675">
            <a:solidFill>
              <a:srgbClr val="E20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E93127-BE72-4FA3-9C22-91D220833803}"/>
              </a:ext>
            </a:extLst>
          </p:cNvPr>
          <p:cNvSpPr txBox="1"/>
          <p:nvPr/>
        </p:nvSpPr>
        <p:spPr>
          <a:xfrm>
            <a:off x="5139981" y="1714894"/>
            <a:ext cx="1964000" cy="292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Segoe UI" panose="020B0502040204020203" pitchFamily="34" charset="0"/>
              </a:rPr>
              <a:t>나만의 악보 제작 어플리케이션</a:t>
            </a:r>
            <a:endParaRPr lang="en-US" altLang="ko-KR" sz="10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8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1073176" y="757884"/>
            <a:ext cx="3092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5.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컴포넌트 다이어그램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53476-02B8-4252-98EB-70B0FA651613}"/>
              </a:ext>
            </a:extLst>
          </p:cNvPr>
          <p:cNvSpPr txBox="1"/>
          <p:nvPr/>
        </p:nvSpPr>
        <p:spPr>
          <a:xfrm>
            <a:off x="1459469" y="1167489"/>
            <a:ext cx="22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*</a:t>
            </a:r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Server Side</a:t>
            </a:r>
          </a:p>
        </p:txBody>
      </p:sp>
      <p:pic>
        <p:nvPicPr>
          <p:cNvPr id="6145" name="_x209031680" descr="EMB00003c680c45">
            <a:extLst>
              <a:ext uri="{FF2B5EF4-FFF2-40B4-BE49-F238E27FC236}">
                <a16:creationId xmlns:a16="http://schemas.microsoft.com/office/drawing/2014/main" id="{B0DC2226-9122-418E-B8E0-F26F605C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94" y="1660141"/>
            <a:ext cx="6972774" cy="44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82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516994" y="267690"/>
            <a:ext cx="28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6.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클래스 다이어그램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pic>
        <p:nvPicPr>
          <p:cNvPr id="8193" name="_x209031200" descr="EMB00003c680c49">
            <a:extLst>
              <a:ext uri="{FF2B5EF4-FFF2-40B4-BE49-F238E27FC236}">
                <a16:creationId xmlns:a16="http://schemas.microsoft.com/office/drawing/2014/main" id="{864B9ABD-DFFB-4518-BE63-27ED1E3FB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18" y="790348"/>
            <a:ext cx="10351350" cy="585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0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516994" y="267690"/>
            <a:ext cx="28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6.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클래스 다이어그램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B4E1122-8896-4CC9-BDA8-35F008E26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143256"/>
              </p:ext>
            </p:extLst>
          </p:nvPr>
        </p:nvGraphicFramePr>
        <p:xfrm>
          <a:off x="860769" y="2626980"/>
          <a:ext cx="5643726" cy="202043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881242">
                  <a:extLst>
                    <a:ext uri="{9D8B030D-6E8A-4147-A177-3AD203B41FA5}">
                      <a16:colId xmlns:a16="http://schemas.microsoft.com/office/drawing/2014/main" val="2764973949"/>
                    </a:ext>
                  </a:extLst>
                </a:gridCol>
                <a:gridCol w="3762484">
                  <a:extLst>
                    <a:ext uri="{9D8B030D-6E8A-4147-A177-3AD203B41FA5}">
                      <a16:colId xmlns:a16="http://schemas.microsoft.com/office/drawing/2014/main" val="2428052481"/>
                    </a:ext>
                  </a:extLst>
                </a:gridCol>
              </a:tblGrid>
              <a:tr h="532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클래스 이름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SheetMusic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45286"/>
                  </a:ext>
                </a:extLst>
              </a:tr>
              <a:tr h="5566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악보를 관리한다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5690"/>
                  </a:ext>
                </a:extLst>
              </a:tr>
              <a:tr h="931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 설명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Mid</a:t>
                      </a:r>
                      <a:r>
                        <a:rPr lang="ko-KR" altLang="en-US" dirty="0"/>
                        <a:t>파일로 부터 가져온 음악 관련 데이터들을 가지고 악보를 그린다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726026"/>
                  </a:ext>
                </a:extLst>
              </a:tr>
            </a:tbl>
          </a:graphicData>
        </a:graphic>
      </p:graphicFrame>
      <p:pic>
        <p:nvPicPr>
          <p:cNvPr id="10241" name="_x209030880" descr="EMB00003c680c6c">
            <a:extLst>
              <a:ext uri="{FF2B5EF4-FFF2-40B4-BE49-F238E27FC236}">
                <a16:creationId xmlns:a16="http://schemas.microsoft.com/office/drawing/2014/main" id="{B4EFDE96-4583-443D-9AE8-57304F57D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408" y="607115"/>
            <a:ext cx="4430598" cy="626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36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516994" y="267690"/>
            <a:ext cx="28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6.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클래스 다이어그램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B4E1122-8896-4CC9-BDA8-35F008E26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6163"/>
              </p:ext>
            </p:extLst>
          </p:nvPr>
        </p:nvGraphicFramePr>
        <p:xfrm>
          <a:off x="860769" y="2626980"/>
          <a:ext cx="5643726" cy="202043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881242">
                  <a:extLst>
                    <a:ext uri="{9D8B030D-6E8A-4147-A177-3AD203B41FA5}">
                      <a16:colId xmlns:a16="http://schemas.microsoft.com/office/drawing/2014/main" val="2764973949"/>
                    </a:ext>
                  </a:extLst>
                </a:gridCol>
                <a:gridCol w="3762484">
                  <a:extLst>
                    <a:ext uri="{9D8B030D-6E8A-4147-A177-3AD203B41FA5}">
                      <a16:colId xmlns:a16="http://schemas.microsoft.com/office/drawing/2014/main" val="2428052481"/>
                    </a:ext>
                  </a:extLst>
                </a:gridCol>
              </a:tblGrid>
              <a:tr h="532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클래스 이름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MidiFile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45286"/>
                  </a:ext>
                </a:extLst>
              </a:tr>
              <a:tr h="5566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Mid</a:t>
                      </a:r>
                      <a:r>
                        <a:rPr lang="ko-KR" altLang="en-US" dirty="0"/>
                        <a:t>파일을 관리한다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5690"/>
                  </a:ext>
                </a:extLst>
              </a:tr>
              <a:tr h="931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 설명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Mid</a:t>
                      </a:r>
                      <a:r>
                        <a:rPr lang="ko-KR" altLang="en-US" dirty="0"/>
                        <a:t>파일에 담겨진 데이터들을 사용가능한 데이터로 변환 시켜준다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726026"/>
                  </a:ext>
                </a:extLst>
              </a:tr>
            </a:tbl>
          </a:graphicData>
        </a:graphic>
      </p:graphicFrame>
      <p:pic>
        <p:nvPicPr>
          <p:cNvPr id="14337" name="_x209028640" descr="EMB00003c680c6f">
            <a:extLst>
              <a:ext uri="{FF2B5EF4-FFF2-40B4-BE49-F238E27FC236}">
                <a16:creationId xmlns:a16="http://schemas.microsoft.com/office/drawing/2014/main" id="{49481536-6847-434F-A226-4F980D164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483" y="1384300"/>
            <a:ext cx="5403850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18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6845BD5-70E4-4769-96FF-A61FD4225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95508"/>
              </p:ext>
            </p:extLst>
          </p:nvPr>
        </p:nvGraphicFramePr>
        <p:xfrm>
          <a:off x="2152609" y="1234015"/>
          <a:ext cx="7792669" cy="483684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97556">
                  <a:extLst>
                    <a:ext uri="{9D8B030D-6E8A-4147-A177-3AD203B41FA5}">
                      <a16:colId xmlns:a16="http://schemas.microsoft.com/office/drawing/2014/main" val="2764973949"/>
                    </a:ext>
                  </a:extLst>
                </a:gridCol>
                <a:gridCol w="5195113">
                  <a:extLst>
                    <a:ext uri="{9D8B030D-6E8A-4147-A177-3AD203B41FA5}">
                      <a16:colId xmlns:a16="http://schemas.microsoft.com/office/drawing/2014/main" val="2428052481"/>
                    </a:ext>
                  </a:extLst>
                </a:gridCol>
              </a:tblGrid>
              <a:tr h="481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기능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녹음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45286"/>
                  </a:ext>
                </a:extLst>
              </a:tr>
              <a:tr h="435563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13616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516994" y="267690"/>
            <a:ext cx="3092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6.</a:t>
            </a:r>
            <a:r>
              <a:rPr lang="ko-KR" altLang="en-US" sz="2000" spc="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인터액션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 다이어그램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pic>
        <p:nvPicPr>
          <p:cNvPr id="9217" name="_x209030800" descr="EMB00003c680c4c">
            <a:extLst>
              <a:ext uri="{FF2B5EF4-FFF2-40B4-BE49-F238E27FC236}">
                <a16:creationId xmlns:a16="http://schemas.microsoft.com/office/drawing/2014/main" id="{D6905DDD-28DE-4ECE-B4A0-69055FDE7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396" y="1833514"/>
            <a:ext cx="6985262" cy="410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28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6845BD5-70E4-4769-96FF-A61FD4225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04723"/>
              </p:ext>
            </p:extLst>
          </p:nvPr>
        </p:nvGraphicFramePr>
        <p:xfrm>
          <a:off x="2152609" y="1234015"/>
          <a:ext cx="7792669" cy="483684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97556">
                  <a:extLst>
                    <a:ext uri="{9D8B030D-6E8A-4147-A177-3AD203B41FA5}">
                      <a16:colId xmlns:a16="http://schemas.microsoft.com/office/drawing/2014/main" val="2764973949"/>
                    </a:ext>
                  </a:extLst>
                </a:gridCol>
                <a:gridCol w="5195113">
                  <a:extLst>
                    <a:ext uri="{9D8B030D-6E8A-4147-A177-3AD203B41FA5}">
                      <a16:colId xmlns:a16="http://schemas.microsoft.com/office/drawing/2014/main" val="2428052481"/>
                    </a:ext>
                  </a:extLst>
                </a:gridCol>
              </a:tblGrid>
              <a:tr h="481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기능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악보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45286"/>
                  </a:ext>
                </a:extLst>
              </a:tr>
              <a:tr h="435563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13616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516994" y="267690"/>
            <a:ext cx="3092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6.</a:t>
            </a:r>
            <a:r>
              <a:rPr lang="ko-KR" altLang="en-US" sz="2000" spc="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인터액션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 다이어그램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pic>
        <p:nvPicPr>
          <p:cNvPr id="11265" name="_x204363104" descr="EMB00003c680c50">
            <a:extLst>
              <a:ext uri="{FF2B5EF4-FFF2-40B4-BE49-F238E27FC236}">
                <a16:creationId xmlns:a16="http://schemas.microsoft.com/office/drawing/2014/main" id="{AFDEAEAE-B6C4-4BB3-9637-89ED6B6F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208" y="1731863"/>
            <a:ext cx="4032812" cy="418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52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6845BD5-70E4-4769-96FF-A61FD4225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07285"/>
              </p:ext>
            </p:extLst>
          </p:nvPr>
        </p:nvGraphicFramePr>
        <p:xfrm>
          <a:off x="1549293" y="809809"/>
          <a:ext cx="8848472" cy="569191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949490">
                  <a:extLst>
                    <a:ext uri="{9D8B030D-6E8A-4147-A177-3AD203B41FA5}">
                      <a16:colId xmlns:a16="http://schemas.microsoft.com/office/drawing/2014/main" val="2764973949"/>
                    </a:ext>
                  </a:extLst>
                </a:gridCol>
                <a:gridCol w="5898982">
                  <a:extLst>
                    <a:ext uri="{9D8B030D-6E8A-4147-A177-3AD203B41FA5}">
                      <a16:colId xmlns:a16="http://schemas.microsoft.com/office/drawing/2014/main" val="2428052481"/>
                    </a:ext>
                  </a:extLst>
                </a:gridCol>
              </a:tblGrid>
              <a:tr h="3685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기능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악보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45286"/>
                  </a:ext>
                </a:extLst>
              </a:tr>
              <a:tr h="5323375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13616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516994" y="267690"/>
            <a:ext cx="3092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6.</a:t>
            </a:r>
            <a:r>
              <a:rPr lang="ko-KR" altLang="en-US" sz="2000" spc="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인터액션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 다이어그램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pic>
        <p:nvPicPr>
          <p:cNvPr id="12289" name="_x209028960" descr="EMB00003c680c54">
            <a:extLst>
              <a:ext uri="{FF2B5EF4-FFF2-40B4-BE49-F238E27FC236}">
                <a16:creationId xmlns:a16="http://schemas.microsoft.com/office/drawing/2014/main" id="{E05AD3A9-34BB-445B-8FAA-D52094B1E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347" y="1228313"/>
            <a:ext cx="5440363" cy="515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941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6845BD5-70E4-4769-96FF-A61FD4225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656591"/>
              </p:ext>
            </p:extLst>
          </p:nvPr>
        </p:nvGraphicFramePr>
        <p:xfrm>
          <a:off x="1549293" y="809809"/>
          <a:ext cx="8848472" cy="569191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949490">
                  <a:extLst>
                    <a:ext uri="{9D8B030D-6E8A-4147-A177-3AD203B41FA5}">
                      <a16:colId xmlns:a16="http://schemas.microsoft.com/office/drawing/2014/main" val="2764973949"/>
                    </a:ext>
                  </a:extLst>
                </a:gridCol>
                <a:gridCol w="5898982">
                  <a:extLst>
                    <a:ext uri="{9D8B030D-6E8A-4147-A177-3AD203B41FA5}">
                      <a16:colId xmlns:a16="http://schemas.microsoft.com/office/drawing/2014/main" val="2428052481"/>
                    </a:ext>
                  </a:extLst>
                </a:gridCol>
              </a:tblGrid>
              <a:tr h="3685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기능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노래 재생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45286"/>
                  </a:ext>
                </a:extLst>
              </a:tr>
              <a:tr h="5323375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13616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516994" y="267690"/>
            <a:ext cx="3092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6.</a:t>
            </a:r>
            <a:r>
              <a:rPr lang="ko-KR" altLang="en-US" sz="2000" spc="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인터액션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 다이어그램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pic>
        <p:nvPicPr>
          <p:cNvPr id="13313" name="_x209028960" descr="EMB00003c680c5b">
            <a:extLst>
              <a:ext uri="{FF2B5EF4-FFF2-40B4-BE49-F238E27FC236}">
                <a16:creationId xmlns:a16="http://schemas.microsoft.com/office/drawing/2014/main" id="{62AC83C3-D73C-45F5-ADF4-B3507A833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141" y="1588417"/>
            <a:ext cx="7684065" cy="39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283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24A06972-BA6B-447D-B749-AC66F8D3EA9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678" y="0"/>
            <a:ext cx="10713881" cy="6858000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88A726B-63E2-475B-918A-FDDAF56698A2}"/>
              </a:ext>
            </a:extLst>
          </p:cNvPr>
          <p:cNvSpPr/>
          <p:nvPr/>
        </p:nvSpPr>
        <p:spPr>
          <a:xfrm flipH="1">
            <a:off x="1898682" y="0"/>
            <a:ext cx="9168917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100000">
                <a:srgbClr val="FAFAFA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3B1BC2-8F28-47B6-8D84-850AA2CF68B6}"/>
              </a:ext>
            </a:extLst>
          </p:cNvPr>
          <p:cNvSpPr txBox="1"/>
          <p:nvPr/>
        </p:nvSpPr>
        <p:spPr>
          <a:xfrm>
            <a:off x="5610333" y="2295692"/>
            <a:ext cx="509787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egoe UI Black" panose="020B0A02040204020203" pitchFamily="34" charset="0"/>
                <a:cs typeface="Noto Sans Blk" panose="020B0A02040504020204" pitchFamily="34"/>
              </a:rPr>
              <a:t>Q</a:t>
            </a:r>
            <a:r>
              <a:rPr lang="en-US" altLang="ko-KR" sz="16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&amp;</a:t>
            </a:r>
            <a:r>
              <a:rPr lang="en-US" altLang="ko-KR" sz="16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egoe UI Black" panose="020B0A02040204020203" pitchFamily="34" charset="0"/>
                <a:cs typeface="Noto Sans Blk" panose="020B0A02040504020204" pitchFamily="34"/>
              </a:rPr>
              <a:t>A</a:t>
            </a:r>
            <a:endParaRPr lang="en-US" altLang="ko-KR" sz="166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8438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C27130B-735C-4E3B-A190-1B759B87AED9}"/>
              </a:ext>
            </a:extLst>
          </p:cNvPr>
          <p:cNvSpPr txBox="1"/>
          <p:nvPr/>
        </p:nvSpPr>
        <p:spPr>
          <a:xfrm>
            <a:off x="1088416" y="756671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C</a:t>
            </a:r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ONTE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NTS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cs typeface="Noto Sans Blk" panose="020B0A02040504020204" pitchFamily="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AA5AAB-9F3A-4300-A30F-08086195B3F8}"/>
              </a:ext>
            </a:extLst>
          </p:cNvPr>
          <p:cNvSpPr txBox="1"/>
          <p:nvPr/>
        </p:nvSpPr>
        <p:spPr>
          <a:xfrm>
            <a:off x="1104269" y="24268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1.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개요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98372FA-C4CF-44F4-8785-856BAC21874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76010" y="2589902"/>
            <a:ext cx="3422410" cy="21590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F6E1BD-5BE8-4621-9A2A-F1B684AF7523}"/>
              </a:ext>
            </a:extLst>
          </p:cNvPr>
          <p:cNvSpPr txBox="1"/>
          <p:nvPr/>
        </p:nvSpPr>
        <p:spPr>
          <a:xfrm>
            <a:off x="1104269" y="3005663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2.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예상 인터페이스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99FA221-29AD-44B0-AADF-52A2C49C99C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444974" y="3174941"/>
            <a:ext cx="2037593" cy="15388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F0ABE5C-EDEE-4717-9A45-5E9ED87703BA}"/>
              </a:ext>
            </a:extLst>
          </p:cNvPr>
          <p:cNvSpPr/>
          <p:nvPr/>
        </p:nvSpPr>
        <p:spPr>
          <a:xfrm>
            <a:off x="7680821" y="0"/>
            <a:ext cx="1069479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100000">
                <a:srgbClr val="FAFAFA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380B94-B9E4-4BB6-8528-674BB535E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43" y="251239"/>
            <a:ext cx="5746657" cy="70801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9FAF8C-1E27-49CA-8F6E-CF612F614C2C}"/>
              </a:ext>
            </a:extLst>
          </p:cNvPr>
          <p:cNvSpPr txBox="1"/>
          <p:nvPr/>
        </p:nvSpPr>
        <p:spPr>
          <a:xfrm>
            <a:off x="1088416" y="3504206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3.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시스템 운용도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89D0DC2-CD71-4029-9647-326EC00FCBF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198289" y="3673484"/>
            <a:ext cx="2284278" cy="15388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8F43D6-A9B8-4502-B89B-8C7CBC6751E6}"/>
              </a:ext>
            </a:extLst>
          </p:cNvPr>
          <p:cNvSpPr txBox="1"/>
          <p:nvPr/>
        </p:nvSpPr>
        <p:spPr>
          <a:xfrm>
            <a:off x="1104269" y="4023081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4.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데이터베이스 설계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FD7B394-1915-45A5-8A65-BD4DA9884B6D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695043" y="4192359"/>
            <a:ext cx="1803377" cy="15388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F7331E-503B-49E1-9600-868590F28417}"/>
              </a:ext>
            </a:extLst>
          </p:cNvPr>
          <p:cNvSpPr txBox="1"/>
          <p:nvPr/>
        </p:nvSpPr>
        <p:spPr>
          <a:xfrm>
            <a:off x="1104269" y="4552085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5.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컴포넌트 다이어그램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B314D8D-F3D6-46AD-8A18-5A1E1126989F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945111" y="4721363"/>
            <a:ext cx="1553309" cy="15388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97C785-0619-4C4B-BAB0-42E866C9EE53}"/>
              </a:ext>
            </a:extLst>
          </p:cNvPr>
          <p:cNvSpPr txBox="1"/>
          <p:nvPr/>
        </p:nvSpPr>
        <p:spPr>
          <a:xfrm>
            <a:off x="1096413" y="5072135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6.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클래스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00F3ABB-E936-4232-A92F-47D3CBAED95F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687187" y="5241413"/>
            <a:ext cx="1803377" cy="15388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0B1302-8FE2-47FA-A970-D26C9565DE45}"/>
              </a:ext>
            </a:extLst>
          </p:cNvPr>
          <p:cNvSpPr txBox="1"/>
          <p:nvPr/>
        </p:nvSpPr>
        <p:spPr>
          <a:xfrm>
            <a:off x="1088557" y="5563898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7.</a:t>
            </a:r>
            <a:r>
              <a:rPr lang="ko-KR" altLang="en-US" spc="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인터액션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 다이어그램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DAC2A91-E30D-4A21-9FE0-CBD6F7961BFB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929399" y="5733176"/>
            <a:ext cx="1553309" cy="15388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82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A2D566D-59FF-4578-BCBE-AAC53E17A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78" y="4712213"/>
            <a:ext cx="5112921" cy="248911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12E257-DD07-4BC6-9459-E73ABC41416C}"/>
              </a:ext>
            </a:extLst>
          </p:cNvPr>
          <p:cNvSpPr/>
          <p:nvPr/>
        </p:nvSpPr>
        <p:spPr>
          <a:xfrm>
            <a:off x="2318749" y="1883545"/>
            <a:ext cx="6853530" cy="19680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1073176" y="757884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1.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개요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1044FC-EB25-4C56-92D7-0DFABAB98826}"/>
              </a:ext>
            </a:extLst>
          </p:cNvPr>
          <p:cNvSpPr txBox="1"/>
          <p:nvPr/>
        </p:nvSpPr>
        <p:spPr>
          <a:xfrm>
            <a:off x="2459880" y="1990417"/>
            <a:ext cx="6571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사용자만의 음악을 만들 수 있고 다른 사용자와 공유를 할 수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생성한 음악에 대해 악보를 볼 수 있으며 악보를 수정 할 수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또한 음악을 재생할 수 있으며 음악을 재생할 때 여러 가지 악기소리로 나타낼 수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따라서 사용자에게 좀 더 편리하고 정확하게 악보를 생성하여 자신만의 노래를 만드는 것에 도움을 주고자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9EF65B-744D-4A1D-ACB3-29336394E29A}"/>
              </a:ext>
            </a:extLst>
          </p:cNvPr>
          <p:cNvSpPr/>
          <p:nvPr/>
        </p:nvSpPr>
        <p:spPr>
          <a:xfrm>
            <a:off x="2310892" y="4477485"/>
            <a:ext cx="6853530" cy="98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2D6B3-5ACA-481C-A15E-D63BB6446387}"/>
              </a:ext>
            </a:extLst>
          </p:cNvPr>
          <p:cNvSpPr txBox="1"/>
          <p:nvPr/>
        </p:nvSpPr>
        <p:spPr>
          <a:xfrm>
            <a:off x="2452023" y="4584357"/>
            <a:ext cx="657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악보 및 음원의 데이터를 사용하기 위해 </a:t>
            </a:r>
            <a:r>
              <a:rPr lang="en-US" altLang="ko-KR" dirty="0">
                <a:solidFill>
                  <a:schemeClr val="bg1"/>
                </a:solidFill>
              </a:rPr>
              <a:t>MIDI(.mid)</a:t>
            </a:r>
            <a:r>
              <a:rPr lang="ko-KR" altLang="en-US" dirty="0">
                <a:solidFill>
                  <a:schemeClr val="bg1"/>
                </a:solidFill>
              </a:rPr>
              <a:t>파일을 사용한다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498CD-FF92-4F2E-A370-A795EDC50D52}"/>
              </a:ext>
            </a:extLst>
          </p:cNvPr>
          <p:cNvSpPr txBox="1"/>
          <p:nvPr/>
        </p:nvSpPr>
        <p:spPr>
          <a:xfrm>
            <a:off x="2318749" y="1460985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*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시스템 목표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B1EA6-E594-4668-BA8A-340191A4CEC7}"/>
              </a:ext>
            </a:extLst>
          </p:cNvPr>
          <p:cNvSpPr txBox="1"/>
          <p:nvPr/>
        </p:nvSpPr>
        <p:spPr>
          <a:xfrm>
            <a:off x="2310892" y="4077375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*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제약 사항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1070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1073176" y="757884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2.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예상 인터페이스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pic>
        <p:nvPicPr>
          <p:cNvPr id="1025" name="_x196636904" descr="EMB0000380c0037">
            <a:extLst>
              <a:ext uri="{FF2B5EF4-FFF2-40B4-BE49-F238E27FC236}">
                <a16:creationId xmlns:a16="http://schemas.microsoft.com/office/drawing/2014/main" id="{9F9410DE-1810-4B2B-809A-36B2BD28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7" y="2014720"/>
            <a:ext cx="2503487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FD47F10-1E9D-4E08-8CF5-C6DA2DD84407}"/>
              </a:ext>
            </a:extLst>
          </p:cNvPr>
          <p:cNvSpPr txBox="1"/>
          <p:nvPr/>
        </p:nvSpPr>
        <p:spPr>
          <a:xfrm>
            <a:off x="7845492" y="1706943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egoe UI Black" panose="020B0A02040204020203" pitchFamily="34" charset="0"/>
                <a:ea typeface="-윤고딕360" panose="02030504000101010101" pitchFamily="18" charset="-127"/>
                <a:cs typeface="Noto Sans Blk" panose="020B0A02040504020204" pitchFamily="34"/>
              </a:rPr>
              <a:t>메인 화면</a:t>
            </a:r>
            <a:endParaRPr lang="en-US" altLang="ko-KR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495BBCA-0818-497A-92A3-BC325AB9C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230" y="7578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_x209031200" descr="EMB00003c680c18">
            <a:extLst>
              <a:ext uri="{FF2B5EF4-FFF2-40B4-BE49-F238E27FC236}">
                <a16:creationId xmlns:a16="http://schemas.microsoft.com/office/drawing/2014/main" id="{067DBB9B-1D76-450E-93BC-DE9652385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319" y="2014720"/>
            <a:ext cx="2682295" cy="408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EB3D73-6463-4C02-92EC-3051D9020CB6}"/>
              </a:ext>
            </a:extLst>
          </p:cNvPr>
          <p:cNvSpPr txBox="1"/>
          <p:nvPr/>
        </p:nvSpPr>
        <p:spPr>
          <a:xfrm>
            <a:off x="3142887" y="1644177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egoe UI Black" panose="020B0A02040204020203" pitchFamily="34" charset="0"/>
                <a:ea typeface="-윤고딕360" panose="02030504000101010101" pitchFamily="18" charset="-127"/>
                <a:cs typeface="Noto Sans Blk" panose="020B0A02040504020204" pitchFamily="34"/>
              </a:rPr>
              <a:t>로그인 화면</a:t>
            </a:r>
            <a:endParaRPr lang="en-US" altLang="ko-KR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904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1073176" y="757884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2.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예상 인터페이스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pic>
        <p:nvPicPr>
          <p:cNvPr id="1027" name="_x196636024" descr="EMB0000380c003b">
            <a:extLst>
              <a:ext uri="{FF2B5EF4-FFF2-40B4-BE49-F238E27FC236}">
                <a16:creationId xmlns:a16="http://schemas.microsoft.com/office/drawing/2014/main" id="{AD66A45F-1483-47C1-B509-5836DD748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44" y="2069264"/>
            <a:ext cx="2503487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196635944" descr="EMB0000380c003e">
            <a:extLst>
              <a:ext uri="{FF2B5EF4-FFF2-40B4-BE49-F238E27FC236}">
                <a16:creationId xmlns:a16="http://schemas.microsoft.com/office/drawing/2014/main" id="{C6784C26-9792-4FD7-A9AC-79EDC7397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452" y="2084081"/>
            <a:ext cx="2441575" cy="411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196635864" descr="EMB0000380c0043">
            <a:extLst>
              <a:ext uri="{FF2B5EF4-FFF2-40B4-BE49-F238E27FC236}">
                <a16:creationId xmlns:a16="http://schemas.microsoft.com/office/drawing/2014/main" id="{51296923-301B-4F6A-A72C-BCE8DE29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49" y="2069264"/>
            <a:ext cx="2577261" cy="41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C0FCA8C-C8F6-4E04-928F-D4F390F91F68}"/>
              </a:ext>
            </a:extLst>
          </p:cNvPr>
          <p:cNvSpPr txBox="1"/>
          <p:nvPr/>
        </p:nvSpPr>
        <p:spPr>
          <a:xfrm>
            <a:off x="2621172" y="175407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egoe UI Black" panose="020B0A02040204020203" pitchFamily="34" charset="0"/>
                <a:ea typeface="-윤고딕360" panose="02030504000101010101" pitchFamily="18" charset="-127"/>
                <a:cs typeface="Noto Sans Blk" panose="020B0A02040504020204" pitchFamily="34"/>
              </a:rPr>
              <a:t>녹음</a:t>
            </a:r>
            <a:endParaRPr lang="en-US" altLang="ko-KR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4B9F39-BD62-4247-A9EC-5BF2E0FA3AD4}"/>
              </a:ext>
            </a:extLst>
          </p:cNvPr>
          <p:cNvSpPr txBox="1"/>
          <p:nvPr/>
        </p:nvSpPr>
        <p:spPr>
          <a:xfrm>
            <a:off x="5231578" y="1754076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egoe UI Black" panose="020B0A02040204020203" pitchFamily="34" charset="0"/>
                <a:ea typeface="-윤고딕360" panose="02030504000101010101" pitchFamily="18" charset="-127"/>
                <a:cs typeface="Noto Sans Blk" panose="020B0A02040504020204" pitchFamily="34"/>
              </a:rPr>
              <a:t>악보  편집</a:t>
            </a:r>
            <a:endParaRPr lang="en-US" altLang="ko-KR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6C044C-55B9-45E5-937B-C23DEAC825F2}"/>
              </a:ext>
            </a:extLst>
          </p:cNvPr>
          <p:cNvSpPr txBox="1"/>
          <p:nvPr/>
        </p:nvSpPr>
        <p:spPr>
          <a:xfrm>
            <a:off x="8214700" y="1754075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egoe UI Black" panose="020B0A02040204020203" pitchFamily="34" charset="0"/>
                <a:ea typeface="-윤고딕360" panose="02030504000101010101" pitchFamily="18" charset="-127"/>
                <a:cs typeface="Noto Sans Blk" panose="020B0A02040504020204" pitchFamily="34"/>
              </a:rPr>
              <a:t>음악 재생</a:t>
            </a:r>
            <a:endParaRPr lang="en-US" altLang="ko-KR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331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1073176" y="757884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3.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시스템 운용도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pic>
        <p:nvPicPr>
          <p:cNvPr id="3" name="_x209029760" descr="EMB00003c680c1b">
            <a:extLst>
              <a:ext uri="{FF2B5EF4-FFF2-40B4-BE49-F238E27FC236}">
                <a16:creationId xmlns:a16="http://schemas.microsoft.com/office/drawing/2014/main" id="{B8585039-0FF4-4A0D-A95A-36639A2DB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093" y="1659646"/>
            <a:ext cx="8805541" cy="40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26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1073176" y="757884"/>
            <a:ext cx="282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4.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데이터베이스 설계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pic>
        <p:nvPicPr>
          <p:cNvPr id="3073" name="_x209030960" descr="EMB00003c680c1e">
            <a:extLst>
              <a:ext uri="{FF2B5EF4-FFF2-40B4-BE49-F238E27FC236}">
                <a16:creationId xmlns:a16="http://schemas.microsoft.com/office/drawing/2014/main" id="{4F63A653-16B1-4CFA-A7E0-28C18ADB1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877" y="2323706"/>
            <a:ext cx="8027041" cy="30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7E96BA-9DFF-4D1E-BDB2-6B3BA6ECDF5E}"/>
              </a:ext>
            </a:extLst>
          </p:cNvPr>
          <p:cNvSpPr txBox="1"/>
          <p:nvPr/>
        </p:nvSpPr>
        <p:spPr>
          <a:xfrm>
            <a:off x="1868877" y="1777550"/>
            <a:ext cx="2202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*</a:t>
            </a:r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240884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1073176" y="757884"/>
            <a:ext cx="282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4.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데이터베이스 설계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E96BA-9DFF-4D1E-BDB2-6B3BA6ECDF5E}"/>
              </a:ext>
            </a:extLst>
          </p:cNvPr>
          <p:cNvSpPr txBox="1"/>
          <p:nvPr/>
        </p:nvSpPr>
        <p:spPr>
          <a:xfrm>
            <a:off x="1695942" y="1377440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*</a:t>
            </a:r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Schema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1EDA971-FA1A-414F-9CC4-9AA7860B7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583040"/>
              </p:ext>
            </p:extLst>
          </p:nvPr>
        </p:nvGraphicFramePr>
        <p:xfrm>
          <a:off x="144699" y="1790196"/>
          <a:ext cx="5577369" cy="19104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859123">
                  <a:extLst>
                    <a:ext uri="{9D8B030D-6E8A-4147-A177-3AD203B41FA5}">
                      <a16:colId xmlns:a16="http://schemas.microsoft.com/office/drawing/2014/main" val="2764973949"/>
                    </a:ext>
                  </a:extLst>
                </a:gridCol>
                <a:gridCol w="1859123">
                  <a:extLst>
                    <a:ext uri="{9D8B030D-6E8A-4147-A177-3AD203B41FA5}">
                      <a16:colId xmlns:a16="http://schemas.microsoft.com/office/drawing/2014/main" val="2428052481"/>
                    </a:ext>
                  </a:extLst>
                </a:gridCol>
                <a:gridCol w="1859123">
                  <a:extLst>
                    <a:ext uri="{9D8B030D-6E8A-4147-A177-3AD203B41FA5}">
                      <a16:colId xmlns:a16="http://schemas.microsoft.com/office/drawing/2014/main" val="4144387536"/>
                    </a:ext>
                  </a:extLst>
                </a:gridCol>
              </a:tblGrid>
              <a:tr h="47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테이블 이름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MEMBER_TB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45286"/>
                  </a:ext>
                </a:extLst>
              </a:tr>
              <a:tr h="47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136165"/>
                  </a:ext>
                </a:extLst>
              </a:tr>
              <a:tr h="47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PK / email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35690"/>
                  </a:ext>
                </a:extLst>
              </a:tr>
              <a:tr h="47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password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72602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E82BA-BCA5-4390-85F0-205D09684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44079"/>
              </p:ext>
            </p:extLst>
          </p:nvPr>
        </p:nvGraphicFramePr>
        <p:xfrm>
          <a:off x="5889849" y="1790196"/>
          <a:ext cx="6053913" cy="477603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17971">
                  <a:extLst>
                    <a:ext uri="{9D8B030D-6E8A-4147-A177-3AD203B41FA5}">
                      <a16:colId xmlns:a16="http://schemas.microsoft.com/office/drawing/2014/main" val="2764973949"/>
                    </a:ext>
                  </a:extLst>
                </a:gridCol>
                <a:gridCol w="1839496">
                  <a:extLst>
                    <a:ext uri="{9D8B030D-6E8A-4147-A177-3AD203B41FA5}">
                      <a16:colId xmlns:a16="http://schemas.microsoft.com/office/drawing/2014/main" val="2428052481"/>
                    </a:ext>
                  </a:extLst>
                </a:gridCol>
                <a:gridCol w="2196446">
                  <a:extLst>
                    <a:ext uri="{9D8B030D-6E8A-4147-A177-3AD203B41FA5}">
                      <a16:colId xmlns:a16="http://schemas.microsoft.com/office/drawing/2014/main" val="4144387536"/>
                    </a:ext>
                  </a:extLst>
                </a:gridCol>
              </a:tblGrid>
              <a:tr h="47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테이블 이름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MUSIC_TB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45286"/>
                  </a:ext>
                </a:extLst>
              </a:tr>
              <a:tr h="47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136165"/>
                  </a:ext>
                </a:extLst>
              </a:tr>
              <a:tr h="47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music_id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PK / email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35690"/>
                  </a:ext>
                </a:extLst>
              </a:tr>
              <a:tr h="47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writer_id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FK(MEMBER_TB(id))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726026"/>
                  </a:ext>
                </a:extLst>
              </a:tr>
              <a:tr h="47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11991"/>
                  </a:ext>
                </a:extLst>
              </a:tr>
              <a:tr h="47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genre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64302"/>
                  </a:ext>
                </a:extLst>
              </a:tr>
              <a:tr h="47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cover_img_url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url</a:t>
                      </a:r>
                      <a:r>
                        <a:rPr lang="en-US" altLang="ko-KR" dirty="0"/>
                        <a:t> / jpg file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020695"/>
                  </a:ext>
                </a:extLst>
              </a:tr>
              <a:tr h="47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music_file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url</a:t>
                      </a:r>
                      <a:r>
                        <a:rPr lang="en-US" altLang="ko-KR" dirty="0"/>
                        <a:t> / midi file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224414"/>
                  </a:ext>
                </a:extLst>
              </a:tr>
              <a:tr h="47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scope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TINYINT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0(</a:t>
                      </a:r>
                      <a:r>
                        <a:rPr lang="ko-KR" altLang="en-US" dirty="0"/>
                        <a:t>비공개</a:t>
                      </a:r>
                      <a:r>
                        <a:rPr lang="en-US" altLang="ko-KR" dirty="0"/>
                        <a:t>) / 1(</a:t>
                      </a:r>
                      <a:r>
                        <a:rPr lang="ko-KR" altLang="en-US" dirty="0"/>
                        <a:t>공개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754714"/>
                  </a:ext>
                </a:extLst>
              </a:tr>
              <a:tr h="47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modify_date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06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1073176" y="757884"/>
            <a:ext cx="3092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5.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컴포넌트 다이어그램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pic>
        <p:nvPicPr>
          <p:cNvPr id="4097" name="_x209030800" descr="EMB00003c680c3e">
            <a:extLst>
              <a:ext uri="{FF2B5EF4-FFF2-40B4-BE49-F238E27FC236}">
                <a16:creationId xmlns:a16="http://schemas.microsoft.com/office/drawing/2014/main" id="{3C576AD3-09E7-438E-90F0-2520DA32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469" y="1618619"/>
            <a:ext cx="8627211" cy="42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A53476-02B8-4252-98EB-70B0FA651613}"/>
              </a:ext>
            </a:extLst>
          </p:cNvPr>
          <p:cNvSpPr txBox="1"/>
          <p:nvPr/>
        </p:nvSpPr>
        <p:spPr>
          <a:xfrm>
            <a:off x="1459469" y="1167489"/>
            <a:ext cx="2141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*</a:t>
            </a:r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Client Side</a:t>
            </a:r>
          </a:p>
        </p:txBody>
      </p:sp>
    </p:spTree>
    <p:extLst>
      <p:ext uri="{BB962C8B-B14F-4D97-AF65-F5344CB8AC3E}">
        <p14:creationId xmlns:p14="http://schemas.microsoft.com/office/powerpoint/2010/main" val="180393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371</Words>
  <Application>Microsoft Office PowerPoint</Application>
  <PresentationFormat>와이드스크린</PresentationFormat>
  <Paragraphs>126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-윤고딕330</vt:lpstr>
      <vt:lpstr>-윤고딕350</vt:lpstr>
      <vt:lpstr>-윤고딕360</vt:lpstr>
      <vt:lpstr>Arial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김기훈 김기훈</cp:lastModifiedBy>
  <cp:revision>72</cp:revision>
  <dcterms:created xsi:type="dcterms:W3CDTF">2019-01-20T01:54:17Z</dcterms:created>
  <dcterms:modified xsi:type="dcterms:W3CDTF">2019-04-01T04:56:22Z</dcterms:modified>
</cp:coreProperties>
</file>