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9" r:id="rId5"/>
    <p:sldId id="270" r:id="rId6"/>
    <p:sldId id="271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449"/>
    <a:srgbClr val="FAFAFA"/>
    <a:srgbClr val="820000"/>
    <a:srgbClr val="9A00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6353" autoAdjust="0"/>
  </p:normalViewPr>
  <p:slideViewPr>
    <p:cSldViewPr snapToGrid="0" showGuides="1">
      <p:cViewPr varScale="1">
        <p:scale>
          <a:sx n="81" d="100"/>
          <a:sy n="81" d="100"/>
        </p:scale>
        <p:origin x="9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A919-2BA3-45C5-B097-24D73F241726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DB0DE-D697-4B52-A572-D8CF69E60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1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4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9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63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39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2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DB0DE-D697-4B52-A572-D8CF69E605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48788-4852-4FC8-ABA9-6AF02E35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5A6B72-506B-4FE5-8458-64EF7D0B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6C7F2-6363-4099-8353-4DD4431F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83031-DC82-4536-BF13-92A34A18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6C7E2-4C15-4DFC-BC1E-EFF6E5D2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B1F45-39C5-49B4-B432-BF488684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B613-AE1E-42A8-BA6F-09B0C0E59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0F259-D87D-49AA-94B9-211A9C09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F2854-B62F-4060-863D-83E41F24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032D5-5CDF-484D-A539-EA09B980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9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2B43D6-C284-4FFC-A900-559AE523A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D8C4D8-2717-41AB-9A6A-1372E3441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FD028-59D0-4064-B8CE-7704154B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CB264-510E-4516-A46C-D61F80BE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5EFF4-9392-4639-8927-A768F16B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2337-0F82-4781-9706-8ABC85BD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32D4C-92C7-4289-9481-661526F0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DC0E7-15D3-4E42-AAC0-1ACC23BF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C0A13-AC52-48FF-853D-8F5CDDF1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98F55-9039-4BF8-AD14-777C36D5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0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6790-8B06-4B2F-B09D-9FB6AFFC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F06AB-0302-462F-9316-1BC1D8AD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68F5-2BA0-4693-A709-91DBC054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A1A17-E04B-4712-8A18-3F99962F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9E24F-A809-47A0-BE09-63A3D7BD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6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0F4DC-C836-4102-B059-F7F5670D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8FEDE-16A5-4D28-A14B-CCBEAE2C8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020769-E7AD-4AC4-8B04-0EB69C2ED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1727D-BC62-41C5-875F-FE92127A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FB096-E37F-4379-BB3C-F2B2A5F4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44015-C2EF-40BB-A206-644C952D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8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7C223-9114-4E63-BFAE-4BE6F063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88B04-B1CB-45D9-8DE5-5438DC160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A9ADD-58FC-4ED1-B61D-6849D88BF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8B5B25-3D5B-4B0F-A803-C3A80C480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B6B7C1-BBA4-40F2-941A-AC9C9068F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531EA8-2F0B-4ADC-8895-97E451F3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A98D9B-9E5D-4710-BA8B-B9AE6E73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F9A2C9-9E19-48D9-AE45-C315B160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6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20BB7-080D-4DCA-92FF-1BDE18D8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28BDE5-9253-45A0-84D8-52859B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58B247-663D-4D56-A8D9-0B7DF4D3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6A9368-E67A-4743-A681-9230A514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1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3BDBF8-D378-411C-8160-98AB8234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ADB70B-198D-45D3-BA13-C6BE79E3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951F1-6660-4497-A00A-E136CB0A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4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7D64-0F0D-4DA1-9A1C-BB193122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A783F-CF94-4CC2-9099-9C388DEF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17D651-5B05-4C79-AC61-9C76F370E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FDDE1-58E3-4885-81CF-8BEA18AE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9A3C3-4C5E-44EA-B1FB-8218862F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0CAACB-9923-4406-9E19-FEF72BF8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6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11B9-1140-4C61-A6F9-3E5E50AB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ADC3A5-C6D0-42A4-9246-2205C63C7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0AFCE-555B-4EF2-8858-C0CE3D7EB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C22C-0E65-4235-B292-5FDA6190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3C2FF-8086-4C19-80A5-46FF015F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8040E-4A77-49B2-A9FB-3EF60729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8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AA5993-46A1-45E6-9676-FF2B2F78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8C0CD-8FF5-4C37-9451-6E2CCBB89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C7D4C-D372-4892-9326-0C9F9921A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4B42-D32C-4F1E-A9E3-565590F4CD8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ECEF-EC92-4837-8E01-A8A75D74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15F9D-CC43-4AB0-94E9-28BD4143B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30E2B-DB8F-4A6B-A086-E573BF0A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4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334A9C6-B3B5-4F9D-940E-C06DDED122E7}"/>
              </a:ext>
            </a:extLst>
          </p:cNvPr>
          <p:cNvGrpSpPr/>
          <p:nvPr/>
        </p:nvGrpSpPr>
        <p:grpSpPr>
          <a:xfrm>
            <a:off x="4850937" y="2047231"/>
            <a:ext cx="2476500" cy="2402146"/>
            <a:chOff x="4850937" y="1983616"/>
            <a:chExt cx="2476500" cy="24021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67CE4D-5DAB-45F0-AB1C-560055F94311}"/>
                </a:ext>
              </a:extLst>
            </p:cNvPr>
            <p:cNvSpPr txBox="1"/>
            <p:nvPr/>
          </p:nvSpPr>
          <p:spPr>
            <a:xfrm>
              <a:off x="5147098" y="2800947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20449"/>
                  </a:solidFill>
                  <a:latin typeface="Segoe UI Black" panose="020B0A02040204020203" pitchFamily="34" charset="0"/>
                  <a:cs typeface="Segoe UI" panose="020B0502040204020203" pitchFamily="34" charset="0"/>
                </a:rPr>
                <a:t>M</a:t>
              </a:r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0A4AD1-22A8-422E-B925-B74371618DBC}"/>
                </a:ext>
              </a:extLst>
            </p:cNvPr>
            <p:cNvSpPr txBox="1"/>
            <p:nvPr/>
          </p:nvSpPr>
          <p:spPr>
            <a:xfrm>
              <a:off x="5966111" y="2800947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Segoe UI Black" panose="020B0A02040204020203" pitchFamily="34" charset="0"/>
                  <a:cs typeface="Segoe UI" panose="020B0502040204020203" pitchFamily="34" charset="0"/>
                </a:rPr>
                <a:t>U</a:t>
              </a:r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AC6F6C-F2C7-4856-8C2E-574C7A1B6EB8}"/>
                </a:ext>
              </a:extLst>
            </p:cNvPr>
            <p:cNvSpPr txBox="1"/>
            <p:nvPr/>
          </p:nvSpPr>
          <p:spPr>
            <a:xfrm>
              <a:off x="6673595" y="2800947"/>
              <a:ext cx="38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Z</a:t>
              </a:r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643148-F461-46D9-A301-648C83F2FEBB}"/>
                </a:ext>
              </a:extLst>
            </p:cNvPr>
            <p:cNvSpPr txBox="1"/>
            <p:nvPr/>
          </p:nvSpPr>
          <p:spPr>
            <a:xfrm>
              <a:off x="5636384" y="3335675"/>
              <a:ext cx="312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60000"/>
                    </a:schemeClr>
                  </a:solidFill>
                  <a:latin typeface="Segoe UI Black" panose="020B0A02040204020203" pitchFamily="34" charset="0"/>
                  <a:cs typeface="Segoe UI" panose="020B0502040204020203" pitchFamily="34" charset="0"/>
                </a:rPr>
                <a:t>I</a:t>
              </a:r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36366-79DC-4E37-AA17-C341941A1236}"/>
                </a:ext>
              </a:extLst>
            </p:cNvPr>
            <p:cNvSpPr txBox="1"/>
            <p:nvPr/>
          </p:nvSpPr>
          <p:spPr>
            <a:xfrm>
              <a:off x="6325250" y="3335675"/>
              <a:ext cx="4026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E20449"/>
                  </a:solidFill>
                  <a:latin typeface="Segoe UI Black" panose="020B0A02040204020203" pitchFamily="34" charset="0"/>
                  <a:cs typeface="Segoe UI" panose="020B0502040204020203" pitchFamily="34" charset="0"/>
                </a:rPr>
                <a:t>X</a:t>
              </a:r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824457-1A19-4E90-BB23-499A8D382EA7}"/>
                </a:ext>
              </a:extLst>
            </p:cNvPr>
            <p:cNvSpPr txBox="1"/>
            <p:nvPr/>
          </p:nvSpPr>
          <p:spPr>
            <a:xfrm>
              <a:off x="6764788" y="2784579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74D04F-27E4-4C8C-8257-B4E79066F0B9}"/>
                </a:ext>
              </a:extLst>
            </p:cNvPr>
            <p:cNvSpPr txBox="1"/>
            <p:nvPr/>
          </p:nvSpPr>
          <p:spPr>
            <a:xfrm>
              <a:off x="5200573" y="3709788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6C8DA5-C2D4-40AC-912F-DF20EF5A7F07}"/>
                </a:ext>
              </a:extLst>
            </p:cNvPr>
            <p:cNvSpPr txBox="1"/>
            <p:nvPr/>
          </p:nvSpPr>
          <p:spPr>
            <a:xfrm>
              <a:off x="5996822" y="3709788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EF8044-63CF-4754-94D7-F316D81C3734}"/>
                </a:ext>
              </a:extLst>
            </p:cNvPr>
            <p:cNvSpPr txBox="1"/>
            <p:nvPr/>
          </p:nvSpPr>
          <p:spPr>
            <a:xfrm>
              <a:off x="6793070" y="3709788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EE64547-4172-4FD6-9B8C-837E88775969}"/>
                </a:ext>
              </a:extLst>
            </p:cNvPr>
            <p:cNvSpPr/>
            <p:nvPr/>
          </p:nvSpPr>
          <p:spPr>
            <a:xfrm>
              <a:off x="4850937" y="1983616"/>
              <a:ext cx="2476500" cy="2402146"/>
            </a:xfrm>
            <a:prstGeom prst="rect">
              <a:avLst/>
            </a:prstGeom>
            <a:noFill/>
            <a:ln w="66675">
              <a:solidFill>
                <a:srgbClr val="E20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20449"/>
                </a:solidFill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36C8DE-CC24-4B28-A4DD-ADD166539C69}"/>
              </a:ext>
            </a:extLst>
          </p:cNvPr>
          <p:cNvCxnSpPr/>
          <p:nvPr/>
        </p:nvCxnSpPr>
        <p:spPr>
          <a:xfrm>
            <a:off x="6121981" y="1323181"/>
            <a:ext cx="0" cy="257095"/>
          </a:xfrm>
          <a:prstGeom prst="line">
            <a:avLst/>
          </a:prstGeom>
          <a:ln w="66675">
            <a:solidFill>
              <a:srgbClr val="E20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E93127-BE72-4FA3-9C22-91D220833803}"/>
              </a:ext>
            </a:extLst>
          </p:cNvPr>
          <p:cNvSpPr txBox="1"/>
          <p:nvPr/>
        </p:nvSpPr>
        <p:spPr>
          <a:xfrm>
            <a:off x="5079869" y="1714894"/>
            <a:ext cx="2084225" cy="27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1000" spc="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/>
                <a:ea typeface="-윤고딕330" panose="02030504000101010101"/>
                <a:cs typeface="Segoe UI" panose="020B0502040204020203" pitchFamily="34" charset="0"/>
              </a:rPr>
              <a:t>나만의 악보 제작 어플리케이션</a:t>
            </a:r>
            <a:endParaRPr lang="en-US" altLang="ko-KR" sz="1000" spc="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60"/>
              <a:ea typeface="-윤고딕330" panose="02030504000101010101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4864" y="4517900"/>
            <a:ext cx="3345147" cy="11695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  <a:defRPr lang="ko-KR" altLang="en-US"/>
            </a:pPr>
            <a:r>
              <a:rPr lang="ko-KR" altLang="en-US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발표자 </a:t>
            </a:r>
            <a:r>
              <a:rPr lang="en-US" altLang="ko-KR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: 20130954 </a:t>
            </a:r>
            <a:r>
              <a:rPr lang="ko-KR" altLang="en-US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이승진          </a:t>
            </a:r>
          </a:p>
          <a:p>
            <a:pPr algn="ctr">
              <a:lnSpc>
                <a:spcPct val="140000"/>
              </a:lnSpc>
              <a:defRPr lang="ko-KR" altLang="en-US"/>
            </a:pPr>
            <a:r>
              <a:rPr lang="ko-KR" altLang="en-US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               팀원 </a:t>
            </a:r>
            <a:r>
              <a:rPr lang="en-US" altLang="ko-KR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: 20130118 </a:t>
            </a:r>
            <a:r>
              <a:rPr lang="ko-KR" altLang="en-US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김기훈 </a:t>
            </a:r>
            <a:r>
              <a:rPr lang="en-US" altLang="ko-KR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, 20130001 </a:t>
            </a:r>
            <a:r>
              <a:rPr lang="ko-KR" altLang="en-US" sz="1000" spc="55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강구원</a:t>
            </a:r>
            <a:endParaRPr lang="ko-KR" altLang="en-US" sz="1000" spc="55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/>
              <a:ea typeface="-윤고딕330"/>
              <a:cs typeface="Segoe UI"/>
            </a:endParaRPr>
          </a:p>
          <a:p>
            <a:pPr algn="ctr">
              <a:lnSpc>
                <a:spcPct val="140000"/>
              </a:lnSpc>
              <a:defRPr lang="ko-KR" altLang="en-US"/>
            </a:pPr>
            <a:r>
              <a:rPr lang="en-US" altLang="ko-KR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          </a:t>
            </a:r>
            <a:r>
              <a:rPr lang="ko-KR" altLang="en-US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	</a:t>
            </a:r>
            <a:r>
              <a:rPr lang="en-US" altLang="ko-KR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20140366 </a:t>
            </a:r>
            <a:r>
              <a:rPr lang="ko-KR" altLang="en-US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김현우</a:t>
            </a:r>
            <a:r>
              <a:rPr lang="en-US" altLang="ko-KR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, 20150821 </a:t>
            </a:r>
            <a:r>
              <a:rPr lang="ko-KR" altLang="en-US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윤지석</a:t>
            </a:r>
          </a:p>
          <a:p>
            <a:pPr algn="ctr">
              <a:lnSpc>
                <a:spcPct val="140000"/>
              </a:lnSpc>
              <a:defRPr lang="ko-KR" altLang="en-US"/>
            </a:pPr>
            <a:r>
              <a:rPr lang="en-US" altLang="ko-KR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          </a:t>
            </a:r>
            <a:r>
              <a:rPr lang="ko-KR" altLang="en-US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	</a:t>
            </a:r>
            <a:r>
              <a:rPr lang="en-US" altLang="ko-KR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20160454 </a:t>
            </a:r>
            <a:r>
              <a:rPr lang="ko-KR" altLang="en-US" sz="1000" spc="55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박규영</a:t>
            </a:r>
            <a:r>
              <a:rPr lang="en-US" altLang="ko-KR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, 20170813 </a:t>
            </a:r>
            <a:r>
              <a:rPr lang="ko-KR" altLang="en-US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이성애</a:t>
            </a:r>
          </a:p>
          <a:p>
            <a:pPr algn="ctr">
              <a:lnSpc>
                <a:spcPct val="140000"/>
              </a:lnSpc>
              <a:defRPr lang="ko-KR" altLang="en-US"/>
            </a:pPr>
            <a:r>
              <a:rPr lang="ko-KR" altLang="en-US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         </a:t>
            </a:r>
            <a:r>
              <a:rPr lang="en-US" altLang="ko-KR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20171250 </a:t>
            </a:r>
            <a:r>
              <a:rPr lang="ko-KR" altLang="en-US" sz="1000" spc="55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한유현</a:t>
            </a:r>
            <a:r>
              <a:rPr lang="ko-KR" altLang="en-US" sz="1000" spc="55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/>
                <a:ea typeface="-윤고딕330"/>
                <a:cs typeface="Segoe UI"/>
              </a:rPr>
              <a:t>             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6075162" y="5840002"/>
            <a:ext cx="0" cy="257095"/>
          </a:xfrm>
          <a:prstGeom prst="line">
            <a:avLst/>
          </a:prstGeom>
          <a:ln w="66675">
            <a:solidFill>
              <a:srgbClr val="E20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5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C27130B-735C-4E3B-A190-1B759B87AED9}"/>
              </a:ext>
            </a:extLst>
          </p:cNvPr>
          <p:cNvSpPr txBox="1"/>
          <p:nvPr/>
        </p:nvSpPr>
        <p:spPr>
          <a:xfrm>
            <a:off x="1088416" y="756671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C</a:t>
            </a:r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ONTE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NTS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cs typeface="Noto Sans Blk" panose="020B0A02040504020204" pitchFamily="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A5AAB-9F3A-4300-A30F-08086195B3F8}"/>
              </a:ext>
            </a:extLst>
          </p:cNvPr>
          <p:cNvSpPr txBox="1"/>
          <p:nvPr/>
        </p:nvSpPr>
        <p:spPr>
          <a:xfrm>
            <a:off x="1104269" y="24268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1.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개요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98372FA-C4CF-44F4-8785-856BAC21874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76010" y="2589902"/>
            <a:ext cx="3422410" cy="21590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F6E1BD-5BE8-4621-9A2A-F1B684AF7523}"/>
              </a:ext>
            </a:extLst>
          </p:cNvPr>
          <p:cNvSpPr txBox="1"/>
          <p:nvPr/>
        </p:nvSpPr>
        <p:spPr>
          <a:xfrm>
            <a:off x="1104269" y="3005663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2.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개발 진행 상황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99FA221-29AD-44B0-AADF-52A2C49C99C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331161" y="3174941"/>
            <a:ext cx="2151406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F0ABE5C-EDEE-4717-9A45-5E9ED87703BA}"/>
              </a:ext>
            </a:extLst>
          </p:cNvPr>
          <p:cNvSpPr/>
          <p:nvPr/>
        </p:nvSpPr>
        <p:spPr>
          <a:xfrm>
            <a:off x="7680821" y="0"/>
            <a:ext cx="1069479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100000">
                <a:srgbClr val="FAFAFA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380B94-B9E4-4BB6-8528-674BB535E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43" y="251239"/>
            <a:ext cx="5746657" cy="70801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9FAF8C-1E27-49CA-8F6E-CF612F614C2C}"/>
              </a:ext>
            </a:extLst>
          </p:cNvPr>
          <p:cNvSpPr txBox="1"/>
          <p:nvPr/>
        </p:nvSpPr>
        <p:spPr>
          <a:xfrm>
            <a:off x="1088416" y="350420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3.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사용 기술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89D0DC2-CD71-4029-9647-326EC00FCBF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678916" y="3673484"/>
            <a:ext cx="2803651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97C785-0619-4C4B-BAB0-42E866C9EE53}"/>
              </a:ext>
            </a:extLst>
          </p:cNvPr>
          <p:cNvSpPr txBox="1"/>
          <p:nvPr/>
        </p:nvSpPr>
        <p:spPr>
          <a:xfrm>
            <a:off x="1104269" y="399862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4.</a:t>
            </a:r>
            <a:r>
              <a:rPr lang="ko-KR" altLang="en-US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Segoe UI" panose="020B0502040204020203" pitchFamily="34" charset="0"/>
              </a:rPr>
              <a:t>시연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00F3ABB-E936-4232-A92F-47D3CBAED95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076010" y="4167899"/>
            <a:ext cx="3422410" cy="15388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2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A2D566D-59FF-4578-BCBE-AAC53E17A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183" y="3941611"/>
            <a:ext cx="5112921" cy="3138377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F2E0515-2E70-4DA2-8BA9-7A390C1E0563}"/>
              </a:ext>
            </a:extLst>
          </p:cNvPr>
          <p:cNvSpPr/>
          <p:nvPr/>
        </p:nvSpPr>
        <p:spPr>
          <a:xfrm>
            <a:off x="2310892" y="2310696"/>
            <a:ext cx="6720256" cy="8451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1073176" y="757884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1.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개요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61EC04E-B64E-41A3-860B-9DF6B886DB61}"/>
              </a:ext>
            </a:extLst>
          </p:cNvPr>
          <p:cNvSpPr/>
          <p:nvPr/>
        </p:nvSpPr>
        <p:spPr>
          <a:xfrm>
            <a:off x="2318749" y="3849759"/>
            <a:ext cx="6720256" cy="8451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1044FC-EB25-4C56-92D7-0DFABAB98826}"/>
              </a:ext>
            </a:extLst>
          </p:cNvPr>
          <p:cNvSpPr txBox="1"/>
          <p:nvPr/>
        </p:nvSpPr>
        <p:spPr>
          <a:xfrm>
            <a:off x="2459880" y="2417711"/>
            <a:ext cx="657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사용자가 연주한 음악에 대해 악보를 생성해주고 해당 음악 재생을 통해 확인하여 작곡에 편리함을 주고자 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2D6B3-5ACA-481C-A15E-D63BB6446387}"/>
              </a:ext>
            </a:extLst>
          </p:cNvPr>
          <p:cNvSpPr txBox="1"/>
          <p:nvPr/>
        </p:nvSpPr>
        <p:spPr>
          <a:xfrm>
            <a:off x="2452023" y="3909240"/>
            <a:ext cx="657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악보 및 음원의 데이터를 사용하기 위해 </a:t>
            </a:r>
            <a:r>
              <a:rPr lang="en-US" altLang="ko-KR" dirty="0"/>
              <a:t>MIDI(.mid)</a:t>
            </a:r>
            <a:r>
              <a:rPr lang="ko-KR" altLang="en-US" dirty="0"/>
              <a:t>파일을 사용한다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498CD-FF92-4F2E-A370-A795EDC50D52}"/>
              </a:ext>
            </a:extLst>
          </p:cNvPr>
          <p:cNvSpPr txBox="1"/>
          <p:nvPr/>
        </p:nvSpPr>
        <p:spPr>
          <a:xfrm>
            <a:off x="2318749" y="1753944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*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시스템 목표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B1EA6-E594-4668-BA8A-340191A4CEC7}"/>
              </a:ext>
            </a:extLst>
          </p:cNvPr>
          <p:cNvSpPr txBox="1"/>
          <p:nvPr/>
        </p:nvSpPr>
        <p:spPr>
          <a:xfrm>
            <a:off x="2318749" y="3340596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*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제약 사항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1070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1073176" y="757884"/>
            <a:ext cx="246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2.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개발 진행 상황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graphicFrame>
        <p:nvGraphicFramePr>
          <p:cNvPr id="10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816222"/>
              </p:ext>
            </p:extLst>
          </p:nvPr>
        </p:nvGraphicFramePr>
        <p:xfrm>
          <a:off x="1074000" y="1596340"/>
          <a:ext cx="10044000" cy="366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8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500">
                  <a:extLst>
                    <a:ext uri="{9D8B030D-6E8A-4147-A177-3AD203B41FA5}">
                      <a16:colId xmlns:a16="http://schemas.microsoft.com/office/drawing/2014/main" val="3316845164"/>
                    </a:ext>
                  </a:extLst>
                </a:gridCol>
              </a:tblGrid>
              <a:tr h="51425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err="1">
                          <a:latin typeface="-윤고딕340"/>
                          <a:ea typeface="-윤고딕340"/>
                        </a:rPr>
                        <a:t>대분류</a:t>
                      </a:r>
                      <a:endParaRPr lang="ko-KR" altLang="en-US" dirty="0">
                        <a:latin typeface="-윤고딕340"/>
                        <a:ea typeface="-윤고딕34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err="1">
                          <a:latin typeface="-윤고딕340"/>
                          <a:ea typeface="-윤고딕340"/>
                        </a:rPr>
                        <a:t>액터</a:t>
                      </a:r>
                      <a:endParaRPr lang="ko-KR" altLang="en-US" dirty="0">
                        <a:latin typeface="-윤고딕340"/>
                        <a:ea typeface="-윤고딕34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>
                          <a:latin typeface="-윤고딕340"/>
                          <a:ea typeface="-윤고딕340"/>
                        </a:rPr>
                        <a:t>기능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>
                          <a:latin typeface="-윤고딕340"/>
                          <a:ea typeface="-윤고딕340"/>
                        </a:rPr>
                        <a:t>식별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>
                          <a:latin typeface="-윤고딕340"/>
                          <a:ea typeface="-윤고딕340"/>
                        </a:rPr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176">
                <a:tc rowSpan="6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dirty="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dirty="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dirty="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dirty="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dirty="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회원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로그인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7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로그아웃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1.2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7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회원 가입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1.3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17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회원 탈퇴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1.4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회원 정보 수정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1.5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17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회원 정보 조회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FUR 1.6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78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1073176" y="757884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2.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사용기술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2FA6E3-EEB9-4063-96B5-2F64AB7BF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20" y="2135269"/>
            <a:ext cx="3557253" cy="304117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D86B2B-0D06-4E6D-A0C0-6675D5A04D78}"/>
              </a:ext>
            </a:extLst>
          </p:cNvPr>
          <p:cNvSpPr/>
          <p:nvPr/>
        </p:nvSpPr>
        <p:spPr>
          <a:xfrm>
            <a:off x="2666882" y="5176444"/>
            <a:ext cx="6720256" cy="8451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91DA2-1AF7-4134-9B0F-B0F3A2A39CC4}"/>
              </a:ext>
            </a:extLst>
          </p:cNvPr>
          <p:cNvSpPr txBox="1"/>
          <p:nvPr/>
        </p:nvSpPr>
        <p:spPr>
          <a:xfrm>
            <a:off x="2815870" y="5283459"/>
            <a:ext cx="657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음악을 분석하여 마디에 어울리는 코드</a:t>
            </a:r>
            <a:r>
              <a:rPr lang="en-US" altLang="ko-KR" dirty="0"/>
              <a:t>(</a:t>
            </a:r>
            <a:r>
              <a:rPr lang="ko-KR" altLang="en-US" dirty="0" err="1"/>
              <a:t>합성음</a:t>
            </a:r>
            <a:r>
              <a:rPr lang="ko-KR" altLang="en-US" dirty="0"/>
              <a:t> 또는 화음</a:t>
            </a:r>
            <a:r>
              <a:rPr lang="en-US" altLang="ko-KR" dirty="0"/>
              <a:t>)</a:t>
            </a:r>
            <a:r>
              <a:rPr lang="ko-KR" altLang="en-US" dirty="0"/>
              <a:t>로 나타내 준다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39D09-E21A-4AB8-A4FB-C7F78D0BC611}"/>
              </a:ext>
            </a:extLst>
          </p:cNvPr>
          <p:cNvSpPr txBox="1"/>
          <p:nvPr/>
        </p:nvSpPr>
        <p:spPr>
          <a:xfrm>
            <a:off x="1870029" y="1481501"/>
            <a:ext cx="4931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*</a:t>
            </a:r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HMM(Hidden Markov Model)</a:t>
            </a:r>
          </a:p>
        </p:txBody>
      </p:sp>
    </p:spTree>
    <p:extLst>
      <p:ext uri="{BB962C8B-B14F-4D97-AF65-F5344CB8AC3E}">
        <p14:creationId xmlns:p14="http://schemas.microsoft.com/office/powerpoint/2010/main" val="221684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2046BA-E051-4DEB-9730-67155BB22027}"/>
              </a:ext>
            </a:extLst>
          </p:cNvPr>
          <p:cNvSpPr txBox="1"/>
          <p:nvPr/>
        </p:nvSpPr>
        <p:spPr>
          <a:xfrm>
            <a:off x="1073176" y="757884"/>
            <a:ext cx="246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20449"/>
                </a:solidFill>
                <a:latin typeface="Segoe UI Black" panose="020B0A02040204020203" pitchFamily="34" charset="0"/>
                <a:cs typeface="Noto Sans Blk" panose="020B0A02040504020204" pitchFamily="34"/>
              </a:rPr>
              <a:t>2.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  <a:cs typeface="Noto Sans Blk" panose="020B0A02040504020204" pitchFamily="34"/>
              </a:rPr>
              <a:t>개발 진행 상황</a:t>
            </a:r>
            <a:endParaRPr lang="en-US" altLang="ko-KR" sz="20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  <p:graphicFrame>
        <p:nvGraphicFramePr>
          <p:cNvPr id="4" name="표 5"/>
          <p:cNvGraphicFramePr>
            <a:graphicFrameLocks noGrp="1"/>
          </p:cNvGraphicFramePr>
          <p:nvPr>
            <p:extLst/>
          </p:nvPr>
        </p:nvGraphicFramePr>
        <p:xfrm>
          <a:off x="1244180" y="1549876"/>
          <a:ext cx="9703640" cy="484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955">
                  <a:extLst>
                    <a:ext uri="{9D8B030D-6E8A-4147-A177-3AD203B41FA5}">
                      <a16:colId xmlns:a16="http://schemas.microsoft.com/office/drawing/2014/main" val="1539904500"/>
                    </a:ext>
                  </a:extLst>
                </a:gridCol>
              </a:tblGrid>
              <a:tr h="38044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err="1">
                          <a:latin typeface="-윤고딕340"/>
                          <a:ea typeface="-윤고딕340"/>
                        </a:rPr>
                        <a:t>대분류</a:t>
                      </a:r>
                      <a:endParaRPr lang="ko-KR" altLang="en-US" dirty="0">
                        <a:latin typeface="-윤고딕340"/>
                        <a:ea typeface="-윤고딕34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err="1">
                          <a:latin typeface="-윤고딕340"/>
                          <a:ea typeface="-윤고딕340"/>
                        </a:rPr>
                        <a:t>액터</a:t>
                      </a:r>
                      <a:endParaRPr lang="ko-KR" altLang="en-US" dirty="0">
                        <a:latin typeface="-윤고딕340"/>
                        <a:ea typeface="-윤고딕34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-윤고딕340"/>
                          <a:ea typeface="-윤고딕340"/>
                        </a:rPr>
                        <a:t>기능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>
                          <a:latin typeface="-윤고딕340"/>
                          <a:ea typeface="-윤고딕340"/>
                        </a:rPr>
                        <a:t>식별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>
                          <a:latin typeface="-윤고딕340"/>
                          <a:ea typeface="-윤고딕340"/>
                        </a:rPr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611">
                <a:tc rowSpan="1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400" dirty="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-윤고딕340"/>
                        <a:ea typeface="-윤고딕340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-윤고딕340"/>
                          <a:ea typeface="-윤고딕340"/>
                        </a:rPr>
                        <a:t>노래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녹음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80%</a:t>
                      </a:r>
                      <a:endParaRPr lang="ko-KR" altLang="ko-KR" sz="1400" b="0" i="0" dirty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611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소리분석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90%</a:t>
                      </a:r>
                      <a:endParaRPr lang="ko-KR" altLang="ko-KR" sz="1400" b="0" i="0" dirty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611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악보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90%</a:t>
                      </a:r>
                      <a:endParaRPr lang="ko-KR" altLang="ko-KR" sz="1400" b="0" i="0" dirty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611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악보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  <a:endParaRPr lang="ko-KR" altLang="ko-KR" sz="1400" b="0" i="0" dirty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11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악보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80%</a:t>
                      </a:r>
                      <a:endParaRPr lang="ko-KR" altLang="ko-KR" sz="1400" b="0" i="0" dirty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611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악보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100%</a:t>
                      </a:r>
                      <a:endParaRPr lang="ko-KR" altLang="ko-KR" sz="1400" b="0" i="0" dirty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611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노래 재생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100%</a:t>
                      </a:r>
                      <a:endParaRPr lang="ko-KR" altLang="ko-KR" sz="1400" b="0" i="0" dirty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611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노래 일시 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  <a:endParaRPr lang="ko-KR" altLang="ko-KR" sz="1400" b="0" i="0" dirty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611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노래 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100%</a:t>
                      </a:r>
                      <a:endParaRPr lang="ko-KR" altLang="ko-KR" sz="1400" b="0" i="0" dirty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611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공유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  <a:endParaRPr lang="ko-KR" altLang="ko-KR" sz="1400" b="0" i="0" dirty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5611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노래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FUR 2.11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latin typeface="-윤고딕340"/>
                          <a:ea typeface="-윤고딕340"/>
                        </a:rPr>
                        <a:t>0%</a:t>
                      </a:r>
                      <a:endParaRPr lang="ko-KR" altLang="ko-KR" sz="1400" b="0" i="0" dirty="0">
                        <a:solidFill>
                          <a:srgbClr val="000000"/>
                        </a:solidFill>
                        <a:latin typeface="-윤고딕340"/>
                        <a:ea typeface="-윤고딕34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1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4A06972-BA6B-447D-B749-AC66F8D3EA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678" y="0"/>
            <a:ext cx="10713881" cy="6858000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88A726B-63E2-475B-918A-FDDAF56698A2}"/>
              </a:ext>
            </a:extLst>
          </p:cNvPr>
          <p:cNvSpPr/>
          <p:nvPr/>
        </p:nvSpPr>
        <p:spPr>
          <a:xfrm flipH="1">
            <a:off x="1898682" y="0"/>
            <a:ext cx="9168917" cy="6858000"/>
          </a:xfrm>
          <a:prstGeom prst="rect">
            <a:avLst/>
          </a:prstGeom>
          <a:gradFill>
            <a:gsLst>
              <a:gs pos="0">
                <a:srgbClr val="FAFAFA"/>
              </a:gs>
              <a:gs pos="100000">
                <a:srgbClr val="FAFAFA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3B1BC2-8F28-47B6-8D84-850AA2CF68B6}"/>
              </a:ext>
            </a:extLst>
          </p:cNvPr>
          <p:cNvSpPr txBox="1"/>
          <p:nvPr/>
        </p:nvSpPr>
        <p:spPr>
          <a:xfrm>
            <a:off x="5610333" y="2295692"/>
            <a:ext cx="41793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egoe UI Black" panose="020B0A02040204020203" pitchFamily="34" charset="0"/>
                <a:ea typeface="-윤고딕360" panose="02030504000101010101" pitchFamily="18" charset="-127"/>
                <a:cs typeface="Noto Sans Blk" panose="020B0A02040504020204" pitchFamily="34"/>
              </a:rPr>
              <a:t>시연</a:t>
            </a:r>
            <a:endParaRPr lang="en-US" altLang="ko-KR" sz="16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Noto Sans Blk" panose="020B0A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8438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251</Words>
  <Application>Microsoft Office PowerPoint</Application>
  <PresentationFormat>와이드스크린</PresentationFormat>
  <Paragraphs>128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-윤고딕330</vt:lpstr>
      <vt:lpstr>-윤고딕340</vt:lpstr>
      <vt:lpstr>-윤고딕350</vt:lpstr>
      <vt:lpstr>-윤고딕360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김기훈 김기훈</cp:lastModifiedBy>
  <cp:revision>101</cp:revision>
  <dcterms:created xsi:type="dcterms:W3CDTF">2019-01-20T01:54:17Z</dcterms:created>
  <dcterms:modified xsi:type="dcterms:W3CDTF">2019-04-29T16:55:05Z</dcterms:modified>
</cp:coreProperties>
</file>