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305" r:id="rId23"/>
    <p:sldId id="297" r:id="rId24"/>
    <p:sldId id="300" r:id="rId25"/>
    <p:sldId id="301" r:id="rId26"/>
    <p:sldId id="302" r:id="rId27"/>
    <p:sldId id="303" r:id="rId28"/>
    <p:sldId id="299" r:id="rId29"/>
    <p:sldId id="304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현구" initials="강" lastIdx="1" clrIdx="0">
    <p:extLst>
      <p:ext uri="{19B8F6BF-5375-455C-9EA6-DF929625EA0E}">
        <p15:presenceInfo xmlns:p15="http://schemas.microsoft.com/office/powerpoint/2012/main" userId="b156c50373fd1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73"/>
    <a:srgbClr val="FCB63C"/>
    <a:srgbClr val="132322"/>
    <a:srgbClr val="2B401B"/>
    <a:srgbClr val="B6AEA7"/>
    <a:srgbClr val="D3835B"/>
    <a:srgbClr val="E1CDB2"/>
    <a:srgbClr val="34A97D"/>
    <a:srgbClr val="2697DB"/>
    <a:srgbClr val="4BA29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24T19:39:54.8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DC3A6-61F3-8B22-C20E-E35D67D04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4DD257-EFA6-53F0-662D-A5122D9C3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FE2EA-D04A-7696-EC77-7CD3CFB5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CAAEE-4C6E-AE05-9B92-C2790024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A504E-44F1-E64D-1D76-622680B2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9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4C8F9-8AE1-EA79-5A5F-B18F140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F4032C-AAEB-0B7F-B77F-CC5F9DB1D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359D1-3D2B-2BF1-79FE-B5208774D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19114-EB43-2D8F-720A-39A53E60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7A53B-7F29-AF3C-C3DB-DCDF66DF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9EFA61-69F0-C37C-5B35-8EBB2797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7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38A24-232E-AC42-6408-40E4BE67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E0305-99D9-2FDA-0CE8-577E4A07E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FB34F-2959-ED4D-71D8-3C398833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264DB-273A-5EC6-6B28-458A19A9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86EA3-53E6-814E-AFA4-3CE57D8D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42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86C4B8-6694-0FC7-F49A-15A66ECB4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A390C1-89D7-53F7-873E-5FE76FEAB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1393B-0B22-48AD-72E8-9761D671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0950A-DFF0-1BDF-97A4-FE8B5414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65AF2-1600-AE19-CEE3-2FB8E1C2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2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7863-96F3-1C28-A5C5-B0C7068D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49FA9-15DF-C322-0A2C-4092C310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22A52-590D-7FA9-9D57-89E4A5C5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62CE8-D177-9E69-CCF1-C86A0B5E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F73CA-7527-F1C9-9BA7-AC57A1A2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8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D393F-AF04-32CA-44AA-34B4B3D8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EF3E8-69F3-4E82-57AE-99845BD84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740E3-5449-3A36-70E4-7A9A203B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BF832-682C-6C40-84A6-85A7999E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2A309-97A6-31D6-DF0F-5808A923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3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0A85E-CDAD-D227-1BD7-8285CD7C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F43BF-A9A2-D048-9BEC-9F3FF526B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7C4AEB-202B-94B9-CC8F-C54E365D4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52346-0C79-1A26-CA28-1C8A53DF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E75CD-7B0F-6ABF-137E-4107CE7E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5B45DD-B463-A326-7F74-763D4B72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2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6EDEA-02E5-6C47-CD01-F3C0D61B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C9E78-FD96-47B6-2CFA-4C37C1A70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9AE55-E6B1-2F74-6F15-9CA86F60B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6C13A1-2695-F3A1-8349-391E7A59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F52B8F-5B94-5976-5D16-E86CB3E43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E81D0F-5F2A-30C2-0B9B-A066929F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78AD2-C6D7-4399-308F-512E2C95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DD4DBA-1F6D-C44D-3617-5E23BC92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D4892-50FD-C8B1-BC5D-A573C7B9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4C45E1-0107-F36B-0F62-4A96D8E7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6B7C5B-7C54-8E9B-D0DE-B4BE9C8F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9D4CFB-4C88-9FC5-48EF-C2095174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7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141BFF-75DB-6D93-054B-72E75A4B17B8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26BA32-8408-8BE2-52FC-26B0291A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1BB946-E433-3ADA-D8F5-BE40E0DB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8ECDA-02CA-58AC-83C9-A0ABD3D1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6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141BFF-75DB-6D93-054B-72E75A4B17B8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26BA32-8408-8BE2-52FC-26B0291A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1BB946-E433-3ADA-D8F5-BE40E0DB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8ECDA-02CA-58AC-83C9-A0ABD3D1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2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52BA6-ACB7-6D05-CD1A-05802695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A6242-D588-2B3D-1FE4-926E5603C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E23290-BAC1-5F8C-BA36-4D12E619E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36CBF-F845-6921-8684-9FED6CD5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5863D0-6504-DE09-D052-2601A2D5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FA093-F3F1-7CB5-21A2-A6EC2C64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0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527634-2A87-EE75-9FA0-988770B8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5E27D-2105-F483-1624-178BBA7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1E13F-2CE5-6D2D-2510-F6263A84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D928-D830-4140-960D-9292F9C49CC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6521B-81FE-D33E-43F3-2C455F1F7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F115A-5851-D9F8-4E67-E0F4082CF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9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van-moon.github.io/2018/07/19/deep-learning-backpropagation/#backpropagation%EC%9D%B4%EB%9E%80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van-moon.github.io/2018/07/19/deep-learning-backpropagation/#backpropagation%EC%9D%B4%EB%9E%80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0ABF5-B580-F6AB-676B-D3D122F10BA6}"/>
              </a:ext>
            </a:extLst>
          </p:cNvPr>
          <p:cNvSpPr txBox="1"/>
          <p:nvPr/>
        </p:nvSpPr>
        <p:spPr>
          <a:xfrm>
            <a:off x="50911" y="361954"/>
            <a:ext cx="1110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93E5E2-041D-FC98-E2DA-AA070655FA5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1DF70F-14BC-9620-627E-A90FE765967B}"/>
              </a:ext>
            </a:extLst>
          </p:cNvPr>
          <p:cNvSpPr txBox="1"/>
          <p:nvPr/>
        </p:nvSpPr>
        <p:spPr>
          <a:xfrm>
            <a:off x="1193800" y="471392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 table of 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EE603-BC2C-B2A7-0D6B-4E3C85085108}"/>
              </a:ext>
            </a:extLst>
          </p:cNvPr>
          <p:cNvSpPr txBox="1"/>
          <p:nvPr/>
        </p:nvSpPr>
        <p:spPr>
          <a:xfrm>
            <a:off x="849816" y="199137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DFCD0-9E1A-CD95-B71C-AADB465898FA}"/>
              </a:ext>
            </a:extLst>
          </p:cNvPr>
          <p:cNvSpPr txBox="1"/>
          <p:nvPr/>
        </p:nvSpPr>
        <p:spPr>
          <a:xfrm>
            <a:off x="849816" y="3698265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C7F8F-CE07-839E-A0E8-A4D476CAC7E2}"/>
              </a:ext>
            </a:extLst>
          </p:cNvPr>
          <p:cNvSpPr txBox="1"/>
          <p:nvPr/>
        </p:nvSpPr>
        <p:spPr>
          <a:xfrm>
            <a:off x="1988150" y="2084084"/>
            <a:ext cx="3087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300" dirty="0" err="1">
                <a:solidFill>
                  <a:schemeClr val="bg1"/>
                </a:solidFill>
                <a:latin typeface="+mn-ea"/>
              </a:rPr>
              <a:t>경사하강</a:t>
            </a:r>
            <a:r>
              <a:rPr lang="ko-KR" altLang="en-US" sz="2800" spc="300" dirty="0">
                <a:solidFill>
                  <a:schemeClr val="bg1"/>
                </a:solidFill>
                <a:latin typeface="+mn-ea"/>
              </a:rPr>
              <a:t> 학습법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5BD32D-EA27-B85C-55C7-1758DAFDB819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3F367-F009-4B7A-9F94-8881DCE6B8B0}"/>
              </a:ext>
            </a:extLst>
          </p:cNvPr>
          <p:cNvSpPr txBox="1"/>
          <p:nvPr/>
        </p:nvSpPr>
        <p:spPr>
          <a:xfrm>
            <a:off x="1988151" y="3850665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300" dirty="0" err="1">
                <a:solidFill>
                  <a:schemeClr val="bg1"/>
                </a:solidFill>
                <a:latin typeface="+mn-ea"/>
              </a:rPr>
              <a:t>역전파</a:t>
            </a:r>
            <a:r>
              <a:rPr lang="ko-KR" altLang="en-US" sz="2800" spc="300" dirty="0">
                <a:solidFill>
                  <a:schemeClr val="bg1"/>
                </a:solidFill>
                <a:latin typeface="+mn-ea"/>
              </a:rPr>
              <a:t> 학습</a:t>
            </a:r>
          </a:p>
        </p:txBody>
      </p:sp>
    </p:spTree>
    <p:extLst>
      <p:ext uri="{BB962C8B-B14F-4D97-AF65-F5344CB8AC3E}">
        <p14:creationId xmlns:p14="http://schemas.microsoft.com/office/powerpoint/2010/main" val="21318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경사하강학습법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7344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분석적 방법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(Analytical method)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과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수치적 방법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(Numerical method)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80C9BE-AE34-4777-A991-857540010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77" y="2430520"/>
            <a:ext cx="982164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55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경사하강학습법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전역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지역 솔루션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110F45-19D5-4511-BEDB-65961BA7C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61" y="2232890"/>
            <a:ext cx="8773749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경사하강학습법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2022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기울기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(Gradient)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29017B-8D7E-4250-9C49-02948A65F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2726422"/>
            <a:ext cx="5626462" cy="170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32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경사하강학습법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351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</a:rPr>
              <a:t>경사하강법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</a:rPr>
              <a:t>(Gradient Descent)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97D021-FD32-4687-9C1F-54ECDB67D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9" y="2127604"/>
            <a:ext cx="10116962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9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경사하강학습법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학습률의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선택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D339DC-D76E-4885-86BF-A8E73F73E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50" y="2113934"/>
            <a:ext cx="9774014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8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경사하강학습법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2408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안장점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(Saddle Point)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CE274-1358-4AA4-9D1B-BB1C3F8CA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133" y="2027593"/>
            <a:ext cx="7154273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8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경사하강학습법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2101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관성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(Momentum)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1490DB-37D1-475C-8E5A-8BB3FD750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5" y="2119138"/>
            <a:ext cx="10593278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6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경사하강학습법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377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적응적 기울기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(Adaptive gradient)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5149E4-EC1D-4979-932B-DB069F778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13" y="2210417"/>
            <a:ext cx="4848902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52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경사하강학습법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1150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RMSProp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F0BDEF-0FC0-4D7C-AA78-E6B73638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681" y="2366814"/>
            <a:ext cx="4572638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68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경사하강학습법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400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Adaptive moment estimation(Adam)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4160AD-81B0-405D-99B6-A8807C83B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77" y="2060056"/>
            <a:ext cx="914527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경사하강학습법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키워드를 입력하세요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43042B-99D4-4201-B2B5-E9A3BBD23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36" y="1429507"/>
            <a:ext cx="8583223" cy="51632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알고리즘 학습</a:t>
            </a:r>
          </a:p>
        </p:txBody>
      </p:sp>
    </p:spTree>
    <p:extLst>
      <p:ext uri="{BB962C8B-B14F-4D97-AF65-F5344CB8AC3E}">
        <p14:creationId xmlns:p14="http://schemas.microsoft.com/office/powerpoint/2010/main" val="2566755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역전파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학습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알고리즘의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학습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87568A-E49E-4292-96F5-D0ABBC776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08" y="2060391"/>
            <a:ext cx="10269383" cy="386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52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역전파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학습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404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동적 계획법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(Dynamic Programming)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580DC9-AD5C-4D24-8300-3196F8015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65" y="2084999"/>
            <a:ext cx="8545118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24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역전파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학습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2475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연쇄법칙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(Chain Rule)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677207-A0CA-4144-9143-0D121995F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91" y="2208590"/>
            <a:ext cx="6582694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3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역전파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학습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역전파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 학습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F75856-200F-4C90-A3DE-7B2A4951B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81" y="2329499"/>
            <a:ext cx="9269119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61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역전파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학습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모델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의 학습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E07D58-D2E1-497F-ADF5-597CF9849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7" y="1829617"/>
            <a:ext cx="10374173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91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역전파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학습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3978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수치적 기울기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(Numerical Gradient)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AF3075-B78F-4C78-A5E6-A12ECFB24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312" y="2384806"/>
            <a:ext cx="4839375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91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역전파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학습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손실함수의 수치적 기울기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CBC1CB-11DF-4439-B5CB-EEB3DDA80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58" y="2418400"/>
            <a:ext cx="6506483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49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역전파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학습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경사하강법의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 연산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8738BB-31BC-4624-B9EA-1CD102A0C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45" y="1991320"/>
            <a:ext cx="10097909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05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역전파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학습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알고리즘의 학습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BC2D79-E504-4DE1-A4DB-5ADF213EA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61" y="2142513"/>
            <a:ext cx="9078592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00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역전파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학습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280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심층신경망의 연쇄법칙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2F8491-B4A2-45EB-89D4-EE5DF9E88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1886243"/>
            <a:ext cx="10078857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1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경사하강학습법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3435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알고리즘 학습과 최적화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이론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CA90EB-A213-447D-B632-3D8132251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74" y="1900628"/>
            <a:ext cx="9724299" cy="45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역전파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학습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전결합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계층의 미분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(1)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E17C6B-3DCE-4F58-B1C2-B3F8E78ED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81" y="1876148"/>
            <a:ext cx="2715004" cy="385816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79AD85C-BC43-4CC8-AB2B-4C270B255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851" y="1996074"/>
            <a:ext cx="5583799" cy="348663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1E3957-FB42-4A19-8442-0C42301E0F7D}"/>
              </a:ext>
            </a:extLst>
          </p:cNvPr>
          <p:cNvSpPr/>
          <p:nvPr/>
        </p:nvSpPr>
        <p:spPr>
          <a:xfrm>
            <a:off x="6199464" y="1876148"/>
            <a:ext cx="620786" cy="455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9A1C54-57B7-4D24-AF51-9CA7D3160AA0}"/>
              </a:ext>
            </a:extLst>
          </p:cNvPr>
          <p:cNvSpPr/>
          <p:nvPr/>
        </p:nvSpPr>
        <p:spPr>
          <a:xfrm>
            <a:off x="4404220" y="5100506"/>
            <a:ext cx="272365" cy="382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25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역전파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학습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전결합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계층의 미분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(2)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7C9F9E-535F-4F0D-B3EF-7D693E60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92" y="1946407"/>
            <a:ext cx="9192908" cy="43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70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역전파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학습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Sigmoid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함수의 미분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208896-4A6D-42D4-BDCE-919F7B55C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91" y="1546953"/>
            <a:ext cx="4972744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5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역전파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학습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346965" y="5734311"/>
            <a:ext cx="3498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예제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D04D64-3895-45D8-AC7A-FE8CEDFF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73" y="1829617"/>
            <a:ext cx="7916380" cy="3600953"/>
          </a:xfrm>
          <a:prstGeom prst="rect">
            <a:avLst/>
          </a:prstGeom>
        </p:spPr>
      </p:pic>
      <p:sp>
        <p:nvSpPr>
          <p:cNvPr id="16" name="제목 15">
            <a:extLst>
              <a:ext uri="{FF2B5EF4-FFF2-40B4-BE49-F238E27FC236}">
                <a16:creationId xmlns:a16="http://schemas.microsoft.com/office/drawing/2014/main" id="{A743E762-347D-42D4-BD1D-79DA9C6A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6806" y="5662893"/>
            <a:ext cx="2550952" cy="666056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hlinkClick r:id="rId3"/>
              </a:rPr>
              <a:t>참고문헌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8786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역전파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학습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예제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4A441E-F8B0-43C3-A188-4C150A438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63" y="1829617"/>
            <a:ext cx="7840169" cy="156231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4AB68F-3284-4569-974D-454FDD92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22" y="4681355"/>
            <a:ext cx="7160315" cy="857370"/>
          </a:xfrm>
          <a:prstGeom prst="rect">
            <a:avLst/>
          </a:prstGeom>
        </p:spPr>
      </p:pic>
      <p:sp>
        <p:nvSpPr>
          <p:cNvPr id="23" name="제목 22">
            <a:extLst>
              <a:ext uri="{FF2B5EF4-FFF2-40B4-BE49-F238E27FC236}">
                <a16:creationId xmlns:a16="http://schemas.microsoft.com/office/drawing/2014/main" id="{B2C0E397-123D-40DB-ABEB-2A5DB9C1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29" y="3274778"/>
            <a:ext cx="10191196" cy="936496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Z20= a10*w(1)10+ a11*w(1)20= 0.54*0.4+0.52*0.1=0.27(</a:t>
            </a:r>
            <a:r>
              <a:rPr lang="ko-KR" altLang="en-US" sz="2800" dirty="0"/>
              <a:t>근사값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9653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역전파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학습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예제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0A9F27-776D-43E0-A3FB-963702A69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51" y="2157772"/>
            <a:ext cx="5591955" cy="6763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B2984C-4CFD-4164-B5E3-73CA801CB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53" y="3903173"/>
            <a:ext cx="5591955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59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역전파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학습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예제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70BBA7-D6D0-4120-A72C-C5A621437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66" y="2207660"/>
            <a:ext cx="5334744" cy="6763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A13AF1-47AA-415B-B377-60E4F9A0F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66" y="3349639"/>
            <a:ext cx="2514951" cy="7716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5713905-DD17-44CA-B64B-C0A5B6F0C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587" y="4510870"/>
            <a:ext cx="3696216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24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역전파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학습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예제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39BED4-6166-4781-8DF8-0DF88C7DC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617" y="2713574"/>
            <a:ext cx="5839640" cy="143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38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711200" y="33878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참고문헌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AF1199-E60A-4452-A224-E0DC40C7EE0C}"/>
              </a:ext>
            </a:extLst>
          </p:cNvPr>
          <p:cNvSpPr/>
          <p:nvPr/>
        </p:nvSpPr>
        <p:spPr>
          <a:xfrm>
            <a:off x="1057469" y="1707705"/>
            <a:ext cx="1274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hlinkClick r:id="rId2"/>
              </a:rPr>
              <a:t>예제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01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경사하강학습법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4632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최적화 방법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무차별 대입법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(Brute-Force)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8521C0-C087-4DDA-96EC-DA90703A9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51" y="2006388"/>
            <a:ext cx="8773749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4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경사하강학습법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4901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최적화 방법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: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경사하강법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(Gradient Descent)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72EA77-1CA8-478B-A05D-91D798C1A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56" y="2418400"/>
            <a:ext cx="6001588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1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경사하강학습법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253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학습률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(Learning Rate)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6125B8-7DFC-4A7B-981E-346A48BAD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214975"/>
            <a:ext cx="9821646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1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경사하강학습법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3086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볼록함수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(Convex Function)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C06B30-FC4E-4A54-A7EC-3F44B390D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00" y="2208841"/>
            <a:ext cx="9669224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0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경사하강학습법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3856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비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볼록함수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(Non-convex Function)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DD0E7C-93D0-4277-830A-D15805561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329499"/>
            <a:ext cx="9821646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3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36195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경사하강학습법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F0BE-9BC5-036C-F891-D9839B62EB2A}"/>
              </a:ext>
            </a:extLst>
          </p:cNvPr>
          <p:cNvSpPr txBox="1"/>
          <p:nvPr/>
        </p:nvSpPr>
        <p:spPr>
          <a:xfrm>
            <a:off x="4562568" y="573431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키워드를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277-7BF2-410F-ADB2-C2E66B8F4C17}"/>
              </a:ext>
            </a:extLst>
          </p:cNvPr>
          <p:cNvSpPr txBox="1"/>
          <p:nvPr/>
        </p:nvSpPr>
        <p:spPr>
          <a:xfrm>
            <a:off x="1022816" y="1429507"/>
            <a:ext cx="381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최적화 이론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(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O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ptimization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 Theory)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487D56-615E-41B1-9276-87A69F6B6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66" y="2703602"/>
            <a:ext cx="9974067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7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4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97DB"/>
      </a:accent1>
      <a:accent2>
        <a:srgbClr val="34A97D"/>
      </a:accent2>
      <a:accent3>
        <a:srgbClr val="E1CDB2"/>
      </a:accent3>
      <a:accent4>
        <a:srgbClr val="B6AEA7"/>
      </a:accent4>
      <a:accent5>
        <a:srgbClr val="D3835B"/>
      </a:accent5>
      <a:accent6>
        <a:srgbClr val="132322"/>
      </a:accent6>
      <a:hlink>
        <a:srgbClr val="262626"/>
      </a:hlink>
      <a:folHlink>
        <a:srgbClr val="262626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347</Words>
  <Application>Microsoft Office PowerPoint</Application>
  <PresentationFormat>와이드스크린</PresentationFormat>
  <Paragraphs>156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Pretendard</vt:lpstr>
      <vt:lpstr>Pretendard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참고문헌</vt:lpstr>
      <vt:lpstr>Z20= a10*w(1)10+ a11*w(1)20= 0.54*0.4+0.52*0.1=0.27(근사값)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강현구</cp:lastModifiedBy>
  <cp:revision>90</cp:revision>
  <dcterms:created xsi:type="dcterms:W3CDTF">2022-06-06T01:23:34Z</dcterms:created>
  <dcterms:modified xsi:type="dcterms:W3CDTF">2022-07-24T10:50:33Z</dcterms:modified>
</cp:coreProperties>
</file>