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9" r:id="rId9"/>
    <p:sldId id="271" r:id="rId10"/>
    <p:sldId id="270" r:id="rId11"/>
    <p:sldId id="272" r:id="rId12"/>
    <p:sldId id="273" r:id="rId13"/>
    <p:sldId id="274" r:id="rId14"/>
    <p:sldId id="263" r:id="rId15"/>
    <p:sldId id="275" r:id="rId16"/>
    <p:sldId id="276" r:id="rId17"/>
    <p:sldId id="279" r:id="rId18"/>
    <p:sldId id="280" r:id="rId19"/>
    <p:sldId id="281" r:id="rId20"/>
    <p:sldId id="282" r:id="rId21"/>
    <p:sldId id="277" r:id="rId22"/>
    <p:sldId id="278" r:id="rId23"/>
    <p:sldId id="283" r:id="rId24"/>
    <p:sldId id="284" r:id="rId25"/>
    <p:sldId id="285" r:id="rId26"/>
    <p:sldId id="286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3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8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9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1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7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2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7765-60E3-4D48-A132-6D07CB0B1A66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C4F8-CF70-4D1D-9EA1-59EB1D99C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3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skayne.ucalgary.ca/CCRAM/resource-hub" TargetMode="External"/><Relationship Id="rId2" Type="http://schemas.openxmlformats.org/officeDocument/2006/relationships/hyperlink" Target="https://cran.r-project.org/web/packages/processR/index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B31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38396" y="2061582"/>
            <a:ext cx="8715208" cy="27348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55840" y="2535490"/>
            <a:ext cx="28803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806712" y="2924242"/>
            <a:ext cx="8578576" cy="1009516"/>
            <a:chOff x="1806712" y="3115939"/>
            <a:chExt cx="8578576" cy="1009516"/>
          </a:xfrm>
        </p:grpSpPr>
        <p:sp>
          <p:nvSpPr>
            <p:cNvPr id="7" name="TextBox 6"/>
            <p:cNvSpPr txBox="1"/>
            <p:nvPr/>
          </p:nvSpPr>
          <p:spPr>
            <a:xfrm>
              <a:off x="1806712" y="3115939"/>
              <a:ext cx="8578576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spc="6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조절변수가 두 개인 조절된 매개모형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2079" y="3848456"/>
              <a:ext cx="2107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강현구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4655840" y="4281163"/>
            <a:ext cx="28803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5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665185" cy="723275"/>
            <a:chOff x="2965507" y="476673"/>
            <a:chExt cx="3665185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630561"/>
              <a:ext cx="3066804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01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1336" y="2294965"/>
            <a:ext cx="5195318" cy="3412493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481483" y="2518919"/>
            <a:ext cx="5038164" cy="3188539"/>
            <a:chOff x="4427984" y="2276872"/>
            <a:chExt cx="3744416" cy="352839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4427984" y="2276872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427984" y="5805264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C28397-757F-27FC-0EBE-1FBD34F2F7DF}"/>
              </a:ext>
            </a:extLst>
          </p:cNvPr>
          <p:cNvSpPr txBox="1"/>
          <p:nvPr/>
        </p:nvSpPr>
        <p:spPr>
          <a:xfrm>
            <a:off x="749932" y="3950086"/>
            <a:ext cx="506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Foreign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패키지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EEAD7-37FB-3838-C4C8-132FAEA872F8}"/>
              </a:ext>
            </a:extLst>
          </p:cNvPr>
          <p:cNvSpPr txBox="1"/>
          <p:nvPr/>
        </p:nvSpPr>
        <p:spPr>
          <a:xfrm>
            <a:off x="6455967" y="4001211"/>
            <a:ext cx="506368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SAS, SPSS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데이터셋을 읽어올 때 사용함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5E8A9F3C-AC4C-7EF3-8BB5-D4172D85B49B}"/>
              </a:ext>
            </a:extLst>
          </p:cNvPr>
          <p:cNvSpPr txBox="1"/>
          <p:nvPr/>
        </p:nvSpPr>
        <p:spPr>
          <a:xfrm>
            <a:off x="749932" y="2901271"/>
            <a:ext cx="506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processR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패키지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895BC-066D-99D3-021B-80547A9EBC3F}"/>
              </a:ext>
            </a:extLst>
          </p:cNvPr>
          <p:cNvSpPr txBox="1"/>
          <p:nvPr/>
        </p:nvSpPr>
        <p:spPr>
          <a:xfrm>
            <a:off x="6481483" y="2901271"/>
            <a:ext cx="506368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개념모형과 통계모형을 그릴 때 사용함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B024A0E6-FB8A-EA14-D708-40800244B553}"/>
              </a:ext>
            </a:extLst>
          </p:cNvPr>
          <p:cNvSpPr txBox="1"/>
          <p:nvPr/>
        </p:nvSpPr>
        <p:spPr>
          <a:xfrm>
            <a:off x="749932" y="4848508"/>
            <a:ext cx="506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process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823D8-D8EE-7F8C-A2F8-B9E4B8D90D82}"/>
              </a:ext>
            </a:extLst>
          </p:cNvPr>
          <p:cNvSpPr txBox="1"/>
          <p:nvPr/>
        </p:nvSpPr>
        <p:spPr>
          <a:xfrm>
            <a:off x="6455967" y="4843314"/>
            <a:ext cx="506368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Hayes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교수가 만든 분석용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DEF83-FE2C-1FD1-720C-271EE1A417F9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9/25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6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620362" cy="723275"/>
            <a:chOff x="2965507" y="476673"/>
            <a:chExt cx="3620362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630561"/>
              <a:ext cx="3021981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76A541D-46A5-D54E-3EBB-4BAB5C5C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" y="2225184"/>
            <a:ext cx="6692477" cy="26247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DCA818-E534-AE8A-F35A-0F6502D6C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953" y="3313475"/>
            <a:ext cx="4755292" cy="24005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C26EEE-32A8-4379-98CF-109D402C4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76" y="994058"/>
            <a:ext cx="4465707" cy="19356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BA9EB-2653-5561-14E5-5252A3549AEE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93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620362" cy="723275"/>
            <a:chOff x="2965507" y="476673"/>
            <a:chExt cx="3620362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630561"/>
              <a:ext cx="3021981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/>
              <p:nvPr/>
            </p:nvSpPr>
            <p:spPr>
              <a:xfrm>
                <a:off x="5405259" y="2045160"/>
                <a:ext cx="7054526" cy="1582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e>
                      </m:acc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=3.9878−0.5557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−0.0035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+0.6085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+0.0493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+0.1281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𝑋𝑍</m:t>
                      </m:r>
                    </m:oMath>
                  </m:oMathPara>
                </a14:m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e>
                      </m:acc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=1.2897+0.0639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+0.6287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</m:oMath>
                  </m:oMathPara>
                </a14:m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결과를 보면 음의 간접효과가 나타난 것을 알 수 있음</a:t>
                </a:r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259" y="2045160"/>
                <a:ext cx="7054526" cy="1582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0FA72EC-5409-A1AE-F335-F43F5CAA4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3" y="1488181"/>
            <a:ext cx="5060118" cy="2568163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40C650B-149A-4100-7C21-8DAC330CE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3" y="4427603"/>
            <a:ext cx="5105842" cy="157747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CC443A-6060-4FDA-88F8-FF4A5CDD44D8}"/>
              </a:ext>
            </a:extLst>
          </p:cNvPr>
          <p:cNvSpPr/>
          <p:nvPr/>
        </p:nvSpPr>
        <p:spPr>
          <a:xfrm>
            <a:off x="3881718" y="2017059"/>
            <a:ext cx="573741" cy="125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0E34E0-460B-BD21-E861-A7C45AC49B1E}"/>
              </a:ext>
            </a:extLst>
          </p:cNvPr>
          <p:cNvSpPr/>
          <p:nvPr/>
        </p:nvSpPr>
        <p:spPr>
          <a:xfrm>
            <a:off x="3881717" y="5120237"/>
            <a:ext cx="573741" cy="15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7BAF01-5D00-022A-8E79-2B6E856E794A}"/>
              </a:ext>
            </a:extLst>
          </p:cNvPr>
          <p:cNvSpPr/>
          <p:nvPr/>
        </p:nvSpPr>
        <p:spPr>
          <a:xfrm>
            <a:off x="3881718" y="2332488"/>
            <a:ext cx="573741" cy="1678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0856EC-F708-12F4-7EB6-26E96D04BE6F}"/>
              </a:ext>
            </a:extLst>
          </p:cNvPr>
          <p:cNvSpPr/>
          <p:nvPr/>
        </p:nvSpPr>
        <p:spPr>
          <a:xfrm>
            <a:off x="3881718" y="2668825"/>
            <a:ext cx="573741" cy="1678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E98C87-F140-B8A8-FA60-AD65247D2299}"/>
                  </a:ext>
                </a:extLst>
              </p:cNvPr>
              <p:cNvSpPr txBox="1"/>
              <p:nvPr/>
            </p:nvSpPr>
            <p:spPr>
              <a:xfrm>
                <a:off x="5405259" y="4831107"/>
                <a:ext cx="623047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6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=−0.5557+0.0493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+0.1281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∗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𝑏</m:t>
                      </m:r>
                    </m:oMath>
                  </m:oMathPara>
                </a14:m>
                <a:endParaRPr lang="en-US" altLang="ko-KR" sz="1600" b="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=−0.3494+0.0310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+0.0805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</m:oMath>
                  </m:oMathPara>
                </a14:m>
                <a:endParaRPr lang="en-US" altLang="ko-KR" sz="1600" b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배달의민족 한나는 열한살" panose="020B0600000101010101" pitchFamily="50" charset="-127"/>
                </a:endParaRP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E98C87-F140-B8A8-FA60-AD65247D2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259" y="4831107"/>
                <a:ext cx="6230470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ECC6A1E-D419-937F-4811-A2FCE69BD255}"/>
              </a:ext>
            </a:extLst>
          </p:cNvPr>
          <p:cNvSpPr txBox="1"/>
          <p:nvPr/>
        </p:nvSpPr>
        <p:spPr>
          <a:xfrm>
            <a:off x="5660957" y="3952717"/>
            <a:ext cx="6230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개별경로의 유의성 여부를 이용하여 조절된 매개의 유의성을 속단해서는 안됨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8978D-3D1D-9670-9A35-09DF597444A0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00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620362" cy="723275"/>
            <a:chOff x="2965507" y="476673"/>
            <a:chExt cx="3620362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630561"/>
              <a:ext cx="3021981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/>
              <p:nvPr/>
            </p:nvSpPr>
            <p:spPr>
              <a:xfrm>
                <a:off x="5137474" y="2299638"/>
                <a:ext cx="70545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4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𝑏</m:t>
                    </m:r>
                  </m:oMath>
                </a14:m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는 유의하지 않고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5</m:t>
                        </m:r>
                      </m:sub>
                    </m:sSub>
                    <m:r>
                      <a:rPr lang="en-US" altLang="ko-KR" sz="16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𝑏</m:t>
                    </m:r>
                  </m:oMath>
                </a14:m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는 한계적으로 유의함 </a:t>
                </a:r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4" y="2299638"/>
                <a:ext cx="7054526" cy="830997"/>
              </a:xfrm>
              <a:prstGeom prst="rect">
                <a:avLst/>
              </a:prstGeom>
              <a:blipFill>
                <a:blip r:embed="rId2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ECC6A1E-D419-937F-4811-A2FCE69BD255}"/>
              </a:ext>
            </a:extLst>
          </p:cNvPr>
          <p:cNvSpPr txBox="1"/>
          <p:nvPr/>
        </p:nvSpPr>
        <p:spPr>
          <a:xfrm>
            <a:off x="5683817" y="4245103"/>
            <a:ext cx="6230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고정되어 있고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Z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값이 증가함에 따라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음의 간접효과가 완화 되는 것을 확인할 수 있음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F0E4866E-5A39-67B8-67AC-8B6D833F0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96340"/>
            <a:ext cx="5121084" cy="188230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3D128BF-63EC-784C-9CA2-CC1C9CEFC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001"/>
            <a:ext cx="5121084" cy="746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2A85CA-A200-B069-4735-D5BF101E00D1}"/>
              </a:ext>
            </a:extLst>
          </p:cNvPr>
          <p:cNvSpPr/>
          <p:nvPr/>
        </p:nvSpPr>
        <p:spPr>
          <a:xfrm>
            <a:off x="2228178" y="3833864"/>
            <a:ext cx="643038" cy="52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C4AAA-97D2-E7C3-0CCD-8900F90BAC05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96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8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559312" y="2556164"/>
            <a:ext cx="5310368" cy="1745673"/>
            <a:chOff x="1925208" y="2535490"/>
            <a:chExt cx="8578576" cy="1745673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774336" y="2535490"/>
              <a:ext cx="2880320" cy="0"/>
            </a:xfrm>
            <a:prstGeom prst="line">
              <a:avLst/>
            </a:prstGeom>
            <a:ln w="12700">
              <a:solidFill>
                <a:srgbClr val="FEB3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25208" y="2924242"/>
              <a:ext cx="857857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200" spc="600" dirty="0">
                  <a:solidFill>
                    <a:srgbClr val="FEB31C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16</a:t>
              </a:r>
              <a:endParaRPr lang="ko-KR" altLang="en-US" sz="3200" spc="6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endParaRPr lang="ko-KR" altLang="en-US" sz="3200" spc="6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774336" y="4281163"/>
              <a:ext cx="2880320" cy="0"/>
            </a:xfrm>
            <a:prstGeom prst="line">
              <a:avLst/>
            </a:prstGeom>
            <a:ln w="12700">
              <a:solidFill>
                <a:srgbClr val="FEB3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26572" y="2262892"/>
            <a:ext cx="299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8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6800" dirty="0">
              <a:solidFill>
                <a:srgbClr val="FEB31C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ADE87-EC32-DA64-D5AB-033B5CBADCB4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13/25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43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7631" y="1834947"/>
            <a:ext cx="217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Model16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통계모형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81336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5576" y="188640"/>
            <a:ext cx="1872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67544" y="453688"/>
            <a:ext cx="4014809" cy="723275"/>
            <a:chOff x="2965507" y="476673"/>
            <a:chExt cx="4014809" cy="723275"/>
          </a:xfrm>
        </p:grpSpPr>
        <p:sp>
          <p:nvSpPr>
            <p:cNvPr id="28" name="TextBox 27"/>
            <p:cNvSpPr txBox="1"/>
            <p:nvPr/>
          </p:nvSpPr>
          <p:spPr>
            <a:xfrm>
              <a:off x="3563888" y="630561"/>
              <a:ext cx="341642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16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F9AD2B-A152-7067-687A-CE313406CB16}"/>
              </a:ext>
            </a:extLst>
          </p:cNvPr>
          <p:cNvSpPr/>
          <p:nvPr/>
        </p:nvSpPr>
        <p:spPr>
          <a:xfrm>
            <a:off x="6584369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EEB5-A8D4-197D-1D94-9B59B9C4BE70}"/>
              </a:ext>
            </a:extLst>
          </p:cNvPr>
          <p:cNvSpPr txBox="1"/>
          <p:nvPr/>
        </p:nvSpPr>
        <p:spPr>
          <a:xfrm>
            <a:off x="2610750" y="6190479"/>
            <a:ext cx="647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단계 이중 조절된 매개모형 이라고도 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DAAEA-1865-C666-70AD-FCCC95E2D31C}"/>
                  </a:ext>
                </a:extLst>
              </p:cNvPr>
              <p:cNvSpPr txBox="1"/>
              <p:nvPr/>
            </p:nvSpPr>
            <p:spPr>
              <a:xfrm>
                <a:off x="2831673" y="482941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𝑀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𝑀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𝑎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𝑋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++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DAAEA-1865-C666-70AD-FCCC95E2D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73" y="4829413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EEB06-5FAF-8977-F4AF-CE6552948BD6}"/>
                  </a:ext>
                </a:extLst>
              </p:cNvPr>
              <p:cNvSpPr txBox="1"/>
              <p:nvPr/>
            </p:nvSpPr>
            <p:spPr>
              <a:xfrm>
                <a:off x="2800767" y="5509946"/>
                <a:ext cx="6943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𝑌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𝑐</m:t>
                          </m:r>
                        </m:e>
                        <m: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𝑀𝑍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EEB06-5FAF-8977-F4AF-CE655294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67" y="5509946"/>
                <a:ext cx="694386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EA7C438-55CA-385E-96C2-0020C1CDF4FE}"/>
              </a:ext>
            </a:extLst>
          </p:cNvPr>
          <p:cNvSpPr txBox="1"/>
          <p:nvPr/>
        </p:nvSpPr>
        <p:spPr>
          <a:xfrm>
            <a:off x="2211937" y="1987347"/>
            <a:ext cx="210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Model16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개념모형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F53E25-2609-82FD-0518-55E316CDB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8" y="2435567"/>
            <a:ext cx="4192767" cy="1943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27F55-2718-571B-E9D4-E9D601846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35" y="2435567"/>
            <a:ext cx="4317467" cy="1996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4EB6C4-E96C-B0D6-27DF-499B7A65D176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42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871373" cy="723275"/>
            <a:chOff x="2965507" y="476673"/>
            <a:chExt cx="3871373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7" y="630561"/>
              <a:ext cx="3272993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16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2353" y="2518919"/>
            <a:ext cx="5600147" cy="3188539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2706" y="3208766"/>
                <a:ext cx="5779440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𝑎𝑋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  <a:p>
                <a:pPr algn="ctr"/>
                <a:endParaRPr kumimoji="0" lang="en-US" altLang="ko-KR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배달의민족 한나는 열한살" panose="020B0600000101010101" pitchFamily="50" charset="-127"/>
                  <a:cs typeface="+mn-cs"/>
                </a:endParaRPr>
              </a:p>
              <a:p>
                <a:pPr algn="ctr"/>
                <a:endParaRPr lang="en-US" altLang="ko-KR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𝑌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p>
                        <m:sSup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p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p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p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𝑀𝑍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en-US" altLang="ko-KR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𝑌</m:t>
                        </m:r>
                      </m:sub>
                    </m:sSub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𝑐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𝑋</m:t>
                    </m:r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𝑊</m:t>
                    </m:r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𝑍</m:t>
                    </m:r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𝑊</m:t>
                    </m:r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𝑍</m:t>
                    </m:r>
                  </m:oMath>
                </a14:m>
                <a:r>
                  <a:rPr kumimoji="0" lang="en-US" altLang="ko-KR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)M</a:t>
                </a:r>
                <a:endParaRPr kumimoji="0" lang="ko-KR" alt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6" y="3208766"/>
                <a:ext cx="5779440" cy="190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6481483" y="2518919"/>
            <a:ext cx="5038164" cy="3188539"/>
            <a:chOff x="4427984" y="2276872"/>
            <a:chExt cx="3744416" cy="352839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4427984" y="2276872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427984" y="5805264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FB61DF-9B3E-C4C0-0E12-A3691DBD7746}"/>
                  </a:ext>
                </a:extLst>
              </p:cNvPr>
              <p:cNvSpPr txBox="1"/>
              <p:nvPr/>
            </p:nvSpPr>
            <p:spPr>
              <a:xfrm>
                <a:off x="5715965" y="2948872"/>
                <a:ext cx="647603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𝑎</m:t>
                      </m:r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𝑋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의 조건부간접효과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𝑎</m:t>
                      </m:r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FB61DF-9B3E-C4C0-0E12-A3691DBD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965" y="2948872"/>
                <a:ext cx="6476035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E73A0D-7D96-48D1-79F8-10ABF3CEED91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15/25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31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67544" y="453688"/>
            <a:ext cx="3853444" cy="523220"/>
            <a:chOff x="2965507" y="476673"/>
            <a:chExt cx="3853444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3563888" y="630561"/>
              <a:ext cx="3255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16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19091" y="1748122"/>
            <a:ext cx="6953817" cy="4115820"/>
          </a:xfrm>
          <a:prstGeom prst="roundRect">
            <a:avLst>
              <a:gd name="adj" fmla="val 7022"/>
            </a:avLst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F9B08-3EAF-596D-232B-04790686329E}"/>
              </a:ext>
            </a:extLst>
          </p:cNvPr>
          <p:cNvSpPr txBox="1"/>
          <p:nvPr/>
        </p:nvSpPr>
        <p:spPr>
          <a:xfrm>
            <a:off x="2796988" y="2746687"/>
            <a:ext cx="26983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X: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핵심자기평가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직무만족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Y: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조직시민행동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W: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주도적 성격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Z: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조직지원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DB3929-5361-18BA-3021-21E03D5BA119}"/>
              </a:ext>
            </a:extLst>
          </p:cNvPr>
          <p:cNvCxnSpPr/>
          <p:nvPr/>
        </p:nvCxnSpPr>
        <p:spPr>
          <a:xfrm>
            <a:off x="5495365" y="3870071"/>
            <a:ext cx="986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6EFAD-0573-9AB3-21AC-C09141C41454}"/>
              </a:ext>
            </a:extLst>
          </p:cNvPr>
          <p:cNvSpPr txBox="1"/>
          <p:nvPr/>
        </p:nvSpPr>
        <p:spPr>
          <a:xfrm>
            <a:off x="6696635" y="3362239"/>
            <a:ext cx="269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의 양의 간접효과는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W, Z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가 증가하면서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증가 할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 것으로 예측됨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64D93-C47C-63C8-3FDD-FEA55EEBD488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8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862409" cy="723275"/>
            <a:chOff x="2965507" y="476673"/>
            <a:chExt cx="3862409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630561"/>
              <a:ext cx="326402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16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28397-757F-27FC-0EBE-1FBD34F2F7DF}"/>
              </a:ext>
            </a:extLst>
          </p:cNvPr>
          <p:cNvSpPr txBox="1"/>
          <p:nvPr/>
        </p:nvSpPr>
        <p:spPr>
          <a:xfrm>
            <a:off x="1135414" y="5419021"/>
            <a:ext cx="506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4F12591-101F-E727-2C53-2DC25B30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891553"/>
            <a:ext cx="6703807" cy="2330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82D6E5-E5FE-7510-8127-99BA491CB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35" y="994058"/>
            <a:ext cx="4473328" cy="2004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8AFFF7-5491-9301-31BA-3852E9296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1" y="3563661"/>
            <a:ext cx="4596381" cy="2217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839C6-DC1C-1C9A-36B5-9A20C0C90506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08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987915" cy="723275"/>
            <a:chOff x="2965507" y="476673"/>
            <a:chExt cx="3987915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630561"/>
              <a:ext cx="3389534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16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/>
              <p:nvPr/>
            </p:nvSpPr>
            <p:spPr>
              <a:xfrm>
                <a:off x="5163670" y="2045160"/>
                <a:ext cx="7655859" cy="2075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e>
                      </m:acc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−2.4236+0.6066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</m:oMath>
                  </m:oMathPara>
                </a14:m>
                <a:endParaRPr lang="en-US" altLang="ko-KR" sz="1600" b="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e>
                      </m:acc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4.1729−0.1340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+0.6216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+0.3948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+0.0937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</m:oMath>
                  </m:oMathPara>
                </a14:m>
                <a:endParaRPr lang="en-US" altLang="ko-KR" sz="1600" b="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+0.0891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𝑀𝑊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+0.0821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𝑀𝑍</m:t>
                      </m:r>
                    </m:oMath>
                  </m:oMathPara>
                </a14:m>
                <a:endParaRPr lang="en-US" altLang="ko-KR" sz="16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결과를 보면 양의 간접효과가 나타난 것을 알 수 있음</a:t>
                </a:r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70" y="2045160"/>
                <a:ext cx="7655859" cy="2075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0E34E0-460B-BD21-E861-A7C45AC49B1E}"/>
              </a:ext>
            </a:extLst>
          </p:cNvPr>
          <p:cNvSpPr/>
          <p:nvPr/>
        </p:nvSpPr>
        <p:spPr>
          <a:xfrm>
            <a:off x="3881718" y="4785360"/>
            <a:ext cx="573741" cy="15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E98C87-F140-B8A8-FA60-AD65247D2299}"/>
                  </a:ext>
                </a:extLst>
              </p:cNvPr>
              <p:cNvSpPr txBox="1"/>
              <p:nvPr/>
            </p:nvSpPr>
            <p:spPr>
              <a:xfrm>
                <a:off x="5405259" y="4831107"/>
                <a:ext cx="623047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=0.6066</m:t>
                      </m:r>
                    </m:oMath>
                  </m:oMathPara>
                </a14:m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sz="16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=0.6216+0.0891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+0.0821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</m:oMath>
                  </m:oMathPara>
                </a14:m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=0.3771+0.0540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+0.0498</m:t>
                      </m:r>
                      <m:r>
                        <a:rPr lang="en-US" altLang="ko-KR" sz="16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</m:oMath>
                  </m:oMathPara>
                </a14:m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E98C87-F140-B8A8-FA60-AD65247D2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259" y="4831107"/>
                <a:ext cx="6230470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ECC6A1E-D419-937F-4811-A2FCE69BD255}"/>
              </a:ext>
            </a:extLst>
          </p:cNvPr>
          <p:cNvSpPr txBox="1"/>
          <p:nvPr/>
        </p:nvSpPr>
        <p:spPr>
          <a:xfrm>
            <a:off x="5660957" y="3952717"/>
            <a:ext cx="6230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개별경로의 유의성 여부를 이용하여 조절된 매개의 유의성을 속단해서는 안됨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70C6864-6273-E08B-B5B5-6EB80DCD1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6" y="4061515"/>
            <a:ext cx="5023592" cy="192331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A826E24-52AE-F67D-4EA1-B874D3E53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7" y="1535606"/>
            <a:ext cx="5023592" cy="16095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3A075F-7623-0573-DAC7-818E1D80EEFC}"/>
              </a:ext>
            </a:extLst>
          </p:cNvPr>
          <p:cNvSpPr/>
          <p:nvPr/>
        </p:nvSpPr>
        <p:spPr>
          <a:xfrm>
            <a:off x="3881718" y="2232212"/>
            <a:ext cx="690282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C220B4-465E-C3F8-679D-3CD23214E56B}"/>
              </a:ext>
            </a:extLst>
          </p:cNvPr>
          <p:cNvSpPr/>
          <p:nvPr/>
        </p:nvSpPr>
        <p:spPr>
          <a:xfrm>
            <a:off x="3765177" y="4785360"/>
            <a:ext cx="690282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F38E6D-75A4-9D1C-7C71-3CC3FC2D33E9}"/>
              </a:ext>
            </a:extLst>
          </p:cNvPr>
          <p:cNvSpPr/>
          <p:nvPr/>
        </p:nvSpPr>
        <p:spPr>
          <a:xfrm>
            <a:off x="3765177" y="5232979"/>
            <a:ext cx="690282" cy="233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7EF5A-693E-DF6F-C315-AC434A992D53}"/>
              </a:ext>
            </a:extLst>
          </p:cNvPr>
          <p:cNvSpPr/>
          <p:nvPr/>
        </p:nvSpPr>
        <p:spPr>
          <a:xfrm>
            <a:off x="3765177" y="5701677"/>
            <a:ext cx="690282" cy="233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2AC7B-DD1C-0FBC-3F2E-C41B6A49CF11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9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8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7" y="706003"/>
            <a:ext cx="355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 O N T E N T S _</a:t>
            </a:r>
            <a:endParaRPr lang="ko-KR" altLang="en-US" sz="3200" b="1" spc="-150" dirty="0">
              <a:solidFill>
                <a:srgbClr val="FEB31C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335884" y="2251474"/>
            <a:ext cx="6096916" cy="523220"/>
            <a:chOff x="2579724" y="2190514"/>
            <a:chExt cx="6096916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2579724" y="2190514"/>
              <a:ext cx="726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61974" y="2252069"/>
              <a:ext cx="491466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model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9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335884" y="3194622"/>
            <a:ext cx="6096916" cy="523220"/>
            <a:chOff x="2579724" y="3133662"/>
            <a:chExt cx="6096916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579724" y="3133662"/>
              <a:ext cx="726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61974" y="3195217"/>
              <a:ext cx="491466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16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335884" y="4137770"/>
            <a:ext cx="6096916" cy="523220"/>
            <a:chOff x="2579724" y="4076810"/>
            <a:chExt cx="6096916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79724" y="4076810"/>
              <a:ext cx="726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1974" y="4138365"/>
              <a:ext cx="491466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10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35884" y="5080918"/>
            <a:ext cx="6096916" cy="523220"/>
            <a:chOff x="2579724" y="5019958"/>
            <a:chExt cx="609691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2579724" y="5019958"/>
              <a:ext cx="726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974" y="5081513"/>
              <a:ext cx="491466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17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2BDC8F5-C227-3AD2-82AA-14121BC503B6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92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862409" cy="723275"/>
            <a:chOff x="2965507" y="476673"/>
            <a:chExt cx="3862409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630561"/>
              <a:ext cx="326402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16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/>
              <p:nvPr/>
            </p:nvSpPr>
            <p:spPr>
              <a:xfrm>
                <a:off x="5137474" y="2015158"/>
                <a:ext cx="70545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𝑎𝑏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4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𝑎𝑏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5</m:t>
                        </m:r>
                      </m:sub>
                    </m:sSub>
                    <m:r>
                      <a:rPr lang="en-US" altLang="ko-KR" sz="16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둘 다 유의한 것을 확인할 수 있음</a:t>
                </a:r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4" y="2015158"/>
                <a:ext cx="7054526" cy="830997"/>
              </a:xfrm>
              <a:prstGeom prst="rect">
                <a:avLst/>
              </a:prstGeom>
              <a:blipFill>
                <a:blip r:embed="rId2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ECC6A1E-D419-937F-4811-A2FCE69BD255}"/>
              </a:ext>
            </a:extLst>
          </p:cNvPr>
          <p:cNvSpPr txBox="1"/>
          <p:nvPr/>
        </p:nvSpPr>
        <p:spPr>
          <a:xfrm>
            <a:off x="5704137" y="4377183"/>
            <a:ext cx="6230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W, Z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값이 증가함에 따라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양의 간접효과가 증가 되는 것을 확인할 수 있음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3F9FF77-CED3-06BE-1933-017F0D2AB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4" y="1752219"/>
            <a:ext cx="4931285" cy="868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3AC6DB-F06C-DF9F-1B6D-BEA86C301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5" y="3698374"/>
            <a:ext cx="4931284" cy="21858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EEA3C3-5FDB-A743-46B1-188F9F37E283}"/>
              </a:ext>
            </a:extLst>
          </p:cNvPr>
          <p:cNvSpPr/>
          <p:nvPr/>
        </p:nvSpPr>
        <p:spPr>
          <a:xfrm>
            <a:off x="2346960" y="3982720"/>
            <a:ext cx="602869" cy="57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F44C95-BB6B-8506-C4C9-1EA62BD3F516}"/>
              </a:ext>
            </a:extLst>
          </p:cNvPr>
          <p:cNvSpPr/>
          <p:nvPr/>
        </p:nvSpPr>
        <p:spPr>
          <a:xfrm>
            <a:off x="2346960" y="3982720"/>
            <a:ext cx="602869" cy="172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7EF785-22DF-E079-2302-34BC422009AF}"/>
              </a:ext>
            </a:extLst>
          </p:cNvPr>
          <p:cNvSpPr/>
          <p:nvPr/>
        </p:nvSpPr>
        <p:spPr>
          <a:xfrm>
            <a:off x="2346960" y="5146480"/>
            <a:ext cx="602869" cy="172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E2C984-82DA-26FD-9CFC-16CFEE8195AD}"/>
              </a:ext>
            </a:extLst>
          </p:cNvPr>
          <p:cNvSpPr/>
          <p:nvPr/>
        </p:nvSpPr>
        <p:spPr>
          <a:xfrm>
            <a:off x="2346960" y="4561840"/>
            <a:ext cx="602869" cy="172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56096-13C1-F625-EDC7-A6DABA442A21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19/25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47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8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559312" y="2556164"/>
            <a:ext cx="5310368" cy="1745673"/>
            <a:chOff x="1925208" y="2535490"/>
            <a:chExt cx="8578576" cy="1745673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774336" y="2535490"/>
              <a:ext cx="2880320" cy="0"/>
            </a:xfrm>
            <a:prstGeom prst="line">
              <a:avLst/>
            </a:prstGeom>
            <a:ln w="12700">
              <a:solidFill>
                <a:srgbClr val="FEB3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25208" y="2924242"/>
              <a:ext cx="857857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200" spc="600" dirty="0">
                  <a:solidFill>
                    <a:srgbClr val="FEB31C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10</a:t>
              </a:r>
              <a:endParaRPr lang="ko-KR" altLang="en-US" sz="3200" spc="6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endParaRPr lang="ko-KR" altLang="en-US" sz="3200" spc="6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774336" y="4281163"/>
              <a:ext cx="2880320" cy="0"/>
            </a:xfrm>
            <a:prstGeom prst="line">
              <a:avLst/>
            </a:prstGeom>
            <a:ln w="12700">
              <a:solidFill>
                <a:srgbClr val="FEB3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26572" y="2262892"/>
            <a:ext cx="299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8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6800" dirty="0">
              <a:solidFill>
                <a:srgbClr val="FEB31C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C666B-083E-E73B-A2EE-154BEB936990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09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7631" y="1834947"/>
            <a:ext cx="217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Model10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통계모형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81336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5576" y="188640"/>
            <a:ext cx="1872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67544" y="453688"/>
            <a:ext cx="4014809" cy="723275"/>
            <a:chOff x="2965507" y="476673"/>
            <a:chExt cx="4014809" cy="723275"/>
          </a:xfrm>
        </p:grpSpPr>
        <p:sp>
          <p:nvSpPr>
            <p:cNvPr id="28" name="TextBox 27"/>
            <p:cNvSpPr txBox="1"/>
            <p:nvPr/>
          </p:nvSpPr>
          <p:spPr>
            <a:xfrm>
              <a:off x="3563888" y="630561"/>
              <a:ext cx="341642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10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F9AD2B-A152-7067-687A-CE313406CB16}"/>
              </a:ext>
            </a:extLst>
          </p:cNvPr>
          <p:cNvSpPr/>
          <p:nvPr/>
        </p:nvSpPr>
        <p:spPr>
          <a:xfrm>
            <a:off x="6584369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DAAEA-1865-C666-70AD-FCCC95E2D31C}"/>
                  </a:ext>
                </a:extLst>
              </p:cNvPr>
              <p:cNvSpPr txBox="1"/>
              <p:nvPr/>
            </p:nvSpPr>
            <p:spPr>
              <a:xfrm>
                <a:off x="2831673" y="482941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DAAEA-1865-C666-70AD-FCCC95E2D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73" y="4829413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EEB06-5FAF-8977-F4AF-CE6552948BD6}"/>
                  </a:ext>
                </a:extLst>
              </p:cNvPr>
              <p:cNvSpPr txBox="1"/>
              <p:nvPr/>
            </p:nvSpPr>
            <p:spPr>
              <a:xfrm>
                <a:off x="2407739" y="5509945"/>
                <a:ext cx="6943867" cy="378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𝑌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𝑋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W</m:t>
                      </m:r>
                      <m: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𝑋𝑍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𝑏𝑀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EEB06-5FAF-8977-F4AF-CE655294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739" y="5509945"/>
                <a:ext cx="6943867" cy="378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EA7C438-55CA-385E-96C2-0020C1CDF4FE}"/>
              </a:ext>
            </a:extLst>
          </p:cNvPr>
          <p:cNvSpPr txBox="1"/>
          <p:nvPr/>
        </p:nvSpPr>
        <p:spPr>
          <a:xfrm>
            <a:off x="2211937" y="1987347"/>
            <a:ext cx="210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Model10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개념모형</a:t>
            </a:r>
          </a:p>
        </p:txBody>
      </p:sp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D0AADFE5-148F-1207-B083-3A705994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4" y="2435567"/>
            <a:ext cx="4498689" cy="20826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9F5E1C-37D7-273C-B031-342A87C80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35" y="2435566"/>
            <a:ext cx="4432430" cy="2010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7329DF-BD88-60B4-BA43-C192FA4620E3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21/25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99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871373" cy="723275"/>
            <a:chOff x="2965507" y="476673"/>
            <a:chExt cx="3871373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7" y="630561"/>
              <a:ext cx="3272993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17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2353" y="2518919"/>
            <a:ext cx="5600147" cy="3188539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2706" y="3208766"/>
                <a:ext cx="5779440" cy="2178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kumimoji="0" lang="en-US" altLang="ko-KR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배달의민족 한나는 열한살" panose="020B0600000101010101" pitchFamily="50" charset="-127"/>
                  <a:cs typeface="+mn-cs"/>
                </a:endParaRPr>
              </a:p>
              <a:p>
                <a:pPr algn="ctr"/>
                <a:endParaRPr lang="en-US" altLang="ko-KR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𝑌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W</m:t>
                      </m:r>
                      <m: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𝑏𝑀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W</m:t>
                      </m:r>
                      <m: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𝑏𝑀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6" y="3208766"/>
                <a:ext cx="5779440" cy="2178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6481483" y="2518919"/>
            <a:ext cx="5038164" cy="3188539"/>
            <a:chOff x="4427984" y="2276872"/>
            <a:chExt cx="3744416" cy="352839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4427984" y="2276872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427984" y="5805264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FB61DF-9B3E-C4C0-0E12-A3691DBD7746}"/>
                  </a:ext>
                </a:extLst>
              </p:cNvPr>
              <p:cNvSpPr txBox="1"/>
              <p:nvPr/>
            </p:nvSpPr>
            <p:spPr>
              <a:xfrm>
                <a:off x="5715965" y="2518919"/>
                <a:ext cx="647603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𝑏</m:t>
                      </m:r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𝑋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의 조건부간접효과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b</m:t>
                      </m:r>
                    </m:oMath>
                  </m:oMathPara>
                </a14:m>
                <a:endParaRPr lang="en-US" altLang="ko-KR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X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의 조건부직접효과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𝑋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4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𝑊</m:t>
                    </m:r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5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FB61DF-9B3E-C4C0-0E12-A3691DBD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965" y="2518919"/>
                <a:ext cx="6476035" cy="3139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063DF3-645E-6E84-7890-41F684D8A7EB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22/25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93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8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559312" y="2556164"/>
            <a:ext cx="5310368" cy="1745673"/>
            <a:chOff x="1925208" y="2535490"/>
            <a:chExt cx="8578576" cy="1745673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774336" y="2535490"/>
              <a:ext cx="2880320" cy="0"/>
            </a:xfrm>
            <a:prstGeom prst="line">
              <a:avLst/>
            </a:prstGeom>
            <a:ln w="12700">
              <a:solidFill>
                <a:srgbClr val="FEB3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25208" y="2924242"/>
              <a:ext cx="857857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200" spc="600" dirty="0">
                  <a:solidFill>
                    <a:srgbClr val="FEB31C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17</a:t>
              </a:r>
              <a:endParaRPr lang="ko-KR" altLang="en-US" sz="3200" spc="6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endParaRPr lang="ko-KR" altLang="en-US" sz="3200" spc="6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774336" y="4281163"/>
              <a:ext cx="2880320" cy="0"/>
            </a:xfrm>
            <a:prstGeom prst="line">
              <a:avLst/>
            </a:prstGeom>
            <a:ln w="12700">
              <a:solidFill>
                <a:srgbClr val="FEB3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26572" y="2262892"/>
            <a:ext cx="299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8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ko-KR" altLang="en-US" sz="16800" dirty="0">
              <a:solidFill>
                <a:srgbClr val="FEB31C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6BE0B-26C3-9E0F-285A-4D3655E549AA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23/25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429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7631" y="1834947"/>
            <a:ext cx="217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Model17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통계모형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81336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5576" y="188640"/>
            <a:ext cx="1872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67544" y="453688"/>
            <a:ext cx="4014809" cy="723275"/>
            <a:chOff x="2965507" y="476673"/>
            <a:chExt cx="4014809" cy="723275"/>
          </a:xfrm>
        </p:grpSpPr>
        <p:sp>
          <p:nvSpPr>
            <p:cNvPr id="28" name="TextBox 27"/>
            <p:cNvSpPr txBox="1"/>
            <p:nvPr/>
          </p:nvSpPr>
          <p:spPr>
            <a:xfrm>
              <a:off x="3563888" y="630561"/>
              <a:ext cx="341642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17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F9AD2B-A152-7067-687A-CE313406CB16}"/>
              </a:ext>
            </a:extLst>
          </p:cNvPr>
          <p:cNvSpPr/>
          <p:nvPr/>
        </p:nvSpPr>
        <p:spPr>
          <a:xfrm>
            <a:off x="6584369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DAAEA-1865-C666-70AD-FCCC95E2D31C}"/>
                  </a:ext>
                </a:extLst>
              </p:cNvPr>
              <p:cNvSpPr txBox="1"/>
              <p:nvPr/>
            </p:nvSpPr>
            <p:spPr>
              <a:xfrm>
                <a:off x="2831673" y="482941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𝑎𝑋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DAAEA-1865-C666-70AD-FCCC95E2D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73" y="4829413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EEB06-5FAF-8977-F4AF-CE6552948BD6}"/>
                  </a:ext>
                </a:extLst>
              </p:cNvPr>
              <p:cNvSpPr txBox="1"/>
              <p:nvPr/>
            </p:nvSpPr>
            <p:spPr>
              <a:xfrm>
                <a:off x="1969178" y="5509946"/>
                <a:ext cx="78209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𝑌</m:t>
                      </m:r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W</m:t>
                      </m:r>
                      <m: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EEB06-5FAF-8977-F4AF-CE655294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78" y="5509946"/>
                <a:ext cx="782099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EA7C438-55CA-385E-96C2-0020C1CDF4FE}"/>
              </a:ext>
            </a:extLst>
          </p:cNvPr>
          <p:cNvSpPr txBox="1"/>
          <p:nvPr/>
        </p:nvSpPr>
        <p:spPr>
          <a:xfrm>
            <a:off x="2211937" y="1987347"/>
            <a:ext cx="210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Model17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개념모형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44705-8B03-B745-76FA-73E4127F2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9" y="2367131"/>
            <a:ext cx="4392706" cy="2005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8DFA4D-F8D1-B246-9CD6-9C7B20468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12" y="2504445"/>
            <a:ext cx="4446494" cy="1868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5C0B79-9EAD-9482-F828-C949A902D63D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24/25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84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871373" cy="723275"/>
            <a:chOff x="2965507" y="476673"/>
            <a:chExt cx="3871373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7" y="630561"/>
              <a:ext cx="3272993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17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2353" y="2518919"/>
            <a:ext cx="5600147" cy="3188539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2706" y="2985816"/>
                <a:ext cx="5689794" cy="2721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𝑎𝑋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kumimoji="0" lang="en-US" altLang="ko-KR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배달의민족 한나는 열한살" panose="020B0600000101010101" pitchFamily="50" charset="-127"/>
                  <a:cs typeface="+mn-cs"/>
                </a:endParaRPr>
              </a:p>
              <a:p>
                <a:pPr algn="ctr"/>
                <a:endParaRPr lang="en-US" altLang="ko-KR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𝑌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W</m:t>
                      </m:r>
                      <m: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W</m:t>
                      </m:r>
                      <m: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</m:oMath>
                  </m:oMathPara>
                </a14:m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6" y="2985816"/>
                <a:ext cx="5689794" cy="2721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6481483" y="2518919"/>
            <a:ext cx="5038164" cy="3188539"/>
            <a:chOff x="4427984" y="2276872"/>
            <a:chExt cx="3744416" cy="352839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4427984" y="2276872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427984" y="5805264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FB61DF-9B3E-C4C0-0E12-A3691DBD7746}"/>
                  </a:ext>
                </a:extLst>
              </p:cNvPr>
              <p:cNvSpPr txBox="1"/>
              <p:nvPr/>
            </p:nvSpPr>
            <p:spPr>
              <a:xfrm>
                <a:off x="6502206" y="2518919"/>
                <a:ext cx="568979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𝑎</m:t>
                      </m:r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𝑋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의 조건부간접효과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∗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𝑋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a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배달의민족 한나는 열한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배달의민족 한나는 열한살" panose="020B0600000101010101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배달의민족 한나는 열한살" panose="020B060000010101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배달의민족 한나는 열한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배달의민족 한나는 열한살" panose="020B0600000101010101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배달의민족 한나는 열한살" panose="020B0600000101010101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𝑊</m:t>
                        </m:r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배달의민족 한나는 열한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배달의민족 한나는 열한살" panose="020B0600000101010101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배달의민족 한나는 열한살" panose="020B0600000101010101" pitchFamily="50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X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의 직접효과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𝑋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4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𝑊</m:t>
                    </m:r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5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FB61DF-9B3E-C4C0-0E12-A3691DBD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06" y="2518919"/>
                <a:ext cx="5689794" cy="3139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640D01F-A529-42AE-BE21-0A745633CA54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25/25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66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B31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38396" y="2061582"/>
            <a:ext cx="8715208" cy="27348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55840" y="2535490"/>
            <a:ext cx="28803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806712" y="2924242"/>
            <a:ext cx="8578576" cy="1009516"/>
            <a:chOff x="1806712" y="3115939"/>
            <a:chExt cx="8578576" cy="1009516"/>
          </a:xfrm>
        </p:grpSpPr>
        <p:sp>
          <p:nvSpPr>
            <p:cNvPr id="7" name="TextBox 6"/>
            <p:cNvSpPr txBox="1"/>
            <p:nvPr/>
          </p:nvSpPr>
          <p:spPr>
            <a:xfrm>
              <a:off x="1806712" y="3115939"/>
              <a:ext cx="8578576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spc="6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감사합니다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2079" y="3848456"/>
              <a:ext cx="2107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THANK YOU</a:t>
              </a:r>
              <a:endParaRPr lang="ko-KR" altLang="en-US" sz="1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4655840" y="4281163"/>
            <a:ext cx="28803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0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8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559312" y="2556164"/>
            <a:ext cx="5310368" cy="1745673"/>
            <a:chOff x="1925208" y="2535490"/>
            <a:chExt cx="8578576" cy="1745673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774336" y="2535490"/>
              <a:ext cx="2880320" cy="0"/>
            </a:xfrm>
            <a:prstGeom prst="line">
              <a:avLst/>
            </a:prstGeom>
            <a:ln w="12700">
              <a:solidFill>
                <a:srgbClr val="FEB3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25208" y="2924242"/>
              <a:ext cx="8578576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200" spc="600" dirty="0">
                  <a:solidFill>
                    <a:srgbClr val="FEB31C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3200" spc="6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774336" y="4281163"/>
              <a:ext cx="2880320" cy="0"/>
            </a:xfrm>
            <a:prstGeom prst="line">
              <a:avLst/>
            </a:prstGeom>
            <a:ln w="12700">
              <a:solidFill>
                <a:srgbClr val="FEB3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26572" y="2262892"/>
            <a:ext cx="299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800" dirty="0">
                <a:solidFill>
                  <a:srgbClr val="FEB31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6800" dirty="0">
              <a:solidFill>
                <a:srgbClr val="FEB31C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BD28B-698A-5445-55C0-4073AE3D486B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57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90329" y="1834947"/>
            <a:ext cx="23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단순매개모형의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개념모형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1336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55576" y="188640"/>
            <a:ext cx="1872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67544" y="453688"/>
            <a:ext cx="4014809" cy="723275"/>
            <a:chOff x="2965507" y="476673"/>
            <a:chExt cx="4014809" cy="723275"/>
          </a:xfrm>
        </p:grpSpPr>
        <p:sp>
          <p:nvSpPr>
            <p:cNvPr id="28" name="TextBox 27"/>
            <p:cNvSpPr txBox="1"/>
            <p:nvPr/>
          </p:nvSpPr>
          <p:spPr>
            <a:xfrm>
              <a:off x="3563888" y="630561"/>
              <a:ext cx="341642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PROCESS model 9</a:t>
              </a:r>
              <a:endParaRPr kumimoji="0" lang="ko-KR" altLang="en-US" sz="16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01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F9AD2B-A152-7067-687A-CE313406CB16}"/>
              </a:ext>
            </a:extLst>
          </p:cNvPr>
          <p:cNvSpPr/>
          <p:nvPr/>
        </p:nvSpPr>
        <p:spPr>
          <a:xfrm>
            <a:off x="6584369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EEB5-A8D4-197D-1D94-9B59B9C4BE70}"/>
              </a:ext>
            </a:extLst>
          </p:cNvPr>
          <p:cNvSpPr txBox="1"/>
          <p:nvPr/>
        </p:nvSpPr>
        <p:spPr>
          <a:xfrm>
            <a:off x="1817490" y="182958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다중가산조절모형의 개념모형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C5B35-506F-7337-9777-02A20206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3" y="2599764"/>
            <a:ext cx="4557155" cy="17212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C635CE-0778-1E46-EFA4-5B522616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42" y="2501154"/>
            <a:ext cx="4159624" cy="1819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11A09-3458-F303-158B-4CDF0660918F}"/>
                  </a:ext>
                </a:extLst>
              </p:cNvPr>
              <p:cNvSpPr txBox="1"/>
              <p:nvPr/>
            </p:nvSpPr>
            <p:spPr>
              <a:xfrm>
                <a:off x="7306235" y="4820194"/>
                <a:ext cx="31914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𝑀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𝑀</m:t>
                          </m:r>
                        </m:sub>
                      </m:sSub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𝑎𝑋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𝑌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𝑐</m:t>
                          </m:r>
                        </m:e>
                        <m:sup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𝑋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𝑏𝑀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11A09-3458-F303-158B-4CDF0660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35" y="4820194"/>
                <a:ext cx="3191437" cy="707886"/>
              </a:xfrm>
              <a:prstGeom prst="rect">
                <a:avLst/>
              </a:prstGeom>
              <a:blipFill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67306E-51D6-2E12-4017-4549D12CBB2A}"/>
                  </a:ext>
                </a:extLst>
              </p:cNvPr>
              <p:cNvSpPr txBox="1"/>
              <p:nvPr/>
            </p:nvSpPr>
            <p:spPr>
              <a:xfrm>
                <a:off x="467544" y="4677040"/>
                <a:ext cx="56284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𝑌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𝑋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𝑋𝑀</m:t>
                      </m:r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67306E-51D6-2E12-4017-4549D12CB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677040"/>
                <a:ext cx="5628456" cy="707886"/>
              </a:xfrm>
              <a:prstGeom prst="rect">
                <a:avLst/>
              </a:prstGeom>
              <a:blipFill>
                <a:blip r:embed="rId5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0EC4C44-F33E-C73C-BC7F-6488E702FF16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51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7631" y="1834947"/>
            <a:ext cx="217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Model9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통계모형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81336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5576" y="188640"/>
            <a:ext cx="1872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67544" y="453688"/>
            <a:ext cx="4014809" cy="723275"/>
            <a:chOff x="2965507" y="476673"/>
            <a:chExt cx="4014809" cy="723275"/>
          </a:xfrm>
        </p:grpSpPr>
        <p:sp>
          <p:nvSpPr>
            <p:cNvPr id="28" name="TextBox 27"/>
            <p:cNvSpPr txBox="1"/>
            <p:nvPr/>
          </p:nvSpPr>
          <p:spPr>
            <a:xfrm>
              <a:off x="3563888" y="630561"/>
              <a:ext cx="341642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308052A-5753-0392-4B30-C19AFE16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2368198"/>
            <a:ext cx="4469790" cy="2150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0A130C-B351-459E-810D-A1BA6912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83" y="2216773"/>
            <a:ext cx="4907705" cy="23014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F9AD2B-A152-7067-687A-CE313406CB16}"/>
              </a:ext>
            </a:extLst>
          </p:cNvPr>
          <p:cNvSpPr/>
          <p:nvPr/>
        </p:nvSpPr>
        <p:spPr>
          <a:xfrm>
            <a:off x="6584369" y="2296190"/>
            <a:ext cx="4586331" cy="2222022"/>
          </a:xfrm>
          <a:prstGeom prst="rect">
            <a:avLst/>
          </a:prstGeom>
          <a:noFill/>
          <a:ln>
            <a:solidFill>
              <a:srgbClr val="FE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EEB5-A8D4-197D-1D94-9B59B9C4BE70}"/>
              </a:ext>
            </a:extLst>
          </p:cNvPr>
          <p:cNvSpPr txBox="1"/>
          <p:nvPr/>
        </p:nvSpPr>
        <p:spPr>
          <a:xfrm>
            <a:off x="2610750" y="6190479"/>
            <a:ext cx="647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부분 조절된 매개모형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단계 이중 조절된 매개모형 이라고도 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DAAEA-1865-C666-70AD-FCCC95E2D31C}"/>
                  </a:ext>
                </a:extLst>
              </p:cNvPr>
              <p:cNvSpPr txBox="1"/>
              <p:nvPr/>
            </p:nvSpPr>
            <p:spPr>
              <a:xfrm>
                <a:off x="2831673" y="482941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𝑀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𝑀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𝑋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sz="1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sz="1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sz="1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sz="1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𝑋𝑍</m:t>
                      </m:r>
                      <m:r>
                        <a:rPr lang="en-US" altLang="ko-KR" sz="1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DAAEA-1865-C666-70AD-FCCC95E2D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73" y="4829413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EEB06-5FAF-8977-F4AF-CE6552948BD6}"/>
                  </a:ext>
                </a:extLst>
              </p:cNvPr>
              <p:cNvSpPr txBox="1"/>
              <p:nvPr/>
            </p:nvSpPr>
            <p:spPr>
              <a:xfrm>
                <a:off x="2800768" y="550994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𝑌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𝑐</m:t>
                          </m:r>
                        </m:e>
                        <m: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𝑋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𝑏𝑀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EEB06-5FAF-8977-F4AF-CE655294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68" y="5509946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EA7C438-55CA-385E-96C2-0020C1CDF4FE}"/>
              </a:ext>
            </a:extLst>
          </p:cNvPr>
          <p:cNvSpPr txBox="1"/>
          <p:nvPr/>
        </p:nvSpPr>
        <p:spPr>
          <a:xfrm>
            <a:off x="2211937" y="1987347"/>
            <a:ext cx="210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Model9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개념모형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07599-0455-03C9-59A1-5ED76BB17A6E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85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665185" cy="723275"/>
            <a:chOff x="2965507" y="476673"/>
            <a:chExt cx="3665185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630561"/>
              <a:ext cx="3066804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1336" y="2518919"/>
            <a:ext cx="5195318" cy="3188539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1336" y="3224936"/>
                <a:ext cx="5329790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𝑀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𝑋𝑊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𝑋𝑍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</m:sub>
                      </m:sSub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𝑊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𝑍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𝑋</m:t>
                      </m:r>
                    </m:oMath>
                  </m:oMathPara>
                </a14:m>
                <a:endPara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  <a:p>
                <a:pPr algn="ctr"/>
                <a:endParaRPr kumimoji="0" lang="en-US" altLang="ko-KR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배달의민족 한나는 열한살" panose="020B0600000101010101" pitchFamily="50" charset="-127"/>
                  <a:cs typeface="+mn-cs"/>
                </a:endParaRPr>
              </a:p>
              <a:p>
                <a:pPr algn="ctr"/>
                <a:endParaRPr lang="en-US" altLang="ko-KR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𝑌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𝑐</m:t>
                          </m:r>
                        </m:e>
                        <m:sup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𝑋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𝑏𝑀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  <a:cs typeface="+mn-cs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ko-KR" alt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36" y="3224936"/>
                <a:ext cx="5329790" cy="190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6481483" y="2518919"/>
            <a:ext cx="5038164" cy="3188539"/>
            <a:chOff x="4427984" y="2276872"/>
            <a:chExt cx="3744416" cy="352839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4427984" y="2276872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427984" y="5805264"/>
              <a:ext cx="3744416" cy="0"/>
            </a:xfrm>
            <a:prstGeom prst="line">
              <a:avLst/>
            </a:prstGeom>
            <a:ln w="1270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FB61DF-9B3E-C4C0-0E12-A3691DBD7746}"/>
                  </a:ext>
                </a:extLst>
              </p:cNvPr>
              <p:cNvSpPr txBox="1"/>
              <p:nvPr/>
            </p:nvSpPr>
            <p:spPr>
              <a:xfrm>
                <a:off x="5715965" y="2948872"/>
                <a:ext cx="647603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𝑀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𝑏</m:t>
                      </m:r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𝑋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의 조건부간접효과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𝑊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배달의민족 한나는 열한살" panose="020B0600000101010101" pitchFamily="50" charset="-127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배달의민족 한나는 열한살" panose="020B0600000101010101" pitchFamily="50" charset="-127"/>
                            </a:rPr>
                            <m:t>𝑍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배달의민족 한나는 열한살" panose="020B0600000101010101" pitchFamily="50" charset="-127"/>
                        </a:rPr>
                        <m:t>b</m:t>
                      </m:r>
                    </m:oMath>
                  </m:oMathPara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FB61DF-9B3E-C4C0-0E12-A3691DBD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965" y="2948872"/>
                <a:ext cx="6476035" cy="203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552AAF-93A5-8113-F816-74BC069DA23C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6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467544" y="453688"/>
            <a:ext cx="3647256" cy="523220"/>
            <a:chOff x="2965507" y="476673"/>
            <a:chExt cx="3647256" cy="523220"/>
          </a:xfrm>
        </p:grpSpPr>
        <p:sp>
          <p:nvSpPr>
            <p:cNvPr id="28" name="TextBox 27"/>
            <p:cNvSpPr txBox="1"/>
            <p:nvPr/>
          </p:nvSpPr>
          <p:spPr>
            <a:xfrm>
              <a:off x="3563888" y="630561"/>
              <a:ext cx="3048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755576" y="188640"/>
            <a:ext cx="1872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056162" y="2212216"/>
            <a:ext cx="2021240" cy="3439800"/>
            <a:chOff x="5201850" y="2456056"/>
            <a:chExt cx="2021240" cy="343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타원 2"/>
                <p:cNvSpPr/>
                <p:nvPr/>
              </p:nvSpPr>
              <p:spPr>
                <a:xfrm>
                  <a:off x="5347538" y="2456056"/>
                  <a:ext cx="1729864" cy="1729864"/>
                </a:xfrm>
                <a:prstGeom prst="ellipse">
                  <a:avLst/>
                </a:prstGeom>
                <a:solidFill>
                  <a:srgbClr val="FEB3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  <a:p>
                  <a:pPr algn="ctr"/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타원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538" y="2456056"/>
                  <a:ext cx="1729864" cy="172986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직선 연결선 5"/>
            <p:cNvCxnSpPr/>
            <p:nvPr/>
          </p:nvCxnSpPr>
          <p:spPr>
            <a:xfrm>
              <a:off x="5201850" y="4907472"/>
              <a:ext cx="2021240" cy="0"/>
            </a:xfrm>
            <a:prstGeom prst="line">
              <a:avLst/>
            </a:prstGeom>
            <a:ln w="1905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29210" y="5157192"/>
              <a:ext cx="19665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Z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가 일정한 경우에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W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가 변화함에 따른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X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의 간접효과의 변화율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758056" y="2212216"/>
            <a:ext cx="2021240" cy="3224356"/>
            <a:chOff x="861080" y="2456056"/>
            <a:chExt cx="2021240" cy="3224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타원 1"/>
                <p:cNvSpPr/>
                <p:nvPr/>
              </p:nvSpPr>
              <p:spPr>
                <a:xfrm>
                  <a:off x="1006768" y="2456056"/>
                  <a:ext cx="1729864" cy="1729864"/>
                </a:xfrm>
                <a:prstGeom prst="ellipse">
                  <a:avLst/>
                </a:prstGeom>
                <a:solidFill>
                  <a:srgbClr val="FEB3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" name="타원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768" y="2456056"/>
                  <a:ext cx="1729864" cy="17298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연결선 4"/>
            <p:cNvCxnSpPr/>
            <p:nvPr/>
          </p:nvCxnSpPr>
          <p:spPr>
            <a:xfrm>
              <a:off x="861080" y="4907472"/>
              <a:ext cx="2021240" cy="0"/>
            </a:xfrm>
            <a:prstGeom prst="line">
              <a:avLst/>
            </a:prstGeom>
            <a:ln w="1905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88440" y="5157192"/>
              <a:ext cx="1966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W, Z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가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인 경우의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X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의 조건부 간접효과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354268" y="2212216"/>
            <a:ext cx="2021240" cy="3655243"/>
            <a:chOff x="6434028" y="2456056"/>
            <a:chExt cx="2021240" cy="365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타원 3"/>
                <p:cNvSpPr/>
                <p:nvPr/>
              </p:nvSpPr>
              <p:spPr>
                <a:xfrm>
                  <a:off x="6579716" y="2456056"/>
                  <a:ext cx="1729864" cy="1729864"/>
                </a:xfrm>
                <a:prstGeom prst="ellipse">
                  <a:avLst/>
                </a:prstGeom>
                <a:solidFill>
                  <a:srgbClr val="FEB3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  <a:p>
                  <a:pPr algn="ctr"/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716" y="2456056"/>
                  <a:ext cx="1729864" cy="17298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연결선 6"/>
            <p:cNvCxnSpPr/>
            <p:nvPr/>
          </p:nvCxnSpPr>
          <p:spPr>
            <a:xfrm>
              <a:off x="6434028" y="4907472"/>
              <a:ext cx="2021240" cy="0"/>
            </a:xfrm>
            <a:prstGeom prst="line">
              <a:avLst/>
            </a:prstGeom>
            <a:ln w="19050">
              <a:solidFill>
                <a:srgbClr val="8A8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461388" y="5157192"/>
              <a:ext cx="1966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W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가 일정한 경우에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Z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가 변화함에 따른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X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의 간접효과의 변화율</a:t>
              </a:r>
            </a:p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5F4280-83C6-165A-DB73-D6D7DF523CCF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78381" y="2043953"/>
            <a:ext cx="1049195" cy="4215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BE3546-C128-1655-A195-BCE799EA386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727576" y="2043953"/>
            <a:ext cx="1025713" cy="4215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C68CC5-6742-BD5F-B285-2950E482AA84}"/>
              </a:ext>
            </a:extLst>
          </p:cNvPr>
          <p:cNvSpPr txBox="1"/>
          <p:nvPr/>
        </p:nvSpPr>
        <p:spPr>
          <a:xfrm>
            <a:off x="6744316" y="1639388"/>
            <a:ext cx="196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부분 조절된 매개지수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78226-8C6E-66E6-AB48-2070666B22F2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9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67544" y="453688"/>
            <a:ext cx="3620362" cy="723275"/>
            <a:chOff x="2965507" y="476673"/>
            <a:chExt cx="3620362" cy="723275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630561"/>
              <a:ext cx="3021981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/>
              <p:nvPr/>
            </p:nvSpPr>
            <p:spPr>
              <a:xfrm>
                <a:off x="947155" y="3616263"/>
                <a:ext cx="5063680" cy="958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W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가 이분형 </a:t>
                </a:r>
                <a:r>
                  <a:rPr lang="ko-KR" altLang="en-US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조절변수이고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두 집단의 </a:t>
                </a:r>
                <a:r>
                  <a:rPr lang="ko-KR" altLang="en-US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코딩값이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과</m:t>
                    </m:r>
                  </m:oMath>
                </a14:m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일 때      </a:t>
                </a: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C28397-757F-27FC-0EBE-1FBD34F2F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55" y="3616263"/>
                <a:ext cx="5063680" cy="958211"/>
              </a:xfrm>
              <a:prstGeom prst="rect">
                <a:avLst/>
              </a:prstGeom>
              <a:blipFill>
                <a:blip r:embed="rId2"/>
                <a:stretch>
                  <a:fillRect b="-6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EEAD7-37FB-3838-C4C8-132FAEA872F8}"/>
                  </a:ext>
                </a:extLst>
              </p:cNvPr>
              <p:cNvSpPr txBox="1"/>
              <p:nvPr/>
            </p:nvSpPr>
            <p:spPr>
              <a:xfrm>
                <a:off x="6366320" y="3908105"/>
                <a:ext cx="506368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/(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한나는 열한살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한나는 열한살" panose="020B0600000101010101" pitchFamily="50" charset="-127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EEAD7-37FB-3838-C4C8-132FAEA87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320" y="3908105"/>
                <a:ext cx="5063680" cy="374526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D89C45-642C-9B0A-6415-E53BA2246D1B}"/>
              </a:ext>
            </a:extLst>
          </p:cNvPr>
          <p:cNvCxnSpPr>
            <a:stCxn id="5" idx="1"/>
          </p:cNvCxnSpPr>
          <p:nvPr/>
        </p:nvCxnSpPr>
        <p:spPr>
          <a:xfrm>
            <a:off x="6366320" y="4095368"/>
            <a:ext cx="930951" cy="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FD8626-7378-BCA4-D5C5-6247837F121F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7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548640" y="994058"/>
            <a:ext cx="2401189" cy="0"/>
          </a:xfrm>
          <a:prstGeom prst="line">
            <a:avLst/>
          </a:prstGeom>
          <a:ln w="12700">
            <a:solidFill>
              <a:srgbClr val="8A8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67544" y="453688"/>
            <a:ext cx="3692079" cy="523220"/>
            <a:chOff x="2965507" y="476673"/>
            <a:chExt cx="3692079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3563887" y="630561"/>
              <a:ext cx="3093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PROCESS model 9</a:t>
              </a:r>
              <a:endParaRPr lang="ko-KR" altLang="en-US" sz="1600" spc="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65507" y="476673"/>
              <a:ext cx="82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0" y="260648"/>
            <a:ext cx="12192000" cy="72008"/>
          </a:xfrm>
          <a:prstGeom prst="rect">
            <a:avLst/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19091" y="1748122"/>
            <a:ext cx="6953817" cy="4115820"/>
          </a:xfrm>
          <a:prstGeom prst="roundRect">
            <a:avLst>
              <a:gd name="adj" fmla="val 7022"/>
            </a:avLst>
          </a:prstGeom>
          <a:solidFill>
            <a:srgbClr val="F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F9B08-3EAF-596D-232B-04790686329E}"/>
              </a:ext>
            </a:extLst>
          </p:cNvPr>
          <p:cNvSpPr txBox="1"/>
          <p:nvPr/>
        </p:nvSpPr>
        <p:spPr>
          <a:xfrm>
            <a:off x="2796988" y="2746687"/>
            <a:ext cx="26983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X: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직무스트레스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직무만족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Y: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조직몰입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W: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자기효능감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Z: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조직지원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DB3929-5361-18BA-3021-21E03D5BA119}"/>
              </a:ext>
            </a:extLst>
          </p:cNvPr>
          <p:cNvCxnSpPr/>
          <p:nvPr/>
        </p:nvCxnSpPr>
        <p:spPr>
          <a:xfrm>
            <a:off x="5495365" y="3870071"/>
            <a:ext cx="986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6EFAD-0573-9AB3-21AC-C09141C41454}"/>
              </a:ext>
            </a:extLst>
          </p:cNvPr>
          <p:cNvSpPr txBox="1"/>
          <p:nvPr/>
        </p:nvSpPr>
        <p:spPr>
          <a:xfrm>
            <a:off x="6696635" y="3362239"/>
            <a:ext cx="269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의 음의 간접효과는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W, Z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가 증가하면서 감소할 것으로 예측됨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49A9D-7DC8-2871-8BE0-F0A20E228753}"/>
              </a:ext>
            </a:extLst>
          </p:cNvPr>
          <p:cNvSpPr txBox="1"/>
          <p:nvPr/>
        </p:nvSpPr>
        <p:spPr>
          <a:xfrm>
            <a:off x="9240266" y="6289575"/>
            <a:ext cx="26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8/25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21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1059</Words>
  <Application>Microsoft Office PowerPoint</Application>
  <PresentationFormat>와이드스크린</PresentationFormat>
  <Paragraphs>228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Apple SD Gothic Neo</vt:lpstr>
      <vt:lpstr>맑은 고딕</vt:lpstr>
      <vt:lpstr>배달의민족 한나는 열한살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mjsk1145@naver.com</cp:lastModifiedBy>
  <cp:revision>94</cp:revision>
  <dcterms:created xsi:type="dcterms:W3CDTF">2022-04-05T18:17:07Z</dcterms:created>
  <dcterms:modified xsi:type="dcterms:W3CDTF">2022-12-22T00:58:12Z</dcterms:modified>
</cp:coreProperties>
</file>