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5" r:id="rId3"/>
    <p:sldId id="268" r:id="rId4"/>
    <p:sldId id="279" r:id="rId5"/>
    <p:sldId id="281" r:id="rId6"/>
    <p:sldId id="282" r:id="rId7"/>
    <p:sldId id="283" r:id="rId8"/>
    <p:sldId id="284" r:id="rId9"/>
    <p:sldId id="264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73"/>
    <a:srgbClr val="FCB63C"/>
    <a:srgbClr val="132322"/>
    <a:srgbClr val="2B401B"/>
    <a:srgbClr val="B6AEA7"/>
    <a:srgbClr val="D3835B"/>
    <a:srgbClr val="E1CDB2"/>
    <a:srgbClr val="34A97D"/>
    <a:srgbClr val="2697DB"/>
    <a:srgbClr val="4BA29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C3A6-61F3-8B22-C20E-E35D67D04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4DD257-EFA6-53F0-662D-A5122D9C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FE2EA-D04A-7696-EC77-7CD3CFB5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AAEE-4C6E-AE05-9B92-C2790024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504E-44F1-E64D-1D76-622680B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C8F9-8AE1-EA79-5A5F-B18F140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4032C-AAEB-0B7F-B77F-CC5F9DB1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359D1-3D2B-2BF1-79FE-B5208774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9114-EB43-2D8F-720A-39A53E60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7A53B-7F29-AF3C-C3DB-DCDF66D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FA61-69F0-C37C-5B35-8EBB2797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38A24-232E-AC42-6408-40E4BE67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305-99D9-2FDA-0CE8-577E4A07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B34F-2959-ED4D-71D8-3C39883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64DB-273A-5EC6-6B28-458A19A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86EA3-53E6-814E-AFA4-3CE57D8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6C4B8-6694-0FC7-F49A-15A66ECB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390C1-89D7-53F7-873E-5FE76FEA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393B-0B22-48AD-72E8-9761D6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0950A-DFF0-1BDF-97A4-FE8B541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5AF2-1600-AE19-CEE3-2FB8E1C2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7863-96F3-1C28-A5C5-B0C7068D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FA9-15DF-C322-0A2C-4092C310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2A52-590D-7FA9-9D57-89E4A5C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2CE8-D177-9E69-CCF1-C86A0B5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73CA-7527-F1C9-9BA7-AC57A1A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93F-AF04-32CA-44AA-34B4B3D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F3E8-69F3-4E82-57AE-99845BD8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740E3-5449-3A36-70E4-7A9A203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BF832-682C-6C40-84A6-85A799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A309-97A6-31D6-DF0F-5808A92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A85E-CDAD-D227-1BD7-8285CD7C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43BF-A9A2-D048-9BEC-9F3FF526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C4AEB-202B-94B9-CC8F-C54E365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52346-0C79-1A26-CA28-1C8A53D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75CD-7B0F-6ABF-137E-4107CE7E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45DD-B463-A326-7F74-763D4B7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EDEA-02E5-6C47-CD01-F3C0D61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9E78-FD96-47B6-2CFA-4C37C1A7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9AE55-E6B1-2F74-6F15-9CA86F6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C13A1-2695-F3A1-8349-391E7A59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52B8F-5B94-5976-5D16-E86CB3E4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E81D0F-5F2A-30C2-0B9B-A066929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8AD2-C6D7-4399-308F-512E2C95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D4DBA-1F6D-C44D-3617-5E23BC92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4892-50FD-C8B1-BC5D-A573C7B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C45E1-0107-F36B-0F62-4A96D8E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B7C5B-7C54-8E9B-D0DE-B4BE9C8F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D4CFB-4C88-9FC5-48EF-C209517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41BFF-75DB-6D93-054B-72E75A4B17B8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6BA32-8408-8BE2-52FC-26B0291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BB946-E433-3ADA-D8F5-BE40E0DB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ECDA-02CA-58AC-83C9-A0ABD3D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52BA6-ACB7-6D05-CD1A-05802695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6242-D588-2B3D-1FE4-926E5603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23290-BAC1-5F8C-BA36-4D12E619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36CBF-F845-6921-8684-9FED6CD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863D0-6504-DE09-D052-2601A2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FA093-F3F1-7CB5-21A2-A6EC2C6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27634-2A87-EE75-9FA0-988770B8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5E27D-2105-F483-1624-178BBA7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1E13F-2CE5-6D2D-2510-F6263A84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D928-D830-4140-960D-9292F9C49C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6521B-81FE-D33E-43F3-2C455F1F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115A-5851-D9F8-4E67-E0F4082C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846-8C2D-42EC-842F-43950BCD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mathfox0/221548594167" TargetMode="External"/><Relationship Id="rId2" Type="http://schemas.openxmlformats.org/officeDocument/2006/relationships/hyperlink" Target="https://terms.naver.com/entry.naver?docId=9072&amp;cid=43659&amp;categoryId=43659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istudy.com/fuzzy/application_etnews.htm#_bookmark_260f7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5DA7F-E748-CDC5-C8FA-FB949225C251}"/>
              </a:ext>
            </a:extLst>
          </p:cNvPr>
          <p:cNvSpPr txBox="1"/>
          <p:nvPr/>
        </p:nvSpPr>
        <p:spPr>
          <a:xfrm flipH="1">
            <a:off x="2517775" y="2397948"/>
            <a:ext cx="71564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Pretendard"/>
              </a:rPr>
              <a:t>퍼지이론</a:t>
            </a: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Pretendard"/>
              </a:rPr>
              <a:t> </a:t>
            </a:r>
            <a:r>
              <a:rPr lang="ko-KR" altLang="en-US" sz="2800" b="1" dirty="0">
                <a:solidFill>
                  <a:prstClr val="white"/>
                </a:solidFill>
                <a:latin typeface="Pretendard"/>
              </a:rPr>
              <a:t>퍼지집합</a:t>
            </a: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Pretendard"/>
              </a:rPr>
              <a:t>퍼지집합의 연산</a:t>
            </a: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Pretendard"/>
              </a:rPr>
              <a:t>퍼지이론의 응용</a:t>
            </a:r>
            <a:endParaRPr lang="en-US" altLang="ko-KR" sz="2800" b="1" dirty="0">
              <a:solidFill>
                <a:prstClr val="white"/>
              </a:solidFill>
              <a:latin typeface="Pretendard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DFD64A-1D63-1223-3CE4-F09B8DF775B2}"/>
              </a:ext>
            </a:extLst>
          </p:cNvPr>
          <p:cNvCxnSpPr/>
          <p:nvPr/>
        </p:nvCxnSpPr>
        <p:spPr>
          <a:xfrm>
            <a:off x="2276475" y="1993900"/>
            <a:ext cx="8477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AE0141-31FD-DC11-04A6-4A9C739F90BD}"/>
              </a:ext>
            </a:extLst>
          </p:cNvPr>
          <p:cNvSpPr txBox="1"/>
          <p:nvPr/>
        </p:nvSpPr>
        <p:spPr>
          <a:xfrm>
            <a:off x="1912284" y="1328243"/>
            <a:ext cx="121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1837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883040" y="29843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퍼지제어시스템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4CD494-77CD-AB3D-7CD5-D658AA462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47" y="2019300"/>
            <a:ext cx="4856976" cy="25807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B5DEF6-6473-8AC3-7286-D4D6CBB43AD0}"/>
              </a:ext>
            </a:extLst>
          </p:cNvPr>
          <p:cNvSpPr txBox="1"/>
          <p:nvPr/>
        </p:nvSpPr>
        <p:spPr>
          <a:xfrm>
            <a:off x="1072100" y="4927581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지하철에 담긴 퍼지이론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pic>
        <p:nvPicPr>
          <p:cNvPr id="18" name="그림 17" descr="기차, 트랙, 플랫폼, 길이(가) 표시된 사진&#10;&#10;자동 생성된 설명">
            <a:extLst>
              <a:ext uri="{FF2B5EF4-FFF2-40B4-BE49-F238E27FC236}">
                <a16:creationId xmlns:a16="http://schemas.microsoft.com/office/drawing/2014/main" id="{1141770B-1F6B-2F59-3065-A382F2C727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0" y="2019300"/>
            <a:ext cx="3938899" cy="25807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2E867D-5E8B-5364-A284-154DCC7CE435}"/>
              </a:ext>
            </a:extLst>
          </p:cNvPr>
          <p:cNvSpPr txBox="1"/>
          <p:nvPr/>
        </p:nvSpPr>
        <p:spPr>
          <a:xfrm>
            <a:off x="6691850" y="4927581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전기밥솥에 담긴 퍼지이론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9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퍼지이론의 응용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D2EDE8-7566-D41A-65A3-F9421357C792}"/>
              </a:ext>
            </a:extLst>
          </p:cNvPr>
          <p:cNvSpPr/>
          <p:nvPr/>
        </p:nvSpPr>
        <p:spPr>
          <a:xfrm>
            <a:off x="760751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841049-0ECD-8B09-A8ED-D8C8D72F3E75}"/>
              </a:ext>
            </a:extLst>
          </p:cNvPr>
          <p:cNvSpPr/>
          <p:nvPr/>
        </p:nvSpPr>
        <p:spPr>
          <a:xfrm>
            <a:off x="55799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7" name="그래픽 6" descr="휴가 단색으로 채워진">
            <a:extLst>
              <a:ext uri="{FF2B5EF4-FFF2-40B4-BE49-F238E27FC236}">
                <a16:creationId xmlns:a16="http://schemas.microsoft.com/office/drawing/2014/main" id="{24B22587-ACA0-B4DA-74FA-2AB072C5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805" y="2183560"/>
            <a:ext cx="2703716" cy="2703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D2CA9-5184-BC51-633B-9FCF44B8A96D}"/>
              </a:ext>
            </a:extLst>
          </p:cNvPr>
          <p:cNvSpPr txBox="1"/>
          <p:nvPr/>
        </p:nvSpPr>
        <p:spPr>
          <a:xfrm>
            <a:off x="4730505" y="5200775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퍼지  제어  시스템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5DD8-1F3C-341B-A160-AC8589CBCEDF}"/>
              </a:ext>
            </a:extLst>
          </p:cNvPr>
          <p:cNvSpPr txBox="1"/>
          <p:nvPr/>
        </p:nvSpPr>
        <p:spPr>
          <a:xfrm>
            <a:off x="1341378" y="4772522"/>
            <a:ext cx="219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전문가  시스템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E9E3F-DD0E-1958-B4DE-EAE23B40BF39}"/>
              </a:ext>
            </a:extLst>
          </p:cNvPr>
          <p:cNvSpPr txBox="1"/>
          <p:nvPr/>
        </p:nvSpPr>
        <p:spPr>
          <a:xfrm>
            <a:off x="8356829" y="477252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퍼지 데이터베이스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25" name="그래픽 24" descr="텔레비전 단색으로 채워진">
            <a:extLst>
              <a:ext uri="{FF2B5EF4-FFF2-40B4-BE49-F238E27FC236}">
                <a16:creationId xmlns:a16="http://schemas.microsoft.com/office/drawing/2014/main" id="{3B9F54AB-80E0-1507-17D0-69FB7C4DE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783" y="2987096"/>
            <a:ext cx="1734022" cy="1734022"/>
          </a:xfrm>
          <a:prstGeom prst="rect">
            <a:avLst/>
          </a:prstGeom>
        </p:spPr>
      </p:pic>
      <p:pic>
        <p:nvPicPr>
          <p:cNvPr id="27" name="그래픽 26" descr="사람들과 함께 사이클링  단색으로 채워진">
            <a:extLst>
              <a:ext uri="{FF2B5EF4-FFF2-40B4-BE49-F238E27FC236}">
                <a16:creationId xmlns:a16="http://schemas.microsoft.com/office/drawing/2014/main" id="{605032C6-E8B6-DC9B-DAA8-7660020D8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9506" y="2677049"/>
            <a:ext cx="2031369" cy="20313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2DFC120-CF55-57EC-752B-D99A448E869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864" y="1263865"/>
            <a:ext cx="4897012" cy="4807268"/>
          </a:xfrm>
          <a:custGeom>
            <a:avLst/>
            <a:gdLst>
              <a:gd name="connsiteX0" fmla="*/ 2417017 w 4834034"/>
              <a:gd name="connsiteY0" fmla="*/ 0 h 4695667"/>
              <a:gd name="connsiteX1" fmla="*/ 4834034 w 4834034"/>
              <a:gd name="connsiteY1" fmla="*/ 2347834 h 4695667"/>
              <a:gd name="connsiteX2" fmla="*/ 2664143 w 4834034"/>
              <a:gd name="connsiteY2" fmla="*/ 4683547 h 4695667"/>
              <a:gd name="connsiteX3" fmla="*/ 2417037 w 4834034"/>
              <a:gd name="connsiteY3" fmla="*/ 4695667 h 4695667"/>
              <a:gd name="connsiteX4" fmla="*/ 2416997 w 4834034"/>
              <a:gd name="connsiteY4" fmla="*/ 4695667 h 4695667"/>
              <a:gd name="connsiteX5" fmla="*/ 2169891 w 4834034"/>
              <a:gd name="connsiteY5" fmla="*/ 4683547 h 4695667"/>
              <a:gd name="connsiteX6" fmla="*/ 0 w 4834034"/>
              <a:gd name="connsiteY6" fmla="*/ 2347834 h 4695667"/>
              <a:gd name="connsiteX7" fmla="*/ 2417017 w 4834034"/>
              <a:gd name="connsiteY7" fmla="*/ 0 h 469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4034" h="4695667">
                <a:moveTo>
                  <a:pt x="2417017" y="0"/>
                </a:moveTo>
                <a:cubicBezTo>
                  <a:pt x="3751899" y="0"/>
                  <a:pt x="4834034" y="1051161"/>
                  <a:pt x="4834034" y="2347834"/>
                </a:cubicBezTo>
                <a:cubicBezTo>
                  <a:pt x="4834034" y="3563465"/>
                  <a:pt x="3882939" y="4563314"/>
                  <a:pt x="2664143" y="4683547"/>
                </a:cubicBezTo>
                <a:lnTo>
                  <a:pt x="2417037" y="4695667"/>
                </a:lnTo>
                <a:lnTo>
                  <a:pt x="2416997" y="4695667"/>
                </a:lnTo>
                <a:lnTo>
                  <a:pt x="2169891" y="4683547"/>
                </a:lnTo>
                <a:cubicBezTo>
                  <a:pt x="951096" y="4563314"/>
                  <a:pt x="0" y="3563465"/>
                  <a:pt x="0" y="2347834"/>
                </a:cubicBezTo>
                <a:cubicBezTo>
                  <a:pt x="0" y="1051161"/>
                  <a:pt x="1082135" y="0"/>
                  <a:pt x="2417017" y="0"/>
                </a:cubicBezTo>
                <a:close/>
              </a:path>
            </a:pathLst>
          </a:cu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D3AB7F-0422-3F51-18D4-192C49F263B5}"/>
              </a:ext>
            </a:extLst>
          </p:cNvPr>
          <p:cNvSpPr txBox="1"/>
          <p:nvPr/>
        </p:nvSpPr>
        <p:spPr>
          <a:xfrm>
            <a:off x="4934369" y="613984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퍼지제어 시스템</a:t>
            </a:r>
          </a:p>
        </p:txBody>
      </p:sp>
    </p:spTree>
    <p:extLst>
      <p:ext uri="{BB962C8B-B14F-4D97-AF65-F5344CB8AC3E}">
        <p14:creationId xmlns:p14="http://schemas.microsoft.com/office/powerpoint/2010/main" val="34651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838200" y="298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참고문헌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D007A-6041-53AE-B6AE-82C9ADF6BAC2}"/>
              </a:ext>
            </a:extLst>
          </p:cNvPr>
          <p:cNvSpPr txBox="1"/>
          <p:nvPr/>
        </p:nvSpPr>
        <p:spPr>
          <a:xfrm>
            <a:off x="1193800" y="1758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>
                <a:hlinkClick r:id="rId2"/>
              </a:rPr>
              <a:t>전문가시스템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23056-1096-050B-189F-C97ADD4A4D65}"/>
              </a:ext>
            </a:extLst>
          </p:cNvPr>
          <p:cNvSpPr txBox="1"/>
          <p:nvPr/>
        </p:nvSpPr>
        <p:spPr>
          <a:xfrm>
            <a:off x="1193800" y="23258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>
                <a:hlinkClick r:id="rId3"/>
              </a:rPr>
              <a:t>퍼지제어시스템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>
                <a:hlinkClick r:id="rId4"/>
              </a:rPr>
              <a:t>퍼지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데이터베이스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23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퍼지이론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06E0E5-42F7-4D84-C45B-8779D48AEE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73" y="2456662"/>
            <a:ext cx="2031889" cy="24574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65B903D-5834-E98F-4C94-A6607083C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904" y="3589825"/>
            <a:ext cx="3150204" cy="1575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D106AB-DF28-6E15-8D29-50724F7D0F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57" y="2399550"/>
            <a:ext cx="1257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퍼지집합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5A1E27-DF50-3674-0051-17FBB34D948D}"/>
                  </a:ext>
                </a:extLst>
              </p:cNvPr>
              <p:cNvSpPr txBox="1"/>
              <p:nvPr/>
            </p:nvSpPr>
            <p:spPr>
              <a:xfrm>
                <a:off x="1484581" y="5194289"/>
                <a:ext cx="4835536" cy="365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‘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연어가 많다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’=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3,0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4,0.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5,0.6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6,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1.0</m:t>
                            </m:r>
                          </m:e>
                        </m:d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5A1E27-DF50-3674-0051-17FBB34D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1" y="5194289"/>
                <a:ext cx="4835536" cy="365741"/>
              </a:xfrm>
              <a:prstGeom prst="rect">
                <a:avLst/>
              </a:prstGeom>
              <a:blipFill>
                <a:blip r:embed="rId2"/>
                <a:stretch>
                  <a:fillRect l="-1135" t="-10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C58009CD-87FB-3063-7C18-F59B68DA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294965"/>
            <a:ext cx="5079372" cy="2800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A2176E-A58A-C77F-7798-39AAE7C04F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36" y="2294965"/>
            <a:ext cx="4730106" cy="28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15F3-03FC-CD4A-1F71-51367AE0477F}"/>
                  </a:ext>
                </a:extLst>
              </p:cNvPr>
              <p:cNvSpPr txBox="1"/>
              <p:nvPr/>
            </p:nvSpPr>
            <p:spPr>
              <a:xfrm>
                <a:off x="7659419" y="518545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1.0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4,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1.0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5,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1.0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6,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1.0</m:t>
                            </m:r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15F3-03FC-CD4A-1F71-51367AE0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19" y="518545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l="-800" t="-1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4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퍼지집합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940F0-DB5D-6BF8-F7C6-A3F8BAEFA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" y="1291169"/>
            <a:ext cx="5906012" cy="4008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D6DDD0-8FF4-FB37-667A-09DE12EF755B}"/>
              </a:ext>
            </a:extLst>
          </p:cNvPr>
          <p:cNvSpPr txBox="1"/>
          <p:nvPr/>
        </p:nvSpPr>
        <p:spPr>
          <a:xfrm>
            <a:off x="6353499" y="3105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퍼지집합에서의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소속함수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: µ</a:t>
            </a:r>
            <a:r>
              <a:rPr lang="en-US" altLang="ko-KR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A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: X → [0, 1]</a:t>
            </a:r>
          </a:p>
          <a:p>
            <a:endParaRPr lang="en-US" altLang="ko-KR" b="0" i="0" dirty="0">
              <a:solidFill>
                <a:srgbClr val="666666"/>
              </a:solidFill>
              <a:effectLst/>
              <a:latin typeface="Roboto Condensed" panose="02000000000000000000" pitchFamily="2" charset="0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Roboto Condensed" panose="02000000000000000000" pitchFamily="2" charset="0"/>
              </a:rPr>
              <a:t>보통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집합에서의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소속함수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: µ</a:t>
            </a:r>
            <a:r>
              <a:rPr lang="en-US" altLang="ko-KR" b="0" i="0" baseline="-2500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A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Roboto Condensed" panose="02000000000000000000" pitchFamily="2" charset="0"/>
              </a:rPr>
              <a:t>: X → {0, 1</a:t>
            </a:r>
            <a:r>
              <a:rPr lang="en-US" altLang="ko-KR" dirty="0">
                <a:solidFill>
                  <a:srgbClr val="666666"/>
                </a:solidFill>
                <a:latin typeface="Roboto Condensed" panose="02000000000000000000" pitchFamily="2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07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퍼지집합의 연산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DC103-5E39-FDCE-493A-2D4FDD32A243}"/>
              </a:ext>
            </a:extLst>
          </p:cNvPr>
          <p:cNvSpPr txBox="1"/>
          <p:nvPr/>
        </p:nvSpPr>
        <p:spPr>
          <a:xfrm>
            <a:off x="3177988" y="1702502"/>
            <a:ext cx="5836024" cy="385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+ 3 = 6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+ 4 = 7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3+ 5 = 8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+ 6 = 9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10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+ 6 = 11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+ 6 = 12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{3,4,5,6} + (3,4,5,6) = {6,7,8,9,10,11,12}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84CAF-0156-EBFF-3B87-9311099E6616}"/>
              </a:ext>
            </a:extLst>
          </p:cNvPr>
          <p:cNvSpPr txBox="1"/>
          <p:nvPr/>
        </p:nvSpPr>
        <p:spPr>
          <a:xfrm>
            <a:off x="2225488" y="1118005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보통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집합의 연산</a:t>
            </a:r>
          </a:p>
        </p:txBody>
      </p:sp>
    </p:spTree>
    <p:extLst>
      <p:ext uri="{BB962C8B-B14F-4D97-AF65-F5344CB8AC3E}">
        <p14:creationId xmlns:p14="http://schemas.microsoft.com/office/powerpoint/2010/main" val="10227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퍼지집합의 연산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DC103-5E39-FDCE-493A-2D4FDD32A243}"/>
              </a:ext>
            </a:extLst>
          </p:cNvPr>
          <p:cNvSpPr txBox="1"/>
          <p:nvPr/>
        </p:nvSpPr>
        <p:spPr>
          <a:xfrm>
            <a:off x="1731828" y="5064564"/>
            <a:ext cx="8728343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{3,4,5,6} + {3,4,5,6</a:t>
            </a:r>
            <a:r>
              <a:rPr lang="en-US" altLang="ko-KR" sz="20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r>
              <a:rPr kumimoji="0" lang="en-US" altLang="ko-K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{(6,1.0),(7,1.0),(8,1.0),(9,1.0),(10,1.0),(11,1.0),(12,1.0)}</a:t>
            </a:r>
            <a:endParaRPr kumimoji="0" lang="ko-KR" altLang="ko-K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693BF7-49A0-A9A9-2415-3348496B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34" y="1380566"/>
            <a:ext cx="6420019" cy="3504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B056D2-5988-388C-3722-D5A9F5EAD3CC}"/>
              </a:ext>
            </a:extLst>
          </p:cNvPr>
          <p:cNvSpPr txBox="1"/>
          <p:nvPr/>
        </p:nvSpPr>
        <p:spPr>
          <a:xfrm>
            <a:off x="2225488" y="1118005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 Black"/>
                <a:ea typeface="+mj-ea"/>
              </a:rPr>
              <a:t>보통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집합의 연산</a:t>
            </a:r>
          </a:p>
        </p:txBody>
      </p:sp>
    </p:spTree>
    <p:extLst>
      <p:ext uri="{BB962C8B-B14F-4D97-AF65-F5344CB8AC3E}">
        <p14:creationId xmlns:p14="http://schemas.microsoft.com/office/powerpoint/2010/main" val="40248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퍼지집합의 연산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C9BF-F174-FF9A-B416-43A116924FEA}"/>
              </a:ext>
            </a:extLst>
          </p:cNvPr>
          <p:cNvSpPr txBox="1"/>
          <p:nvPr/>
        </p:nvSpPr>
        <p:spPr>
          <a:xfrm>
            <a:off x="1792940" y="3064964"/>
            <a:ext cx="7243483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(4,0.2) + (6,1.0) = (10,0.2)</a:t>
            </a: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(6,1.0) + (4,0.2) = (10,0.2)</a:t>
            </a:r>
            <a:endParaRPr kumimoji="0" lang="ko-KR" altLang="ko-KR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(5,0.6) + (5,0.6) = (10,0.6)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A25E7BC-FD74-85D2-C165-FF89824ED1C4}"/>
              </a:ext>
            </a:extLst>
          </p:cNvPr>
          <p:cNvSpPr/>
          <p:nvPr/>
        </p:nvSpPr>
        <p:spPr>
          <a:xfrm>
            <a:off x="5414682" y="3541070"/>
            <a:ext cx="986118" cy="210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0BB85-2582-AEE7-4A27-92334A153B65}"/>
              </a:ext>
            </a:extLst>
          </p:cNvPr>
          <p:cNvSpPr txBox="1"/>
          <p:nvPr/>
        </p:nvSpPr>
        <p:spPr>
          <a:xfrm>
            <a:off x="7440706" y="3463919"/>
            <a:ext cx="60960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(10,0.2)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4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퍼지집합의 연산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681FA-9081-16ED-A13E-02FC2748EE99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A7587-D75A-B935-1B0E-23D761AEFF77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BDCCA-2C58-4645-F84B-40FE27E9D884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88F17-0297-17DE-3DB8-B31FFC1D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64" y="929624"/>
            <a:ext cx="7497221" cy="44392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F0C4BF-972C-AF2A-D916-C132C0AAF270}"/>
              </a:ext>
            </a:extLst>
          </p:cNvPr>
          <p:cNvSpPr txBox="1"/>
          <p:nvPr/>
        </p:nvSpPr>
        <p:spPr>
          <a:xfrm>
            <a:off x="1811713" y="5375213"/>
            <a:ext cx="891614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20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연어가 많음</a:t>
            </a:r>
            <a:r>
              <a:rPr lang="en-US" altLang="ko-KR" sz="20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 +’</a:t>
            </a:r>
            <a:r>
              <a:rPr lang="ko-KR" altLang="en-US" sz="20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연어가 많음</a:t>
            </a:r>
            <a:r>
              <a:rPr lang="en-US" altLang="ko-KR" sz="20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kumimoji="0" lang="en-US" altLang="ko-KR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{(6,0),(7,0),(8,0),(9,0),(10,0.2),(11,0.6),(12,1.0)}</a:t>
            </a:r>
            <a:endParaRPr kumimoji="0" lang="ko-KR" altLang="ko-K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1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15985-AEE8-D947-E913-82E085267558}"/>
              </a:ext>
            </a:extLst>
          </p:cNvPr>
          <p:cNvSpPr txBox="1"/>
          <p:nvPr/>
        </p:nvSpPr>
        <p:spPr>
          <a:xfrm>
            <a:off x="393700" y="3175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DC864C-325E-3219-C233-88765465326D}"/>
              </a:ext>
            </a:extLst>
          </p:cNvPr>
          <p:cNvCxnSpPr>
            <a:cxnSpLocks/>
          </p:cNvCxnSpPr>
          <p:nvPr/>
        </p:nvCxnSpPr>
        <p:spPr>
          <a:xfrm>
            <a:off x="228600" y="929624"/>
            <a:ext cx="965200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7C5319-6611-09DA-2EED-7117F89C35EA}"/>
              </a:ext>
            </a:extLst>
          </p:cNvPr>
          <p:cNvSpPr txBox="1"/>
          <p:nvPr/>
        </p:nvSpPr>
        <p:spPr>
          <a:xfrm>
            <a:off x="1257300" y="282497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퍼지이론의 응용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D2EDE8-7566-D41A-65A3-F9421357C792}"/>
              </a:ext>
            </a:extLst>
          </p:cNvPr>
          <p:cNvSpPr/>
          <p:nvPr/>
        </p:nvSpPr>
        <p:spPr>
          <a:xfrm>
            <a:off x="760751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841049-0ECD-8B09-A8ED-D8C8D72F3E75}"/>
              </a:ext>
            </a:extLst>
          </p:cNvPr>
          <p:cNvSpPr/>
          <p:nvPr/>
        </p:nvSpPr>
        <p:spPr>
          <a:xfrm>
            <a:off x="557998" y="1963427"/>
            <a:ext cx="4026483" cy="402648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휴가 단색으로 채워진">
            <a:extLst>
              <a:ext uri="{FF2B5EF4-FFF2-40B4-BE49-F238E27FC236}">
                <a16:creationId xmlns:a16="http://schemas.microsoft.com/office/drawing/2014/main" id="{24B22587-ACA0-B4DA-74FA-2AB072C5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805" y="2183560"/>
            <a:ext cx="2703716" cy="2703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D2CA9-5184-BC51-633B-9FCF44B8A96D}"/>
              </a:ext>
            </a:extLst>
          </p:cNvPr>
          <p:cNvSpPr txBox="1"/>
          <p:nvPr/>
        </p:nvSpPr>
        <p:spPr>
          <a:xfrm>
            <a:off x="4730505" y="5200775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bg1"/>
                </a:solidFill>
              </a:rPr>
              <a:t>퍼지  제어  시스템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AB63295-4BCE-610C-587F-57D73A06390E}"/>
              </a:ext>
            </a:extLst>
          </p:cNvPr>
          <p:cNvSpPr/>
          <p:nvPr/>
        </p:nvSpPr>
        <p:spPr>
          <a:xfrm rot="10800000" flipH="1">
            <a:off x="228600" y="-1"/>
            <a:ext cx="965200" cy="71367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95DD8-1F3C-341B-A160-AC8589CBCEDF}"/>
              </a:ext>
            </a:extLst>
          </p:cNvPr>
          <p:cNvSpPr txBox="1"/>
          <p:nvPr/>
        </p:nvSpPr>
        <p:spPr>
          <a:xfrm>
            <a:off x="1341378" y="4772522"/>
            <a:ext cx="219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전문가  시스템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E9E3F-DD0E-1958-B4DE-EAE23B40BF39}"/>
              </a:ext>
            </a:extLst>
          </p:cNvPr>
          <p:cNvSpPr txBox="1"/>
          <p:nvPr/>
        </p:nvSpPr>
        <p:spPr>
          <a:xfrm>
            <a:off x="8356829" y="4772522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퍼지 데이터베이스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9DA8F-D7E8-68D8-8087-4F96BE8E0F40}"/>
              </a:ext>
            </a:extLst>
          </p:cNvPr>
          <p:cNvSpPr/>
          <p:nvPr/>
        </p:nvSpPr>
        <p:spPr>
          <a:xfrm>
            <a:off x="8666806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54A136-72E3-2AE3-58BE-237FD030431C}"/>
              </a:ext>
            </a:extLst>
          </p:cNvPr>
          <p:cNvSpPr/>
          <p:nvPr/>
        </p:nvSpPr>
        <p:spPr>
          <a:xfrm>
            <a:off x="9762653" y="-3871"/>
            <a:ext cx="965200" cy="115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A0083-4D59-8C3E-B7BB-12C929E81970}"/>
              </a:ext>
            </a:extLst>
          </p:cNvPr>
          <p:cNvSpPr/>
          <p:nvPr/>
        </p:nvSpPr>
        <p:spPr>
          <a:xfrm>
            <a:off x="10858500" y="-3871"/>
            <a:ext cx="965200" cy="115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텔레비전 단색으로 채워진">
            <a:extLst>
              <a:ext uri="{FF2B5EF4-FFF2-40B4-BE49-F238E27FC236}">
                <a16:creationId xmlns:a16="http://schemas.microsoft.com/office/drawing/2014/main" id="{3B9F54AB-80E0-1507-17D0-69FB7C4DE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1783" y="2987096"/>
            <a:ext cx="1734022" cy="1734022"/>
          </a:xfrm>
          <a:prstGeom prst="rect">
            <a:avLst/>
          </a:prstGeom>
        </p:spPr>
      </p:pic>
      <p:pic>
        <p:nvPicPr>
          <p:cNvPr id="27" name="그래픽 26" descr="사람들과 함께 사이클링  단색으로 채워진">
            <a:extLst>
              <a:ext uri="{FF2B5EF4-FFF2-40B4-BE49-F238E27FC236}">
                <a16:creationId xmlns:a16="http://schemas.microsoft.com/office/drawing/2014/main" id="{605032C6-E8B6-DC9B-DAA8-7660020D8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9506" y="2677049"/>
            <a:ext cx="2031369" cy="20313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2DFC120-CF55-57EC-752B-D99A448E869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864" y="1263865"/>
            <a:ext cx="4897012" cy="4807268"/>
          </a:xfrm>
          <a:custGeom>
            <a:avLst/>
            <a:gdLst>
              <a:gd name="connsiteX0" fmla="*/ 2417017 w 4834034"/>
              <a:gd name="connsiteY0" fmla="*/ 0 h 4695667"/>
              <a:gd name="connsiteX1" fmla="*/ 4834034 w 4834034"/>
              <a:gd name="connsiteY1" fmla="*/ 2347834 h 4695667"/>
              <a:gd name="connsiteX2" fmla="*/ 2664143 w 4834034"/>
              <a:gd name="connsiteY2" fmla="*/ 4683547 h 4695667"/>
              <a:gd name="connsiteX3" fmla="*/ 2417037 w 4834034"/>
              <a:gd name="connsiteY3" fmla="*/ 4695667 h 4695667"/>
              <a:gd name="connsiteX4" fmla="*/ 2416997 w 4834034"/>
              <a:gd name="connsiteY4" fmla="*/ 4695667 h 4695667"/>
              <a:gd name="connsiteX5" fmla="*/ 2169891 w 4834034"/>
              <a:gd name="connsiteY5" fmla="*/ 4683547 h 4695667"/>
              <a:gd name="connsiteX6" fmla="*/ 0 w 4834034"/>
              <a:gd name="connsiteY6" fmla="*/ 2347834 h 4695667"/>
              <a:gd name="connsiteX7" fmla="*/ 2417017 w 4834034"/>
              <a:gd name="connsiteY7" fmla="*/ 0 h 469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4034" h="4695667">
                <a:moveTo>
                  <a:pt x="2417017" y="0"/>
                </a:moveTo>
                <a:cubicBezTo>
                  <a:pt x="3751899" y="0"/>
                  <a:pt x="4834034" y="1051161"/>
                  <a:pt x="4834034" y="2347834"/>
                </a:cubicBezTo>
                <a:cubicBezTo>
                  <a:pt x="4834034" y="3563465"/>
                  <a:pt x="3882939" y="4563314"/>
                  <a:pt x="2664143" y="4683547"/>
                </a:cubicBezTo>
                <a:lnTo>
                  <a:pt x="2417037" y="4695667"/>
                </a:lnTo>
                <a:lnTo>
                  <a:pt x="2416997" y="4695667"/>
                </a:lnTo>
                <a:lnTo>
                  <a:pt x="2169891" y="4683547"/>
                </a:lnTo>
                <a:cubicBezTo>
                  <a:pt x="951096" y="4563314"/>
                  <a:pt x="0" y="3563465"/>
                  <a:pt x="0" y="2347834"/>
                </a:cubicBezTo>
                <a:cubicBezTo>
                  <a:pt x="0" y="1051161"/>
                  <a:pt x="1082135" y="0"/>
                  <a:pt x="2417017" y="0"/>
                </a:cubicBezTo>
                <a:close/>
              </a:path>
            </a:pathLst>
          </a:cu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D3AB7F-0422-3F51-18D4-192C49F263B5}"/>
              </a:ext>
            </a:extLst>
          </p:cNvPr>
          <p:cNvSpPr txBox="1"/>
          <p:nvPr/>
        </p:nvSpPr>
        <p:spPr>
          <a:xfrm>
            <a:off x="4934369" y="613984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퍼지제어 시스템</a:t>
            </a:r>
          </a:p>
        </p:txBody>
      </p:sp>
    </p:spTree>
    <p:extLst>
      <p:ext uri="{BB962C8B-B14F-4D97-AF65-F5344CB8AC3E}">
        <p14:creationId xmlns:p14="http://schemas.microsoft.com/office/powerpoint/2010/main" val="255047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97DB"/>
      </a:accent1>
      <a:accent2>
        <a:srgbClr val="34A97D"/>
      </a:accent2>
      <a:accent3>
        <a:srgbClr val="E1CDB2"/>
      </a:accent3>
      <a:accent4>
        <a:srgbClr val="B6AEA7"/>
      </a:accent4>
      <a:accent5>
        <a:srgbClr val="D3835B"/>
      </a:accent5>
      <a:accent6>
        <a:srgbClr val="132322"/>
      </a:accent6>
      <a:hlink>
        <a:srgbClr val="262626"/>
      </a:hlink>
      <a:folHlink>
        <a:srgbClr val="262626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233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Cambria Math</vt:lpstr>
      <vt:lpstr>Roboto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mjsk1145@naver.com</cp:lastModifiedBy>
  <cp:revision>80</cp:revision>
  <dcterms:created xsi:type="dcterms:W3CDTF">2022-06-06T01:23:34Z</dcterms:created>
  <dcterms:modified xsi:type="dcterms:W3CDTF">2022-07-07T12:48:45Z</dcterms:modified>
</cp:coreProperties>
</file>