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1" r:id="rId17"/>
    <p:sldId id="290" r:id="rId18"/>
    <p:sldId id="293" r:id="rId19"/>
    <p:sldId id="294" r:id="rId20"/>
    <p:sldId id="295" r:id="rId21"/>
    <p:sldId id="296" r:id="rId22"/>
    <p:sldId id="297" r:id="rId23"/>
    <p:sldId id="300" r:id="rId24"/>
    <p:sldId id="298" r:id="rId25"/>
    <p:sldId id="299" r:id="rId26"/>
    <p:sldId id="27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-125506" y="317504"/>
            <a:ext cx="138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DF70F-14BC-9620-627E-A90FE765967B}"/>
              </a:ext>
            </a:extLst>
          </p:cNvPr>
          <p:cNvSpPr txBox="1"/>
          <p:nvPr/>
        </p:nvSpPr>
        <p:spPr>
          <a:xfrm>
            <a:off x="1193800" y="47139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 table of 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EE603-BC2C-B2A7-0D6B-4E3C85085108}"/>
              </a:ext>
            </a:extLst>
          </p:cNvPr>
          <p:cNvSpPr txBox="1"/>
          <p:nvPr/>
        </p:nvSpPr>
        <p:spPr>
          <a:xfrm>
            <a:off x="849816" y="199137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63DAB-E64F-15B3-FB9E-31CFBE9BA530}"/>
              </a:ext>
            </a:extLst>
          </p:cNvPr>
          <p:cNvSpPr txBox="1"/>
          <p:nvPr/>
        </p:nvSpPr>
        <p:spPr>
          <a:xfrm>
            <a:off x="1835751" y="1991375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매개분석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FCD0-9E1A-CD95-B71C-AADB465898FA}"/>
              </a:ext>
            </a:extLst>
          </p:cNvPr>
          <p:cNvSpPr txBox="1"/>
          <p:nvPr/>
        </p:nvSpPr>
        <p:spPr>
          <a:xfrm>
            <a:off x="849816" y="3314735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7F8F-CE07-839E-A0E8-A4D476CAC7E2}"/>
              </a:ext>
            </a:extLst>
          </p:cNvPr>
          <p:cNvSpPr txBox="1"/>
          <p:nvPr/>
        </p:nvSpPr>
        <p:spPr>
          <a:xfrm>
            <a:off x="1835751" y="3314735"/>
            <a:ext cx="376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bg1"/>
                </a:solidFill>
                <a:latin typeface="+mn-ea"/>
              </a:rPr>
              <a:t>Baron &amp; Kenny </a:t>
            </a:r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3D82D-A4E5-C862-756C-1BD08F162D7E}"/>
              </a:ext>
            </a:extLst>
          </p:cNvPr>
          <p:cNvSpPr txBox="1"/>
          <p:nvPr/>
        </p:nvSpPr>
        <p:spPr>
          <a:xfrm>
            <a:off x="849816" y="446538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A4F6-FB9E-1D16-E91E-65F2700DEAFB}"/>
              </a:ext>
            </a:extLst>
          </p:cNvPr>
          <p:cNvSpPr txBox="1"/>
          <p:nvPr/>
        </p:nvSpPr>
        <p:spPr>
          <a:xfrm>
            <a:off x="1835751" y="4465386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bg1"/>
                </a:solidFill>
                <a:latin typeface="+mn-ea"/>
              </a:rPr>
              <a:t>Sobel </a:t>
            </a:r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검정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BD32D-EA27-B85C-55C7-1758DAFDB81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DA733-8CA5-3089-8309-6394160E3C72}"/>
              </a:ext>
            </a:extLst>
          </p:cNvPr>
          <p:cNvSpPr txBox="1"/>
          <p:nvPr/>
        </p:nvSpPr>
        <p:spPr>
          <a:xfrm>
            <a:off x="849816" y="5431371"/>
            <a:ext cx="6158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4         </a:t>
            </a:r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부트스트래핑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방법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0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Baron &amp; Kenny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방법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(1986)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08028-E110-F110-56FE-92B0B73CD5A5}"/>
                  </a:ext>
                </a:extLst>
              </p:cNvPr>
              <p:cNvSpPr txBox="1"/>
              <p:nvPr/>
            </p:nvSpPr>
            <p:spPr>
              <a:xfrm>
                <a:off x="1479175" y="2832175"/>
                <a:ext cx="866887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/>
                  <a:t>보충적 매개</a:t>
                </a:r>
                <a:r>
                  <a:rPr lang="en-US" altLang="ko-KR" sz="2800" dirty="0"/>
                  <a:t>: ab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c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800" dirty="0"/>
                  <a:t>이 같은 부호를 가지고 유의한 경우의 매개효과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08028-E110-F110-56FE-92B0B73C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5" y="2832175"/>
                <a:ext cx="8668871" cy="954107"/>
              </a:xfrm>
              <a:prstGeom prst="rect">
                <a:avLst/>
              </a:prstGeom>
              <a:blipFill>
                <a:blip r:embed="rId2"/>
                <a:stretch>
                  <a:fillRect l="-1477" t="-8333" r="-985" b="-16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68B20-1D58-06BE-91CE-F511008E5EEA}"/>
                  </a:ext>
                </a:extLst>
              </p:cNvPr>
              <p:cNvSpPr txBox="1"/>
              <p:nvPr/>
            </p:nvSpPr>
            <p:spPr>
              <a:xfrm>
                <a:off x="1595718" y="189657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c=c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800" dirty="0"/>
                  <a:t>+ab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68B20-1D58-06BE-91CE-F511008E5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18" y="189657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l="-2100"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1479175" y="4198658"/>
                <a:ext cx="866887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/>
                  <a:t>경쟁적 매개</a:t>
                </a:r>
                <a:r>
                  <a:rPr lang="en-US" altLang="ko-KR" sz="2800" dirty="0"/>
                  <a:t>: ab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c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800" dirty="0"/>
                  <a:t>이 다른 부호를 가지고 유의한 경우의 매개효과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5" y="4198658"/>
                <a:ext cx="8668871" cy="954107"/>
              </a:xfrm>
              <a:prstGeom prst="rect">
                <a:avLst/>
              </a:prstGeom>
              <a:blipFill>
                <a:blip r:embed="rId4"/>
                <a:stretch>
                  <a:fillRect l="-1477" t="-8333" r="-985" b="-16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1DA209-963A-07E0-C416-AD22D0ABFC33}"/>
              </a:ext>
            </a:extLst>
          </p:cNvPr>
          <p:cNvSpPr txBox="1"/>
          <p:nvPr/>
        </p:nvSpPr>
        <p:spPr>
          <a:xfrm>
            <a:off x="1342289" y="84876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인과단계전략에 대한 비판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FE653-48A2-633C-1BF9-E002B617CD1F}"/>
              </a:ext>
            </a:extLst>
          </p:cNvPr>
          <p:cNvSpPr txBox="1"/>
          <p:nvPr/>
        </p:nvSpPr>
        <p:spPr>
          <a:xfrm>
            <a:off x="10727853" y="6004121"/>
            <a:ext cx="986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86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0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Baron &amp; Kenny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방법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(1986)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479175" y="2025134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가설검정의 오류 가능성을 가지고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1479175" y="3696635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간접효과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(ab)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를 직접 검정하지 않음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DA209-963A-07E0-C416-AD22D0ABFC33}"/>
              </a:ext>
            </a:extLst>
          </p:cNvPr>
          <p:cNvSpPr txBox="1"/>
          <p:nvPr/>
        </p:nvSpPr>
        <p:spPr>
          <a:xfrm>
            <a:off x="1342289" y="84876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인과단계전략에 대한 비판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D7BD2-F5E7-632F-987A-5B9D38DCEDFF}"/>
              </a:ext>
            </a:extLst>
          </p:cNvPr>
          <p:cNvSpPr txBox="1"/>
          <p:nvPr/>
        </p:nvSpPr>
        <p:spPr>
          <a:xfrm>
            <a:off x="10614211" y="6013086"/>
            <a:ext cx="97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10/24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5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0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Baron &amp; Kenny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방법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(1986)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479175" y="2025134"/>
            <a:ext cx="86688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1. Sobel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검정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ab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의 표본분포가 정규분포 한다는 가정하에 이루어짐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1479174" y="3878760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Pretendard"/>
              </a:rPr>
              <a:t>2.</a:t>
            </a:r>
            <a:r>
              <a:rPr lang="ko-KR" altLang="en-US" sz="2800" dirty="0">
                <a:solidFill>
                  <a:prstClr val="black"/>
                </a:solidFill>
                <a:latin typeface="Pretendard"/>
              </a:rPr>
              <a:t> 부트스트랩 신뢰구간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DA209-963A-07E0-C416-AD22D0ABFC33}"/>
              </a:ext>
            </a:extLst>
          </p:cNvPr>
          <p:cNvSpPr txBox="1"/>
          <p:nvPr/>
        </p:nvSpPr>
        <p:spPr>
          <a:xfrm>
            <a:off x="1193800" y="860866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간접효과 직접 검정하는 방법들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7ACF8-2C46-F8E6-C2DA-E4B9B1FFA362}"/>
              </a:ext>
            </a:extLst>
          </p:cNvPr>
          <p:cNvSpPr txBox="1"/>
          <p:nvPr/>
        </p:nvSpPr>
        <p:spPr>
          <a:xfrm>
            <a:off x="10632141" y="5995156"/>
            <a:ext cx="1039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11/24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7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479175" y="2025134"/>
            <a:ext cx="86688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Sobel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검정은 정규성에 기반을 두고 있기 때문에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Z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검정을 이용해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ab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를 검정함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1193800" y="3320117"/>
                <a:ext cx="8668871" cy="980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𝑍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𝑆𝐸</m:t>
                              </m:r>
                            </m:e>
                            <m:sub>
                              <m: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3320117"/>
                <a:ext cx="8668871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B043F-9565-ABBC-C6A2-A1BCB8E35F88}"/>
                  </a:ext>
                </a:extLst>
              </p:cNvPr>
              <p:cNvSpPr txBox="1"/>
              <p:nvPr/>
            </p:nvSpPr>
            <p:spPr>
              <a:xfrm>
                <a:off x="2058982" y="4631253"/>
                <a:ext cx="86688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 dirty="0">
                    <a:solidFill>
                      <a:prstClr val="black"/>
                    </a:solidFill>
                    <a:latin typeface="Pretendard"/>
                  </a:rPr>
                  <a:t>귀무가설</a:t>
                </a:r>
                <a:r>
                  <a:rPr lang="en-US" altLang="ko-KR" sz="2800" dirty="0">
                    <a:solidFill>
                      <a:prstClr val="black"/>
                    </a:solidFill>
                    <a:latin typeface="Pretendard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ko-KR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               </a:t>
                </a:r>
                <a:r>
                  <a:rPr lang="ko-KR" altLang="en-US" sz="2800" dirty="0">
                    <a:solidFill>
                      <a:prstClr val="black"/>
                    </a:solidFill>
                    <a:latin typeface="Pretendard"/>
                  </a:rPr>
                  <a:t>대립가설</a:t>
                </a:r>
                <a:r>
                  <a:rPr lang="en-US" altLang="ko-KR" sz="2800" dirty="0">
                    <a:solidFill>
                      <a:prstClr val="black"/>
                    </a:solidFill>
                    <a:latin typeface="Pretendard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ko-K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≠0</m:t>
                    </m:r>
                  </m:oMath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B043F-9565-ABBC-C6A2-A1BCB8E3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2" y="4631253"/>
                <a:ext cx="8668871" cy="523220"/>
              </a:xfrm>
              <a:prstGeom prst="rect">
                <a:avLst/>
              </a:prstGeom>
              <a:blipFill>
                <a:blip r:embed="rId3"/>
                <a:stretch>
                  <a:fillRect l="-1477" t="-15116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F893AB-A2F5-7B7E-FC9D-561B54B984D1}"/>
              </a:ext>
            </a:extLst>
          </p:cNvPr>
          <p:cNvSpPr txBox="1"/>
          <p:nvPr/>
        </p:nvSpPr>
        <p:spPr>
          <a:xfrm>
            <a:off x="10727853" y="6057910"/>
            <a:ext cx="100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12/24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90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711200" y="2281344"/>
            <a:ext cx="808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차 </a:t>
            </a:r>
            <a:r>
              <a:rPr lang="ko-KR" altLang="en-US" sz="2400" dirty="0" err="1">
                <a:solidFill>
                  <a:prstClr val="black"/>
                </a:solidFill>
                <a:latin typeface="Pretendard"/>
              </a:rPr>
              <a:t>표준오차추정량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(first-order standard error estimator)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2474260" y="3121929"/>
                <a:ext cx="6456083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𝑆𝐸</m:t>
                        </m:r>
                      </m:e>
                      <m:sub>
                        <m: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𝑎𝑏</m:t>
                        </m:r>
                      </m:sub>
                    </m:sSub>
                  </m:oMath>
                </a14:m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ko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60" y="3121929"/>
                <a:ext cx="6456083" cy="614142"/>
              </a:xfrm>
              <a:prstGeom prst="rect">
                <a:avLst/>
              </a:prstGeom>
              <a:blipFill>
                <a:blip r:embed="rId2"/>
                <a:stretch>
                  <a:fillRect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101677C-03F0-E26A-539D-E2AAE5E9D2AB}"/>
              </a:ext>
            </a:extLst>
          </p:cNvPr>
          <p:cNvSpPr txBox="1"/>
          <p:nvPr/>
        </p:nvSpPr>
        <p:spPr>
          <a:xfrm>
            <a:off x="711200" y="4299686"/>
            <a:ext cx="7655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차 </a:t>
            </a:r>
            <a:r>
              <a:rPr lang="ko-KR" altLang="en-US" sz="2400" dirty="0" err="1">
                <a:solidFill>
                  <a:prstClr val="black"/>
                </a:solidFill>
                <a:latin typeface="Pretendard"/>
              </a:rPr>
              <a:t>표준오차추정량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(first-order standard error estimator)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B82BF-6A6A-4809-C8FD-BBF0BA266178}"/>
                  </a:ext>
                </a:extLst>
              </p:cNvPr>
              <p:cNvSpPr txBox="1"/>
              <p:nvPr/>
            </p:nvSpPr>
            <p:spPr>
              <a:xfrm>
                <a:off x="2474260" y="5292748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kumimoji="0" lang="en-US" altLang="ko-K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ko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ko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B82BF-6A6A-4809-C8FD-BBF0BA26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60" y="5292748"/>
                <a:ext cx="6096000" cy="614142"/>
              </a:xfrm>
              <a:prstGeom prst="rect">
                <a:avLst/>
              </a:prstGeom>
              <a:blipFill>
                <a:blip r:embed="rId3"/>
                <a:stretch>
                  <a:fillRect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4A54C8-468E-A878-E9F9-6E7C75419BA0}"/>
              </a:ext>
            </a:extLst>
          </p:cNvPr>
          <p:cNvSpPr txBox="1"/>
          <p:nvPr/>
        </p:nvSpPr>
        <p:spPr>
          <a:xfrm>
            <a:off x="10727853" y="6022050"/>
            <a:ext cx="1021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13/24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84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479175" y="2025134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Pretendard"/>
              </a:rPr>
              <a:t>신뢰구간이용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1093782" y="3163350"/>
                <a:ext cx="8668871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𝑠𝑒</m:t>
                          </m:r>
                        </m:e>
                        <m:sub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altLang="ko-K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82" y="3163350"/>
                <a:ext cx="8668871" cy="531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E2BD64-50F1-F8EB-AAC6-93B6BDBE34E3}"/>
              </a:ext>
            </a:extLst>
          </p:cNvPr>
          <p:cNvSpPr txBox="1"/>
          <p:nvPr/>
        </p:nvSpPr>
        <p:spPr>
          <a:xfrm>
            <a:off x="10447795" y="5950333"/>
            <a:ext cx="1053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14/24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61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963135" y="1970046"/>
                <a:ext cx="86688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a= .576, b= .486,</a:t>
                </a:r>
                <a:r>
                  <a:rPr lang="en-US" altLang="ko-KR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 =.125,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= .089  </a:t>
                </a:r>
                <a:endParaRPr kumimoji="0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35" y="1970046"/>
                <a:ext cx="8668871" cy="461665"/>
              </a:xfrm>
              <a:prstGeom prst="rect">
                <a:avLst/>
              </a:prstGeom>
              <a:blipFill>
                <a:blip r:embed="rId2"/>
                <a:stretch>
                  <a:fillRect l="-112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FA16222-0B0F-5124-4D08-9C36FDB1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5" y="2788865"/>
            <a:ext cx="5425910" cy="6401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5BA680-B527-C7ED-0BEC-765852E60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5" y="3995551"/>
            <a:ext cx="2834886" cy="426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A644F-5493-C8B9-4A50-9A9B3FC1014E}"/>
              </a:ext>
            </a:extLst>
          </p:cNvPr>
          <p:cNvSpPr txBox="1"/>
          <p:nvPr/>
        </p:nvSpPr>
        <p:spPr>
          <a:xfrm>
            <a:off x="10494656" y="6042229"/>
            <a:ext cx="1240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15/24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20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4814969" y="4450373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Pretendard"/>
              </a:rPr>
              <a:t>Z</a:t>
            </a:r>
            <a:r>
              <a:rPr lang="ko-KR" altLang="en-US" sz="2800" dirty="0">
                <a:solidFill>
                  <a:prstClr val="black"/>
                </a:solidFill>
                <a:latin typeface="Pretendard"/>
              </a:rPr>
              <a:t>검정 이용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-779841" y="2641509"/>
                <a:ext cx="8668871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𝑠𝑒</m:t>
                          </m:r>
                        </m:e>
                        <m:sub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altLang="ko-K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841" y="2641509"/>
                <a:ext cx="8668871" cy="531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81A7AC01-0A02-67F4-401A-1A594244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3685193"/>
            <a:ext cx="5921253" cy="5563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AB1ABE6-E599-1308-1C2A-515B4D7F8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86" y="3715675"/>
            <a:ext cx="2301439" cy="5258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BC44AA-198C-010F-5D52-FD65304310B9}"/>
              </a:ext>
            </a:extLst>
          </p:cNvPr>
          <p:cNvCxnSpPr>
            <a:cxnSpLocks/>
          </p:cNvCxnSpPr>
          <p:nvPr/>
        </p:nvCxnSpPr>
        <p:spPr>
          <a:xfrm>
            <a:off x="7006664" y="3963347"/>
            <a:ext cx="7262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8CDC5E-43D1-1667-948C-FB3C112AF700}"/>
                  </a:ext>
                </a:extLst>
              </p:cNvPr>
              <p:cNvSpPr txBox="1"/>
              <p:nvPr/>
            </p:nvSpPr>
            <p:spPr>
              <a:xfrm>
                <a:off x="6096000" y="5556068"/>
                <a:ext cx="86688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= .2799/.07949 = 3.521</a:t>
                </a:r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8CDC5E-43D1-1667-948C-FB3C112A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56068"/>
                <a:ext cx="8668871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49CD1B-29A4-F1A3-8259-C201104E38C1}"/>
                  </a:ext>
                </a:extLst>
              </p:cNvPr>
              <p:cNvSpPr txBox="1"/>
              <p:nvPr/>
            </p:nvSpPr>
            <p:spPr>
              <a:xfrm>
                <a:off x="-124758" y="5268004"/>
                <a:ext cx="7131422" cy="98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𝑍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𝑎𝑏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𝑆𝐸</m:t>
                              </m:r>
                            </m:e>
                            <m:sub>
                              <m:r>
                                <a:rPr kumimoji="0" lang="en-US" altLang="ko-K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49CD1B-29A4-F1A3-8259-C201104E3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58" y="5268004"/>
                <a:ext cx="7131422" cy="983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CC111C-0776-0AB0-5AEB-D1C2426B568E}"/>
              </a:ext>
            </a:extLst>
          </p:cNvPr>
          <p:cNvCxnSpPr>
            <a:cxnSpLocks/>
          </p:cNvCxnSpPr>
          <p:nvPr/>
        </p:nvCxnSpPr>
        <p:spPr>
          <a:xfrm>
            <a:off x="4899958" y="5836971"/>
            <a:ext cx="7262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702293-F74B-1B42-7CD7-F5A4E57EB9ED}"/>
              </a:ext>
            </a:extLst>
          </p:cNvPr>
          <p:cNvSpPr txBox="1"/>
          <p:nvPr/>
        </p:nvSpPr>
        <p:spPr>
          <a:xfrm>
            <a:off x="4637170" y="1944770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Pretendard"/>
              </a:rPr>
              <a:t>신뢰구간 이용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6EE36-BF5A-D506-10A4-69896DDB123E}"/>
              </a:ext>
            </a:extLst>
          </p:cNvPr>
          <p:cNvSpPr txBox="1"/>
          <p:nvPr/>
        </p:nvSpPr>
        <p:spPr>
          <a:xfrm>
            <a:off x="10601036" y="6020325"/>
            <a:ext cx="95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16/24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16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Sobel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검정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358900" y="749605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한계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933998-9C67-8D6F-8EC0-4C535ADD3527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FF6E3A-3EE5-9C06-513C-89919D38D9D5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C6577-D5E7-67E1-5368-72CF17AC21D5}"/>
              </a:ext>
            </a:extLst>
          </p:cNvPr>
          <p:cNvSpPr txBox="1"/>
          <p:nvPr/>
        </p:nvSpPr>
        <p:spPr>
          <a:xfrm>
            <a:off x="1644429" y="188314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34675-4C9D-4A4D-3F85-F826C5362B01}"/>
              </a:ext>
            </a:extLst>
          </p:cNvPr>
          <p:cNvSpPr txBox="1"/>
          <p:nvPr/>
        </p:nvSpPr>
        <p:spPr>
          <a:xfrm>
            <a:off x="3105769" y="1883141"/>
            <a:ext cx="633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Sobel </a:t>
            </a:r>
            <a:r>
              <a:rPr lang="ko-KR" altLang="en-US" sz="2400" spc="-300" dirty="0"/>
              <a:t> 검정은  </a:t>
            </a:r>
            <a:r>
              <a:rPr lang="en-US" altLang="ko-KR" sz="2400" spc="-300" dirty="0"/>
              <a:t>ab</a:t>
            </a:r>
            <a:r>
              <a:rPr lang="ko-KR" altLang="en-US" sz="2400" spc="-300" dirty="0"/>
              <a:t>의  표본분포가  정규분포를  이룬다  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C3A9D-F5C7-ABCA-F313-4251B1EB3051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F0DCB-0152-7B3C-C1F7-7CABFE9B16B6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D5B02-68AC-315D-84C3-E076B65B1368}"/>
              </a:ext>
            </a:extLst>
          </p:cNvPr>
          <p:cNvSpPr txBox="1"/>
          <p:nvPr/>
        </p:nvSpPr>
        <p:spPr>
          <a:xfrm>
            <a:off x="1644427" y="346800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9B118-594B-73D4-63D4-3DC151736297}"/>
              </a:ext>
            </a:extLst>
          </p:cNvPr>
          <p:cNvSpPr txBox="1"/>
          <p:nvPr/>
        </p:nvSpPr>
        <p:spPr>
          <a:xfrm>
            <a:off x="3105767" y="3468002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ab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의 표본분포는 대부분 정규분포를 이루지 않음</a:t>
            </a:r>
            <a:endParaRPr lang="ko-KR" altLang="en-US" sz="2400" spc="-3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EBEB33-E8ED-FA28-49D4-27DDFAF39A09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ABC253-FEF0-E74B-ADBE-E1255F313759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5C443-087D-B8C5-2717-74D7224FFF5D}"/>
              </a:ext>
            </a:extLst>
          </p:cNvPr>
          <p:cNvSpPr txBox="1"/>
          <p:nvPr/>
        </p:nvSpPr>
        <p:spPr>
          <a:xfrm>
            <a:off x="1644425" y="505286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B47FD-1AD2-65C2-1516-7A5E0897EFB5}"/>
              </a:ext>
            </a:extLst>
          </p:cNvPr>
          <p:cNvSpPr txBox="1"/>
          <p:nvPr/>
        </p:nvSpPr>
        <p:spPr>
          <a:xfrm>
            <a:off x="3105765" y="5052863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정규분포를 이루 지 않는다는 것을 반영하는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                다른 추론검정방법 사용</a:t>
            </a:r>
            <a:endParaRPr lang="ko-KR" altLang="en-US" sz="2400" spc="-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4C0F6-74C4-961D-AD03-07EF08C67412}"/>
              </a:ext>
            </a:extLst>
          </p:cNvPr>
          <p:cNvSpPr txBox="1"/>
          <p:nvPr/>
        </p:nvSpPr>
        <p:spPr>
          <a:xfrm>
            <a:off x="10858500" y="6066874"/>
            <a:ext cx="112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17/24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6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부트스트래핑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(bootstrapping)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 방법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963135" y="1970046"/>
            <a:ext cx="8668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의 표본분포의 형태를 가정하지 않는 </a:t>
            </a:r>
            <a:r>
              <a:rPr lang="ko-KR" altLang="en-US" sz="2400" dirty="0" err="1">
                <a:solidFill>
                  <a:prstClr val="black"/>
                </a:solidFill>
                <a:latin typeface="Pretendard"/>
              </a:rPr>
              <a:t>비모수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 기법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457200" lvl="0" indent="-457200">
              <a:buAutoNum type="arabicPeriod"/>
            </a:pP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457200" lvl="0" indent="-457200">
              <a:buAutoNum type="arabicPeriod"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</a:rPr>
              <a:t>소규모 표본에서도 높은 신뢰도를 가진 검정결과를 제공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</a:endParaRPr>
          </a:p>
          <a:p>
            <a:pPr marL="457200" lvl="0" indent="-457200">
              <a:buAutoNum type="arabicPeriod"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</a:endParaRPr>
          </a:p>
          <a:p>
            <a:pPr marL="457200" lvl="0" indent="-457200">
              <a:buAutoNum type="arabicPeriod"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 ab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의 표본분포는 정규분포 하지 않는 경우가 대부분이라 부트스트랩 신뢰구간은 많은 경우 비대칭으로 산출 됨  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580A5-730C-C7D1-0680-20C5C9C86E7A}"/>
              </a:ext>
            </a:extLst>
          </p:cNvPr>
          <p:cNvSpPr txBox="1"/>
          <p:nvPr/>
        </p:nvSpPr>
        <p:spPr>
          <a:xfrm>
            <a:off x="10577606" y="5968262"/>
            <a:ext cx="1246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18/24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8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AA54A-7A81-6E90-4931-C56007C3B86E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B8C527-DC19-04B7-6662-C722FAAD59EF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B774A-4FC1-B28B-DE9E-59E432C9CB97}"/>
              </a:ext>
            </a:extLst>
          </p:cNvPr>
          <p:cNvSpPr txBox="1"/>
          <p:nvPr/>
        </p:nvSpPr>
        <p:spPr>
          <a:xfrm>
            <a:off x="979985" y="18831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독립변수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87E5A-8FFD-0023-E427-166D3A381C3C}"/>
              </a:ext>
            </a:extLst>
          </p:cNvPr>
          <p:cNvSpPr txBox="1"/>
          <p:nvPr/>
        </p:nvSpPr>
        <p:spPr>
          <a:xfrm>
            <a:off x="3105769" y="1883141"/>
            <a:ext cx="689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인과관계에서  다른 변수의 변화를 일으키는  변수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70C8D-7DB5-27CC-7E14-410A85CCFBF6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82E30-E5F3-DE79-FFCA-B7DECC38E502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048C9-C35B-6BA3-1270-822ABBFB6E5E}"/>
              </a:ext>
            </a:extLst>
          </p:cNvPr>
          <p:cNvSpPr txBox="1"/>
          <p:nvPr/>
        </p:nvSpPr>
        <p:spPr>
          <a:xfrm>
            <a:off x="979983" y="34680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종속변수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928C7-C0DA-5192-440D-5A1F23234C73}"/>
              </a:ext>
            </a:extLst>
          </p:cNvPr>
          <p:cNvSpPr txBox="1"/>
          <p:nvPr/>
        </p:nvSpPr>
        <p:spPr>
          <a:xfrm>
            <a:off x="3105767" y="3468002"/>
            <a:ext cx="7497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독립변수의 영향을 받아 일정한 결과를 나타내는 변수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FC6436-C6AE-A9C6-1F30-969BFE311723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D1838-2999-D899-552E-68C45835D672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66773-4088-797F-5112-A15E9F84C94B}"/>
              </a:ext>
            </a:extLst>
          </p:cNvPr>
          <p:cNvSpPr txBox="1"/>
          <p:nvPr/>
        </p:nvSpPr>
        <p:spPr>
          <a:xfrm>
            <a:off x="979981" y="50528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매개변수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2D9FE-CA5D-5009-92C8-2C515F046868}"/>
              </a:ext>
            </a:extLst>
          </p:cNvPr>
          <p:cNvSpPr txBox="1"/>
          <p:nvPr/>
        </p:nvSpPr>
        <p:spPr>
          <a:xfrm>
            <a:off x="3105769" y="4965021"/>
            <a:ext cx="6899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독립변수와 종속변수  간의 관계를 설명하기 위해 </a:t>
            </a:r>
            <a:endParaRPr lang="en-US" altLang="ko-KR" sz="2800" spc="-300" dirty="0"/>
          </a:p>
          <a:p>
            <a:r>
              <a:rPr lang="en-US" altLang="ko-KR" sz="2800" spc="-300" dirty="0"/>
              <a:t>                                                  </a:t>
            </a:r>
            <a:r>
              <a:rPr lang="ko-KR" altLang="en-US" sz="2800" spc="-300" dirty="0"/>
              <a:t>개입하는 제 </a:t>
            </a:r>
            <a:r>
              <a:rPr lang="en-US" altLang="ko-KR" sz="2800" spc="-300" dirty="0"/>
              <a:t>3</a:t>
            </a:r>
            <a:r>
              <a:rPr lang="ko-KR" altLang="en-US" sz="2800" spc="-300" dirty="0"/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B227B-BA8B-73B5-B129-50A866353186}"/>
              </a:ext>
            </a:extLst>
          </p:cNvPr>
          <p:cNvSpPr txBox="1"/>
          <p:nvPr/>
        </p:nvSpPr>
        <p:spPr>
          <a:xfrm>
            <a:off x="10962421" y="6141398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675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부트스트래핑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(bootstrapping)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 방법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단계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2171217" y="2317200"/>
            <a:ext cx="141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모집단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BFBD7B-9A2E-FC10-5672-7F4ECB394572}"/>
              </a:ext>
            </a:extLst>
          </p:cNvPr>
          <p:cNvSpPr/>
          <p:nvPr/>
        </p:nvSpPr>
        <p:spPr>
          <a:xfrm>
            <a:off x="786741" y="2858366"/>
            <a:ext cx="3836894" cy="29045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49CDA1-430B-AA4F-0579-FE7894AFBB21}"/>
              </a:ext>
            </a:extLst>
          </p:cNvPr>
          <p:cNvSpPr/>
          <p:nvPr/>
        </p:nvSpPr>
        <p:spPr>
          <a:xfrm>
            <a:off x="2364529" y="3674154"/>
            <a:ext cx="1362636" cy="132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8619752-B6F8-B8E9-5CE6-19C4DBAC9E36}"/>
              </a:ext>
            </a:extLst>
          </p:cNvPr>
          <p:cNvCxnSpPr/>
          <p:nvPr/>
        </p:nvCxnSpPr>
        <p:spPr>
          <a:xfrm flipV="1">
            <a:off x="3261000" y="3333495"/>
            <a:ext cx="2465294" cy="71137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7F41D14-52A4-C725-5A69-B7CE358F31B3}"/>
              </a:ext>
            </a:extLst>
          </p:cNvPr>
          <p:cNvSpPr/>
          <p:nvPr/>
        </p:nvSpPr>
        <p:spPr>
          <a:xfrm>
            <a:off x="6416576" y="2858366"/>
            <a:ext cx="1362636" cy="132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F9377-5A7D-39B8-CD62-D1642F28F8CD}"/>
              </a:ext>
            </a:extLst>
          </p:cNvPr>
          <p:cNvSpPr txBox="1"/>
          <p:nvPr/>
        </p:nvSpPr>
        <p:spPr>
          <a:xfrm>
            <a:off x="6551047" y="2317200"/>
            <a:ext cx="1228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err="1">
                <a:solidFill>
                  <a:prstClr val="black"/>
                </a:solidFill>
                <a:latin typeface="Pretendard"/>
              </a:rPr>
              <a:t>원표본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50979-CDB5-2A9B-7CAF-025D77AA3716}"/>
              </a:ext>
            </a:extLst>
          </p:cNvPr>
          <p:cNvSpPr txBox="1"/>
          <p:nvPr/>
        </p:nvSpPr>
        <p:spPr>
          <a:xfrm>
            <a:off x="6714653" y="4312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Pretendard"/>
              </a:rPr>
              <a:t>크기</a:t>
            </a:r>
            <a:r>
              <a:rPr lang="en-US" altLang="ko-KR" dirty="0">
                <a:solidFill>
                  <a:prstClr val="black"/>
                </a:solidFill>
                <a:latin typeface="Pretendard"/>
              </a:rPr>
              <a:t>: n</a:t>
            </a:r>
            <a:endParaRPr lang="en-US" altLang="ko-KR" sz="1800" dirty="0">
              <a:solidFill>
                <a:prstClr val="black"/>
              </a:solidFill>
              <a:latin typeface="Pretendard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F27620-90C4-772D-131B-2BED3A11FAB3}"/>
              </a:ext>
            </a:extLst>
          </p:cNvPr>
          <p:cNvCxnSpPr>
            <a:cxnSpLocks/>
          </p:cNvCxnSpPr>
          <p:nvPr/>
        </p:nvCxnSpPr>
        <p:spPr>
          <a:xfrm>
            <a:off x="7852070" y="3518735"/>
            <a:ext cx="177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384C6-2C93-3C1F-E015-470CA7C594B8}"/>
              </a:ext>
            </a:extLst>
          </p:cNvPr>
          <p:cNvSpPr txBox="1"/>
          <p:nvPr/>
        </p:nvSpPr>
        <p:spPr>
          <a:xfrm>
            <a:off x="7852070" y="2996988"/>
            <a:ext cx="1910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N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번의 복원추출</a:t>
            </a:r>
            <a:endParaRPr lang="en-US" altLang="ko-KR" sz="180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6B2F4D-4EC7-1224-2A71-028BA7A8B080}"/>
              </a:ext>
            </a:extLst>
          </p:cNvPr>
          <p:cNvSpPr/>
          <p:nvPr/>
        </p:nvSpPr>
        <p:spPr>
          <a:xfrm>
            <a:off x="10177182" y="2759284"/>
            <a:ext cx="1362636" cy="132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E0D53-88BA-F507-2F3B-41B3BD331E7B}"/>
                  </a:ext>
                </a:extLst>
              </p:cNvPr>
              <p:cNvSpPr txBox="1"/>
              <p:nvPr/>
            </p:nvSpPr>
            <p:spPr>
              <a:xfrm>
                <a:off x="9845488" y="1899201"/>
                <a:ext cx="27140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1800" dirty="0">
                    <a:solidFill>
                      <a:prstClr val="black"/>
                    </a:solidFill>
                    <a:latin typeface="Pretendard"/>
                  </a:rPr>
                  <a:t>           첫번째</a:t>
                </a:r>
                <a:endParaRPr lang="en-US" altLang="ko-KR" sz="1800" dirty="0">
                  <a:solidFill>
                    <a:prstClr val="black"/>
                  </a:solidFill>
                  <a:latin typeface="Pretendard"/>
                </a:endParaRPr>
              </a:p>
              <a:p>
                <a:pPr lvl="0"/>
                <a:r>
                  <a:rPr lang="ko-KR" altLang="en-US" sz="1800" dirty="0">
                    <a:solidFill>
                      <a:prstClr val="black"/>
                    </a:solidFill>
                    <a:latin typeface="Pretendard"/>
                  </a:rPr>
                  <a:t> 부트스트랩 표본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Pretendard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Pretendard"/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E0D53-88BA-F507-2F3B-41B3BD33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88" y="1899201"/>
                <a:ext cx="2714065" cy="646331"/>
              </a:xfrm>
              <a:prstGeom prst="rect">
                <a:avLst/>
              </a:prstGeom>
              <a:blipFill>
                <a:blip r:embed="rId2"/>
                <a:stretch>
                  <a:fillRect t="-754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E552EBC-B976-48B9-F0D0-E817A1E21EC4}"/>
              </a:ext>
            </a:extLst>
          </p:cNvPr>
          <p:cNvSpPr txBox="1"/>
          <p:nvPr/>
        </p:nvSpPr>
        <p:spPr>
          <a:xfrm>
            <a:off x="10428941" y="4231760"/>
            <a:ext cx="91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Pretendard"/>
              </a:rPr>
              <a:t>크기</a:t>
            </a:r>
            <a:r>
              <a:rPr lang="en-US" altLang="ko-KR" dirty="0">
                <a:solidFill>
                  <a:prstClr val="black"/>
                </a:solidFill>
                <a:latin typeface="Pretendard"/>
              </a:rPr>
              <a:t>: n</a:t>
            </a:r>
            <a:endParaRPr lang="en-US" altLang="ko-KR" sz="180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240D5-0192-9073-1107-2C469A7471B1}"/>
              </a:ext>
            </a:extLst>
          </p:cNvPr>
          <p:cNvSpPr txBox="1"/>
          <p:nvPr/>
        </p:nvSpPr>
        <p:spPr>
          <a:xfrm>
            <a:off x="10440323" y="5984570"/>
            <a:ext cx="1046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19/24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40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부트스트래핑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(bootstrapping)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방법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2, 3, 4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단계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/>
              <p:nvPr/>
            </p:nvSpPr>
            <p:spPr>
              <a:xfrm>
                <a:off x="963135" y="1970046"/>
                <a:ext cx="8668871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2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단계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을 이용해 첫 번째 간접효과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)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추정</a:t>
                </a: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Pretendard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3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단계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: 1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,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2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 단계 과정을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k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번 반복하여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k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개의 부트스트랩 표본 생      성 후 이들로 부터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k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개의 간접효과들 계산하여 저장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(10,000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회 이상은 불필요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)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4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단계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Pretendard"/>
                  </a:rPr>
                  <a:t>: k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Pretendard"/>
                  </a:rPr>
                  <a:t>개의 간접효과 추정치들을 오름차순으로 정리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F8952-D909-83B2-0EF8-313C366F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35" y="1970046"/>
                <a:ext cx="8668871" cy="2677656"/>
              </a:xfrm>
              <a:prstGeom prst="rect">
                <a:avLst/>
              </a:prstGeom>
              <a:blipFill>
                <a:blip r:embed="rId2"/>
                <a:stretch>
                  <a:fillRect l="-1125" t="-2278" b="-4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B4F9432-53CD-24CF-3259-2CE0E0468B20}"/>
              </a:ext>
            </a:extLst>
          </p:cNvPr>
          <p:cNvSpPr txBox="1"/>
          <p:nvPr/>
        </p:nvSpPr>
        <p:spPr>
          <a:xfrm>
            <a:off x="10560424" y="5941368"/>
            <a:ext cx="1192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20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85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부트스트래핑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(bootstrapping)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방법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5, 6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단계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963135" y="1569936"/>
            <a:ext cx="86688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5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단계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: ci%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신뢰구간인 경우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k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개의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분포에서 아래로부터             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0.5(100-ci)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번째 백분위에 해당하는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를 구함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이를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ci%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신뢰구간의 하한경계에 해당함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즉 오름차순으로 정리된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분포에서 아래로부터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0.005k(100-ci)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번째 위치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단계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ci%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신뢰구간인 경우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k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개의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분포에서 아래로부터             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[100-0.5(100-ci)]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번째 백분위에 해당하는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를 구함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이를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ci%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신뢰구간의 상한경계에 해당함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즉 오름차순으로 정리된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ab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분포에서 아래로부터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K[(1-0.005(100-ci)] + 1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번째 위치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7DFB-9D24-D7A7-822C-18FCDB27C6F9}"/>
              </a:ext>
            </a:extLst>
          </p:cNvPr>
          <p:cNvSpPr txBox="1"/>
          <p:nvPr/>
        </p:nvSpPr>
        <p:spPr>
          <a:xfrm>
            <a:off x="10596283" y="6001918"/>
            <a:ext cx="1138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21/24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3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부트스트래핑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(bootstrapping)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방법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963135" y="1569936"/>
            <a:ext cx="86688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백분위 부트스트랩 신뢰구간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앞과 같이 백분위를 이용해 신뢰구간을 구한 경우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편의수정 부트스트랩 신뢰구간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k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개의 간접효과 추정치들 중 원표본의 간접효과의 점추정치보다 작은 개수의 비율로 백분위 부트스트랩 신뢰구간의 양 끝점을 수정한 경우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FB534-B77C-D456-7DA0-F2E1A8F9AF74}"/>
              </a:ext>
            </a:extLst>
          </p:cNvPr>
          <p:cNvSpPr txBox="1"/>
          <p:nvPr/>
        </p:nvSpPr>
        <p:spPr>
          <a:xfrm>
            <a:off x="10450782" y="5914473"/>
            <a:ext cx="1140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22/24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18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40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부트스트래핑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(bootstrapping)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방법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8028-E110-F110-56FE-92B0B73CD5A5}"/>
              </a:ext>
            </a:extLst>
          </p:cNvPr>
          <p:cNvSpPr txBox="1"/>
          <p:nvPr/>
        </p:nvSpPr>
        <p:spPr>
          <a:xfrm>
            <a:off x="1576382" y="840724"/>
            <a:ext cx="8668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주의할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8952-D909-83B2-0EF8-313C366FB3C1}"/>
              </a:ext>
            </a:extLst>
          </p:cNvPr>
          <p:cNvSpPr txBox="1"/>
          <p:nvPr/>
        </p:nvSpPr>
        <p:spPr>
          <a:xfrm>
            <a:off x="963135" y="1569936"/>
            <a:ext cx="8668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원표본이 모집단을 대표한다는 신뢰가 필요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모집단으로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부터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무작위 표본추출이 한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표본크기가 매우 적은 경우 이상치 주의</a:t>
            </a:r>
            <a:endParaRPr lang="en-US" altLang="ko-KR" sz="24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이는 간접효과의 신뢰구간 왜곡을 초래할 수 있음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Pretendard"/>
              </a:rPr>
              <a:t>3.  </a:t>
            </a:r>
            <a:r>
              <a:rPr lang="ko-KR" altLang="en-US" sz="2400" dirty="0">
                <a:solidFill>
                  <a:prstClr val="black"/>
                </a:solidFill>
                <a:latin typeface="Pretendard"/>
              </a:rPr>
              <a:t>충분한 부트스트랩 표본의 개수를 지정할 필요가 있음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50342-EA34-A736-43E4-8FE34E8275D4}"/>
              </a:ext>
            </a:extLst>
          </p:cNvPr>
          <p:cNvSpPr txBox="1"/>
          <p:nvPr/>
        </p:nvSpPr>
        <p:spPr>
          <a:xfrm>
            <a:off x="10470776" y="5995156"/>
            <a:ext cx="1183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23/24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45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529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Does method really matter?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(2013)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88591-EE88-47F4-823A-64A81A9080A7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75BE3D-D4F1-4FAB-C99A-91E9D5EE6F2D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C927A-8273-F43F-1ADF-F2345F301CD3}"/>
              </a:ext>
            </a:extLst>
          </p:cNvPr>
          <p:cNvSpPr txBox="1"/>
          <p:nvPr/>
        </p:nvSpPr>
        <p:spPr>
          <a:xfrm>
            <a:off x="1644429" y="188314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39287-A1BF-4AE8-B3EA-41AF3EF74793}"/>
              </a:ext>
            </a:extLst>
          </p:cNvPr>
          <p:cNvSpPr txBox="1"/>
          <p:nvPr/>
        </p:nvSpPr>
        <p:spPr>
          <a:xfrm>
            <a:off x="3105769" y="1883141"/>
            <a:ext cx="768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Hayes &amp; </a:t>
            </a:r>
            <a:r>
              <a:rPr lang="en-US" altLang="ko-KR" sz="2400" spc="-300" dirty="0" err="1"/>
              <a:t>Scharkow</a:t>
            </a:r>
            <a:r>
              <a:rPr lang="en-US" altLang="ko-KR" sz="2400" spc="-300" dirty="0"/>
              <a:t> </a:t>
            </a:r>
            <a:r>
              <a:rPr lang="ko-KR" altLang="en-US" sz="2400" spc="-300" dirty="0"/>
              <a:t>는 </a:t>
            </a:r>
            <a:r>
              <a:rPr lang="en-US" altLang="ko-KR" sz="2400" spc="-300" dirty="0"/>
              <a:t>2013</a:t>
            </a:r>
            <a:r>
              <a:rPr lang="ko-KR" altLang="en-US" sz="2400" spc="-300" dirty="0"/>
              <a:t>년 논문에서 여러  간접효과분석 방법들 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99FAF-CB9B-AC52-25A7-CE166FA45BC5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E01C8A-21A0-9A25-FDC0-6E64F75BC5B6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F6669-88A8-1B6A-1561-63CF29829DF7}"/>
              </a:ext>
            </a:extLst>
          </p:cNvPr>
          <p:cNvSpPr txBox="1"/>
          <p:nvPr/>
        </p:nvSpPr>
        <p:spPr>
          <a:xfrm>
            <a:off x="1644427" y="346800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9A034-2E6C-47A2-68AF-79FBF5657CC1}"/>
              </a:ext>
            </a:extLst>
          </p:cNvPr>
          <p:cNvSpPr txBox="1"/>
          <p:nvPr/>
        </p:nvSpPr>
        <p:spPr>
          <a:xfrm>
            <a:off x="3105767" y="3468002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/>
              <a:t>검정력과</a:t>
            </a:r>
            <a:r>
              <a:rPr lang="ko-KR" altLang="en-US" sz="2400" spc="-300" dirty="0"/>
              <a:t> 신뢰성이  가장  낮게  나타난  </a:t>
            </a:r>
            <a:r>
              <a:rPr lang="en-US" altLang="ko-KR" sz="2400" spc="-300" dirty="0"/>
              <a:t>Sobel</a:t>
            </a:r>
            <a:r>
              <a:rPr lang="ko-KR" altLang="en-US" sz="2400" spc="-300" dirty="0"/>
              <a:t>검정 방법  사용하지  말자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85B924-2D86-B150-3E95-2064D2F2E3D5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E210FE-0F40-A9EF-345E-4DA50F90D9BB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B54D6-D8B5-8A10-DC35-CCCE0CCFCF42}"/>
              </a:ext>
            </a:extLst>
          </p:cNvPr>
          <p:cNvSpPr txBox="1"/>
          <p:nvPr/>
        </p:nvSpPr>
        <p:spPr>
          <a:xfrm>
            <a:off x="1644425" y="505286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278D-FC22-212A-D618-5C4E4682FC56}"/>
              </a:ext>
            </a:extLst>
          </p:cNvPr>
          <p:cNvSpPr txBox="1"/>
          <p:nvPr/>
        </p:nvSpPr>
        <p:spPr>
          <a:xfrm>
            <a:off x="3105765" y="5052863"/>
            <a:ext cx="6413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가장 신뢰할  수  있는  편의수정  부트스트랩 신뢰구간을</a:t>
            </a:r>
            <a:endParaRPr lang="en-US" altLang="ko-KR" sz="2400" spc="-300" dirty="0"/>
          </a:p>
          <a:p>
            <a:r>
              <a:rPr lang="en-US" altLang="ko-KR" sz="2400" spc="-300" dirty="0"/>
              <a:t>                                                       </a:t>
            </a:r>
            <a:r>
              <a:rPr lang="ko-KR" altLang="en-US" sz="2400" spc="-300" dirty="0"/>
              <a:t> 사용하는  것이  최선책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8C6FB-1403-C9EB-F456-A1CF4A15F734}"/>
              </a:ext>
            </a:extLst>
          </p:cNvPr>
          <p:cNvSpPr txBox="1"/>
          <p:nvPr/>
        </p:nvSpPr>
        <p:spPr>
          <a:xfrm>
            <a:off x="10608656" y="6085729"/>
            <a:ext cx="1039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24/24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86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2517775" y="2397948"/>
            <a:ext cx="71564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DFD64A-1D63-1223-3CE4-F09B8DF775B2}"/>
              </a:ext>
            </a:extLst>
          </p:cNvPr>
          <p:cNvCxnSpPr/>
          <p:nvPr/>
        </p:nvCxnSpPr>
        <p:spPr>
          <a:xfrm>
            <a:off x="2276475" y="1993900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838A-0A27-2DBF-059E-B016000D288A}"/>
              </a:ext>
            </a:extLst>
          </p:cNvPr>
          <p:cNvSpPr txBox="1"/>
          <p:nvPr/>
        </p:nvSpPr>
        <p:spPr>
          <a:xfrm>
            <a:off x="1422400" y="840724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단순매개모형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(simple mediation model)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9894CB-C22A-4D26-A8EF-3EC9C5C1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57" y="4041832"/>
            <a:ext cx="6637595" cy="14079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A5B05-51D0-C157-5888-7A8E2B7BE56F}"/>
              </a:ext>
            </a:extLst>
          </p:cNvPr>
          <p:cNvSpPr txBox="1"/>
          <p:nvPr/>
        </p:nvSpPr>
        <p:spPr>
          <a:xfrm>
            <a:off x="5207011" y="3638701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단순매개모형의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개념모형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0F55521-5841-7021-FDF4-18D006A8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1355336"/>
            <a:ext cx="6974541" cy="21190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8B099C-F6B7-932A-9F06-4A7F875A5B63}"/>
              </a:ext>
            </a:extLst>
          </p:cNvPr>
          <p:cNvSpPr txBox="1"/>
          <p:nvPr/>
        </p:nvSpPr>
        <p:spPr>
          <a:xfrm>
            <a:off x="5322426" y="588671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단순매개모형의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F7FC2E-D12C-A0C5-5692-24769AEEEF4D}"/>
              </a:ext>
            </a:extLst>
          </p:cNvPr>
          <p:cNvSpPr txBox="1"/>
          <p:nvPr/>
        </p:nvSpPr>
        <p:spPr>
          <a:xfrm>
            <a:off x="10727853" y="6071377"/>
            <a:ext cx="887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838A-0A27-2DBF-059E-B016000D288A}"/>
              </a:ext>
            </a:extLst>
          </p:cNvPr>
          <p:cNvSpPr txBox="1"/>
          <p:nvPr/>
        </p:nvSpPr>
        <p:spPr>
          <a:xfrm>
            <a:off x="1512817" y="84072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직접효과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A5B05-51D0-C157-5888-7A8E2B7BE56F}"/>
              </a:ext>
            </a:extLst>
          </p:cNvPr>
          <p:cNvSpPr txBox="1"/>
          <p:nvPr/>
        </p:nvSpPr>
        <p:spPr>
          <a:xfrm>
            <a:off x="89646" y="1906799"/>
            <a:ext cx="9439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직접효과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: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동일한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M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값을 가지면서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X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값이 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               한 단위 차이나는 두 사례의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Y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값의 차이의 추정치 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9FE865-F166-9558-66AB-1B12928FF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52" y="2021705"/>
            <a:ext cx="2554602" cy="839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DDA4A9-79EE-0513-BF01-C99C26E6E3E8}"/>
                  </a:ext>
                </a:extLst>
              </p:cNvPr>
              <p:cNvSpPr txBox="1"/>
              <p:nvPr/>
            </p:nvSpPr>
            <p:spPr>
              <a:xfrm>
                <a:off x="1688679" y="3557650"/>
                <a:ext cx="6074548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|(X=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,M=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|(X=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,M=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DDA4A9-79EE-0513-BF01-C99C26E6E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9" y="3557650"/>
                <a:ext cx="6074548" cy="535275"/>
              </a:xfrm>
              <a:prstGeom prst="rect">
                <a:avLst/>
              </a:prstGeom>
              <a:blipFill>
                <a:blip r:embed="rId3"/>
                <a:stretch>
                  <a:fillRect l="-1908" t="-919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17583-0D46-E149-53F2-4BC0A5B7D8C1}"/>
                  </a:ext>
                </a:extLst>
              </p:cNvPr>
              <p:cNvSpPr txBox="1"/>
              <p:nvPr/>
            </p:nvSpPr>
            <p:spPr>
              <a:xfrm>
                <a:off x="1688679" y="4677633"/>
                <a:ext cx="63702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|(X=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,M=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|(X=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,M=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   </a:t>
                </a:r>
              </a:p>
              <a:p>
                <a:pPr lvl="0" algn="ctr"/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17583-0D46-E149-53F2-4BC0A5B7D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9" y="4677633"/>
                <a:ext cx="6370269" cy="954107"/>
              </a:xfrm>
              <a:prstGeom prst="rect">
                <a:avLst/>
              </a:prstGeom>
              <a:blipFill>
                <a:blip r:embed="rId4"/>
                <a:stretch>
                  <a:fillRect l="-1435" t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BBB414E-6405-38E3-792E-482B13E3B598}"/>
              </a:ext>
            </a:extLst>
          </p:cNvPr>
          <p:cNvSpPr txBox="1"/>
          <p:nvPr/>
        </p:nvSpPr>
        <p:spPr>
          <a:xfrm>
            <a:off x="2878257" y="5447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(X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가 한 단위 차이나는 이분형 변수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69ECB-8832-1B4E-598A-51EE54D8800D}"/>
              </a:ext>
            </a:extLst>
          </p:cNvPr>
          <p:cNvSpPr txBox="1"/>
          <p:nvPr/>
        </p:nvSpPr>
        <p:spPr>
          <a:xfrm>
            <a:off x="10713570" y="6026698"/>
            <a:ext cx="1255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2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838A-0A27-2DBF-059E-B016000D288A}"/>
              </a:ext>
            </a:extLst>
          </p:cNvPr>
          <p:cNvSpPr txBox="1"/>
          <p:nvPr/>
        </p:nvSpPr>
        <p:spPr>
          <a:xfrm>
            <a:off x="1512818" y="84072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간접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A5B05-51D0-C157-5888-7A8E2B7BE56F}"/>
              </a:ext>
            </a:extLst>
          </p:cNvPr>
          <p:cNvSpPr txBox="1"/>
          <p:nvPr/>
        </p:nvSpPr>
        <p:spPr>
          <a:xfrm>
            <a:off x="711200" y="2051292"/>
            <a:ext cx="943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간접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효과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: X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을 경유하여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에 영향을 미치는 효과 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DDA4A9-79EE-0513-BF01-C99C26E6E3E8}"/>
                  </a:ext>
                </a:extLst>
              </p:cNvPr>
              <p:cNvSpPr txBox="1"/>
              <p:nvPr/>
            </p:nvSpPr>
            <p:spPr>
              <a:xfrm>
                <a:off x="2510474" y="3046671"/>
                <a:ext cx="4430957" cy="546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800"/>
                        <m:t>a</m:t>
                      </m:r>
                      <m:r>
                        <m:rPr>
                          <m:nor/>
                        </m:rPr>
                        <a:rPr lang="pt-BR" altLang="ko-KR" sz="2800"/>
                        <m:t> = [</m:t>
                      </m:r>
                      <m:acc>
                        <m:accPr>
                          <m:chr m:val="̂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m:rPr>
                          <m:nor/>
                        </m:rPr>
                        <a:rPr lang="pt-BR" altLang="ko-KR" sz="2800"/>
                        <m:t>(</m:t>
                      </m:r>
                      <m:r>
                        <m:rPr>
                          <m:nor/>
                        </m:rPr>
                        <a:rPr lang="en-US" altLang="ko-KR" sz="2800" b="0" i="0" smtClean="0"/>
                        <m:t>X</m:t>
                      </m:r>
                      <m:r>
                        <m:rPr>
                          <m:nor/>
                        </m:rPr>
                        <a:rPr lang="pt-BR" altLang="ko-KR" sz="2800"/>
                        <m:t> =</m:t>
                      </m:r>
                      <m:r>
                        <a:rPr lang="en-US" altLang="ko-KR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pt-BR" altLang="ko-KR" sz="2800"/>
                        <m:t>)] − [</m:t>
                      </m:r>
                      <m:acc>
                        <m:accPr>
                          <m:chr m:val="̂"/>
                          <m:ctrlPr>
                            <a:rPr lang="pt-BR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m:rPr>
                          <m:nor/>
                        </m:rPr>
                        <a:rPr lang="pt-BR" altLang="ko-KR" sz="2800"/>
                        <m:t>(</m:t>
                      </m:r>
                      <m:r>
                        <m:rPr>
                          <m:nor/>
                        </m:rPr>
                        <a:rPr lang="pt-BR" altLang="ko-KR" sz="2800"/>
                        <m:t>X</m:t>
                      </m:r>
                      <m:r>
                        <m:rPr>
                          <m:nor/>
                        </m:rPr>
                        <a:rPr lang="pt-BR" altLang="ko-KR" sz="2800"/>
                        <m:t> =</m:t>
                      </m:r>
                      <m:r>
                        <a:rPr lang="en-US" altLang="ko-KR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pt-BR" altLang="ko-KR" sz="2800"/>
                        <m:t>−1)]</m:t>
                      </m:r>
                    </m:oMath>
                  </m:oMathPara>
                </a14:m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DDA4A9-79EE-0513-BF01-C99C26E6E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74" y="3046671"/>
                <a:ext cx="4430957" cy="546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17583-0D46-E149-53F2-4BC0A5B7D8C1}"/>
                  </a:ext>
                </a:extLst>
              </p:cNvPr>
              <p:cNvSpPr txBox="1"/>
              <p:nvPr/>
            </p:nvSpPr>
            <p:spPr>
              <a:xfrm>
                <a:off x="2510474" y="3986344"/>
                <a:ext cx="502054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ko-KR" sz="2800" smtClean="0"/>
                      <m:t>a</m:t>
                    </m:r>
                    <m:r>
                      <m:rPr>
                        <m:nor/>
                      </m:rPr>
                      <a:rPr lang="pt-BR" altLang="ko-KR" sz="2800" smtClean="0"/>
                      <m:t> =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ko-KR" sz="28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|(X=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|(X=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BR" altLang="ko-KR" sz="2800"/>
                      <m:t>−1</m:t>
                    </m:r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 </a:t>
                </a:r>
              </a:p>
              <a:p>
                <a:pPr algn="ctr"/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17583-0D46-E149-53F2-4BC0A5B7D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74" y="3986344"/>
                <a:ext cx="5020542" cy="1384995"/>
              </a:xfrm>
              <a:prstGeom prst="rect">
                <a:avLst/>
              </a:prstGeom>
              <a:blipFill>
                <a:blip r:embed="rId3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BBB414E-6405-38E3-792E-482B13E3B598}"/>
              </a:ext>
            </a:extLst>
          </p:cNvPr>
          <p:cNvSpPr txBox="1"/>
          <p:nvPr/>
        </p:nvSpPr>
        <p:spPr>
          <a:xfrm>
            <a:off x="2878257" y="4635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가 한 단위 차이나는 이분형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1F9A15-2D35-5C6A-0657-89FB4FC0348A}"/>
                  </a:ext>
                </a:extLst>
              </p:cNvPr>
              <p:cNvSpPr txBox="1"/>
              <p:nvPr/>
            </p:nvSpPr>
            <p:spPr>
              <a:xfrm>
                <a:off x="2263789" y="5319580"/>
                <a:ext cx="6096000" cy="535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b=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|(M=</a:t>
                </a:r>
                <a:r>
                  <a:rPr lang="en-US" altLang="ko-KR" sz="28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m,X</a:t>
                </a:r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|(M=m-1,X=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1F9A15-2D35-5C6A-0657-89FB4FC0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89" y="5319580"/>
                <a:ext cx="6096000" cy="535275"/>
              </a:xfrm>
              <a:prstGeom prst="rect">
                <a:avLst/>
              </a:prstGeom>
              <a:blipFill>
                <a:blip r:embed="rId4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C069276-E24D-D48A-8C48-D7DE87B8B79B}"/>
              </a:ext>
            </a:extLst>
          </p:cNvPr>
          <p:cNvSpPr txBox="1"/>
          <p:nvPr/>
        </p:nvSpPr>
        <p:spPr>
          <a:xfrm>
            <a:off x="10727853" y="6026698"/>
            <a:ext cx="1075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48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10727853" y="603014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5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838A-0A27-2DBF-059E-B016000D288A}"/>
              </a:ext>
            </a:extLst>
          </p:cNvPr>
          <p:cNvSpPr txBox="1"/>
          <p:nvPr/>
        </p:nvSpPr>
        <p:spPr>
          <a:xfrm>
            <a:off x="1512818" y="84072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간접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A5B05-51D0-C157-5888-7A8E2B7BE56F}"/>
              </a:ext>
            </a:extLst>
          </p:cNvPr>
          <p:cNvSpPr txBox="1"/>
          <p:nvPr/>
        </p:nvSpPr>
        <p:spPr>
          <a:xfrm>
            <a:off x="228600" y="3163346"/>
            <a:ext cx="943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양의 간접효과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: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부호가 같은 경우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97330-3915-5762-A9BA-B89D92AEA856}"/>
              </a:ext>
            </a:extLst>
          </p:cNvPr>
          <p:cNvSpPr txBox="1"/>
          <p:nvPr/>
        </p:nvSpPr>
        <p:spPr>
          <a:xfrm>
            <a:off x="228600" y="4261890"/>
            <a:ext cx="943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음의 간접효과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: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부호가 다른 경우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D0FF3-882D-8772-CB9F-F1EB905E64E8}"/>
              </a:ext>
            </a:extLst>
          </p:cNvPr>
          <p:cNvSpPr txBox="1"/>
          <p:nvPr/>
        </p:nvSpPr>
        <p:spPr>
          <a:xfrm>
            <a:off x="1766046" y="1630987"/>
            <a:ext cx="8193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X</a:t>
            </a:r>
            <a:r>
              <a:rPr lang="ko-KR" altLang="en-US" sz="2400" dirty="0"/>
              <a:t>값이 한 단위 다른 두 사례는 </a:t>
            </a:r>
            <a:r>
              <a:rPr lang="en-US" altLang="ko-KR" sz="2400" dirty="0"/>
              <a:t>X</a:t>
            </a:r>
            <a:r>
              <a:rPr lang="ko-KR" altLang="en-US" sz="2400" dirty="0"/>
              <a:t>가 </a:t>
            </a:r>
            <a:r>
              <a:rPr lang="en-US" altLang="ko-KR" sz="2400" dirty="0"/>
              <a:t>M</a:t>
            </a:r>
            <a:r>
              <a:rPr lang="ko-KR" altLang="en-US" sz="2400" dirty="0"/>
              <a:t>을 경유하여 </a:t>
            </a:r>
            <a:r>
              <a:rPr lang="en-US" altLang="ko-KR" sz="2400" dirty="0"/>
              <a:t>Y</a:t>
            </a:r>
            <a:r>
              <a:rPr lang="ko-KR" altLang="en-US" sz="2400" dirty="0"/>
              <a:t>에 미치는 영향이 </a:t>
            </a:r>
            <a:r>
              <a:rPr lang="en-US" altLang="ko-KR" sz="2400" dirty="0"/>
              <a:t>ab </a:t>
            </a:r>
            <a:r>
              <a:rPr lang="ko-KR" altLang="en-US" sz="2400" dirty="0"/>
              <a:t>만큼 차이 난다는 것을 의미함</a:t>
            </a:r>
          </a:p>
        </p:txBody>
      </p:sp>
    </p:spTree>
    <p:extLst>
      <p:ext uri="{BB962C8B-B14F-4D97-AF65-F5344CB8AC3E}">
        <p14:creationId xmlns:p14="http://schemas.microsoft.com/office/powerpoint/2010/main" val="4203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매개분석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838A-0A27-2DBF-059E-B016000D288A}"/>
              </a:ext>
            </a:extLst>
          </p:cNvPr>
          <p:cNvSpPr txBox="1"/>
          <p:nvPr/>
        </p:nvSpPr>
        <p:spPr>
          <a:xfrm>
            <a:off x="1628236" y="8407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D0FF3-882D-8772-CB9F-F1EB905E64E8}"/>
              </a:ext>
            </a:extLst>
          </p:cNvPr>
          <p:cNvSpPr txBox="1"/>
          <p:nvPr/>
        </p:nvSpPr>
        <p:spPr>
          <a:xfrm>
            <a:off x="1592845" y="1928424"/>
            <a:ext cx="8193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/>
              <a:t>총효과</a:t>
            </a:r>
            <a:r>
              <a:rPr lang="en-US" altLang="ko-KR" sz="2400" dirty="0"/>
              <a:t>: X</a:t>
            </a:r>
            <a:r>
              <a:rPr lang="ko-KR" altLang="en-US" sz="2400" dirty="0"/>
              <a:t>가 한 단위 차이나는 두 사례의 </a:t>
            </a:r>
            <a:r>
              <a:rPr lang="en-US" altLang="ko-KR" sz="2400" dirty="0"/>
              <a:t>Y</a:t>
            </a:r>
            <a:r>
              <a:rPr lang="ko-KR" altLang="en-US" sz="2400" dirty="0"/>
              <a:t>의 차이의 추정치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5AF67-EB80-5234-4884-4589F5848B00}"/>
                  </a:ext>
                </a:extLst>
              </p:cNvPr>
              <p:cNvSpPr txBox="1"/>
              <p:nvPr/>
            </p:nvSpPr>
            <p:spPr>
              <a:xfrm>
                <a:off x="825500" y="3049863"/>
                <a:ext cx="6096000" cy="546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800" smtClean="0"/>
                        <m:t>a</m:t>
                      </m:r>
                      <m:r>
                        <m:rPr>
                          <m:nor/>
                        </m:rPr>
                        <a:rPr lang="pt-BR" altLang="ko-KR" sz="2800" smtClean="0"/>
                        <m:t> = [</m:t>
                      </m:r>
                      <m:acc>
                        <m:accPr>
                          <m:chr m:val="̂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m:rPr>
                          <m:nor/>
                        </m:rPr>
                        <a:rPr lang="pt-BR" altLang="ko-KR" sz="2800"/>
                        <m:t>(</m:t>
                      </m:r>
                      <m:r>
                        <m:rPr>
                          <m:nor/>
                        </m:rPr>
                        <a:rPr lang="en-US" altLang="ko-KR" sz="2800" b="0" i="0" smtClean="0"/>
                        <m:t>X</m:t>
                      </m:r>
                      <m:r>
                        <m:rPr>
                          <m:nor/>
                        </m:rPr>
                        <a:rPr lang="pt-BR" altLang="ko-KR" sz="2800"/>
                        <m:t> =</m:t>
                      </m:r>
                      <m:r>
                        <a:rPr lang="en-US" altLang="ko-KR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pt-BR" altLang="ko-KR" sz="2800"/>
                        <m:t>)] − [</m:t>
                      </m:r>
                      <m:acc>
                        <m:accPr>
                          <m:chr m:val="̂"/>
                          <m:ctrlPr>
                            <a:rPr lang="pt-BR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m:rPr>
                          <m:nor/>
                        </m:rPr>
                        <a:rPr lang="pt-BR" altLang="ko-KR" sz="2800"/>
                        <m:t>(</m:t>
                      </m:r>
                      <m:r>
                        <m:rPr>
                          <m:nor/>
                        </m:rPr>
                        <a:rPr lang="pt-BR" altLang="ko-KR" sz="2800"/>
                        <m:t>X</m:t>
                      </m:r>
                      <m:r>
                        <m:rPr>
                          <m:nor/>
                        </m:rPr>
                        <a:rPr lang="pt-BR" altLang="ko-KR" sz="2800"/>
                        <m:t> =</m:t>
                      </m:r>
                      <m:r>
                        <a:rPr lang="en-US" altLang="ko-KR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pt-BR" altLang="ko-KR" sz="2800"/>
                        <m:t>−1)]</m:t>
                      </m:r>
                    </m:oMath>
                  </m:oMathPara>
                </a14:m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5AF67-EB80-5234-4884-4589F584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049863"/>
                <a:ext cx="6096000" cy="546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7546BC-1EBC-D8C0-726C-14BD16FD6C5B}"/>
                  </a:ext>
                </a:extLst>
              </p:cNvPr>
              <p:cNvSpPr txBox="1"/>
              <p:nvPr/>
            </p:nvSpPr>
            <p:spPr>
              <a:xfrm>
                <a:off x="0" y="3975915"/>
                <a:ext cx="6096000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ko-K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7546BC-1EBC-D8C0-726C-14BD16FD6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75915"/>
                <a:ext cx="6096000" cy="531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68551-E47E-66D6-0894-CC17C37F7B5C}"/>
                  </a:ext>
                </a:extLst>
              </p:cNvPr>
              <p:cNvSpPr txBox="1"/>
              <p:nvPr/>
            </p:nvSpPr>
            <p:spPr>
              <a:xfrm>
                <a:off x="1864659" y="5067047"/>
                <a:ext cx="6096000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c=c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800" dirty="0"/>
                  <a:t>+ab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68551-E47E-66D6-0894-CC17C37F7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59" y="5067047"/>
                <a:ext cx="6096000" cy="531299"/>
              </a:xfrm>
              <a:prstGeom prst="rect">
                <a:avLst/>
              </a:prstGeom>
              <a:blipFill>
                <a:blip r:embed="rId4"/>
                <a:stretch>
                  <a:fillRect l="-2100" t="-10345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7F5AFD-E4D5-119F-8352-B9FC832431E6}"/>
              </a:ext>
            </a:extLst>
          </p:cNvPr>
          <p:cNvSpPr txBox="1"/>
          <p:nvPr/>
        </p:nvSpPr>
        <p:spPr>
          <a:xfrm>
            <a:off x="10789770" y="6036149"/>
            <a:ext cx="1102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6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4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0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Baron &amp; Kenny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방법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(1986)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3D47088-73AF-C9A5-A116-8619BCD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53" y="1895512"/>
            <a:ext cx="6843353" cy="2846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C34E2-A7A8-7DD6-D2B7-F86D3EECF218}"/>
                  </a:ext>
                </a:extLst>
              </p:cNvPr>
              <p:cNvSpPr txBox="1"/>
              <p:nvPr/>
            </p:nvSpPr>
            <p:spPr>
              <a:xfrm>
                <a:off x="4007223" y="215064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C34E2-A7A8-7DD6-D2B7-F86D3EEC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3" y="215064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B794E975-785F-88C0-5F6A-C7C0FF6B1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4" y="2691858"/>
            <a:ext cx="1912786" cy="4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16097-77ED-B3B8-0E6A-5D03580C211B}"/>
              </a:ext>
            </a:extLst>
          </p:cNvPr>
          <p:cNvSpPr txBox="1"/>
          <p:nvPr/>
        </p:nvSpPr>
        <p:spPr>
          <a:xfrm>
            <a:off x="10582265" y="6031015"/>
            <a:ext cx="89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14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0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Baron &amp; Kenny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방법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(1986)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63125-E99D-4A6F-81CF-5E455D2AB27D}"/>
              </a:ext>
            </a:extLst>
          </p:cNvPr>
          <p:cNvSpPr txBox="1"/>
          <p:nvPr/>
        </p:nvSpPr>
        <p:spPr>
          <a:xfrm>
            <a:off x="1571329" y="8407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3, 4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단계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A545C40-9014-BFC9-DD54-94540E9C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792943"/>
            <a:ext cx="4782600" cy="138777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3AB81-EAE5-49CD-57D4-1D65FD1F865E}"/>
              </a:ext>
            </a:extLst>
          </p:cNvPr>
          <p:cNvCxnSpPr/>
          <p:nvPr/>
        </p:nvCxnSpPr>
        <p:spPr>
          <a:xfrm>
            <a:off x="3092824" y="2788024"/>
            <a:ext cx="98611" cy="7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0DD445-8194-47C8-A338-6E6C2A18D049}"/>
              </a:ext>
            </a:extLst>
          </p:cNvPr>
          <p:cNvCxnSpPr/>
          <p:nvPr/>
        </p:nvCxnSpPr>
        <p:spPr>
          <a:xfrm flipH="1">
            <a:off x="3585100" y="2788024"/>
            <a:ext cx="466947" cy="7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7D1A7E-AA68-E1F6-DF85-F9939D8B053D}"/>
              </a:ext>
            </a:extLst>
          </p:cNvPr>
          <p:cNvSpPr txBox="1"/>
          <p:nvPr/>
        </p:nvSpPr>
        <p:spPr>
          <a:xfrm>
            <a:off x="711200" y="3763604"/>
            <a:ext cx="558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편회귀계수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다른 예측변수를 통제시킨 상태에서 특정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예측변수가 종속변수에 미치는 영향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88216-10E0-C718-E97B-506BF2B723E2}"/>
              </a:ext>
            </a:extLst>
          </p:cNvPr>
          <p:cNvSpPr txBox="1"/>
          <p:nvPr/>
        </p:nvSpPr>
        <p:spPr>
          <a:xfrm>
            <a:off x="711200" y="4808156"/>
            <a:ext cx="795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단계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: 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를 통제시킨 상태에서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에 미치는 영향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b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에서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귀무가설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(b=0)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검정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48C05-EC10-B092-8532-7C5CAA80987F}"/>
                  </a:ext>
                </a:extLst>
              </p:cNvPr>
              <p:cNvSpPr txBox="1"/>
              <p:nvPr/>
            </p:nvSpPr>
            <p:spPr>
              <a:xfrm>
                <a:off x="711200" y="5626269"/>
                <a:ext cx="4075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4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단계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: </a:t>
                </a:r>
                <a:r>
                  <a:rPr lang="en-US" altLang="ko-KR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Pretendard"/>
                    <a:cs typeface="+mn-cs"/>
                  </a:rPr>
                  <a:t>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값에 따른 완전매개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,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Pretendard"/>
                  </a:rPr>
                  <a:t>부분매개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48C05-EC10-B092-8532-7C5CAA809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5626269"/>
                <a:ext cx="4075155" cy="369332"/>
              </a:xfrm>
              <a:prstGeom prst="rect">
                <a:avLst/>
              </a:prstGeom>
              <a:blipFill>
                <a:blip r:embed="rId3"/>
                <a:stretch>
                  <a:fillRect l="-1048" t="-13115" r="-8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B4379E-574C-0E42-57EA-D0CC175F0FF1}"/>
              </a:ext>
            </a:extLst>
          </p:cNvPr>
          <p:cNvSpPr txBox="1"/>
          <p:nvPr/>
        </p:nvSpPr>
        <p:spPr>
          <a:xfrm>
            <a:off x="10662948" y="5995601"/>
            <a:ext cx="910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7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1031</Words>
  <Application>Microsoft Office PowerPoint</Application>
  <PresentationFormat>와이드스크린</PresentationFormat>
  <Paragraphs>211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Pretendard</vt:lpstr>
      <vt:lpstr>Pretendard Black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mjsk1145@naver.com</cp:lastModifiedBy>
  <cp:revision>127</cp:revision>
  <dcterms:created xsi:type="dcterms:W3CDTF">2022-06-06T01:23:34Z</dcterms:created>
  <dcterms:modified xsi:type="dcterms:W3CDTF">2022-09-30T15:01:12Z</dcterms:modified>
</cp:coreProperties>
</file>