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58" r:id="rId6"/>
    <p:sldId id="260" r:id="rId7"/>
    <p:sldId id="272" r:id="rId8"/>
    <p:sldId id="273" r:id="rId9"/>
    <p:sldId id="271" r:id="rId10"/>
    <p:sldId id="261" r:id="rId11"/>
    <p:sldId id="262" r:id="rId12"/>
    <p:sldId id="265" r:id="rId13"/>
    <p:sldId id="266" r:id="rId14"/>
    <p:sldId id="276" r:id="rId15"/>
    <p:sldId id="269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7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이벤트 전 평균 플레이 시간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6341457317835268E-2"/>
          <c:y val="0.12124480416342805"/>
          <c:w val="0.88893515204538809"/>
          <c:h val="0.5991897874353688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아이디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tx>
                <c:rich>
                  <a:bodyPr/>
                  <a:lstStyle/>
                  <a:p>
                    <a:fld id="{6A0A4323-0CE9-4886-B128-B71D056B8E80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192-42F2-B058-45BE16E3C316}"/>
                </c:ext>
              </c:extLst>
            </c:dLbl>
            <c:dLbl>
              <c:idx val="2"/>
              <c:layout>
                <c:manualLayout>
                  <c:x val="-7.8127862693633948E-2"/>
                  <c:y val="-2.40977165859957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39F537E-F44A-4D1B-AA27-7FEDD7E0DA0D}" type="VALUE">
                      <a:rPr lang="en-US" altLang="ko-KR" sz="2400"/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04155730533684"/>
                      <c:h val="7.3741701987089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92-42F2-B058-45BE16E3C31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8BF828E5-458F-403D-B1E4-6A9176F58C7A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92-42F2-B058-45BE16E3C31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2285ED1B-6C52-4CFA-8303-AC11FA147C24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92-42F2-B058-45BE16E3C31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577AE038-C775-4B91-B20D-3A3CEFB9E87A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92-42F2-B058-45BE16E3C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20214. 5. 15</c:v>
                </c:pt>
                <c:pt idx="1">
                  <c:v>2024. 5. 16</c:v>
                </c:pt>
                <c:pt idx="2">
                  <c:v>2024. 5. 17</c:v>
                </c:pt>
                <c:pt idx="3">
                  <c:v>2024. 5. 18 ~ 2024. 5. 20</c:v>
                </c:pt>
                <c:pt idx="4">
                  <c:v>2024. 5. 21</c:v>
                </c:pt>
                <c:pt idx="5">
                  <c:v>2024. 5. 22</c:v>
                </c:pt>
                <c:pt idx="6">
                  <c:v>2024. 5. 23~2024. 6. 5</c:v>
                </c:pt>
                <c:pt idx="7">
                  <c:v>2024. 6. 6</c:v>
                </c:pt>
              </c:strCache>
            </c:strRef>
          </c:cat>
          <c:val>
            <c:numRef>
              <c:f>Sheet1!$B$2:$B$9</c:f>
              <c:numCache>
                <c:formatCode>h:mm:ss</c:formatCode>
                <c:ptCount val="8"/>
                <c:pt idx="0" formatCode="[h]:mm:ss">
                  <c:v>0</c:v>
                </c:pt>
                <c:pt idx="1">
                  <c:v>5.0578703703703706E-3</c:v>
                </c:pt>
                <c:pt idx="2">
                  <c:v>8.1018518518518516E-5</c:v>
                </c:pt>
                <c:pt idx="3">
                  <c:v>0</c:v>
                </c:pt>
                <c:pt idx="4">
                  <c:v>2.199074074074074E-4</c:v>
                </c:pt>
                <c:pt idx="5">
                  <c:v>3.1597222222222222E-3</c:v>
                </c:pt>
                <c:pt idx="6">
                  <c:v>0</c:v>
                </c:pt>
                <c:pt idx="7">
                  <c:v>1.273148148148148E-4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5-4941-B95F-2B3194AA48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56592928"/>
        <c:axId val="1556591680"/>
      </c:lineChart>
      <c:catAx>
        <c:axId val="15565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6591680"/>
        <c:crosses val="autoZero"/>
        <c:auto val="1"/>
        <c:lblAlgn val="ctr"/>
        <c:lblOffset val="100"/>
        <c:noMultiLvlLbl val="0"/>
      </c:catAx>
      <c:valAx>
        <c:axId val="155659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659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이벤트 후 평균 플레이 시간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C950F81E-05E2-40E9-A769-B23B3E21128C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CA6-46A9-93CB-90D6FFDD5F0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EF8994F-BDDF-46F0-9837-18AEDE4ECC13}" type="VALUE">
                      <a:rPr lang="en-US" altLang="ko-KR" sz="24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CA6-46A9-93CB-90D6FFDD5F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2024. 6. 6</c:v>
                </c:pt>
                <c:pt idx="1">
                  <c:v>2024. 6. 7~2024. 6. 8</c:v>
                </c:pt>
                <c:pt idx="2">
                  <c:v>2024. 6. 9</c:v>
                </c:pt>
                <c:pt idx="3">
                  <c:v>2024. 6. 10</c:v>
                </c:pt>
              </c:strCache>
            </c:strRef>
          </c:cat>
          <c:val>
            <c:numRef>
              <c:f>Sheet1!$B$2:$B$5</c:f>
              <c:numCache>
                <c:formatCode>h:mm:ss</c:formatCode>
                <c:ptCount val="4"/>
                <c:pt idx="0">
                  <c:v>1.273148148148148E-4</c:v>
                </c:pt>
                <c:pt idx="1">
                  <c:v>0</c:v>
                </c:pt>
                <c:pt idx="2">
                  <c:v>8.1018518518518516E-5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6-46A9-93CB-90D6FFDD5F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2024. 6. 6</c:v>
                </c:pt>
                <c:pt idx="1">
                  <c:v>2024. 6. 7~2024. 6. 8</c:v>
                </c:pt>
                <c:pt idx="2">
                  <c:v>2024. 6. 9</c:v>
                </c:pt>
                <c:pt idx="3">
                  <c:v>2024. 6. 10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6-46A9-93CB-90D6FFDD5F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2024. 6. 6</c:v>
                </c:pt>
                <c:pt idx="1">
                  <c:v>2024. 6. 7~2024. 6. 8</c:v>
                </c:pt>
                <c:pt idx="2">
                  <c:v>2024. 6. 9</c:v>
                </c:pt>
                <c:pt idx="3">
                  <c:v>2024. 6. 10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6-46A9-93CB-90D6FFDD5F0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693008"/>
        <c:axId val="168687184"/>
      </c:lineChart>
      <c:catAx>
        <c:axId val="16869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687184"/>
        <c:crosses val="autoZero"/>
        <c:auto val="1"/>
        <c:lblAlgn val="ctr"/>
        <c:lblOffset val="100"/>
        <c:noMultiLvlLbl val="0"/>
      </c:catAx>
      <c:valAx>
        <c:axId val="16868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69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EA3B7-7178-4356-B974-DF732EFA977E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CF09-FAFC-4C2A-9166-291381F7E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5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 파악하는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CF09-FAFC-4C2A-9166-291381F7E1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CF09-FAFC-4C2A-9166-291381F7E1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8306" y="2955907"/>
            <a:ext cx="9910694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 dirty="0" err="1">
                <a:solidFill>
                  <a:srgbClr val="222222"/>
                </a:solidFill>
                <a:ea typeface="Nanum Myeongjo Bold"/>
              </a:rPr>
              <a:t>심플한</a:t>
            </a:r>
            <a:r>
              <a:rPr lang="en-US" sz="8499" dirty="0">
                <a:solidFill>
                  <a:srgbClr val="222222"/>
                </a:solidFill>
                <a:ea typeface="Nanum Myeongjo Bold"/>
              </a:rPr>
              <a:t> </a:t>
            </a:r>
          </a:p>
          <a:p>
            <a:pPr algn="l">
              <a:lnSpc>
                <a:spcPts val="11899"/>
              </a:lnSpc>
            </a:pPr>
            <a:r>
              <a:rPr lang="en-US" sz="8499" dirty="0" err="1">
                <a:solidFill>
                  <a:srgbClr val="222222"/>
                </a:solidFill>
                <a:latin typeface="Nanum Myeongjo Bold"/>
                <a:ea typeface="Nanum Myeongjo Bold"/>
              </a:rPr>
              <a:t>StrengthGame</a:t>
            </a:r>
            <a:r>
              <a:rPr lang="en-US" sz="8499" dirty="0">
                <a:solidFill>
                  <a:srgbClr val="222222"/>
                </a:solidFill>
                <a:latin typeface="Nanum Myeongjo Bold"/>
                <a:ea typeface="Nanum Myeongjo Bold"/>
              </a:rPr>
              <a:t> </a:t>
            </a:r>
            <a:r>
              <a:rPr lang="en-US" sz="8499" dirty="0" err="1">
                <a:solidFill>
                  <a:srgbClr val="222222"/>
                </a:solidFill>
                <a:latin typeface="Nanum Myeongjo Bold"/>
                <a:ea typeface="Nanum Myeongjo Bold"/>
              </a:rPr>
              <a:t>발표</a:t>
            </a:r>
            <a:endParaRPr lang="en-US" sz="8499" dirty="0">
              <a:solidFill>
                <a:srgbClr val="222222"/>
              </a:solidFill>
              <a:latin typeface="Nanum Myeongjo Bold"/>
              <a:ea typeface="Nanum Myeongj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10834" y="1939907"/>
            <a:ext cx="189763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204AA9"/>
                </a:solidFill>
                <a:latin typeface="Nanum Myeongjo Bold"/>
              </a:rPr>
              <a:t>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</a:rPr>
              <a:t>7조 유수현, 권강현, 조권용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67729" y="1718658"/>
            <a:ext cx="579157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ko-KR" altLang="en-US" sz="8000" dirty="0" smtClean="0">
                <a:solidFill>
                  <a:srgbClr val="204AA9"/>
                </a:solidFill>
                <a:ea typeface="Nanum Myeongjo Bold Bold"/>
              </a:rPr>
              <a:t>이벤트</a:t>
            </a:r>
            <a:endParaRPr lang="en-US" sz="8000" dirty="0">
              <a:solidFill>
                <a:srgbClr val="204AA9"/>
              </a:solidFill>
              <a:ea typeface="Nanum Myeongjo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25990" y="1289344"/>
            <a:ext cx="3580732" cy="317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3600" dirty="0" smtClean="0">
                <a:solidFill>
                  <a:srgbClr val="204AA9"/>
                </a:solidFill>
                <a:latin typeface="Nanum Myeongjo Bold"/>
              </a:rPr>
              <a:t>Event</a:t>
            </a:r>
            <a:endParaRPr lang="en-US" sz="3600" dirty="0">
              <a:solidFill>
                <a:srgbClr val="204AA9"/>
              </a:solidFill>
              <a:latin typeface="Nanum Myeongj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63200" y="7514631"/>
            <a:ext cx="72390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200" dirty="0"/>
              <a:t>유저를 끌어들이기 위한 쿠폰이벤트를 진행하였습니다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이로 인하여 유저의 수가 늘어나길 기대했습니다</a:t>
            </a:r>
            <a:r>
              <a:rPr lang="en-US" altLang="ko-KR" sz="3200" dirty="0"/>
              <a:t>. </a:t>
            </a:r>
            <a:endParaRPr lang="en-US" sz="3200" dirty="0"/>
          </a:p>
        </p:txBody>
      </p:sp>
      <p:sp>
        <p:nvSpPr>
          <p:cNvPr id="7" name="TextBox 7"/>
          <p:cNvSpPr txBox="1"/>
          <p:nvPr/>
        </p:nvSpPr>
        <p:spPr>
          <a:xfrm>
            <a:off x="10363200" y="6977200"/>
            <a:ext cx="5029356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ko-KR" altLang="en-US" sz="4000" spc="138" dirty="0" smtClean="0">
                <a:solidFill>
                  <a:srgbClr val="204AA9"/>
                </a:solidFill>
                <a:ea typeface="Nanum Myeongjo Bold"/>
              </a:rPr>
              <a:t>실행한 이벤트</a:t>
            </a:r>
            <a:endParaRPr lang="en-US" sz="4000" spc="138" dirty="0">
              <a:solidFill>
                <a:srgbClr val="204AA9"/>
              </a:solidFill>
              <a:ea typeface="Nanum Myeongjo Bold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72100"/>
            <a:ext cx="8536904" cy="39854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66" y="619137"/>
            <a:ext cx="2667000" cy="4509862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4386082" y="3505925"/>
            <a:ext cx="5029356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ko-KR" altLang="en-US" sz="3600" spc="138" dirty="0" smtClean="0">
                <a:solidFill>
                  <a:srgbClr val="204AA9"/>
                </a:solidFill>
                <a:ea typeface="Nanum Myeongjo Bold"/>
              </a:rPr>
              <a:t>실행한 </a:t>
            </a:r>
            <a:r>
              <a:rPr lang="ko-KR" altLang="en-US" sz="3600" spc="138" dirty="0">
                <a:solidFill>
                  <a:srgbClr val="204AA9"/>
                </a:solidFill>
                <a:ea typeface="Nanum Myeongjo Bold"/>
              </a:rPr>
              <a:t>공지</a:t>
            </a:r>
            <a:endParaRPr lang="en-US" sz="3600" spc="138" dirty="0">
              <a:solidFill>
                <a:srgbClr val="204AA9"/>
              </a:solidFill>
              <a:ea typeface="Nanum Myeongjo Bold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385296" y="4111513"/>
            <a:ext cx="6012469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200" dirty="0"/>
              <a:t>공지를 띄워서 모두가 볼 수 있게 </a:t>
            </a:r>
            <a:endParaRPr lang="en-US" altLang="ko-KR" sz="3200" dirty="0"/>
          </a:p>
          <a:p>
            <a:pPr algn="just"/>
            <a:r>
              <a:rPr lang="ko-KR" altLang="en-US" sz="3200" dirty="0"/>
              <a:t>이벤트를 진행하였습니다</a:t>
            </a:r>
            <a:r>
              <a:rPr lang="en-US" altLang="ko-KR" sz="3200" dirty="0"/>
              <a:t>.</a:t>
            </a:r>
            <a:endParaRPr lang="en-US" sz="3200" dirty="0"/>
          </a:p>
        </p:txBody>
      </p:sp>
      <p:sp>
        <p:nvSpPr>
          <p:cNvPr id="14" name="TextBox 5"/>
          <p:cNvSpPr txBox="1"/>
          <p:nvPr/>
        </p:nvSpPr>
        <p:spPr>
          <a:xfrm>
            <a:off x="16496077" y="594392"/>
            <a:ext cx="610645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en-US" sz="3498" dirty="0" smtClean="0">
                <a:solidFill>
                  <a:srgbClr val="4A5F8E"/>
                </a:solidFill>
                <a:latin typeface="Nanum Myeongjo Bold Bold"/>
              </a:rPr>
              <a:t>04</a:t>
            </a:r>
            <a:endParaRPr lang="en-US" sz="3498" dirty="0">
              <a:solidFill>
                <a:srgbClr val="4A5F8E"/>
              </a:solidFill>
              <a:latin typeface="Nanum Myeongjo Bo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536110" y="1545829"/>
            <a:ext cx="7307005" cy="730697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9418" t="-6822" r="-44211" b="-88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123404"/>
            <a:ext cx="7895999" cy="13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dirty="0" smtClean="0">
                <a:solidFill>
                  <a:srgbClr val="FFFFFF"/>
                </a:solidFill>
                <a:latin typeface="Nanum Myeongjo Bold Bold"/>
                <a:ea typeface="Nanum Myeongjo Bold Bold"/>
              </a:rPr>
              <a:t>이벤트</a:t>
            </a:r>
            <a:r>
              <a:rPr lang="ko-KR" altLang="en-US" sz="8000" dirty="0" smtClean="0">
                <a:solidFill>
                  <a:srgbClr val="FFFFFF"/>
                </a:solidFill>
                <a:ea typeface="Nanum Myeongjo Bold Bold"/>
              </a:rPr>
              <a:t> 결과</a:t>
            </a:r>
            <a:endParaRPr lang="en-US" sz="8000" dirty="0">
              <a:solidFill>
                <a:srgbClr val="FFFFFF"/>
              </a:solidFill>
              <a:ea typeface="Nanum Myeongjo Bo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95689" y="1925066"/>
            <a:ext cx="724945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en-US" sz="3498" dirty="0" smtClean="0">
                <a:solidFill>
                  <a:srgbClr val="FFFFFF"/>
                </a:solidFill>
                <a:latin typeface="Nanum Myeongjo Bold Bold"/>
              </a:rPr>
              <a:t>05</a:t>
            </a:r>
            <a:endParaRPr lang="en-US" sz="3498" dirty="0">
              <a:solidFill>
                <a:srgbClr val="FFFFFF"/>
              </a:solidFill>
              <a:latin typeface="Nanum Myeongjo Bo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10721" y="2598161"/>
            <a:ext cx="2494882" cy="29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Nanum Myeongj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1143" y="5960019"/>
            <a:ext cx="5594038" cy="31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0"/>
              </a:lnSpc>
            </a:pPr>
            <a:r>
              <a:rPr lang="ko-KR" altLang="en-US" sz="1906" spc="87" dirty="0" smtClean="0">
                <a:solidFill>
                  <a:srgbClr val="FFFFFF"/>
                </a:solidFill>
                <a:latin typeface="210 디딤고딕 Light"/>
              </a:rPr>
              <a:t>이벤트가 </a:t>
            </a:r>
            <a:r>
              <a:rPr lang="ko-KR" altLang="en-US" sz="1906" spc="87" dirty="0" err="1" smtClean="0">
                <a:solidFill>
                  <a:srgbClr val="FFFFFF"/>
                </a:solidFill>
                <a:latin typeface="210 디딤고딕 Light"/>
              </a:rPr>
              <a:t>성공적이었을까요</a:t>
            </a:r>
            <a:r>
              <a:rPr lang="en-US" altLang="ko-KR" sz="1906" spc="87" dirty="0">
                <a:solidFill>
                  <a:srgbClr val="FFFFFF"/>
                </a:solidFill>
                <a:latin typeface="210 디딤고딕 Light"/>
              </a:rPr>
              <a:t>?</a:t>
            </a:r>
            <a:endParaRPr lang="en-US" sz="1906" spc="87" dirty="0">
              <a:solidFill>
                <a:srgbClr val="FFFFFF"/>
              </a:solidFill>
              <a:latin typeface="210 디딤고딕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/>
          <p:cNvSpPr txBox="1"/>
          <p:nvPr/>
        </p:nvSpPr>
        <p:spPr>
          <a:xfrm>
            <a:off x="11467729" y="1718658"/>
            <a:ext cx="5791571" cy="9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ko-KR" altLang="en-US" sz="6000" dirty="0" smtClean="0">
                <a:solidFill>
                  <a:srgbClr val="204AA9"/>
                </a:solidFill>
                <a:ea typeface="Nanum Myeongjo Bold Bold"/>
              </a:rPr>
              <a:t>이벤트 결과</a:t>
            </a:r>
            <a:endParaRPr lang="en-US" sz="6000" dirty="0">
              <a:solidFill>
                <a:srgbClr val="204AA9"/>
              </a:solidFill>
              <a:ea typeface="Nanum Myeongjo Bold Bold"/>
            </a:endParaRPr>
          </a:p>
        </p:txBody>
      </p:sp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2732200467"/>
              </p:ext>
            </p:extLst>
          </p:nvPr>
        </p:nvGraphicFramePr>
        <p:xfrm>
          <a:off x="1066800" y="3237168"/>
          <a:ext cx="7772400" cy="550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91105652"/>
              </p:ext>
            </p:extLst>
          </p:nvPr>
        </p:nvGraphicFramePr>
        <p:xfrm>
          <a:off x="9396689" y="3237168"/>
          <a:ext cx="74676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5"/>
          <p:cNvSpPr txBox="1"/>
          <p:nvPr/>
        </p:nvSpPr>
        <p:spPr>
          <a:xfrm>
            <a:off x="16535400" y="1257300"/>
            <a:ext cx="610645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en-US" sz="3498" dirty="0" smtClean="0">
                <a:solidFill>
                  <a:srgbClr val="4A5F8E"/>
                </a:solidFill>
                <a:latin typeface="Nanum Myeongjo Bold Bold"/>
              </a:rPr>
              <a:t>05</a:t>
            </a:r>
            <a:endParaRPr lang="en-US" sz="3498" dirty="0">
              <a:solidFill>
                <a:srgbClr val="4A5F8E"/>
              </a:solidFill>
              <a:latin typeface="Nanum Myeongjo Bo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536110" y="1545829"/>
            <a:ext cx="7307005" cy="730697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477998" y="3271732"/>
            <a:ext cx="737097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8000" spc="114" dirty="0" err="1" smtClean="0">
                <a:solidFill>
                  <a:schemeClr val="bg1"/>
                </a:solidFill>
                <a:ea typeface="Nanum Myeongjo"/>
              </a:rPr>
              <a:t>해결방안</a:t>
            </a:r>
            <a:endParaRPr lang="en-US" altLang="ko-KR" sz="8000" spc="114" dirty="0">
              <a:solidFill>
                <a:schemeClr val="bg1"/>
              </a:solidFill>
              <a:ea typeface="Nanum Myeongj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52839" y="1925066"/>
            <a:ext cx="610645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en-US" sz="3498" dirty="0" smtClean="0">
                <a:solidFill>
                  <a:srgbClr val="FFFFFF"/>
                </a:solidFill>
                <a:latin typeface="Nanum Myeongjo Bold Bold"/>
              </a:rPr>
              <a:t>06</a:t>
            </a:r>
            <a:endParaRPr lang="en-US" sz="3498" dirty="0">
              <a:solidFill>
                <a:srgbClr val="FFFFFF"/>
              </a:solidFill>
              <a:latin typeface="Nanum Myeongjo Bo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10721" y="2598161"/>
            <a:ext cx="2494882" cy="29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Nanum Myeongjo"/>
              </a:rP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67729" y="1718658"/>
            <a:ext cx="5791571" cy="101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ko-KR" altLang="en-US" sz="6000" dirty="0" smtClean="0">
                <a:solidFill>
                  <a:srgbClr val="4A5F8E"/>
                </a:solidFill>
                <a:ea typeface="Nanum Myeongjo Bold Bold"/>
              </a:rPr>
              <a:t>해결방안</a:t>
            </a:r>
            <a:endParaRPr lang="en-US" sz="6000" dirty="0">
              <a:solidFill>
                <a:srgbClr val="4A5F8E"/>
              </a:solidFill>
              <a:ea typeface="Nanum Myeongjo Bold Bold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1524000" y="6092947"/>
            <a:ext cx="6019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이벤트 상품가치를 높여서 </a:t>
            </a:r>
            <a:endParaRPr lang="en-US" altLang="ko-KR" sz="3600" spc="78" dirty="0" smtClean="0">
              <a:solidFill>
                <a:srgbClr val="222222"/>
              </a:solidFill>
              <a:latin typeface="210 디딤고딕 Light"/>
            </a:endParaRPr>
          </a:p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유저들의 흥미를 유발하게 </a:t>
            </a:r>
            <a:endParaRPr lang="en-US" altLang="ko-KR" sz="3600" spc="78" dirty="0" smtClean="0">
              <a:solidFill>
                <a:srgbClr val="222222"/>
              </a:solidFill>
              <a:latin typeface="210 디딤고딕 Light"/>
            </a:endParaRPr>
          </a:p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만든다</a:t>
            </a:r>
            <a:r>
              <a:rPr lang="en-US" altLang="ko-KR" sz="3600" spc="78" dirty="0" smtClean="0">
                <a:solidFill>
                  <a:srgbClr val="222222"/>
                </a:solidFill>
                <a:latin typeface="210 디딤고딕 Light"/>
              </a:rPr>
              <a:t>.</a:t>
            </a:r>
            <a:endParaRPr lang="en-US" sz="3600" spc="78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1524000" y="2933700"/>
            <a:ext cx="392445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해결방안 </a:t>
            </a:r>
            <a:r>
              <a:rPr 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01</a:t>
            </a:r>
            <a:endParaRPr lang="en-US" sz="4400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1527629" y="3567784"/>
            <a:ext cx="57531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이벤트를 </a:t>
            </a:r>
            <a:r>
              <a:rPr lang="ko-KR" altLang="en-US" sz="3600" spc="78" dirty="0" err="1" smtClean="0">
                <a:solidFill>
                  <a:srgbClr val="222222"/>
                </a:solidFill>
                <a:latin typeface="210 디딤고딕 Light"/>
              </a:rPr>
              <a:t>재공지하여</a:t>
            </a:r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 유저들을 다시 끌어들인다</a:t>
            </a:r>
            <a:r>
              <a:rPr lang="en-US" altLang="ko-KR" sz="3600" spc="78" dirty="0" smtClean="0">
                <a:solidFill>
                  <a:srgbClr val="222222"/>
                </a:solidFill>
                <a:latin typeface="210 디딤고딕 Light"/>
              </a:rPr>
              <a:t>.</a:t>
            </a:r>
            <a:endParaRPr lang="en-US" sz="3600" spc="78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1524000" y="5511158"/>
            <a:ext cx="5334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해결방안</a:t>
            </a:r>
            <a:r>
              <a:rPr 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 02</a:t>
            </a:r>
            <a:endParaRPr lang="en-US" sz="4400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6535400" y="1257300"/>
            <a:ext cx="610645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en-US" sz="3498" dirty="0" smtClean="0">
                <a:solidFill>
                  <a:srgbClr val="4A5F8E"/>
                </a:solidFill>
                <a:latin typeface="Nanum Myeongjo Bold Bold"/>
              </a:rPr>
              <a:t>06</a:t>
            </a:r>
            <a:endParaRPr lang="en-US" sz="3498" dirty="0">
              <a:solidFill>
                <a:srgbClr val="4A5F8E"/>
              </a:solidFill>
              <a:latin typeface="Nanum Myeongjo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119837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08204" y="3289300"/>
            <a:ext cx="667159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222222"/>
                </a:solidFill>
                <a:ea typeface="Nanum Myeongjo Bold"/>
              </a:rPr>
              <a:t>감사합니다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03344" y="4984778"/>
            <a:ext cx="608131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62694" y="2584904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01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5964984" y="5361394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5996063" y="4433628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5964984" y="3431042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303396" y="3681881"/>
            <a:ext cx="4404570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>
                <a:solidFill>
                  <a:srgbClr val="222222"/>
                </a:solidFill>
                <a:ea typeface="Nanum Myeongjo"/>
              </a:rPr>
              <a:t>문제 파악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25857" y="2706137"/>
            <a:ext cx="4404570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 dirty="0" err="1">
                <a:solidFill>
                  <a:srgbClr val="222222"/>
                </a:solidFill>
                <a:ea typeface="Nanum Myeongjo"/>
              </a:rPr>
              <a:t>문제점</a:t>
            </a:r>
            <a:endParaRPr lang="en-US" sz="2499" spc="114" dirty="0">
              <a:solidFill>
                <a:srgbClr val="222222"/>
              </a:solidFill>
              <a:ea typeface="Nanum Myeongj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03396" y="4661436"/>
            <a:ext cx="4404570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>
                <a:solidFill>
                  <a:srgbClr val="222222"/>
                </a:solidFill>
                <a:ea typeface="Nanum Myeongjo"/>
              </a:rPr>
              <a:t>해결방안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3396" y="5533677"/>
            <a:ext cx="4404570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>
                <a:solidFill>
                  <a:srgbClr val="222222"/>
                </a:solidFill>
                <a:ea typeface="Nanum Myeongjo"/>
              </a:rPr>
              <a:t>이벤트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25857" y="6530644"/>
            <a:ext cx="4404570" cy="41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 dirty="0" err="1">
                <a:solidFill>
                  <a:srgbClr val="222222"/>
                </a:solidFill>
                <a:ea typeface="Nanum Myeongjo"/>
              </a:rPr>
              <a:t>이벤트</a:t>
            </a:r>
            <a:r>
              <a:rPr lang="en-US" sz="2499" spc="114" dirty="0">
                <a:solidFill>
                  <a:srgbClr val="222222"/>
                </a:solidFill>
                <a:ea typeface="Nanum Myeongjo"/>
              </a:rPr>
              <a:t> </a:t>
            </a:r>
            <a:r>
              <a:rPr lang="en-US" sz="2499" spc="114" dirty="0" err="1" smtClean="0">
                <a:solidFill>
                  <a:srgbClr val="222222"/>
                </a:solidFill>
                <a:ea typeface="Nanum Myeongjo"/>
              </a:rPr>
              <a:t>결과</a:t>
            </a:r>
            <a:endParaRPr lang="en-US" sz="2499" spc="114" dirty="0">
              <a:solidFill>
                <a:srgbClr val="222222"/>
              </a:solidFill>
              <a:ea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25857" y="7479986"/>
            <a:ext cx="4404570" cy="41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4"/>
              </a:lnSpc>
            </a:pPr>
            <a:r>
              <a:rPr lang="en-US" sz="2499" spc="114" dirty="0" err="1" smtClean="0">
                <a:solidFill>
                  <a:srgbClr val="222222"/>
                </a:solidFill>
                <a:ea typeface="Nanum Myeongjo"/>
              </a:rPr>
              <a:t>해결방안</a:t>
            </a:r>
            <a:endParaRPr lang="en-US" sz="2499" spc="114" dirty="0">
              <a:solidFill>
                <a:srgbClr val="222222"/>
              </a:solidFill>
              <a:ea typeface="Nanum Myeongj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162694" y="3540579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2694" y="4505066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42524" y="1758950"/>
            <a:ext cx="608131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22222"/>
                </a:solidFill>
                <a:ea typeface="Nanum Myeongjo"/>
              </a:rPr>
              <a:t>목차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96238" y="914400"/>
            <a:ext cx="237388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4AA9"/>
                </a:solidFill>
                <a:latin typeface="Nanum Myeongjo Bold"/>
              </a:rPr>
              <a:t>2024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5996063" y="6285424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6018524" y="7282391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6018524" y="8231733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6162694" y="5426570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 Bold Bo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85155" y="6423537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 Bold Bold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185155" y="7372879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 Bold Bold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92685" y="2857500"/>
            <a:ext cx="5594038" cy="644779"/>
            <a:chOff x="0" y="0"/>
            <a:chExt cx="1684413" cy="1941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4413" cy="194148"/>
            </a:xfrm>
            <a:custGeom>
              <a:avLst/>
              <a:gdLst/>
              <a:ahLst/>
              <a:cxnLst/>
              <a:rect l="l" t="t" r="r" b="b"/>
              <a:pathLst>
                <a:path w="1684413" h="194148">
                  <a:moveTo>
                    <a:pt x="0" y="0"/>
                  </a:moveTo>
                  <a:lnTo>
                    <a:pt x="1684413" y="0"/>
                  </a:lnTo>
                  <a:lnTo>
                    <a:pt x="1684413" y="194148"/>
                  </a:lnTo>
                  <a:lnTo>
                    <a:pt x="0" y="19414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84413" cy="25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19361" y="2366844"/>
            <a:ext cx="4755715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FFFFFF"/>
                </a:solidFill>
                <a:ea typeface="Nanum Myeongjo Bold Bold"/>
              </a:rPr>
              <a:t> </a:t>
            </a:r>
            <a:r>
              <a:rPr lang="ko-KR" altLang="en-US" sz="8000" dirty="0" smtClean="0">
                <a:solidFill>
                  <a:srgbClr val="FFFFFF"/>
                </a:solidFill>
                <a:ea typeface="Nanum Myeongjo Bold Bold"/>
              </a:rPr>
              <a:t>문제점</a:t>
            </a:r>
            <a:endParaRPr lang="en-US" sz="8000" dirty="0">
              <a:solidFill>
                <a:srgbClr val="FFFFFF"/>
              </a:solidFill>
              <a:ea typeface="Nanum Myeongjo Bo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05000" y="6438900"/>
            <a:ext cx="5594038" cy="63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1899" spc="87" dirty="0" err="1" smtClean="0">
                <a:solidFill>
                  <a:srgbClr val="FFFFFF"/>
                </a:solidFill>
                <a:latin typeface="210 디딤고딕 Light"/>
              </a:rPr>
              <a:t>StrengthGame</a:t>
            </a:r>
            <a:r>
              <a:rPr lang="ko-KR" altLang="en-US" sz="1899" spc="87" dirty="0" smtClean="0">
                <a:solidFill>
                  <a:srgbClr val="FFFFFF"/>
                </a:solidFill>
                <a:latin typeface="210 디딤고딕 Light"/>
              </a:rPr>
              <a:t>에 어떠한 문제가 있었는지 간단하게 알아보겠습니다</a:t>
            </a:r>
            <a:r>
              <a:rPr lang="en-US" altLang="ko-KR" sz="1899" spc="87" dirty="0" smtClean="0">
                <a:solidFill>
                  <a:srgbClr val="FFFFFF"/>
                </a:solidFill>
                <a:latin typeface="210 디딤고딕 Light"/>
              </a:rPr>
              <a:t>.</a:t>
            </a:r>
            <a:endParaRPr lang="en-US" sz="1899" spc="87" dirty="0">
              <a:solidFill>
                <a:srgbClr val="FFFFFF"/>
              </a:solidFill>
              <a:latin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66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1699608"/>
            <a:ext cx="5791571" cy="9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6000" dirty="0" smtClean="0">
                <a:solidFill>
                  <a:srgbClr val="204AA9"/>
                </a:solidFill>
                <a:ea typeface="Nanum Myeongjo Bold Bold"/>
              </a:rPr>
              <a:t>문제점</a:t>
            </a:r>
            <a:endParaRPr lang="en-US" sz="6000" dirty="0">
              <a:solidFill>
                <a:srgbClr val="204AA9"/>
              </a:solidFill>
              <a:ea typeface="Nanum Myeongjo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0155" y="3011165"/>
            <a:ext cx="515920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80"/>
              </a:lnSpc>
            </a:pPr>
            <a:r>
              <a:rPr lang="ko-KR" altLang="en-US" sz="2000" spc="92" dirty="0" smtClean="0">
                <a:solidFill>
                  <a:srgbClr val="222222"/>
                </a:solidFill>
                <a:latin typeface="210 디딤고딕 Light"/>
              </a:rPr>
              <a:t>우리의 게임에는 이러한 문제들이 있었다</a:t>
            </a:r>
            <a:r>
              <a:rPr lang="en-US" altLang="ko-KR" sz="2000" spc="92" dirty="0" smtClean="0">
                <a:solidFill>
                  <a:srgbClr val="222222"/>
                </a:solidFill>
                <a:latin typeface="210 디딤고딕 Light"/>
              </a:rPr>
              <a:t>.</a:t>
            </a:r>
            <a:endParaRPr lang="en-US" sz="2000" spc="92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29800" y="2028534"/>
            <a:ext cx="64008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4400" b="1" spc="114" dirty="0">
                <a:solidFill>
                  <a:srgbClr val="222222"/>
                </a:solidFill>
                <a:ea typeface="Nanum Myeongjo"/>
              </a:rPr>
              <a:t>로그를 봤을 때 유저들의 </a:t>
            </a:r>
            <a:r>
              <a:rPr lang="ko-KR" altLang="en-US" sz="4400" b="1" spc="114" dirty="0" smtClean="0">
                <a:solidFill>
                  <a:srgbClr val="222222"/>
                </a:solidFill>
                <a:ea typeface="Nanum Myeongjo"/>
              </a:rPr>
              <a:t>플레이 시간이 </a:t>
            </a:r>
            <a:r>
              <a:rPr lang="ko-KR" altLang="en-US" sz="4400" b="1" spc="114" dirty="0">
                <a:solidFill>
                  <a:srgbClr val="FF0000"/>
                </a:solidFill>
                <a:ea typeface="Nanum Myeongjo"/>
              </a:rPr>
              <a:t>짧다</a:t>
            </a:r>
            <a:r>
              <a:rPr lang="en-US" altLang="ko-KR" sz="4400" b="1" spc="114" dirty="0">
                <a:solidFill>
                  <a:srgbClr val="222222"/>
                </a:solidFill>
                <a:ea typeface="Nanum Myeongjo"/>
              </a:rPr>
              <a:t>.</a:t>
            </a:r>
            <a:r>
              <a:rPr lang="ko-KR" altLang="en-US" sz="4400" b="1" spc="114" dirty="0">
                <a:solidFill>
                  <a:srgbClr val="222222"/>
                </a:solidFill>
                <a:ea typeface="Nanum Myeongjo"/>
              </a:rPr>
              <a:t>  </a:t>
            </a:r>
            <a:endParaRPr lang="en-US" sz="4400" b="1" spc="114" dirty="0">
              <a:solidFill>
                <a:srgbClr val="222222"/>
              </a:solidFill>
              <a:ea typeface="Nanum Myeongj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29800" y="1299109"/>
            <a:ext cx="2222439" cy="40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문제점 </a:t>
            </a:r>
            <a:r>
              <a:rPr 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01</a:t>
            </a:r>
            <a:endParaRPr lang="en-US" sz="2349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13235" y="5295900"/>
            <a:ext cx="6112565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4400" b="1" spc="114" dirty="0">
                <a:solidFill>
                  <a:srgbClr val="222222"/>
                </a:solidFill>
                <a:ea typeface="Nanum Myeongjo"/>
              </a:rPr>
              <a:t>이벤트를 열었음에도 참여율이 </a:t>
            </a:r>
            <a:r>
              <a:rPr lang="ko-KR" altLang="en-US" sz="4400" b="1" spc="114" dirty="0">
                <a:solidFill>
                  <a:srgbClr val="FF0000"/>
                </a:solidFill>
                <a:ea typeface="Nanum Myeongjo"/>
              </a:rPr>
              <a:t>저조</a:t>
            </a:r>
            <a:r>
              <a:rPr lang="ko-KR" altLang="en-US" sz="4400" b="1" spc="114" dirty="0">
                <a:solidFill>
                  <a:srgbClr val="222222"/>
                </a:solidFill>
                <a:ea typeface="Nanum Myeongjo"/>
              </a:rPr>
              <a:t>하다</a:t>
            </a:r>
            <a:r>
              <a:rPr lang="en-US" altLang="ko-KR" sz="4400" b="1" spc="114" dirty="0">
                <a:solidFill>
                  <a:srgbClr val="222222"/>
                </a:solidFill>
                <a:ea typeface="Nanum Myeongjo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29800" y="4610100"/>
            <a:ext cx="2514678" cy="40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문제점</a:t>
            </a:r>
            <a:r>
              <a:rPr 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 </a:t>
            </a:r>
            <a:r>
              <a:rPr lang="en-US" sz="2349" spc="108" dirty="0">
                <a:solidFill>
                  <a:srgbClr val="204AA9"/>
                </a:solidFill>
                <a:latin typeface="Nanum Myeongjo Bold"/>
                <a:ea typeface="Nanum Myeongjo Bold"/>
              </a:rPr>
              <a:t>02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140155" y="1159633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583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92685" y="2857500"/>
            <a:ext cx="5594038" cy="644779"/>
            <a:chOff x="0" y="0"/>
            <a:chExt cx="1684413" cy="1941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4413" cy="194148"/>
            </a:xfrm>
            <a:custGeom>
              <a:avLst/>
              <a:gdLst/>
              <a:ahLst/>
              <a:cxnLst/>
              <a:rect l="l" t="t" r="r" b="b"/>
              <a:pathLst>
                <a:path w="1684413" h="194148">
                  <a:moveTo>
                    <a:pt x="0" y="0"/>
                  </a:moveTo>
                  <a:lnTo>
                    <a:pt x="1684413" y="0"/>
                  </a:lnTo>
                  <a:lnTo>
                    <a:pt x="1684413" y="194148"/>
                  </a:lnTo>
                  <a:lnTo>
                    <a:pt x="0" y="19414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84413" cy="25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95561" y="2065988"/>
            <a:ext cx="4755715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FFFFFF"/>
                </a:solidFill>
                <a:ea typeface="Nanum Myeongjo Bold Bold"/>
              </a:rPr>
              <a:t> </a:t>
            </a:r>
            <a:r>
              <a:rPr lang="ko-KR" altLang="en-US" sz="8000" dirty="0" smtClean="0">
                <a:solidFill>
                  <a:srgbClr val="FFFFFF"/>
                </a:solidFill>
                <a:ea typeface="Nanum Myeongjo Bold Bold"/>
              </a:rPr>
              <a:t>문제 파악</a:t>
            </a:r>
            <a:endParaRPr lang="en-US" sz="8000" dirty="0">
              <a:solidFill>
                <a:srgbClr val="FFFFFF"/>
              </a:solidFill>
              <a:ea typeface="Nanum Myeongjo Bo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76400" y="6210300"/>
            <a:ext cx="5594038" cy="301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ko-KR" altLang="en-US" sz="1899" spc="87" dirty="0" smtClean="0">
                <a:solidFill>
                  <a:srgbClr val="FFFFFF"/>
                </a:solidFill>
                <a:latin typeface="210 디딤고딕 Light"/>
              </a:rPr>
              <a:t>왜 문제들이 생겨났을까</a:t>
            </a:r>
            <a:endParaRPr lang="en-US" sz="1899" spc="87" dirty="0">
              <a:solidFill>
                <a:srgbClr val="FFFFFF"/>
              </a:solidFill>
              <a:latin typeface="210 디딤고딕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1699608"/>
            <a:ext cx="5791571" cy="9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6000" dirty="0" smtClean="0">
                <a:solidFill>
                  <a:srgbClr val="204AA9"/>
                </a:solidFill>
                <a:ea typeface="Nanum Myeongjo Bold Bold"/>
              </a:rPr>
              <a:t>문제 파악</a:t>
            </a:r>
            <a:endParaRPr lang="en-US" sz="6000" dirty="0">
              <a:solidFill>
                <a:srgbClr val="204AA9"/>
              </a:solidFill>
              <a:ea typeface="Nanum Myeongjo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3000" y="3009900"/>
            <a:ext cx="5159202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80"/>
              </a:lnSpc>
            </a:pPr>
            <a:r>
              <a:rPr lang="ko-KR" altLang="en-US" sz="2000" spc="92" dirty="0" smtClean="0">
                <a:solidFill>
                  <a:srgbClr val="222222"/>
                </a:solidFill>
                <a:latin typeface="210 디딤고딕 Light"/>
              </a:rPr>
              <a:t>왜 게임에 유저들이 빨리 빠져나가는가</a:t>
            </a:r>
            <a:r>
              <a:rPr lang="en-US" altLang="ko-KR" sz="2000" spc="92" dirty="0" smtClean="0">
                <a:solidFill>
                  <a:srgbClr val="222222"/>
                </a:solidFill>
                <a:latin typeface="210 디딤고딕 Light"/>
              </a:rPr>
              <a:t>.</a:t>
            </a:r>
            <a:endParaRPr lang="en-US" sz="2000" spc="92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12111" y="1651080"/>
            <a:ext cx="4022889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문제점 </a:t>
            </a:r>
            <a:r>
              <a:rPr 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01 </a:t>
            </a:r>
            <a:r>
              <a:rPr lang="ko-KR" altLang="en-US" sz="2349" spc="108" dirty="0" smtClean="0">
                <a:solidFill>
                  <a:srgbClr val="FF0000"/>
                </a:solidFill>
                <a:latin typeface="Nanum Myeongjo Bold"/>
                <a:ea typeface="Nanum Myeongjo Bold"/>
              </a:rPr>
              <a:t>짧은 플레이 시간</a:t>
            </a:r>
            <a:endParaRPr lang="en-US" sz="2400" b="1" spc="108" dirty="0">
              <a:solidFill>
                <a:srgbClr val="FF0000"/>
              </a:solidFill>
              <a:latin typeface="Nanum Myeongjo Bold"/>
              <a:ea typeface="Nanum Myeongj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96400" y="5295900"/>
            <a:ext cx="6858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문제점</a:t>
            </a:r>
            <a:r>
              <a:rPr lang="en-US" sz="2349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 02 </a:t>
            </a:r>
            <a:r>
              <a:rPr lang="ko-KR" altLang="en-US" sz="2400" b="1" spc="108" dirty="0" smtClean="0">
                <a:solidFill>
                  <a:srgbClr val="FF0000"/>
                </a:solidFill>
                <a:latin typeface="Nanum Myeongjo Bold"/>
                <a:ea typeface="Nanum Myeongjo Bold"/>
              </a:rPr>
              <a:t>저조한 </a:t>
            </a:r>
            <a:r>
              <a:rPr lang="ko-KR" altLang="en-US" sz="2400" b="1" spc="108" dirty="0">
                <a:solidFill>
                  <a:srgbClr val="FF0000"/>
                </a:solidFill>
                <a:latin typeface="Nanum Myeongjo Bold"/>
                <a:ea typeface="Nanum Myeongjo Bold"/>
              </a:rPr>
              <a:t>접속 </a:t>
            </a:r>
            <a:r>
              <a:rPr lang="ko-KR" altLang="en-US" sz="2400" b="1" spc="108" dirty="0" smtClean="0">
                <a:solidFill>
                  <a:srgbClr val="FF0000"/>
                </a:solidFill>
                <a:latin typeface="Nanum Myeongjo Bold"/>
                <a:ea typeface="Nanum Myeongjo Bold"/>
              </a:rPr>
              <a:t>수</a:t>
            </a:r>
            <a:endParaRPr lang="en-US" altLang="ko-KR" sz="2400" b="1" spc="108" dirty="0">
              <a:solidFill>
                <a:srgbClr val="FF0000"/>
              </a:solidFill>
              <a:latin typeface="Nanum Myeongjo Bold"/>
              <a:ea typeface="Nanum Myeongjo 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28161"/>
              </p:ext>
            </p:extLst>
          </p:nvPr>
        </p:nvGraphicFramePr>
        <p:xfrm>
          <a:off x="9297647" y="5842578"/>
          <a:ext cx="6856753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263">
                  <a:extLst>
                    <a:ext uri="{9D8B030D-6E8A-4147-A177-3AD203B41FA5}">
                      <a16:colId xmlns:a16="http://schemas.microsoft.com/office/drawing/2014/main" val="3963339385"/>
                    </a:ext>
                  </a:extLst>
                </a:gridCol>
                <a:gridCol w="3444490">
                  <a:extLst>
                    <a:ext uri="{9D8B030D-6E8A-4147-A177-3AD203B41FA5}">
                      <a16:colId xmlns:a16="http://schemas.microsoft.com/office/drawing/2014/main" val="3506500628"/>
                    </a:ext>
                  </a:extLst>
                </a:gridCol>
              </a:tblGrid>
              <a:tr h="9353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0" b="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4000" dirty="0" smtClean="0">
                          <a:effectLst/>
                        </a:rPr>
                        <a:t>&lt;&lt;</a:t>
                      </a:r>
                      <a:r>
                        <a:rPr lang="ko-KR" altLang="en-US" sz="4000" dirty="0" smtClean="0">
                          <a:effectLst/>
                        </a:rPr>
                        <a:t>일 </a:t>
                      </a:r>
                      <a:r>
                        <a:rPr lang="ko-KR" altLang="en-US" sz="4000" dirty="0">
                          <a:effectLst/>
                        </a:rPr>
                        <a:t>방문자 수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85834460"/>
                  </a:ext>
                </a:extLst>
              </a:tr>
              <a:tr h="9353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3600" dirty="0" smtClean="0">
                          <a:effectLst/>
                        </a:rPr>
                        <a:t>&lt;&lt; </a:t>
                      </a:r>
                      <a:r>
                        <a:rPr lang="ko-KR" altLang="en-US" sz="3600" dirty="0">
                          <a:effectLst/>
                        </a:rPr>
                        <a:t>월 방문자 수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65525085"/>
                  </a:ext>
                </a:extLst>
              </a:tr>
              <a:tr h="9353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6000" b="0" dirty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4400" dirty="0" smtClean="0">
                          <a:effectLst/>
                        </a:rPr>
                        <a:t>&lt;&lt;</a:t>
                      </a:r>
                      <a:r>
                        <a:rPr lang="ko-KR" altLang="en-US" sz="4400" dirty="0" smtClean="0">
                          <a:effectLst/>
                        </a:rPr>
                        <a:t>가입자 </a:t>
                      </a:r>
                      <a:r>
                        <a:rPr lang="ko-KR" altLang="en-US" sz="4400" dirty="0">
                          <a:effectLst/>
                        </a:rPr>
                        <a:t>수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6750568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8399"/>
              </p:ext>
            </p:extLst>
          </p:nvPr>
        </p:nvGraphicFramePr>
        <p:xfrm>
          <a:off x="9312111" y="2197758"/>
          <a:ext cx="6477000" cy="2920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1146200382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589809516"/>
                    </a:ext>
                  </a:extLst>
                </a:gridCol>
              </a:tblGrid>
              <a:tr h="973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날짜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평균 플레이 시간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59568"/>
                  </a:ext>
                </a:extLst>
              </a:tr>
              <a:tr h="97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/>
                        <a:t>2024. 6. 6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/>
                        <a:t>0:00:11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38081"/>
                  </a:ext>
                </a:extLst>
              </a:tr>
              <a:tr h="97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/>
                        <a:t>2024. 6. 9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/>
                        <a:t>0:00:07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097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11200" y="1638300"/>
            <a:ext cx="2377911" cy="73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49" spc="108" dirty="0">
                <a:solidFill>
                  <a:srgbClr val="FF0000"/>
                </a:solidFill>
                <a:latin typeface="Nanum Myeongjo Bold"/>
                <a:ea typeface="Nanum Myeongjo Bold"/>
              </a:rPr>
              <a:t>쉬운 난이도</a:t>
            </a:r>
            <a:endParaRPr lang="en-US" altLang="ko-KR" sz="2349" spc="108" dirty="0">
              <a:solidFill>
                <a:srgbClr val="FF0000"/>
              </a:solidFill>
              <a:latin typeface="Nanum Myeongjo Bold"/>
              <a:ea typeface="Nanum Myeongjo Bold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200" y="525742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8" dirty="0">
                <a:solidFill>
                  <a:srgbClr val="FF0000"/>
                </a:solidFill>
                <a:latin typeface="Nanum Myeongjo Bold"/>
                <a:ea typeface="Nanum Myeongjo Bold"/>
              </a:rPr>
              <a:t>재미가 없다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1033797" y="1045889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92685" y="2857500"/>
            <a:ext cx="5594038" cy="644779"/>
            <a:chOff x="0" y="0"/>
            <a:chExt cx="1684413" cy="1941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4413" cy="194148"/>
            </a:xfrm>
            <a:custGeom>
              <a:avLst/>
              <a:gdLst/>
              <a:ahLst/>
              <a:cxnLst/>
              <a:rect l="l" t="t" r="r" b="b"/>
              <a:pathLst>
                <a:path w="1684413" h="194148">
                  <a:moveTo>
                    <a:pt x="0" y="0"/>
                  </a:moveTo>
                  <a:lnTo>
                    <a:pt x="1684413" y="0"/>
                  </a:lnTo>
                  <a:lnTo>
                    <a:pt x="1684413" y="194148"/>
                  </a:lnTo>
                  <a:lnTo>
                    <a:pt x="0" y="19414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84413" cy="25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66800" y="1562100"/>
            <a:ext cx="4755715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FFFFFF"/>
                </a:solidFill>
                <a:ea typeface="Nanum Myeongjo Bold Bold"/>
              </a:rPr>
              <a:t> </a:t>
            </a:r>
            <a:r>
              <a:rPr lang="ko-KR" altLang="en-US" sz="8000" dirty="0" smtClean="0">
                <a:solidFill>
                  <a:srgbClr val="FFFFFF"/>
                </a:solidFill>
                <a:ea typeface="Nanum Myeongjo Bold Bold"/>
              </a:rPr>
              <a:t>해결 방안</a:t>
            </a:r>
            <a:endParaRPr lang="en-US" sz="8000" dirty="0">
              <a:solidFill>
                <a:srgbClr val="FFFFFF"/>
              </a:solidFill>
              <a:ea typeface="Nanum Myeongjo Bo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00200" y="6134100"/>
            <a:ext cx="5594038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800" spc="87" dirty="0" err="1" smtClean="0">
                <a:solidFill>
                  <a:srgbClr val="FFFFFF"/>
                </a:solidFill>
                <a:latin typeface="210 디딤고딕 Light"/>
              </a:rPr>
              <a:t>StrengthGame</a:t>
            </a:r>
            <a:r>
              <a:rPr lang="ko-KR" altLang="en-US" sz="1899" spc="87" dirty="0" smtClean="0">
                <a:solidFill>
                  <a:srgbClr val="FFFFFF"/>
                </a:solidFill>
                <a:latin typeface="210 디딤고딕 Light"/>
              </a:rPr>
              <a:t>에 어떠한 문제가 있었는지 간단하게 알아보겠습니다</a:t>
            </a:r>
            <a:r>
              <a:rPr lang="en-US" altLang="ko-KR" sz="1899" spc="87" dirty="0" smtClean="0">
                <a:solidFill>
                  <a:srgbClr val="FFFFFF"/>
                </a:solidFill>
                <a:latin typeface="210 디딤고딕 Light"/>
              </a:rPr>
              <a:t>.</a:t>
            </a:r>
            <a:endParaRPr lang="en-US" sz="1899" spc="87" dirty="0">
              <a:solidFill>
                <a:srgbClr val="FFFFFF"/>
              </a:solidFill>
              <a:latin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16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1699608"/>
            <a:ext cx="5791571" cy="9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6000" dirty="0" smtClean="0">
                <a:solidFill>
                  <a:srgbClr val="204AA9"/>
                </a:solidFill>
                <a:ea typeface="Nanum Myeongjo Bold Bold"/>
              </a:rPr>
              <a:t>해결방안</a:t>
            </a:r>
            <a:endParaRPr lang="en-US" sz="6000" dirty="0">
              <a:solidFill>
                <a:srgbClr val="204AA9"/>
              </a:solidFill>
              <a:ea typeface="Nanum Myeongjo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04900" y="3426117"/>
            <a:ext cx="3580732" cy="32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0"/>
              </a:lnSpc>
            </a:pPr>
            <a:r>
              <a:rPr lang="ko-KR" altLang="en-US" sz="2000" spc="92" dirty="0" smtClean="0">
                <a:solidFill>
                  <a:srgbClr val="222222"/>
                </a:solidFill>
                <a:latin typeface="210 디딤고딕 Light"/>
              </a:rPr>
              <a:t>해결방안을 알아보아요</a:t>
            </a:r>
            <a:endParaRPr lang="en-US" sz="2000" spc="92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201400" y="4858855"/>
            <a:ext cx="6019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이벤트를 열어보자</a:t>
            </a:r>
            <a:r>
              <a:rPr lang="en-US" altLang="ko-KR" sz="3600" spc="78" dirty="0" smtClean="0">
                <a:solidFill>
                  <a:srgbClr val="222222"/>
                </a:solidFill>
                <a:latin typeface="210 디딤고딕 Light"/>
              </a:rPr>
              <a:t>!</a:t>
            </a:r>
          </a:p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상품이나 쿠폰을 뿌려서 유저를 끌어들이자</a:t>
            </a:r>
            <a:endParaRPr lang="en-US" sz="3600" spc="78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01400" y="1699608"/>
            <a:ext cx="392445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해결방안 </a:t>
            </a:r>
            <a:r>
              <a:rPr 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01</a:t>
            </a:r>
            <a:endParaRPr lang="en-US" sz="4400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05029" y="2333692"/>
            <a:ext cx="57531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피드백을 활용하여 </a:t>
            </a:r>
            <a:r>
              <a:rPr lang="ko-KR" altLang="en-US" sz="3600" spc="78" dirty="0" err="1" smtClean="0">
                <a:solidFill>
                  <a:srgbClr val="222222"/>
                </a:solidFill>
                <a:latin typeface="210 디딤고딕 Light"/>
              </a:rPr>
              <a:t>게임성을</a:t>
            </a:r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 개선한다</a:t>
            </a:r>
            <a:endParaRPr lang="en-US" sz="3600" spc="78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01400" y="4277066"/>
            <a:ext cx="5334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해결방안</a:t>
            </a:r>
            <a:r>
              <a:rPr 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 02-1</a:t>
            </a:r>
            <a:endParaRPr lang="en-US" sz="4400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201400" y="7934702"/>
            <a:ext cx="5029356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참여자가 저조할 시 </a:t>
            </a:r>
            <a:r>
              <a:rPr lang="ko-KR" altLang="en-US" sz="3600" spc="78" dirty="0" err="1" smtClean="0">
                <a:solidFill>
                  <a:srgbClr val="222222"/>
                </a:solidFill>
                <a:latin typeface="210 디딤고딕 Light"/>
              </a:rPr>
              <a:t>당첨확률과</a:t>
            </a:r>
            <a:r>
              <a:rPr lang="ko-KR" altLang="en-US" sz="3600" spc="78" dirty="0" smtClean="0">
                <a:solidFill>
                  <a:srgbClr val="222222"/>
                </a:solidFill>
                <a:latin typeface="210 디딤고딕 Light"/>
              </a:rPr>
              <a:t> 함께 </a:t>
            </a:r>
            <a:r>
              <a:rPr lang="ko-KR" altLang="en-US" sz="3600" spc="78" dirty="0" err="1" smtClean="0">
                <a:solidFill>
                  <a:srgbClr val="222222"/>
                </a:solidFill>
                <a:latin typeface="210 디딤고딕 Light"/>
              </a:rPr>
              <a:t>재공지한다</a:t>
            </a:r>
            <a:r>
              <a:rPr lang="en-US" altLang="ko-KR" sz="3600" spc="78" dirty="0" smtClean="0">
                <a:solidFill>
                  <a:srgbClr val="222222"/>
                </a:solidFill>
                <a:latin typeface="210 디딤고딕 Light"/>
              </a:rPr>
              <a:t>.</a:t>
            </a:r>
            <a:endParaRPr lang="en-US" sz="3600" spc="78" dirty="0">
              <a:solidFill>
                <a:srgbClr val="222222"/>
              </a:solidFill>
              <a:latin typeface="210 디딤고딕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201400" y="7352913"/>
            <a:ext cx="502935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ko-KR" alt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해결방안 </a:t>
            </a:r>
            <a:r>
              <a:rPr lang="en-US" sz="4400" spc="108" dirty="0" smtClean="0">
                <a:solidFill>
                  <a:srgbClr val="204AA9"/>
                </a:solidFill>
                <a:latin typeface="Nanum Myeongjo Bold"/>
                <a:ea typeface="Nanum Myeongjo Bold"/>
              </a:rPr>
              <a:t>02-2</a:t>
            </a:r>
            <a:endParaRPr lang="en-US" sz="4400" spc="108" dirty="0">
              <a:solidFill>
                <a:srgbClr val="204AA9"/>
              </a:solidFill>
              <a:latin typeface="Nanum Myeongjo Bold"/>
              <a:ea typeface="Nanum Myeongjo Bold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028700" y="1210936"/>
            <a:ext cx="7933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204AA9"/>
                </a:solidFill>
                <a:latin typeface="Nanum Myeongjo Bold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987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66800" y="1562100"/>
            <a:ext cx="4755715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FFFFFF"/>
                </a:solidFill>
                <a:ea typeface="Nanum Myeongjo Bold Bold"/>
              </a:rPr>
              <a:t> </a:t>
            </a:r>
            <a:r>
              <a:rPr lang="ko-KR" altLang="en-US" sz="8000" dirty="0" smtClean="0">
                <a:solidFill>
                  <a:srgbClr val="FFFFFF"/>
                </a:solidFill>
                <a:ea typeface="Nanum Myeongjo Bold Bold"/>
              </a:rPr>
              <a:t>이벤트</a:t>
            </a:r>
            <a:endParaRPr lang="en-US" sz="8000" dirty="0">
              <a:solidFill>
                <a:srgbClr val="FFFFFF"/>
              </a:solidFill>
              <a:ea typeface="Nanum Myeongjo Bo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00200" y="5753100"/>
            <a:ext cx="59436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ko-KR" altLang="en-US" sz="3200" spc="87" dirty="0" smtClean="0">
                <a:solidFill>
                  <a:srgbClr val="FFFFFF"/>
                </a:solidFill>
                <a:latin typeface="210 디딤고딕 Light"/>
              </a:rPr>
              <a:t>이벤트</a:t>
            </a:r>
            <a:r>
              <a:rPr lang="ko-KR" altLang="en-US" sz="2400" spc="87" dirty="0" smtClean="0">
                <a:solidFill>
                  <a:srgbClr val="FFFFFF"/>
                </a:solidFill>
                <a:latin typeface="210 디딤고딕 Light"/>
              </a:rPr>
              <a:t>에 어떠한 문제가 있었는지 간단하게 알아보겠습니다</a:t>
            </a:r>
            <a:r>
              <a:rPr lang="en-US" altLang="ko-KR" sz="2400" spc="87" dirty="0" smtClean="0">
                <a:solidFill>
                  <a:srgbClr val="FFFFFF"/>
                </a:solidFill>
                <a:latin typeface="210 디딤고딕 Light"/>
              </a:rPr>
              <a:t>.</a:t>
            </a:r>
            <a:endParaRPr lang="en-US" sz="2400" spc="87" dirty="0">
              <a:solidFill>
                <a:srgbClr val="FFFFFF"/>
              </a:solidFill>
              <a:latin typeface="210 디딤고딕 Ligh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839700"/>
            <a:ext cx="8536904" cy="39854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05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257</Words>
  <Application>Microsoft Office PowerPoint</Application>
  <PresentationFormat>사용자 지정</PresentationFormat>
  <Paragraphs>101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210 디딤고딕 Light</vt:lpstr>
      <vt:lpstr>Nanum Myeongjo</vt:lpstr>
      <vt:lpstr>Nanum Myeongjo Bold</vt:lpstr>
      <vt:lpstr>Nanum Myeongjo Bold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남색의 심플한 회사 사업 소개 프레젠테이션의 사본</dc:title>
  <dc:creator>유수현</dc:creator>
  <cp:lastModifiedBy>유수현</cp:lastModifiedBy>
  <cp:revision>101</cp:revision>
  <dcterms:created xsi:type="dcterms:W3CDTF">2006-08-16T00:00:00Z</dcterms:created>
  <dcterms:modified xsi:type="dcterms:W3CDTF">2024-06-12T20:19:33Z</dcterms:modified>
  <dc:identifier>DAGH1EVUnxo</dc:identifier>
  <cp:contentStatus/>
</cp:coreProperties>
</file>