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A"/>
    <a:srgbClr val="E9CE56"/>
    <a:srgbClr val="767171"/>
    <a:srgbClr val="FAA700"/>
    <a:srgbClr val="FFFFFF"/>
    <a:srgbClr val="4682B4"/>
    <a:srgbClr val="FDF6E3"/>
    <a:srgbClr val="D89352"/>
    <a:srgbClr val="F2F2F2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35430-24DB-4130-9BAD-1D2EA2E8B7B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560B-0801-4E93-96C0-3707CAAF0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0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560B-0801-4E93-96C0-3707CAAF01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F334-4CE4-4951-938A-EE7FEB47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310FC-CEFD-4B00-BF03-119A6C3E4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27EBA-F1A5-489A-82B8-B02A0075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F5F9E-3356-4584-8036-DCFD8C08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4276E-AB74-4C14-BF62-B174AA96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3CA1-E5A4-4431-BA4B-1E063E32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2417F-548D-4797-B076-276F8EE4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97D3E-BEB2-45C5-9FFD-A7E701FB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DBF64-A82F-4BE9-8D3B-67CBB73D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4A666-4B69-48D6-882E-4383FD1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2C66B-5677-4639-86FA-21E3E8C8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6379B-4B00-42C7-B714-E541AF1C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EE9F-8734-443C-B7A8-01B60808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52EF7-552C-405B-B311-6CE0B62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34F03-E80F-494B-AEED-CF9277F8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6E7F8-2A95-43F6-AB3B-3C56D27D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C0C51-BBF1-4BBB-97E1-D166BADB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123FA-F682-4975-A3EE-E402D15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2D13A-3FCB-43AF-8A74-4F8030B9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6565A-BFEC-4CEB-9754-9A605F9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D9F03-CF51-4D92-AB06-1965D4B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5D0F6-6E5A-431E-B9F4-E16F107C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6EED-98DF-419D-B40B-80CDBF36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C128B-77E3-4DAF-8B44-D125B644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4DA97-798F-4068-AC8C-79709324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53925-2C3B-4AEA-9572-31008F2C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39540-5F06-4F70-97A5-5C3E7986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15EB5-8CCA-4F5B-925C-BB4FE30C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97356-BFCC-420D-87DF-EB226DDA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88176-6415-4BB9-9E1C-DECEFCD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6674-68A1-44A2-9BBD-512AB4BE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62EA2-810B-4E31-A9DF-F25E2E4A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32FC1-DEBA-4E89-BA67-111FE6BC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5BE66-5421-4BC6-A1BE-85699893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01250-EB8D-4FDA-8989-E1760134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65B7E-1C1A-47D1-8F6C-EE754CFEB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38C3BC-0EB7-4CE5-8B10-C9C6CAE8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90F39-29EA-4DB4-96A4-92FA593B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280A1-1042-4197-AEA5-D425A1D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FE22-3872-4E8B-95C6-81CC2461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ED4A9D-11BB-41E2-AB13-405FBB4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30193-A365-4DB1-AFCF-4E81DF7B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32DB2-16DD-4E32-B6CE-686AC88E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0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B7E3D-2677-4FFE-891E-205DCA9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6A07B-1DA1-40E5-A290-1F5A231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FBC04-915B-45CF-AA58-042B2EB1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55B94-6C74-4097-936E-FDBAF2A2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630F5-C074-49F7-B865-3839A469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CD1F3-6ED8-4577-9E5D-1F16853D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878D6-671A-42C1-A168-78A61D64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42394-4A61-47A3-8385-06BD5369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9C093-313C-4AEF-A2AB-9D68BDF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4E27-D72D-486E-93A9-C9A7DA7C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B6885-49BB-42B8-A860-C494BD9A6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76DBB-2679-461C-A9C3-1ACD4C25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A7281-2AF1-4D3B-A474-9E4C917A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D3963-2EC2-4A57-867E-5D85D936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A443-FBFF-459E-8C49-5B4B913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5E509-9595-437D-9A92-332E8CFA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3CE36-16D6-4C8F-B0EB-180E6616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CF843-71CE-45DD-8D43-32B0F318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8A5C-7AD2-415F-964D-64BC3F0E7192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990C7-EE3A-4C9E-A7E7-17AFA17BE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6FCE5-9501-4E32-B7C0-56BA1E00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4779-C834-4E7D-926A-AF8A4AB6B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1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1B32FD-39C3-4867-99F3-07E88670EC0B}"/>
              </a:ext>
            </a:extLst>
          </p:cNvPr>
          <p:cNvSpPr/>
          <p:nvPr/>
        </p:nvSpPr>
        <p:spPr>
          <a:xfrm>
            <a:off x="0" y="0"/>
            <a:ext cx="3758268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 sz="6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7A981-D75A-4092-B6EF-9CF22B8612E6}"/>
              </a:ext>
            </a:extLst>
          </p:cNvPr>
          <p:cNvSpPr txBox="1"/>
          <p:nvPr/>
        </p:nvSpPr>
        <p:spPr>
          <a:xfrm>
            <a:off x="3842157" y="2413336"/>
            <a:ext cx="7446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Filtering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혹은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Sampling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기능을 우회적으로 이용하여 데이터 분할 작업 수행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arenR" startAt="2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하나의 데이터 셋에 대하여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Train, Test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데이터를 분할할 수 있는 기능 개발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AC98C-408A-4556-936F-60976EC41AD1}"/>
              </a:ext>
            </a:extLst>
          </p:cNvPr>
          <p:cNvSpPr txBox="1"/>
          <p:nvPr/>
        </p:nvSpPr>
        <p:spPr>
          <a:xfrm>
            <a:off x="8961628" y="6488668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※ 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빨간색 부분은 논의할 부분임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7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14DD0B-B32B-4794-98A3-FDBF5D58EAB1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3)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선행사례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en-US" altLang="ko-KR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Brightics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Studio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6F6FD-9336-48B4-997D-C6544BC0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" y="1846011"/>
            <a:ext cx="6918271" cy="32557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24EA26-33D8-4A31-8404-AF3ADC6114AA}"/>
              </a:ext>
            </a:extLst>
          </p:cNvPr>
          <p:cNvSpPr/>
          <p:nvPr/>
        </p:nvSpPr>
        <p:spPr>
          <a:xfrm>
            <a:off x="2954339" y="1865007"/>
            <a:ext cx="1498702" cy="323673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AC43F-5FB5-4DB1-9502-F0C9CC7B79F7}"/>
              </a:ext>
            </a:extLst>
          </p:cNvPr>
          <p:cNvSpPr/>
          <p:nvPr/>
        </p:nvSpPr>
        <p:spPr>
          <a:xfrm>
            <a:off x="169432" y="1846011"/>
            <a:ext cx="2722789" cy="325572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212162-8077-4420-BD9C-D5B93A09AD3D}"/>
              </a:ext>
            </a:extLst>
          </p:cNvPr>
          <p:cNvSpPr/>
          <p:nvPr/>
        </p:nvSpPr>
        <p:spPr>
          <a:xfrm>
            <a:off x="4492904" y="1846010"/>
            <a:ext cx="2586079" cy="32557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96187-75B9-46D3-8A7C-2E39CF7B2757}"/>
              </a:ext>
            </a:extLst>
          </p:cNvPr>
          <p:cNvSpPr txBox="1"/>
          <p:nvPr/>
        </p:nvSpPr>
        <p:spPr>
          <a:xfrm>
            <a:off x="1888118" y="2529849"/>
            <a:ext cx="1243572" cy="2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(24720, 7841)</a:t>
            </a:r>
            <a:endParaRPr lang="ko-KR" altLang="en-US" sz="10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91908-05B3-4ED9-924F-98974F5184F8}"/>
              </a:ext>
            </a:extLst>
          </p:cNvPr>
          <p:cNvSpPr txBox="1"/>
          <p:nvPr/>
        </p:nvSpPr>
        <p:spPr>
          <a:xfrm>
            <a:off x="6104835" y="2492229"/>
            <a:ext cx="1215219" cy="2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(19735, 6313)</a:t>
            </a:r>
            <a:endParaRPr lang="ko-KR" altLang="en-US" sz="10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FE1C526-8B9B-4A5D-8FA9-B813629FB9C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5207107" y="-266938"/>
            <a:ext cx="525691" cy="3700208"/>
          </a:xfrm>
          <a:prstGeom prst="bentConnector2">
            <a:avLst/>
          </a:prstGeom>
          <a:ln w="571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D40E0FA-1F4D-48EB-8660-AFE656442E83}"/>
              </a:ext>
            </a:extLst>
          </p:cNvPr>
          <p:cNvCxnSpPr>
            <a:stCxn id="16" idx="2"/>
            <a:endCxn id="17" idx="2"/>
          </p:cNvCxnSpPr>
          <p:nvPr/>
        </p:nvCxnSpPr>
        <p:spPr>
          <a:xfrm rot="5400000" flipH="1" flipV="1">
            <a:off x="3658384" y="2974177"/>
            <a:ext cx="2" cy="4255117"/>
          </a:xfrm>
          <a:prstGeom prst="bentConnector3">
            <a:avLst>
              <a:gd name="adj1" fmla="val -11430000000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2217BD-EB8F-48F5-B48E-CC1E40453C14}"/>
              </a:ext>
            </a:extLst>
          </p:cNvPr>
          <p:cNvCxnSpPr>
            <a:cxnSpLocks/>
          </p:cNvCxnSpPr>
          <p:nvPr/>
        </p:nvCxnSpPr>
        <p:spPr>
          <a:xfrm>
            <a:off x="3619847" y="5335071"/>
            <a:ext cx="3700207" cy="263568"/>
          </a:xfrm>
          <a:prstGeom prst="bentConnector3">
            <a:avLst>
              <a:gd name="adj1" fmla="val -13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058CD71-DC96-4FC2-8551-34CA625572B4}"/>
              </a:ext>
            </a:extLst>
          </p:cNvPr>
          <p:cNvGrpSpPr/>
          <p:nvPr/>
        </p:nvGrpSpPr>
        <p:grpSpPr>
          <a:xfrm>
            <a:off x="7352911" y="430295"/>
            <a:ext cx="4717172" cy="3449218"/>
            <a:chOff x="7352911" y="369332"/>
            <a:chExt cx="4717172" cy="34492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49F130-F0D7-45D7-9D2E-C315A7826CC6}"/>
                </a:ext>
              </a:extLst>
            </p:cNvPr>
            <p:cNvSpPr txBox="1"/>
            <p:nvPr/>
          </p:nvSpPr>
          <p:spPr>
            <a:xfrm>
              <a:off x="7523416" y="428364"/>
              <a:ext cx="3238387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① 데이터 분할 </a:t>
              </a:r>
              <a:r>
                <a:rPr lang="en-US" altLang="ko-KR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Option </a:t>
              </a:r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창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Data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input (Table)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훈련용 데이터 비율 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(Default : 7)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테스트용 데이터 비율 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(Default : 3)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Seed (Default : None)</a:t>
              </a:r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Group By (Default : None)</a:t>
              </a:r>
            </a:p>
            <a:p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: 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선택된 컬럼에 따라 비율을 맞추어 분할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endParaRPr lang="ko-KR" altLang="en-US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7403D7-C744-4910-84B8-470EF6E8987F}"/>
                </a:ext>
              </a:extLst>
            </p:cNvPr>
            <p:cNvSpPr txBox="1"/>
            <p:nvPr/>
          </p:nvSpPr>
          <p:spPr>
            <a:xfrm>
              <a:off x="7523416" y="2186497"/>
              <a:ext cx="4388704" cy="1492716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[ Group by</a:t>
              </a:r>
              <a:r>
                <a:rPr lang="ko-KR" altLang="en-US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에 대한 세부 설명 </a:t>
              </a:r>
              <a:r>
                <a:rPr lang="en-US" altLang="ko-KR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]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group by </a:t>
              </a:r>
              <a:r>
                <a:rPr lang="ko-KR" altLang="en-US" sz="1100" b="1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미설정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데이터에 비율대로 데이터 분할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group by 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설정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선택된 컬럼을 기준으로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분할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모든 데이터 타입에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대하여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group by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설정 가능 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ex) </a:t>
              </a:r>
            </a:p>
            <a:p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&lt;=50K, &gt;50K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라는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factor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형의 컬럼 </a:t>
              </a: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class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를 기준으로 </a:t>
              </a: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group by 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설정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시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</a:p>
            <a:p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&lt;=50K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를 </a:t>
              </a: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8:2, &gt;50K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를 </a:t>
              </a:r>
              <a:r>
                <a:rPr lang="en-US" altLang="ko-KR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8:2</a:t>
              </a:r>
              <a:r>
                <a:rPr lang="ko-KR" altLang="en-US" sz="1100" b="1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가 되도록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데이터를 분할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BDC3F63-5D96-46F7-9C19-84A99278074D}"/>
                </a:ext>
              </a:extLst>
            </p:cNvPr>
            <p:cNvSpPr/>
            <p:nvPr/>
          </p:nvSpPr>
          <p:spPr>
            <a:xfrm>
              <a:off x="7352911" y="369332"/>
              <a:ext cx="4717172" cy="344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0FBB6F-7DF3-4DC5-A0C9-E1AF0B432EDC}"/>
              </a:ext>
            </a:extLst>
          </p:cNvPr>
          <p:cNvGrpSpPr/>
          <p:nvPr/>
        </p:nvGrpSpPr>
        <p:grpSpPr>
          <a:xfrm>
            <a:off x="7352908" y="4339271"/>
            <a:ext cx="4717172" cy="2444667"/>
            <a:chOff x="7361617" y="3912548"/>
            <a:chExt cx="4717172" cy="24446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1FE42-FBAB-445D-B68F-4ED03FAF448B}"/>
                </a:ext>
              </a:extLst>
            </p:cNvPr>
            <p:cNvSpPr txBox="1"/>
            <p:nvPr/>
          </p:nvSpPr>
          <p:spPr>
            <a:xfrm>
              <a:off x="7532123" y="3912548"/>
              <a:ext cx="428827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②③ 분할 전 </a:t>
              </a:r>
              <a:r>
                <a:rPr lang="en-US" altLang="ko-KR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/ </a:t>
              </a:r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후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Default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로 분할 전 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후의 정보 출력</a:t>
              </a:r>
              <a:endPara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선택으로 컬럼에 대한 </a:t>
              </a: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Plot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을 확인 가능</a:t>
              </a:r>
              <a:endParaRPr lang="en-US" altLang="ko-KR" sz="1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Train, Test </a:t>
              </a:r>
              <a:r>
                <a:rPr lang="ko-KR" altLang="en-US" sz="14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 원하는 데이터 셋을 선택하여 확인 가능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478246-B358-4050-8521-F849790C9CCA}"/>
                </a:ext>
              </a:extLst>
            </p:cNvPr>
            <p:cNvSpPr txBox="1"/>
            <p:nvPr/>
          </p:nvSpPr>
          <p:spPr>
            <a:xfrm>
              <a:off x="7532123" y="5237652"/>
              <a:ext cx="4388704" cy="98488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[ </a:t>
              </a:r>
              <a:r>
                <a:rPr lang="ko-KR" altLang="en-US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그 외 세부 설명</a:t>
              </a:r>
              <a:r>
                <a:rPr lang="en-US" altLang="ko-KR" sz="1400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]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셋에 </a:t>
              </a:r>
              <a:r>
                <a:rPr lang="ko-KR" altLang="en-US" sz="11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결측치가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있어도 실행 가능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Default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로는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Plot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 아닌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Table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 출력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분할 전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후의 컬럼 정보를 여러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Plot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으로 확인 가능 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    (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왼쪽은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Bar Plot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선택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컬럼의 값 별로 몇 개로 분할되었는지 확인 가능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A773D62-4171-4040-9EB8-3C3EC119E797}"/>
                </a:ext>
              </a:extLst>
            </p:cNvPr>
            <p:cNvSpPr/>
            <p:nvPr/>
          </p:nvSpPr>
          <p:spPr>
            <a:xfrm>
              <a:off x="7361617" y="3912548"/>
              <a:ext cx="4717172" cy="2444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3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A11D96-339A-4B28-886B-CFBBDFED4617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4) R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데이터 분할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08A28-DC44-4B75-95C4-6F0A3BD1970B}"/>
              </a:ext>
            </a:extLst>
          </p:cNvPr>
          <p:cNvSpPr txBox="1"/>
          <p:nvPr/>
        </p:nvSpPr>
        <p:spPr>
          <a:xfrm>
            <a:off x="1297587" y="639377"/>
            <a:ext cx="5755101" cy="230832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랜덤 분할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목표변수의 비율을 따지지 않고 전체를 랜덤하게 분할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추가 라이브러리 필요 없음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Code</a:t>
            </a: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AE026C-ADD1-42A7-8B54-37DB9A65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80" y="1805381"/>
            <a:ext cx="4976802" cy="9721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iris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sample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(1:nrow(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)*0.8)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,]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C886B-4762-4729-B123-A8A93F9BA24F}"/>
              </a:ext>
            </a:extLst>
          </p:cNvPr>
          <p:cNvSpPr txBox="1"/>
          <p:nvPr/>
        </p:nvSpPr>
        <p:spPr>
          <a:xfrm>
            <a:off x="1297588" y="3349549"/>
            <a:ext cx="5755102" cy="286232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동등 분할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훈련데이터와 테스트 데이터에 특정 컬럼 값을 기준으로 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동등한 비율로 랜덤 배분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library(caret)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필요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Code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7EFA60-18C4-4C5E-A1B5-2EC17044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80" y="4766992"/>
            <a:ext cx="4976802" cy="11722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iris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library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caret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createDataPartition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df$Species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=0.8)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4C36B3-ABD3-41B8-BB30-1592A1A7FC97}"/>
              </a:ext>
            </a:extLst>
          </p:cNvPr>
          <p:cNvCxnSpPr/>
          <p:nvPr/>
        </p:nvCxnSpPr>
        <p:spPr>
          <a:xfrm>
            <a:off x="6653358" y="1888686"/>
            <a:ext cx="115824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46F4F0-BD07-4079-A5CE-EC05F5B5E0A8}"/>
              </a:ext>
            </a:extLst>
          </p:cNvPr>
          <p:cNvCxnSpPr/>
          <p:nvPr/>
        </p:nvCxnSpPr>
        <p:spPr>
          <a:xfrm>
            <a:off x="6649004" y="4962812"/>
            <a:ext cx="115824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B3C07C-6C0F-45E5-9D26-37759E511C37}"/>
              </a:ext>
            </a:extLst>
          </p:cNvPr>
          <p:cNvSpPr txBox="1"/>
          <p:nvPr/>
        </p:nvSpPr>
        <p:spPr>
          <a:xfrm>
            <a:off x="7807244" y="1565520"/>
            <a:ext cx="4147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Group by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옵션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미설정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Parameter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데이터프레임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 비율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SEED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688DC-6C1D-4A88-B70D-21A273DC10DA}"/>
              </a:ext>
            </a:extLst>
          </p:cNvPr>
          <p:cNvSpPr txBox="1"/>
          <p:nvPr/>
        </p:nvSpPr>
        <p:spPr>
          <a:xfrm>
            <a:off x="7807244" y="4639646"/>
            <a:ext cx="37128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Group by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옵션 설정 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Parameter :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데이터프레임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컬럼 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 비율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SEED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EE1AF-85C8-44F8-8CDC-AE62CEAE6E86}"/>
              </a:ext>
            </a:extLst>
          </p:cNvPr>
          <p:cNvSpPr txBox="1"/>
          <p:nvPr/>
        </p:nvSpPr>
        <p:spPr>
          <a:xfrm>
            <a:off x="8632642" y="641087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※ Return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DF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D06C7-E0ED-42F0-888D-43AC8BDBCE5B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빅재미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기능 블록 화면 구성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8FA6416-CB70-42C9-899F-66B70832BAA5}"/>
              </a:ext>
            </a:extLst>
          </p:cNvPr>
          <p:cNvGrpSpPr/>
          <p:nvPr/>
        </p:nvGrpSpPr>
        <p:grpSpPr>
          <a:xfrm>
            <a:off x="-2" y="892708"/>
            <a:ext cx="12192001" cy="5072584"/>
            <a:chOff x="-2" y="892708"/>
            <a:chExt cx="12192001" cy="507258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32BB00-3252-4F95-82C6-ADC8E868CB38}"/>
                </a:ext>
              </a:extLst>
            </p:cNvPr>
            <p:cNvGrpSpPr/>
            <p:nvPr/>
          </p:nvGrpSpPr>
          <p:grpSpPr>
            <a:xfrm>
              <a:off x="-2" y="892708"/>
              <a:ext cx="12192001" cy="5072584"/>
              <a:chOff x="-2" y="892708"/>
              <a:chExt cx="12192001" cy="50725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91BB185-F0FA-4AE9-B3CC-8D2D19F82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892708"/>
                <a:ext cx="12192000" cy="5072584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5330CD-D33F-451D-A942-0037DEB63447}"/>
                  </a:ext>
                </a:extLst>
              </p:cNvPr>
              <p:cNvSpPr/>
              <p:nvPr/>
            </p:nvSpPr>
            <p:spPr>
              <a:xfrm>
                <a:off x="-2" y="3143794"/>
                <a:ext cx="2255521" cy="1933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8B54E83-E937-458B-AE17-219D0203CC6C}"/>
                  </a:ext>
                </a:extLst>
              </p:cNvPr>
              <p:cNvSpPr/>
              <p:nvPr/>
            </p:nvSpPr>
            <p:spPr>
              <a:xfrm>
                <a:off x="21770" y="1343014"/>
                <a:ext cx="2255521" cy="180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3F4CF2-4261-44DD-A94B-752557AEA25E}"/>
                  </a:ext>
                </a:extLst>
              </p:cNvPr>
              <p:cNvSpPr txBox="1"/>
              <p:nvPr/>
            </p:nvSpPr>
            <p:spPr>
              <a:xfrm>
                <a:off x="209005" y="990396"/>
                <a:ext cx="9144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  <a:cs typeface="Microsoft GothicNeo" panose="020B0500000101010101" pitchFamily="50" charset="-127"/>
                  </a:rPr>
                  <a:t>데이터 분할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710B20-112F-43E5-BF77-9BC5BD605AEA}"/>
                </a:ext>
              </a:extLst>
            </p:cNvPr>
            <p:cNvSpPr/>
            <p:nvPr/>
          </p:nvSpPr>
          <p:spPr>
            <a:xfrm>
              <a:off x="957942" y="984069"/>
              <a:ext cx="1297577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72A0846-4481-48BA-BF4F-AC9E6C9A5019}"/>
                </a:ext>
              </a:extLst>
            </p:cNvPr>
            <p:cNvGrpSpPr/>
            <p:nvPr/>
          </p:nvGrpSpPr>
          <p:grpSpPr>
            <a:xfrm>
              <a:off x="-2" y="1524000"/>
              <a:ext cx="2303418" cy="2610977"/>
              <a:chOff x="-2" y="1524000"/>
              <a:chExt cx="2303418" cy="261097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49695E0-06FE-4C65-B19B-481E08FEA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65" t="10300" r="82107" b="59313"/>
              <a:stretch/>
            </p:blipFill>
            <p:spPr>
              <a:xfrm>
                <a:off x="126273" y="1737355"/>
                <a:ext cx="2063931" cy="154141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C24FC1E7-202C-4278-8AB6-2386B8948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1524000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D223E464-4C65-4EF1-AD79-38996D1C7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3623436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EA3F988-49E9-4519-B101-F7F111A4E1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4352" y="3928431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D2269D0-B56E-4B3C-B8AB-736AB1BD3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84" y="3733431"/>
                <a:ext cx="1025785" cy="2250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87902F2-FF87-4A6F-8573-AFF1F51E2F71}"/>
                </a:ext>
              </a:extLst>
            </p:cNvPr>
            <p:cNvGrpSpPr/>
            <p:nvPr/>
          </p:nvGrpSpPr>
          <p:grpSpPr>
            <a:xfrm>
              <a:off x="62783" y="4148101"/>
              <a:ext cx="2151721" cy="928996"/>
              <a:chOff x="62783" y="4148101"/>
              <a:chExt cx="2151721" cy="9289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924E84D-381B-40F7-9B84-5367EC123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038" r="82750" b="49810"/>
              <a:stretch/>
            </p:blipFill>
            <p:spPr>
              <a:xfrm>
                <a:off x="87084" y="4148101"/>
                <a:ext cx="2103120" cy="261257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6CCCFAF-74D4-4B37-AE0B-1786BAD8B671}"/>
                  </a:ext>
                </a:extLst>
              </p:cNvPr>
              <p:cNvGrpSpPr/>
              <p:nvPr/>
            </p:nvGrpSpPr>
            <p:grpSpPr>
              <a:xfrm>
                <a:off x="87084" y="4466702"/>
                <a:ext cx="2103120" cy="574726"/>
                <a:chOff x="54427" y="2322836"/>
                <a:chExt cx="2103120" cy="574726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A1352969-5015-4F96-B7F0-B48345760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322836"/>
                  <a:ext cx="2103120" cy="261257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B3DA4009-44E5-45ED-A8D5-F884957DE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636305"/>
                  <a:ext cx="2103120" cy="261257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1BC49C-82C6-4793-A453-F5B84AC4014E}"/>
                  </a:ext>
                </a:extLst>
              </p:cNvPr>
              <p:cNvSpPr txBox="1"/>
              <p:nvPr/>
            </p:nvSpPr>
            <p:spPr>
              <a:xfrm>
                <a:off x="62784" y="4509571"/>
                <a:ext cx="69281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학습 비율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6F86E-D0E5-47E0-A517-14D4CBFB303D}"/>
                  </a:ext>
                </a:extLst>
              </p:cNvPr>
              <p:cNvSpPr txBox="1"/>
              <p:nvPr/>
            </p:nvSpPr>
            <p:spPr>
              <a:xfrm>
                <a:off x="62784" y="4806399"/>
                <a:ext cx="69281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테스트 비율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D3CCF-3DFD-431B-ACD8-15C1C95609FB}"/>
                  </a:ext>
                </a:extLst>
              </p:cNvPr>
              <p:cNvSpPr txBox="1"/>
              <p:nvPr/>
            </p:nvSpPr>
            <p:spPr>
              <a:xfrm>
                <a:off x="62783" y="4187295"/>
                <a:ext cx="69281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SEED</a:t>
                </a:r>
                <a:endPara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7F67567-607F-42C0-97F6-906A9AE8CD6F}"/>
                  </a:ext>
                </a:extLst>
              </p:cNvPr>
              <p:cNvSpPr/>
              <p:nvPr/>
            </p:nvSpPr>
            <p:spPr>
              <a:xfrm>
                <a:off x="1750423" y="4409358"/>
                <a:ext cx="464081" cy="6677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ABF6E0E-6230-4ECA-B5F8-83FE19556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439758"/>
                <a:ext cx="244551" cy="31428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7DE9AE8E-B70C-4D92-AC42-B169EC096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754044"/>
                <a:ext cx="244551" cy="314286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BAC6D01-8C96-4CF1-9DA8-E68834DF12E2}"/>
                </a:ext>
              </a:extLst>
            </p:cNvPr>
            <p:cNvSpPr/>
            <p:nvPr/>
          </p:nvSpPr>
          <p:spPr>
            <a:xfrm>
              <a:off x="949233" y="4526989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279E48-4C65-4740-AC46-945869D354B6}"/>
                </a:ext>
              </a:extLst>
            </p:cNvPr>
            <p:cNvSpPr/>
            <p:nvPr/>
          </p:nvSpPr>
          <p:spPr>
            <a:xfrm>
              <a:off x="947055" y="4838612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E35C56-152C-4842-9871-90D44A2E3A54}"/>
                </a:ext>
              </a:extLst>
            </p:cNvPr>
            <p:cNvSpPr txBox="1"/>
            <p:nvPr/>
          </p:nvSpPr>
          <p:spPr>
            <a:xfrm>
              <a:off x="59576" y="1341865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기준 컬럼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BB17F-B688-4FE4-AF43-28257CBCE885}"/>
                </a:ext>
              </a:extLst>
            </p:cNvPr>
            <p:cNvSpPr txBox="1"/>
            <p:nvPr/>
          </p:nvSpPr>
          <p:spPr>
            <a:xfrm>
              <a:off x="9379903" y="1480364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A1E7F-FAE4-434D-BECF-74CEFBE0B17A}"/>
                </a:ext>
              </a:extLst>
            </p:cNvPr>
            <p:cNvSpPr txBox="1"/>
            <p:nvPr/>
          </p:nvSpPr>
          <p:spPr>
            <a:xfrm>
              <a:off x="9379903" y="3590347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후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E837844-0C51-436C-A174-8750830D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3603" y="1810574"/>
              <a:ext cx="1775586" cy="16665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B79374F-9713-4D90-BA9F-3B488209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3603" y="3951955"/>
              <a:ext cx="1819527" cy="16665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69F7C-0BA4-4B9B-945F-5750A7C6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6" y="3290006"/>
              <a:ext cx="403766" cy="19097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50ED3C-4C82-4409-8A9F-9FF582736DEA}"/>
              </a:ext>
            </a:extLst>
          </p:cNvPr>
          <p:cNvSpPr/>
          <p:nvPr/>
        </p:nvSpPr>
        <p:spPr>
          <a:xfrm>
            <a:off x="10086681" y="5026615"/>
            <a:ext cx="113122" cy="36976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BD7D27-34BC-4F23-A44F-78D6BB390C3D}"/>
              </a:ext>
            </a:extLst>
          </p:cNvPr>
          <p:cNvSpPr/>
          <p:nvPr/>
        </p:nvSpPr>
        <p:spPr>
          <a:xfrm>
            <a:off x="10799905" y="5033107"/>
            <a:ext cx="113122" cy="369768"/>
          </a:xfrm>
          <a:prstGeom prst="rect">
            <a:avLst/>
          </a:prstGeom>
          <a:solidFill>
            <a:srgbClr val="FA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8916DE-478A-44B7-84C4-0C4348BF5F2A}"/>
              </a:ext>
            </a:extLst>
          </p:cNvPr>
          <p:cNvSpPr/>
          <p:nvPr/>
        </p:nvSpPr>
        <p:spPr>
          <a:xfrm>
            <a:off x="11469189" y="5033107"/>
            <a:ext cx="113122" cy="369768"/>
          </a:xfrm>
          <a:prstGeom prst="rect">
            <a:avLst/>
          </a:prstGeom>
          <a:solidFill>
            <a:srgbClr val="FF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444E2-6E52-47FE-BEC8-F9FF1954AE20}"/>
              </a:ext>
            </a:extLst>
          </p:cNvPr>
          <p:cNvSpPr txBox="1"/>
          <p:nvPr/>
        </p:nvSpPr>
        <p:spPr>
          <a:xfrm>
            <a:off x="9720924" y="408294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E18FC4-133B-4FCE-BAAE-2F4A7562D0DB}"/>
              </a:ext>
            </a:extLst>
          </p:cNvPr>
          <p:cNvSpPr txBox="1"/>
          <p:nvPr/>
        </p:nvSpPr>
        <p:spPr>
          <a:xfrm>
            <a:off x="9813664" y="476243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257B6-B4DD-4C3C-9079-6DF2D345B3E9}"/>
              </a:ext>
            </a:extLst>
          </p:cNvPr>
          <p:cNvSpPr/>
          <p:nvPr/>
        </p:nvSpPr>
        <p:spPr>
          <a:xfrm>
            <a:off x="2299062" y="892708"/>
            <a:ext cx="9888586" cy="5072584"/>
          </a:xfrm>
          <a:prstGeom prst="rect">
            <a:avLst/>
          </a:prstGeom>
          <a:solidFill>
            <a:srgbClr val="76717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951F609C-E28C-4D40-83EC-206A973524B6}"/>
              </a:ext>
            </a:extLst>
          </p:cNvPr>
          <p:cNvSpPr/>
          <p:nvPr/>
        </p:nvSpPr>
        <p:spPr>
          <a:xfrm>
            <a:off x="2471077" y="1649599"/>
            <a:ext cx="2170592" cy="1170011"/>
          </a:xfrm>
          <a:prstGeom prst="wedgeRectCallout">
            <a:avLst>
              <a:gd name="adj1" fmla="val -64785"/>
              <a:gd name="adj2" fmla="val -2069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컬럼 </a:t>
            </a:r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Brightics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Group By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할 컬럼 선택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선택 가능한 컬럼 개수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0 or 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선택 가능한 컬럼 타입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: Factor, Character</a:t>
            </a:r>
            <a:endParaRPr lang="ko-KR" altLang="en-US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B7863678-EE91-4F1E-AE53-95A1713A71A3}"/>
              </a:ext>
            </a:extLst>
          </p:cNvPr>
          <p:cNvSpPr/>
          <p:nvPr/>
        </p:nvSpPr>
        <p:spPr>
          <a:xfrm>
            <a:off x="2471076" y="4098489"/>
            <a:ext cx="2255521" cy="1510376"/>
          </a:xfrm>
          <a:prstGeom prst="wedgeRectCallout">
            <a:avLst>
              <a:gd name="adj1" fmla="val -64785"/>
              <a:gd name="adj2" fmla="val -2069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sz="1000" b="1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</a:t>
            </a:r>
            <a:r>
              <a:rPr lang="ko-KR" altLang="en-US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파라미터 </a:t>
            </a:r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Default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는 좌측 설정 값과 같음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사용자가 직접 설정 가능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학습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테스트 비율의 경우 설정 값의 </a:t>
            </a: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합이 </a:t>
            </a:r>
            <a:r>
              <a:rPr lang="en-US" altLang="ko-KR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 되어야 함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학습비율이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 되지 말아야 함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F36345C-EC3C-4DFA-AB2C-E9142535B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498" y="1772125"/>
            <a:ext cx="1979512" cy="14476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267D7A5-3015-4472-9993-C6F43E25358A}"/>
              </a:ext>
            </a:extLst>
          </p:cNvPr>
          <p:cNvSpPr txBox="1"/>
          <p:nvPr/>
        </p:nvSpPr>
        <p:spPr>
          <a:xfrm>
            <a:off x="483784" y="3182051"/>
            <a:ext cx="3570208" cy="553998"/>
          </a:xfrm>
          <a:prstGeom prst="rect">
            <a:avLst/>
          </a:prstGeom>
          <a:solidFill>
            <a:schemeClr val="bg1"/>
          </a:solidFill>
          <a:ln>
            <a:solidFill>
              <a:srgbClr val="D8935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Tip &gt;</a:t>
            </a:r>
          </a:p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 랜덤 분할의 경우</a:t>
            </a:r>
            <a:r>
              <a:rPr lang="en-US" altLang="ko-KR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컬럼 선택 없이</a:t>
            </a:r>
            <a:endParaRPr lang="en-US" altLang="ko-KR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 컬럼을 기준으로 한 동등 분할의 경우</a:t>
            </a:r>
            <a:r>
              <a:rPr lang="en-US" altLang="ko-KR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컬럼을 선택해주세요</a:t>
            </a:r>
            <a:r>
              <a:rPr lang="en-US" altLang="ko-KR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B12C4E-B953-4732-9D37-283A629A5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930" y="996282"/>
            <a:ext cx="228600" cy="22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631D3D-ADE8-47AA-9675-17078ABB3811}"/>
              </a:ext>
            </a:extLst>
          </p:cNvPr>
          <p:cNvSpPr txBox="1"/>
          <p:nvPr/>
        </p:nvSpPr>
        <p:spPr>
          <a:xfrm>
            <a:off x="5720992" y="395166"/>
            <a:ext cx="34041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단순</a:t>
            </a:r>
            <a:r>
              <a:rPr lang="en-US" altLang="ko-KR" sz="1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랜덤 분할</a:t>
            </a:r>
            <a:endParaRPr lang="en-US" altLang="ko-KR" sz="1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컬럼 값의 비율을 따지지 않고 전체를 랜덤하게 분할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1000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동등 분할</a:t>
            </a:r>
            <a:endParaRPr lang="en-US" altLang="ko-KR" sz="1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훈련데이터와 테스트 데이터에 특정 컬럼 값을 기준으로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동등한 비율로 랜덤 배분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7AF8C0-AF6E-44B0-9B82-D59529E41C9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49530" y="1110582"/>
            <a:ext cx="4647955" cy="964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264666-15E3-4F57-A219-6675F1846763}"/>
              </a:ext>
            </a:extLst>
          </p:cNvPr>
          <p:cNvSpPr txBox="1"/>
          <p:nvPr/>
        </p:nvSpPr>
        <p:spPr>
          <a:xfrm>
            <a:off x="30658" y="533393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※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샘플링 블록 참고</a:t>
            </a:r>
          </a:p>
        </p:txBody>
      </p:sp>
    </p:spTree>
    <p:extLst>
      <p:ext uri="{BB962C8B-B14F-4D97-AF65-F5344CB8AC3E}">
        <p14:creationId xmlns:p14="http://schemas.microsoft.com/office/powerpoint/2010/main" val="7309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D06C7-E0ED-42F0-888D-43AC8BDBCE5B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빅재미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기능 블록 화면 구성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8FA6416-CB70-42C9-899F-66B70832BAA5}"/>
              </a:ext>
            </a:extLst>
          </p:cNvPr>
          <p:cNvGrpSpPr/>
          <p:nvPr/>
        </p:nvGrpSpPr>
        <p:grpSpPr>
          <a:xfrm>
            <a:off x="-2" y="892708"/>
            <a:ext cx="12192001" cy="5072584"/>
            <a:chOff x="-2" y="892708"/>
            <a:chExt cx="12192001" cy="507258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32BB00-3252-4F95-82C6-ADC8E868CB38}"/>
                </a:ext>
              </a:extLst>
            </p:cNvPr>
            <p:cNvGrpSpPr/>
            <p:nvPr/>
          </p:nvGrpSpPr>
          <p:grpSpPr>
            <a:xfrm>
              <a:off x="-2" y="892708"/>
              <a:ext cx="12192001" cy="5072584"/>
              <a:chOff x="-2" y="892708"/>
              <a:chExt cx="12192001" cy="50725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91BB185-F0FA-4AE9-B3CC-8D2D19F82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892708"/>
                <a:ext cx="12192000" cy="5072584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5330CD-D33F-451D-A942-0037DEB63447}"/>
                  </a:ext>
                </a:extLst>
              </p:cNvPr>
              <p:cNvSpPr/>
              <p:nvPr/>
            </p:nvSpPr>
            <p:spPr>
              <a:xfrm>
                <a:off x="-2" y="3143794"/>
                <a:ext cx="2255521" cy="1933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8B54E83-E937-458B-AE17-219D0203CC6C}"/>
                  </a:ext>
                </a:extLst>
              </p:cNvPr>
              <p:cNvSpPr/>
              <p:nvPr/>
            </p:nvSpPr>
            <p:spPr>
              <a:xfrm>
                <a:off x="21770" y="1343014"/>
                <a:ext cx="2255521" cy="180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3F4CF2-4261-44DD-A94B-752557AEA25E}"/>
                  </a:ext>
                </a:extLst>
              </p:cNvPr>
              <p:cNvSpPr txBox="1"/>
              <p:nvPr/>
            </p:nvSpPr>
            <p:spPr>
              <a:xfrm>
                <a:off x="209005" y="990396"/>
                <a:ext cx="9144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  <a:cs typeface="Microsoft GothicNeo" panose="020B0500000101010101" pitchFamily="50" charset="-127"/>
                  </a:rPr>
                  <a:t>데이터 분할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710B20-112F-43E5-BF77-9BC5BD605AEA}"/>
                </a:ext>
              </a:extLst>
            </p:cNvPr>
            <p:cNvSpPr/>
            <p:nvPr/>
          </p:nvSpPr>
          <p:spPr>
            <a:xfrm>
              <a:off x="957942" y="984069"/>
              <a:ext cx="1297577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72A0846-4481-48BA-BF4F-AC9E6C9A5019}"/>
                </a:ext>
              </a:extLst>
            </p:cNvPr>
            <p:cNvGrpSpPr/>
            <p:nvPr/>
          </p:nvGrpSpPr>
          <p:grpSpPr>
            <a:xfrm>
              <a:off x="-2" y="1524000"/>
              <a:ext cx="2303418" cy="2610977"/>
              <a:chOff x="-2" y="1524000"/>
              <a:chExt cx="2303418" cy="261097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49695E0-06FE-4C65-B19B-481E08FEA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65" t="10300" r="82107" b="59313"/>
              <a:stretch/>
            </p:blipFill>
            <p:spPr>
              <a:xfrm>
                <a:off x="126273" y="1737355"/>
                <a:ext cx="2063931" cy="154141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C24FC1E7-202C-4278-8AB6-2386B8948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1524000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D223E464-4C65-4EF1-AD79-38996D1C7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3623436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EA3F988-49E9-4519-B101-F7F111A4E1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4352" y="3928431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D2269D0-B56E-4B3C-B8AB-736AB1BD3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84" y="3733431"/>
                <a:ext cx="1025785" cy="2250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87902F2-FF87-4A6F-8573-AFF1F51E2F71}"/>
                </a:ext>
              </a:extLst>
            </p:cNvPr>
            <p:cNvGrpSpPr/>
            <p:nvPr/>
          </p:nvGrpSpPr>
          <p:grpSpPr>
            <a:xfrm>
              <a:off x="62783" y="4148101"/>
              <a:ext cx="2151721" cy="928996"/>
              <a:chOff x="62783" y="4148101"/>
              <a:chExt cx="2151721" cy="9289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924E84D-381B-40F7-9B84-5367EC123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038" r="82750" b="49810"/>
              <a:stretch/>
            </p:blipFill>
            <p:spPr>
              <a:xfrm>
                <a:off x="87084" y="4148101"/>
                <a:ext cx="2103120" cy="261257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6CCCFAF-74D4-4B37-AE0B-1786BAD8B671}"/>
                  </a:ext>
                </a:extLst>
              </p:cNvPr>
              <p:cNvGrpSpPr/>
              <p:nvPr/>
            </p:nvGrpSpPr>
            <p:grpSpPr>
              <a:xfrm>
                <a:off x="87084" y="4466702"/>
                <a:ext cx="2103120" cy="574726"/>
                <a:chOff x="54427" y="2322836"/>
                <a:chExt cx="2103120" cy="574726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A1352969-5015-4F96-B7F0-B48345760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322836"/>
                  <a:ext cx="2103120" cy="261257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B3DA4009-44E5-45ED-A8D5-F884957DE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636305"/>
                  <a:ext cx="2103120" cy="261257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1BC49C-82C6-4793-A453-F5B84AC4014E}"/>
                  </a:ext>
                </a:extLst>
              </p:cNvPr>
              <p:cNvSpPr txBox="1"/>
              <p:nvPr/>
            </p:nvSpPr>
            <p:spPr>
              <a:xfrm>
                <a:off x="62784" y="4509571"/>
                <a:ext cx="69281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학습 비율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6F86E-D0E5-47E0-A517-14D4CBFB303D}"/>
                  </a:ext>
                </a:extLst>
              </p:cNvPr>
              <p:cNvSpPr txBox="1"/>
              <p:nvPr/>
            </p:nvSpPr>
            <p:spPr>
              <a:xfrm>
                <a:off x="62784" y="4806399"/>
                <a:ext cx="69281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테스트 비율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D3CCF-3DFD-431B-ACD8-15C1C95609FB}"/>
                  </a:ext>
                </a:extLst>
              </p:cNvPr>
              <p:cNvSpPr txBox="1"/>
              <p:nvPr/>
            </p:nvSpPr>
            <p:spPr>
              <a:xfrm>
                <a:off x="62783" y="4187295"/>
                <a:ext cx="69281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SEED</a:t>
                </a:r>
                <a:endPara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7F67567-607F-42C0-97F6-906A9AE8CD6F}"/>
                  </a:ext>
                </a:extLst>
              </p:cNvPr>
              <p:cNvSpPr/>
              <p:nvPr/>
            </p:nvSpPr>
            <p:spPr>
              <a:xfrm>
                <a:off x="1750423" y="4409358"/>
                <a:ext cx="464081" cy="6677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ABF6E0E-6230-4ECA-B5F8-83FE19556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439758"/>
                <a:ext cx="244551" cy="31428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7DE9AE8E-B70C-4D92-AC42-B169EC096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754044"/>
                <a:ext cx="244551" cy="314286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BAC6D01-8C96-4CF1-9DA8-E68834DF12E2}"/>
                </a:ext>
              </a:extLst>
            </p:cNvPr>
            <p:cNvSpPr/>
            <p:nvPr/>
          </p:nvSpPr>
          <p:spPr>
            <a:xfrm>
              <a:off x="949233" y="4526989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279E48-4C65-4740-AC46-945869D354B6}"/>
                </a:ext>
              </a:extLst>
            </p:cNvPr>
            <p:cNvSpPr/>
            <p:nvPr/>
          </p:nvSpPr>
          <p:spPr>
            <a:xfrm>
              <a:off x="947055" y="4838612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E35C56-152C-4842-9871-90D44A2E3A54}"/>
                </a:ext>
              </a:extLst>
            </p:cNvPr>
            <p:cNvSpPr txBox="1"/>
            <p:nvPr/>
          </p:nvSpPr>
          <p:spPr>
            <a:xfrm>
              <a:off x="59576" y="1341865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기준 컬럼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BB17F-B688-4FE4-AF43-28257CBCE885}"/>
                </a:ext>
              </a:extLst>
            </p:cNvPr>
            <p:cNvSpPr txBox="1"/>
            <p:nvPr/>
          </p:nvSpPr>
          <p:spPr>
            <a:xfrm>
              <a:off x="9379903" y="1480364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A1E7F-FAE4-434D-BECF-74CEFBE0B17A}"/>
                </a:ext>
              </a:extLst>
            </p:cNvPr>
            <p:cNvSpPr txBox="1"/>
            <p:nvPr/>
          </p:nvSpPr>
          <p:spPr>
            <a:xfrm>
              <a:off x="9379903" y="3590347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후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E837844-0C51-436C-A174-8750830D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3603" y="1810574"/>
              <a:ext cx="1775586" cy="16665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B79374F-9713-4D90-BA9F-3B488209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3603" y="3951955"/>
              <a:ext cx="1819527" cy="16665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69F7C-0BA4-4B9B-945F-5750A7C6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6" y="3290006"/>
              <a:ext cx="403766" cy="19097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50ED3C-4C82-4409-8A9F-9FF582736DEA}"/>
              </a:ext>
            </a:extLst>
          </p:cNvPr>
          <p:cNvSpPr/>
          <p:nvPr/>
        </p:nvSpPr>
        <p:spPr>
          <a:xfrm>
            <a:off x="10086681" y="5026615"/>
            <a:ext cx="113122" cy="36976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BD7D27-34BC-4F23-A44F-78D6BB390C3D}"/>
              </a:ext>
            </a:extLst>
          </p:cNvPr>
          <p:cNvSpPr/>
          <p:nvPr/>
        </p:nvSpPr>
        <p:spPr>
          <a:xfrm>
            <a:off x="10799905" y="5033107"/>
            <a:ext cx="113122" cy="369768"/>
          </a:xfrm>
          <a:prstGeom prst="rect">
            <a:avLst/>
          </a:prstGeom>
          <a:solidFill>
            <a:srgbClr val="FA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8916DE-478A-44B7-84C4-0C4348BF5F2A}"/>
              </a:ext>
            </a:extLst>
          </p:cNvPr>
          <p:cNvSpPr/>
          <p:nvPr/>
        </p:nvSpPr>
        <p:spPr>
          <a:xfrm>
            <a:off x="11469189" y="5033107"/>
            <a:ext cx="113122" cy="369768"/>
          </a:xfrm>
          <a:prstGeom prst="rect">
            <a:avLst/>
          </a:prstGeom>
          <a:solidFill>
            <a:srgbClr val="FF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444E2-6E52-47FE-BEC8-F9FF1954AE20}"/>
              </a:ext>
            </a:extLst>
          </p:cNvPr>
          <p:cNvSpPr txBox="1"/>
          <p:nvPr/>
        </p:nvSpPr>
        <p:spPr>
          <a:xfrm>
            <a:off x="9720924" y="408294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E18FC4-133B-4FCE-BAAE-2F4A7562D0DB}"/>
              </a:ext>
            </a:extLst>
          </p:cNvPr>
          <p:cNvSpPr txBox="1"/>
          <p:nvPr/>
        </p:nvSpPr>
        <p:spPr>
          <a:xfrm>
            <a:off x="9813664" y="476243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B12C4E-B953-4732-9D37-283A629A5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0" y="996282"/>
            <a:ext cx="228600" cy="2286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9E8811-B1D2-4F20-BAE9-29E76104515C}"/>
              </a:ext>
            </a:extLst>
          </p:cNvPr>
          <p:cNvSpPr/>
          <p:nvPr/>
        </p:nvSpPr>
        <p:spPr>
          <a:xfrm>
            <a:off x="9115720" y="892708"/>
            <a:ext cx="3071928" cy="5072584"/>
          </a:xfrm>
          <a:prstGeom prst="rect">
            <a:avLst/>
          </a:prstGeom>
          <a:solidFill>
            <a:srgbClr val="76717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19C7A2C-8C32-4684-BE30-6A185D9EF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498" y="1772125"/>
            <a:ext cx="1979512" cy="144765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44C58F-A8D7-4BFF-A583-48332E0B3034}"/>
              </a:ext>
            </a:extLst>
          </p:cNvPr>
          <p:cNvSpPr/>
          <p:nvPr/>
        </p:nvSpPr>
        <p:spPr>
          <a:xfrm>
            <a:off x="0" y="892708"/>
            <a:ext cx="2299062" cy="5072584"/>
          </a:xfrm>
          <a:prstGeom prst="rect">
            <a:avLst/>
          </a:prstGeom>
          <a:solidFill>
            <a:srgbClr val="76717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7A203-0588-4545-B85C-70B03EE5C2EC}"/>
              </a:ext>
            </a:extLst>
          </p:cNvPr>
          <p:cNvSpPr txBox="1"/>
          <p:nvPr/>
        </p:nvSpPr>
        <p:spPr>
          <a:xfrm>
            <a:off x="4900818" y="2559546"/>
            <a:ext cx="3995004" cy="16698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처리 결과 구성 </a:t>
            </a:r>
            <a:r>
              <a:rPr lang="ko-KR" altLang="en-US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후보안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 </a:t>
            </a:r>
            <a:r>
              <a:rPr lang="ko-KR" altLang="en-US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택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①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 데이터만 출력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②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 박스를 삽입하여 학습용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 선택 출력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③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테스트용을 상하로 배치하여 동시 출력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중에서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택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0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D06C7-E0ED-42F0-888D-43AC8BDBCE5B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5)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빅재미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기능 블록 화면 구성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8FA6416-CB70-42C9-899F-66B70832BAA5}"/>
              </a:ext>
            </a:extLst>
          </p:cNvPr>
          <p:cNvGrpSpPr/>
          <p:nvPr/>
        </p:nvGrpSpPr>
        <p:grpSpPr>
          <a:xfrm>
            <a:off x="-2" y="892708"/>
            <a:ext cx="12192001" cy="5072584"/>
            <a:chOff x="-2" y="892708"/>
            <a:chExt cx="12192001" cy="507258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32BB00-3252-4F95-82C6-ADC8E868CB38}"/>
                </a:ext>
              </a:extLst>
            </p:cNvPr>
            <p:cNvGrpSpPr/>
            <p:nvPr/>
          </p:nvGrpSpPr>
          <p:grpSpPr>
            <a:xfrm>
              <a:off x="-2" y="892708"/>
              <a:ext cx="12192001" cy="5072584"/>
              <a:chOff x="-2" y="892708"/>
              <a:chExt cx="12192001" cy="50725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91BB185-F0FA-4AE9-B3CC-8D2D19F82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892708"/>
                <a:ext cx="12192000" cy="5072584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5330CD-D33F-451D-A942-0037DEB63447}"/>
                  </a:ext>
                </a:extLst>
              </p:cNvPr>
              <p:cNvSpPr/>
              <p:nvPr/>
            </p:nvSpPr>
            <p:spPr>
              <a:xfrm>
                <a:off x="-2" y="3143794"/>
                <a:ext cx="2255521" cy="1933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8B54E83-E937-458B-AE17-219D0203CC6C}"/>
                  </a:ext>
                </a:extLst>
              </p:cNvPr>
              <p:cNvSpPr/>
              <p:nvPr/>
            </p:nvSpPr>
            <p:spPr>
              <a:xfrm>
                <a:off x="21770" y="1343014"/>
                <a:ext cx="2255521" cy="180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3F4CF2-4261-44DD-A94B-752557AEA25E}"/>
                  </a:ext>
                </a:extLst>
              </p:cNvPr>
              <p:cNvSpPr txBox="1"/>
              <p:nvPr/>
            </p:nvSpPr>
            <p:spPr>
              <a:xfrm>
                <a:off x="209005" y="990396"/>
                <a:ext cx="9144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  <a:cs typeface="Microsoft GothicNeo" panose="020B0500000101010101" pitchFamily="50" charset="-127"/>
                  </a:rPr>
                  <a:t>데이터 분할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710B20-112F-43E5-BF77-9BC5BD605AEA}"/>
                </a:ext>
              </a:extLst>
            </p:cNvPr>
            <p:cNvSpPr/>
            <p:nvPr/>
          </p:nvSpPr>
          <p:spPr>
            <a:xfrm>
              <a:off x="957942" y="984069"/>
              <a:ext cx="1297577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72A0846-4481-48BA-BF4F-AC9E6C9A5019}"/>
                </a:ext>
              </a:extLst>
            </p:cNvPr>
            <p:cNvGrpSpPr/>
            <p:nvPr/>
          </p:nvGrpSpPr>
          <p:grpSpPr>
            <a:xfrm>
              <a:off x="-2" y="1524000"/>
              <a:ext cx="2303418" cy="2610977"/>
              <a:chOff x="-2" y="1524000"/>
              <a:chExt cx="2303418" cy="261097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49695E0-06FE-4C65-B19B-481E08FEA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65" t="10300" r="82107" b="59313"/>
              <a:stretch/>
            </p:blipFill>
            <p:spPr>
              <a:xfrm>
                <a:off x="126273" y="1737355"/>
                <a:ext cx="2063931" cy="154141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C24FC1E7-202C-4278-8AB6-2386B8948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1524000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D223E464-4C65-4EF1-AD79-38996D1C7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-2" y="3623436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EA3F988-49E9-4519-B101-F7F111A4E1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755" b="34136"/>
              <a:stretch/>
            </p:blipFill>
            <p:spPr>
              <a:xfrm>
                <a:off x="4352" y="3928431"/>
                <a:ext cx="2299064" cy="20654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D2269D0-B56E-4B3C-B8AB-736AB1BD3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84" y="3733431"/>
                <a:ext cx="1025785" cy="2250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87902F2-FF87-4A6F-8573-AFF1F51E2F71}"/>
                </a:ext>
              </a:extLst>
            </p:cNvPr>
            <p:cNvGrpSpPr/>
            <p:nvPr/>
          </p:nvGrpSpPr>
          <p:grpSpPr>
            <a:xfrm>
              <a:off x="62783" y="4148101"/>
              <a:ext cx="2151721" cy="928996"/>
              <a:chOff x="62783" y="4148101"/>
              <a:chExt cx="2151721" cy="9289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924E84D-381B-40F7-9B84-5367EC123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038" r="82750" b="49810"/>
              <a:stretch/>
            </p:blipFill>
            <p:spPr>
              <a:xfrm>
                <a:off x="87084" y="4148101"/>
                <a:ext cx="2103120" cy="261257"/>
              </a:xfrm>
              <a:prstGeom prst="rect">
                <a:avLst/>
              </a:prstGeom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6CCCFAF-74D4-4B37-AE0B-1786BAD8B671}"/>
                  </a:ext>
                </a:extLst>
              </p:cNvPr>
              <p:cNvGrpSpPr/>
              <p:nvPr/>
            </p:nvGrpSpPr>
            <p:grpSpPr>
              <a:xfrm>
                <a:off x="87084" y="4466702"/>
                <a:ext cx="2103120" cy="574726"/>
                <a:chOff x="54427" y="2322836"/>
                <a:chExt cx="2103120" cy="574726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A1352969-5015-4F96-B7F0-B48345760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322836"/>
                  <a:ext cx="2103120" cy="261257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B3DA4009-44E5-45ED-A8D5-F884957DE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5038" r="82750" b="49810"/>
                <a:stretch/>
              </p:blipFill>
              <p:spPr>
                <a:xfrm>
                  <a:off x="54427" y="2636305"/>
                  <a:ext cx="2103120" cy="261257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1BC49C-82C6-4793-A453-F5B84AC4014E}"/>
                  </a:ext>
                </a:extLst>
              </p:cNvPr>
              <p:cNvSpPr txBox="1"/>
              <p:nvPr/>
            </p:nvSpPr>
            <p:spPr>
              <a:xfrm>
                <a:off x="62784" y="4509571"/>
                <a:ext cx="69281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학습 비율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6F86E-D0E5-47E0-A517-14D4CBFB303D}"/>
                  </a:ext>
                </a:extLst>
              </p:cNvPr>
              <p:cNvSpPr txBox="1"/>
              <p:nvPr/>
            </p:nvSpPr>
            <p:spPr>
              <a:xfrm>
                <a:off x="62784" y="4806399"/>
                <a:ext cx="69281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테스트 비율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D3CCF-3DFD-431B-ACD8-15C1C95609FB}"/>
                  </a:ext>
                </a:extLst>
              </p:cNvPr>
              <p:cNvSpPr txBox="1"/>
              <p:nvPr/>
            </p:nvSpPr>
            <p:spPr>
              <a:xfrm>
                <a:off x="62783" y="4187295"/>
                <a:ext cx="69281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SEED</a:t>
                </a:r>
                <a:endPara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7F67567-607F-42C0-97F6-906A9AE8CD6F}"/>
                  </a:ext>
                </a:extLst>
              </p:cNvPr>
              <p:cNvSpPr/>
              <p:nvPr/>
            </p:nvSpPr>
            <p:spPr>
              <a:xfrm>
                <a:off x="1750423" y="4409358"/>
                <a:ext cx="464081" cy="6677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ABF6E0E-6230-4ECA-B5F8-83FE19556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439758"/>
                <a:ext cx="244551" cy="31428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7DE9AE8E-B70C-4D92-AC42-B169EC096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07" t="75882" r="92036" b="19265"/>
              <a:stretch/>
            </p:blipFill>
            <p:spPr>
              <a:xfrm>
                <a:off x="1840796" y="4754044"/>
                <a:ext cx="244551" cy="314286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BAC6D01-8C96-4CF1-9DA8-E68834DF12E2}"/>
                </a:ext>
              </a:extLst>
            </p:cNvPr>
            <p:cNvSpPr/>
            <p:nvPr/>
          </p:nvSpPr>
          <p:spPr>
            <a:xfrm>
              <a:off x="949233" y="4526989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279E48-4C65-4740-AC46-945869D354B6}"/>
                </a:ext>
              </a:extLst>
            </p:cNvPr>
            <p:cNvSpPr/>
            <p:nvPr/>
          </p:nvSpPr>
          <p:spPr>
            <a:xfrm>
              <a:off x="947055" y="4838612"/>
              <a:ext cx="383178" cy="17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30</a:t>
              </a:r>
              <a:endParaRPr lang="ko-KR" altLang="en-US" sz="7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E35C56-152C-4842-9871-90D44A2E3A54}"/>
                </a:ext>
              </a:extLst>
            </p:cNvPr>
            <p:cNvSpPr txBox="1"/>
            <p:nvPr/>
          </p:nvSpPr>
          <p:spPr>
            <a:xfrm>
              <a:off x="59576" y="1341865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기준 컬럼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BB17F-B688-4FE4-AF43-28257CBCE885}"/>
                </a:ext>
              </a:extLst>
            </p:cNvPr>
            <p:cNvSpPr txBox="1"/>
            <p:nvPr/>
          </p:nvSpPr>
          <p:spPr>
            <a:xfrm>
              <a:off x="9379903" y="1480364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A1E7F-FAE4-434D-BECF-74CEFBE0B17A}"/>
                </a:ext>
              </a:extLst>
            </p:cNvPr>
            <p:cNvSpPr txBox="1"/>
            <p:nvPr/>
          </p:nvSpPr>
          <p:spPr>
            <a:xfrm>
              <a:off x="9379903" y="3590347"/>
              <a:ext cx="82869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rtlCol="0" anchor="ctr">
              <a:spAutoFit/>
            </a:bodyPr>
            <a:lstStyle/>
            <a:p>
              <a:r>
                <a:rPr lang="ko-KR" altLang="en-US" sz="8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분할 후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E837844-0C51-436C-A174-8750830D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3603" y="1810574"/>
              <a:ext cx="1775586" cy="166655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B79374F-9713-4D90-BA9F-3B488209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3603" y="3951955"/>
              <a:ext cx="1819527" cy="166655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69F7C-0BA4-4B9B-945F-5750A7C6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6" y="3290006"/>
              <a:ext cx="403766" cy="19097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CB12C4E-B953-4732-9D37-283A629A5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0" y="996282"/>
            <a:ext cx="228600" cy="2286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6D880B5-0AA3-4D1C-9265-887FDB9B4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498" y="1772125"/>
            <a:ext cx="1979512" cy="144765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E292C8-7D76-4C84-AC8D-3D83541E26E8}"/>
              </a:ext>
            </a:extLst>
          </p:cNvPr>
          <p:cNvSpPr/>
          <p:nvPr/>
        </p:nvSpPr>
        <p:spPr>
          <a:xfrm>
            <a:off x="-3" y="892708"/>
            <a:ext cx="9111239" cy="5072584"/>
          </a:xfrm>
          <a:prstGeom prst="rect">
            <a:avLst/>
          </a:prstGeom>
          <a:solidFill>
            <a:srgbClr val="76717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F7C32AC2-C79C-4883-938A-B0400281FCC0}"/>
              </a:ext>
            </a:extLst>
          </p:cNvPr>
          <p:cNvSpPr/>
          <p:nvPr/>
        </p:nvSpPr>
        <p:spPr>
          <a:xfrm>
            <a:off x="6384345" y="1689631"/>
            <a:ext cx="2548184" cy="3064413"/>
          </a:xfrm>
          <a:prstGeom prst="wedgeRectCallout">
            <a:avLst>
              <a:gd name="adj1" fmla="val 64403"/>
              <a:gd name="adj2" fmla="val -2153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분할 전</a:t>
            </a:r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 </a:t>
            </a:r>
            <a:r>
              <a:rPr lang="en-US" altLang="ko-KR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PNG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적용하기 이후 디스플레이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분할 전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후의 막대그래프 출력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단순 랜덤 분할의 경우</a:t>
            </a:r>
            <a:r>
              <a:rPr lang="en-US" altLang="ko-KR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① </a:t>
            </a: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분할 전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전체 데이터 개수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막대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 출력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② </a:t>
            </a: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분할 후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학습용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테스트용 데이터 개수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막대 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 출력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동등 분할의 경우</a:t>
            </a:r>
            <a:r>
              <a:rPr lang="en-US" altLang="ko-KR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“</a:t>
            </a: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 컬럼</a:t>
            </a:r>
            <a:r>
              <a:rPr lang="en-US" altLang="ko-KR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"</a:t>
            </a:r>
            <a:r>
              <a:rPr lang="ko-KR" altLang="en-US" sz="10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값 별 데이터 개수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출력</a:t>
            </a:r>
            <a:endParaRPr lang="en-US" altLang="ko-KR" sz="1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분할 후의 경우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학습용</a:t>
            </a:r>
            <a:r>
              <a:rPr lang="en-US" altLang="ko-KR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테스트용 함께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50ED3C-4C82-4409-8A9F-9FF582736DEA}"/>
              </a:ext>
            </a:extLst>
          </p:cNvPr>
          <p:cNvSpPr/>
          <p:nvPr/>
        </p:nvSpPr>
        <p:spPr>
          <a:xfrm>
            <a:off x="10086681" y="5026615"/>
            <a:ext cx="113122" cy="369768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BD7D27-34BC-4F23-A44F-78D6BB390C3D}"/>
              </a:ext>
            </a:extLst>
          </p:cNvPr>
          <p:cNvSpPr/>
          <p:nvPr/>
        </p:nvSpPr>
        <p:spPr>
          <a:xfrm>
            <a:off x="10799905" y="5033107"/>
            <a:ext cx="113122" cy="369768"/>
          </a:xfrm>
          <a:prstGeom prst="rect">
            <a:avLst/>
          </a:prstGeom>
          <a:solidFill>
            <a:srgbClr val="FA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8916DE-478A-44B7-84C4-0C4348BF5F2A}"/>
              </a:ext>
            </a:extLst>
          </p:cNvPr>
          <p:cNvSpPr/>
          <p:nvPr/>
        </p:nvSpPr>
        <p:spPr>
          <a:xfrm>
            <a:off x="11469189" y="5033107"/>
            <a:ext cx="113122" cy="369768"/>
          </a:xfrm>
          <a:prstGeom prst="rect">
            <a:avLst/>
          </a:prstGeom>
          <a:solidFill>
            <a:srgbClr val="FF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444E2-6E52-47FE-BEC8-F9FF1954AE20}"/>
              </a:ext>
            </a:extLst>
          </p:cNvPr>
          <p:cNvSpPr txBox="1"/>
          <p:nvPr/>
        </p:nvSpPr>
        <p:spPr>
          <a:xfrm>
            <a:off x="9720924" y="408294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E18FC4-133B-4FCE-BAAE-2F4A7562D0DB}"/>
              </a:ext>
            </a:extLst>
          </p:cNvPr>
          <p:cNvSpPr txBox="1"/>
          <p:nvPr/>
        </p:nvSpPr>
        <p:spPr>
          <a:xfrm>
            <a:off x="9813664" y="476243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A88EC-8785-4DEA-9950-B3BD13673432}"/>
              </a:ext>
            </a:extLst>
          </p:cNvPr>
          <p:cNvSpPr/>
          <p:nvPr/>
        </p:nvSpPr>
        <p:spPr>
          <a:xfrm>
            <a:off x="11023616" y="1052845"/>
            <a:ext cx="940525" cy="36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86C1C-0AC0-4B3C-A2DA-5AD27DA814D4}"/>
              </a:ext>
            </a:extLst>
          </p:cNvPr>
          <p:cNvSpPr txBox="1"/>
          <p:nvPr/>
        </p:nvSpPr>
        <p:spPr>
          <a:xfrm>
            <a:off x="9500511" y="439854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Q1. </a:t>
            </a:r>
            <a:r>
              <a:rPr lang="ko-KR" altLang="en-US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분할된 데이터 셋을 다운로드 가능</a:t>
            </a:r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Q2. </a:t>
            </a:r>
            <a:r>
              <a:rPr lang="ko-KR" altLang="en-US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가능하다면 저장 </a:t>
            </a:r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CVS </a:t>
            </a:r>
            <a:r>
              <a:rPr lang="ko-KR" altLang="en-US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파일은 총 </a:t>
            </a:r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 sz="11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1100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F2FAFA-862F-488E-AB87-FB56AF6D573B}"/>
              </a:ext>
            </a:extLst>
          </p:cNvPr>
          <p:cNvSpPr/>
          <p:nvPr/>
        </p:nvSpPr>
        <p:spPr>
          <a:xfrm>
            <a:off x="9511645" y="1744585"/>
            <a:ext cx="961174" cy="3911496"/>
          </a:xfrm>
          <a:prstGeom prst="rect">
            <a:avLst/>
          </a:prstGeom>
          <a:noFill/>
          <a:ln w="57150">
            <a:solidFill>
              <a:srgbClr val="76717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2D165F-492C-4959-A934-5DFDCED14739}"/>
              </a:ext>
            </a:extLst>
          </p:cNvPr>
          <p:cNvCxnSpPr>
            <a:cxnSpLocks/>
          </p:cNvCxnSpPr>
          <p:nvPr/>
        </p:nvCxnSpPr>
        <p:spPr>
          <a:xfrm flipH="1">
            <a:off x="7918516" y="2799763"/>
            <a:ext cx="1564848" cy="0"/>
          </a:xfrm>
          <a:prstGeom prst="straightConnector1">
            <a:avLst/>
          </a:prstGeom>
          <a:ln w="38100">
            <a:solidFill>
              <a:srgbClr val="76717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B73145-8D24-4FAF-98BB-D72AFAF5592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387579" y="892708"/>
            <a:ext cx="106300" cy="16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1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C7C63-52FD-4B80-80B6-58499BD2419D}"/>
              </a:ext>
            </a:extLst>
          </p:cNvPr>
          <p:cNvSpPr txBox="1"/>
          <p:nvPr/>
        </p:nvSpPr>
        <p:spPr>
          <a:xfrm flipH="1">
            <a:off x="-1" y="0"/>
            <a:ext cx="381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6)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워크플로우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0AD567-2DDC-45E4-9B32-32B05C81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26364"/>
            <a:ext cx="12192000" cy="5005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AC647-638A-4132-AF56-4225F67B5671}"/>
              </a:ext>
            </a:extLst>
          </p:cNvPr>
          <p:cNvSpPr txBox="1"/>
          <p:nvPr/>
        </p:nvSpPr>
        <p:spPr>
          <a:xfrm>
            <a:off x="3506771" y="1988697"/>
            <a:ext cx="440826" cy="107722"/>
          </a:xfrm>
          <a:prstGeom prst="rect">
            <a:avLst/>
          </a:prstGeom>
          <a:solidFill>
            <a:srgbClr val="FDF6E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C1DBC-E0F7-4514-B2D6-547DE83358BB}"/>
              </a:ext>
            </a:extLst>
          </p:cNvPr>
          <p:cNvSpPr/>
          <p:nvPr/>
        </p:nvSpPr>
        <p:spPr>
          <a:xfrm>
            <a:off x="3308808" y="1357460"/>
            <a:ext cx="2149312" cy="1216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1E47F-A055-4EE2-B425-B8D617051E02}"/>
              </a:ext>
            </a:extLst>
          </p:cNvPr>
          <p:cNvSpPr txBox="1"/>
          <p:nvPr/>
        </p:nvSpPr>
        <p:spPr>
          <a:xfrm>
            <a:off x="3158428" y="2678538"/>
            <a:ext cx="763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Q3. 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분할 후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연결점 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개를 통해 학습용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 데이터를 각각 분석 블록에 나누어 입력 가능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Q4. 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가능하다면 어떤 식으로 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Return?      DF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</a:t>
            </a:r>
            <a:endParaRPr lang="ko-KR" altLang="en-US" sz="1400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15F16F-3679-4589-BE96-2499FE512628}"/>
              </a:ext>
            </a:extLst>
          </p:cNvPr>
          <p:cNvSpPr/>
          <p:nvPr/>
        </p:nvSpPr>
        <p:spPr>
          <a:xfrm>
            <a:off x="3997232" y="1882493"/>
            <a:ext cx="45719" cy="45719"/>
          </a:xfrm>
          <a:prstGeom prst="ellipse">
            <a:avLst/>
          </a:prstGeom>
          <a:solidFill>
            <a:srgbClr val="E9C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3225A4-3B3A-45D4-893F-495250CCD8B0}"/>
              </a:ext>
            </a:extLst>
          </p:cNvPr>
          <p:cNvSpPr/>
          <p:nvPr/>
        </p:nvSpPr>
        <p:spPr>
          <a:xfrm>
            <a:off x="3997233" y="1611086"/>
            <a:ext cx="670562" cy="62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265830-BE99-4FC9-A9B9-FC3315FD1814}"/>
              </a:ext>
            </a:extLst>
          </p:cNvPr>
          <p:cNvSpPr/>
          <p:nvPr/>
        </p:nvSpPr>
        <p:spPr>
          <a:xfrm>
            <a:off x="4020091" y="1983290"/>
            <a:ext cx="45719" cy="45719"/>
          </a:xfrm>
          <a:prstGeom prst="ellipse">
            <a:avLst/>
          </a:prstGeom>
          <a:solidFill>
            <a:srgbClr val="E9C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92AC52-18E4-4A16-977C-27A342A6C9AD}"/>
              </a:ext>
            </a:extLst>
          </p:cNvPr>
          <p:cNvSpPr/>
          <p:nvPr/>
        </p:nvSpPr>
        <p:spPr>
          <a:xfrm>
            <a:off x="4020091" y="1859633"/>
            <a:ext cx="45719" cy="45719"/>
          </a:xfrm>
          <a:prstGeom prst="ellipse">
            <a:avLst/>
          </a:prstGeom>
          <a:solidFill>
            <a:srgbClr val="E9C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931295-1F41-4FF9-BEB9-CABE4C372788}"/>
              </a:ext>
            </a:extLst>
          </p:cNvPr>
          <p:cNvCxnSpPr>
            <a:cxnSpLocks/>
          </p:cNvCxnSpPr>
          <p:nvPr/>
        </p:nvCxnSpPr>
        <p:spPr>
          <a:xfrm flipV="1">
            <a:off x="4088668" y="1859634"/>
            <a:ext cx="579127" cy="2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19C2E1-6D2D-44B4-B02D-71F3E0CEAB68}"/>
              </a:ext>
            </a:extLst>
          </p:cNvPr>
          <p:cNvCxnSpPr>
            <a:cxnSpLocks/>
          </p:cNvCxnSpPr>
          <p:nvPr/>
        </p:nvCxnSpPr>
        <p:spPr>
          <a:xfrm>
            <a:off x="4088668" y="1993440"/>
            <a:ext cx="590556" cy="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EE6DD-94AF-4544-AC2B-E5AF35950731}"/>
              </a:ext>
            </a:extLst>
          </p:cNvPr>
          <p:cNvSpPr txBox="1"/>
          <p:nvPr/>
        </p:nvSpPr>
        <p:spPr>
          <a:xfrm>
            <a:off x="4065809" y="162040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5A5E3-70F2-4EE5-8DA6-4531AB5887F0}"/>
              </a:ext>
            </a:extLst>
          </p:cNvPr>
          <p:cNvSpPr txBox="1"/>
          <p:nvPr/>
        </p:nvSpPr>
        <p:spPr>
          <a:xfrm>
            <a:off x="4020091" y="203039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8BC810-136A-42E4-9D82-F89A69A0D881}"/>
              </a:ext>
            </a:extLst>
          </p:cNvPr>
          <p:cNvSpPr/>
          <p:nvPr/>
        </p:nvSpPr>
        <p:spPr>
          <a:xfrm>
            <a:off x="3947597" y="1733007"/>
            <a:ext cx="197963" cy="422080"/>
          </a:xfrm>
          <a:prstGeom prst="rect">
            <a:avLst/>
          </a:prstGeom>
          <a:solidFill>
            <a:srgbClr val="FF797A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751</Words>
  <Application>Microsoft Office PowerPoint</Application>
  <PresentationFormat>와이드스크린</PresentationFormat>
  <Paragraphs>151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Microsoft GothicNeo</vt:lpstr>
      <vt:lpstr>Microsoft GothicNeo Light</vt:lpstr>
      <vt:lpstr>맑은 고딕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cslee 18</dc:creator>
  <cp:lastModifiedBy>cslee 18</cp:lastModifiedBy>
  <cp:revision>103</cp:revision>
  <dcterms:created xsi:type="dcterms:W3CDTF">2021-06-15T05:23:29Z</dcterms:created>
  <dcterms:modified xsi:type="dcterms:W3CDTF">2021-06-28T02:15:23Z</dcterms:modified>
</cp:coreProperties>
</file>