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7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8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9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0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17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20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21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22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notesSlides/notesSlide23.xml" ContentType="application/vnd.openxmlformats-officedocument.presentationml.notesSl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7" r:id="rId2"/>
    <p:sldId id="262" r:id="rId3"/>
    <p:sldId id="259" r:id="rId4"/>
    <p:sldId id="260" r:id="rId5"/>
    <p:sldId id="261" r:id="rId6"/>
    <p:sldId id="330" r:id="rId7"/>
    <p:sldId id="298" r:id="rId8"/>
    <p:sldId id="297" r:id="rId9"/>
    <p:sldId id="266" r:id="rId10"/>
    <p:sldId id="267" r:id="rId11"/>
    <p:sldId id="268" r:id="rId12"/>
    <p:sldId id="271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7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21" r:id="rId37"/>
    <p:sldId id="322" r:id="rId38"/>
    <p:sldId id="311" r:id="rId39"/>
    <p:sldId id="312" r:id="rId40"/>
    <p:sldId id="313" r:id="rId41"/>
    <p:sldId id="323" r:id="rId42"/>
    <p:sldId id="326" r:id="rId43"/>
    <p:sldId id="327" r:id="rId44"/>
    <p:sldId id="325" r:id="rId45"/>
    <p:sldId id="328" r:id="rId46"/>
    <p:sldId id="329" r:id="rId47"/>
    <p:sldId id="285" r:id="rId48"/>
    <p:sldId id="286" r:id="rId49"/>
    <p:sldId id="314" r:id="rId50"/>
    <p:sldId id="315" r:id="rId51"/>
    <p:sldId id="316" r:id="rId52"/>
    <p:sldId id="31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6543" autoAdjust="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GENDER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응답자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B6-4469-9CDE-F7ED844EBC5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B6-4469-9CDE-F7ED844EBC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남학생</c:v>
                </c:pt>
                <c:pt idx="1">
                  <c:v>여학생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591</c:v>
                </c:pt>
                <c:pt idx="1">
                  <c:v>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91-47E4-9578-E3FD4700FD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5704768"/>
        <c:axId val="1755713088"/>
      </c:barChart>
      <c:catAx>
        <c:axId val="175570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5713088"/>
        <c:crosses val="autoZero"/>
        <c:auto val="1"/>
        <c:lblAlgn val="ctr"/>
        <c:lblOffset val="100"/>
        <c:noMultiLvlLbl val="0"/>
      </c:catAx>
      <c:valAx>
        <c:axId val="175571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570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37242971565638"/>
          <c:y val="6.5072889985137397E-2"/>
          <c:w val="0.45631426043688939"/>
          <c:h val="0.60648697150807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0-1회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결석횟수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E8-4859-9297-390923D067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2-5회</c:v>
                </c:pt>
              </c:strCache>
            </c:strRef>
          </c:tx>
          <c:spPr>
            <a:solidFill>
              <a:schemeClr val="accent3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결석횟수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E8-4859-9297-390923D067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5-10회</c:v>
                </c:pt>
              </c:strCache>
            </c:strRef>
          </c:tx>
          <c:spPr>
            <a:solidFill>
              <a:schemeClr val="accent3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결석횟수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E8-4859-9297-390923D067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10회 이상</c:v>
                </c:pt>
              </c:strCache>
            </c:strRef>
          </c:tx>
          <c:spPr>
            <a:solidFill>
              <a:schemeClr val="accent3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결석횟수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E8-4859-9297-390923D067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3737088"/>
        <c:axId val="243720032"/>
      </c:barChart>
      <c:catAx>
        <c:axId val="24373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3720032"/>
        <c:crosses val="autoZero"/>
        <c:auto val="1"/>
        <c:lblAlgn val="ctr"/>
        <c:lblOffset val="100"/>
        <c:noMultiLvlLbl val="0"/>
      </c:catAx>
      <c:valAx>
        <c:axId val="24372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373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796933570108209"/>
          <c:y val="0.14892760016443729"/>
          <c:w val="0.23139015197503143"/>
          <c:h val="0.47958645606046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smtClean="0"/>
              <a:t>MEAN</a:t>
            </a:r>
            <a:endParaRPr lang="ko-KR" altLang="en-US" sz="1000" b="1" dirty="0"/>
          </a:p>
        </c:rich>
      </c:tx>
      <c:layout>
        <c:manualLayout>
          <c:xMode val="edge"/>
          <c:yMode val="edge"/>
          <c:x val="0.42020440251572327"/>
          <c:y val="4.595848085508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0864717971574307"/>
          <c:y val="0.17418264244075721"/>
          <c:w val="0.6729197617986431"/>
          <c:h val="0.632781786328347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이론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강의 시간 준수</c:v>
                </c:pt>
                <c:pt idx="1">
                  <c:v>열정</c:v>
                </c:pt>
                <c:pt idx="2">
                  <c:v>쉬운 가르침</c:v>
                </c:pt>
                <c:pt idx="3">
                  <c:v>수업 준비성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3.99</c:v>
                </c:pt>
                <c:pt idx="1">
                  <c:v>3.8</c:v>
                </c:pt>
                <c:pt idx="2">
                  <c:v>3.43</c:v>
                </c:pt>
                <c:pt idx="3">
                  <c:v>3.69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1A-44BE-BD07-28B1BFF4CD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이론+실습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강의 시간 준수</c:v>
                </c:pt>
                <c:pt idx="1">
                  <c:v>열정</c:v>
                </c:pt>
                <c:pt idx="2">
                  <c:v>쉬운 가르침</c:v>
                </c:pt>
                <c:pt idx="3">
                  <c:v>수업 준비성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3.93</c:v>
                </c:pt>
                <c:pt idx="1">
                  <c:v>3.81</c:v>
                </c:pt>
                <c:pt idx="2">
                  <c:v>3.43</c:v>
                </c:pt>
                <c:pt idx="3">
                  <c:v>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1A-44BE-BD07-28B1BFF4CD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3735008"/>
        <c:axId val="243717120"/>
      </c:barChart>
      <c:catAx>
        <c:axId val="24373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3717120"/>
        <c:crosses val="autoZero"/>
        <c:auto val="1"/>
        <c:lblAlgn val="ctr"/>
        <c:lblOffset val="100"/>
        <c:noMultiLvlLbl val="0"/>
      </c:catAx>
      <c:valAx>
        <c:axId val="243717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373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758585896102608"/>
          <c:y val="0.14589374996324678"/>
          <c:w val="0.15805008234208195"/>
          <c:h val="0.677307683434726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smtClean="0"/>
              <a:t>MEAN</a:t>
            </a:r>
            <a:endParaRPr lang="ko-KR" altLang="en-US" sz="1000" b="1" dirty="0"/>
          </a:p>
        </c:rich>
      </c:tx>
      <c:layout>
        <c:manualLayout>
          <c:xMode val="edge"/>
          <c:yMode val="edge"/>
          <c:x val="0.4154874213836478"/>
          <c:y val="2.38969645680459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0930799039271033"/>
          <c:y val="0.22679724695678272"/>
          <c:w val="0.6705662234437676"/>
          <c:h val="0.619919248957918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이론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강의 계획 준수</c:v>
                </c:pt>
                <c:pt idx="1">
                  <c:v>원활한 자료제공</c:v>
                </c:pt>
                <c:pt idx="2">
                  <c:v>자료의 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3.82</c:v>
                </c:pt>
                <c:pt idx="1">
                  <c:v>3.71</c:v>
                </c:pt>
                <c:pt idx="2">
                  <c:v>3.49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BA-4D69-9C10-2FE9427293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이론+실습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강의 계획 준수</c:v>
                </c:pt>
                <c:pt idx="1">
                  <c:v>원활한 자료제공</c:v>
                </c:pt>
                <c:pt idx="2">
                  <c:v>자료의 질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3.77</c:v>
                </c:pt>
                <c:pt idx="1">
                  <c:v>3.69</c:v>
                </c:pt>
                <c:pt idx="2">
                  <c:v>3.45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BA-4D69-9C10-2FE9427293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2763472"/>
        <c:axId val="2022763888"/>
      </c:barChart>
      <c:catAx>
        <c:axId val="202276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2763888"/>
        <c:crosses val="autoZero"/>
        <c:auto val="1"/>
        <c:lblAlgn val="ctr"/>
        <c:lblOffset val="100"/>
        <c:noMultiLvlLbl val="0"/>
      </c:catAx>
      <c:valAx>
        <c:axId val="20227638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276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048995939186862"/>
          <c:y val="0.20034594149101062"/>
          <c:w val="0.16356410637349578"/>
          <c:h val="0.668220753384736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116593964234916E-2"/>
          <c:y val="6.5746714664435268E-2"/>
          <c:w val="0.64617076835475107"/>
          <c:h val="0.643372312303012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이론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강의 계획 대비 진도 수준</c:v>
                </c:pt>
                <c:pt idx="1">
                  <c:v>적절한 강의 관련 공지</c:v>
                </c:pt>
                <c:pt idx="2">
                  <c:v>수업 이해 정도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3.79</c:v>
                </c:pt>
                <c:pt idx="1">
                  <c:v>3.57</c:v>
                </c:pt>
                <c:pt idx="2">
                  <c:v>3.37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58-481C-AE75-6634150D2F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이론+실습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강의 계획 대비 진도 수준</c:v>
                </c:pt>
                <c:pt idx="1">
                  <c:v>적절한 강의 관련 공지</c:v>
                </c:pt>
                <c:pt idx="2">
                  <c:v>수업 이해 정도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3.75</c:v>
                </c:pt>
                <c:pt idx="1">
                  <c:v>3.54</c:v>
                </c:pt>
                <c:pt idx="2">
                  <c:v>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58-481C-AE75-6634150D2F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5788528"/>
        <c:axId val="1455802672"/>
      </c:barChart>
      <c:catAx>
        <c:axId val="145578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5802672"/>
        <c:crosses val="autoZero"/>
        <c:auto val="1"/>
        <c:lblAlgn val="ctr"/>
        <c:lblOffset val="100"/>
        <c:noMultiLvlLbl val="0"/>
      </c:catAx>
      <c:valAx>
        <c:axId val="145580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578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25064887052457"/>
          <c:y val="0.84738620335548254"/>
          <c:w val="0.20917220418130708"/>
          <c:h val="0.128705900402904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43670675324343"/>
          <c:y val="0.2856730723576783"/>
          <c:w val="0.49168416109709995"/>
          <c:h val="0.532432973669048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오프라인 대비 장점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C-49D4-81A1-776FA68321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78411488"/>
        <c:axId val="1378401504"/>
      </c:barChart>
      <c:catAx>
        <c:axId val="1378411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401504"/>
        <c:crosses val="autoZero"/>
        <c:auto val="1"/>
        <c:lblAlgn val="ctr"/>
        <c:lblOffset val="100"/>
        <c:noMultiLvlLbl val="0"/>
      </c:catAx>
      <c:valAx>
        <c:axId val="13784015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41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10900723349635E-2"/>
          <c:y val="6.5822207479890538E-2"/>
          <c:w val="0.68828908763570495"/>
          <c:h val="0.642962819169386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원활한 실습 여부</c:v>
                </c:pt>
                <c:pt idx="1">
                  <c:v>실습 시간 적절성</c:v>
                </c:pt>
                <c:pt idx="2">
                  <c:v>실습 만족도</c:v>
                </c:pt>
                <c:pt idx="3">
                  <c:v>오프라인 대비 장점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3.2</c:v>
                </c:pt>
                <c:pt idx="1">
                  <c:v>3.18</c:v>
                </c:pt>
                <c:pt idx="2">
                  <c:v>3.03</c:v>
                </c:pt>
                <c:pt idx="3">
                  <c:v>3.17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E8-41B3-9A9B-C6DADE781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4648304"/>
        <c:axId val="1514653712"/>
      </c:barChart>
      <c:catAx>
        <c:axId val="151464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4653712"/>
        <c:crosses val="autoZero"/>
        <c:auto val="1"/>
        <c:lblAlgn val="ctr"/>
        <c:lblOffset val="100"/>
        <c:noMultiLvlLbl val="0"/>
      </c:catAx>
      <c:valAx>
        <c:axId val="1514653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464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343962567431299"/>
          <c:y val="8.7263661995190311E-2"/>
          <c:w val="0.12032077733798949"/>
          <c:h val="0.631495996954368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과제량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과제량</c:v>
                </c:pt>
                <c:pt idx="1">
                  <c:v>도움 정도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1.92</c:v>
                </c:pt>
                <c:pt idx="1">
                  <c:v>3.12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3-4D73-9A77-3D80F4EC74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4222175"/>
        <c:axId val="1514231743"/>
      </c:barChart>
      <c:catAx>
        <c:axId val="151422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4231743"/>
        <c:crosses val="autoZero"/>
        <c:auto val="1"/>
        <c:lblAlgn val="ctr"/>
        <c:lblOffset val="100"/>
        <c:noMultiLvlLbl val="0"/>
      </c:catAx>
      <c:valAx>
        <c:axId val="1514231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4222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/>
              <a:t>과제 희망 </a:t>
            </a:r>
            <a:r>
              <a:rPr lang="ko-KR" altLang="en-US" sz="1000" b="1" dirty="0" smtClean="0"/>
              <a:t>주기</a:t>
            </a:r>
            <a:endParaRPr lang="ko-KR" altLang="en-US" sz="1000" b="1" dirty="0"/>
          </a:p>
        </c:rich>
      </c:tx>
      <c:layout>
        <c:manualLayout>
          <c:xMode val="edge"/>
          <c:yMode val="edge"/>
          <c:x val="0.32805057398645376"/>
          <c:y val="0.805032959960723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5158508255616463"/>
          <c:y val="0.19885109494414754"/>
          <c:w val="0.40547842894079772"/>
          <c:h val="0.546234586418808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과제 희망 기간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84-4535-BC2E-7452207CB723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81-401A-8ED7-1CE80F827012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84-4535-BC2E-7452207CB7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주 1회</c:v>
                </c:pt>
                <c:pt idx="1">
                  <c:v>2주 1회</c:v>
                </c:pt>
                <c:pt idx="2">
                  <c:v>한달 1회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0.1719</c:v>
                </c:pt>
                <c:pt idx="1">
                  <c:v>0.57630000000000003</c:v>
                </c:pt>
                <c:pt idx="2">
                  <c:v>0.25180000000000002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01A-8ED7-1CE80F827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754899107678318"/>
          <c:y val="0.28965521139635003"/>
          <c:w val="0.20535656752414225"/>
          <c:h val="0.4283268726938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질문 전달 기회</c:v>
                </c:pt>
                <c:pt idx="1">
                  <c:v>피드백 유무</c:v>
                </c:pt>
                <c:pt idx="2">
                  <c:v>질문 빈도 수준</c:v>
                </c:pt>
                <c:pt idx="3">
                  <c:v>피드백 빈도 수준</c:v>
                </c:pt>
                <c:pt idx="4">
                  <c:v>질문 편의성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2.96</c:v>
                </c:pt>
                <c:pt idx="1">
                  <c:v>3.34</c:v>
                </c:pt>
                <c:pt idx="2">
                  <c:v>2.63</c:v>
                </c:pt>
                <c:pt idx="3">
                  <c:v>3.45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BE-49A8-ACA2-C703CFA531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26456927"/>
        <c:axId val="1626466495"/>
      </c:barChart>
      <c:catAx>
        <c:axId val="162645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6466495"/>
        <c:crosses val="autoZero"/>
        <c:auto val="1"/>
        <c:lblAlgn val="ctr"/>
        <c:lblOffset val="100"/>
        <c:noMultiLvlLbl val="0"/>
      </c:catAx>
      <c:valAx>
        <c:axId val="16264664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6456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smtClean="0"/>
              <a:t>MEAN</a:t>
            </a:r>
            <a:endParaRPr lang="ko-KR" altLang="en-US" sz="1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E-learning 편의성</c:v>
                </c:pt>
                <c:pt idx="1">
                  <c:v>끊김 수준</c:v>
                </c:pt>
                <c:pt idx="2">
                  <c:v>시스템 오류 빈도</c:v>
                </c:pt>
                <c:pt idx="3">
                  <c:v>시스템 관련 공지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3.44</c:v>
                </c:pt>
                <c:pt idx="1">
                  <c:v>3.45</c:v>
                </c:pt>
                <c:pt idx="2">
                  <c:v>3.47</c:v>
                </c:pt>
                <c:pt idx="3">
                  <c:v>3.27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12-45C2-ADE9-D7AA395952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6815679"/>
        <c:axId val="1456807359"/>
      </c:barChart>
      <c:catAx>
        <c:axId val="145681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6807359"/>
        <c:crosses val="autoZero"/>
        <c:auto val="1"/>
        <c:lblAlgn val="ctr"/>
        <c:lblOffset val="100"/>
        <c:noMultiLvlLbl val="0"/>
      </c:catAx>
      <c:valAx>
        <c:axId val="1456807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6815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85-461C-ACC0-2E53C0447C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1학년</c:v>
                </c:pt>
                <c:pt idx="1">
                  <c:v>2학년</c:v>
                </c:pt>
                <c:pt idx="2">
                  <c:v>3학년</c:v>
                </c:pt>
                <c:pt idx="3">
                  <c:v>4학년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320</c:v>
                </c:pt>
                <c:pt idx="1">
                  <c:v>208</c:v>
                </c:pt>
                <c:pt idx="2">
                  <c:v>182</c:v>
                </c:pt>
                <c:pt idx="3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85-461C-ACC0-2E53C0447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8410416"/>
        <c:axId val="1758413328"/>
      </c:barChart>
      <c:catAx>
        <c:axId val="175841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8413328"/>
        <c:crosses val="autoZero"/>
        <c:auto val="1"/>
        <c:lblAlgn val="ctr"/>
        <c:lblOffset val="100"/>
        <c:noMultiLvlLbl val="0"/>
      </c:catAx>
      <c:valAx>
        <c:axId val="175841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841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오프라인 대비 흥미</c:v>
                </c:pt>
                <c:pt idx="1">
                  <c:v>오프라인 대비 이론 이해도</c:v>
                </c:pt>
                <c:pt idx="2">
                  <c:v>오프라인 대비 실습 유익 정도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2.79</c:v>
                </c:pt>
                <c:pt idx="2">
                  <c:v>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B-466B-A7CA-16DCF8CD64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6444031"/>
        <c:axId val="1626453599"/>
      </c:barChart>
      <c:catAx>
        <c:axId val="162644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6453599"/>
        <c:crosses val="autoZero"/>
        <c:auto val="1"/>
        <c:lblAlgn val="ctr"/>
        <c:lblOffset val="100"/>
        <c:noMultiLvlLbl val="0"/>
      </c:catAx>
      <c:valAx>
        <c:axId val="1626453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6444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오프라인 대비 전달력</c:v>
                </c:pt>
                <c:pt idx="1">
                  <c:v>원격 수업 준비 정도</c:v>
                </c:pt>
                <c:pt idx="2">
                  <c:v>만족도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2.79</c:v>
                </c:pt>
                <c:pt idx="1">
                  <c:v>3.03</c:v>
                </c:pt>
                <c:pt idx="2">
                  <c:v>3.03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B1-4D13-B12D-6DEEAD8009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94405567"/>
        <c:axId val="1394405983"/>
      </c:barChart>
      <c:catAx>
        <c:axId val="139440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4405983"/>
        <c:crosses val="autoZero"/>
        <c:auto val="1"/>
        <c:lblAlgn val="ctr"/>
        <c:lblOffset val="100"/>
        <c:noMultiLvlLbl val="0"/>
      </c:catAx>
      <c:valAx>
        <c:axId val="1394405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440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 smtClean="0"/>
              <a:t>수업 선호 형태</a:t>
            </a:r>
            <a:endParaRPr lang="ko-KR" altLang="en-US" sz="1000" b="1" dirty="0"/>
          </a:p>
        </c:rich>
      </c:tx>
      <c:layout>
        <c:manualLayout>
          <c:xMode val="edge"/>
          <c:yMode val="edge"/>
          <c:x val="0.23809540069151947"/>
          <c:y val="2.93504672270834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087203737693278"/>
          <c:y val="0.24207572050774923"/>
          <c:w val="0.3580693557690186"/>
          <c:h val="0.630118016610977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27-482E-8D19-22992FBF1BD0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57-4E6D-BDF7-33C619C2A8CE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27-482E-8D19-22992FBF1BD0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B27-482E-8D19-22992FBF1B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실시간 강의</c:v>
                </c:pt>
                <c:pt idx="1">
                  <c:v>녹화된 강의</c:v>
                </c:pt>
                <c:pt idx="2">
                  <c:v>단순 수업자료 업로드</c:v>
                </c:pt>
                <c:pt idx="3">
                  <c:v>과제 위주 정리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0.13320000000000001</c:v>
                </c:pt>
                <c:pt idx="1">
                  <c:v>0.7107</c:v>
                </c:pt>
                <c:pt idx="2">
                  <c:v>0.1114</c:v>
                </c:pt>
                <c:pt idx="3">
                  <c:v>4.48E-2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57-4E6D-BDF7-33C619C2A8C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040189448181741"/>
          <c:y val="0.28071618837730744"/>
          <c:w val="0.31958375401994282"/>
          <c:h val="0.607752036159775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/>
              <a:t>장점</a:t>
            </a:r>
          </a:p>
        </c:rich>
      </c:tx>
      <c:layout>
        <c:manualLayout>
          <c:xMode val="edge"/>
          <c:yMode val="edge"/>
          <c:x val="0.37406278378412677"/>
          <c:y val="8.490533556493970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2524975393700781E-2"/>
          <c:y val="9.4060069522093268E-2"/>
          <c:w val="0.58095556258022485"/>
          <c:h val="0.519503658116298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장점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D86-423D-B121-298D0788C7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장소 및 시간 자유</c:v>
                </c:pt>
                <c:pt idx="1">
                  <c:v>반복 시청</c:v>
                </c:pt>
                <c:pt idx="2">
                  <c:v>비대면으로 인한 부담 적음</c:v>
                </c:pt>
                <c:pt idx="3">
                  <c:v>자유로운 질문(의견)표출</c:v>
                </c:pt>
                <c:pt idx="4">
                  <c:v>비용 절감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0.31430000000000002</c:v>
                </c:pt>
                <c:pt idx="1">
                  <c:v>0.30270000000000002</c:v>
                </c:pt>
                <c:pt idx="2">
                  <c:v>9.4100000000000003E-2</c:v>
                </c:pt>
                <c:pt idx="3">
                  <c:v>2.81E-2</c:v>
                </c:pt>
                <c:pt idx="4">
                  <c:v>0.26069999999999999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86-423D-B121-298D0788C7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456822751"/>
        <c:axId val="1456818591"/>
      </c:barChart>
      <c:catAx>
        <c:axId val="14568227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6818591"/>
        <c:crosses val="autoZero"/>
        <c:auto val="1"/>
        <c:lblAlgn val="ctr"/>
        <c:lblOffset val="100"/>
        <c:noMultiLvlLbl val="0"/>
      </c:catAx>
      <c:valAx>
        <c:axId val="1456818591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6822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단점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0B-4511-AA75-94166652D1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원활하지 않은 질의응답</c:v>
                </c:pt>
                <c:pt idx="1">
                  <c:v>오프라인 대비 집중도 하락</c:v>
                </c:pt>
                <c:pt idx="2">
                  <c:v>많은 과제량으로 공부집중 방해</c:v>
                </c:pt>
                <c:pt idx="3">
                  <c:v>E-learnin시스템 개편으로 인한 불편함</c:v>
                </c:pt>
                <c:pt idx="4">
                  <c:v>저수준의 음질 및 화질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0.1326</c:v>
                </c:pt>
                <c:pt idx="1">
                  <c:v>0.25230000000000002</c:v>
                </c:pt>
                <c:pt idx="2">
                  <c:v>0.32940000000000003</c:v>
                </c:pt>
                <c:pt idx="3">
                  <c:v>4.58E-2</c:v>
                </c:pt>
                <c:pt idx="4">
                  <c:v>0.2399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0B-4511-AA75-94166652D1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8355823"/>
        <c:axId val="1438361231"/>
      </c:barChart>
      <c:catAx>
        <c:axId val="1438355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8361231"/>
        <c:crosses val="autoZero"/>
        <c:auto val="1"/>
        <c:lblAlgn val="ctr"/>
        <c:lblOffset val="100"/>
        <c:noMultiLvlLbl val="0"/>
      </c:catAx>
      <c:valAx>
        <c:axId val="143836123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8355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618325834270716"/>
          <c:y val="0.18392858529916653"/>
          <c:w val="0.79451662292213476"/>
          <c:h val="0.550742187803419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개선점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00-4B18-81C2-B297FB19B7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신속한 피드백</c:v>
                </c:pt>
                <c:pt idx="1">
                  <c:v>과제량 축소</c:v>
                </c:pt>
                <c:pt idx="2">
                  <c:v>음질 및 화질 향상</c:v>
                </c:pt>
                <c:pt idx="3">
                  <c:v>원활한 수업관련 공지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0.12559999999999999</c:v>
                </c:pt>
                <c:pt idx="1">
                  <c:v>0.40560000000000002</c:v>
                </c:pt>
                <c:pt idx="2">
                  <c:v>0.2757</c:v>
                </c:pt>
                <c:pt idx="3">
                  <c:v>0.193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00-4B18-81C2-B297FB19B7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8383279"/>
        <c:axId val="1438383695"/>
      </c:barChart>
      <c:catAx>
        <c:axId val="1438383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8383695"/>
        <c:crosses val="autoZero"/>
        <c:auto val="1"/>
        <c:lblAlgn val="ctr"/>
        <c:lblOffset val="100"/>
        <c:noMultiLvlLbl val="0"/>
      </c:catAx>
      <c:valAx>
        <c:axId val="1438383695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8383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 smtClean="0"/>
              <a:t>교육자의 열정</a:t>
            </a:r>
            <a:endParaRPr lang="en-US" altLang="ko-KR" sz="1200" b="1" dirty="0" smtClean="0"/>
          </a:p>
        </c:rich>
      </c:tx>
      <c:layout>
        <c:manualLayout>
          <c:xMode val="edge"/>
          <c:yMode val="edge"/>
          <c:x val="0.37483682727778189"/>
          <c:y val="5.1267823550610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7B5-4171-A52D-AD73DFEFE8FE}"/>
              </c:ext>
            </c:extLst>
          </c:dPt>
          <c:dPt>
            <c:idx val="8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B5-4171-A52D-AD73DFEFE8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4.03</c:v>
                </c:pt>
                <c:pt idx="1">
                  <c:v>3.81</c:v>
                </c:pt>
                <c:pt idx="2">
                  <c:v>3.42</c:v>
                </c:pt>
                <c:pt idx="3">
                  <c:v>3.71</c:v>
                </c:pt>
                <c:pt idx="4">
                  <c:v>3.88</c:v>
                </c:pt>
                <c:pt idx="5">
                  <c:v>3.78</c:v>
                </c:pt>
                <c:pt idx="6">
                  <c:v>3.87</c:v>
                </c:pt>
                <c:pt idx="7">
                  <c:v>3.66</c:v>
                </c:pt>
                <c:pt idx="8">
                  <c:v>4.03</c:v>
                </c:pt>
                <c:pt idx="9">
                  <c:v>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B5-4171-A52D-AD73DFEFE8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005672671"/>
        <c:axId val="2005706367"/>
      </c:barChart>
      <c:catAx>
        <c:axId val="2005672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5706367"/>
        <c:crosses val="autoZero"/>
        <c:auto val="1"/>
        <c:lblAlgn val="ctr"/>
        <c:lblOffset val="100"/>
        <c:noMultiLvlLbl val="0"/>
      </c:catAx>
      <c:valAx>
        <c:axId val="200570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5672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144371077558256"/>
          <c:y val="5.49190970349093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교육자의 쉬운 가르침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14-4910-AAAF-50F510910A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3.71</c:v>
                </c:pt>
                <c:pt idx="1">
                  <c:v>3.32</c:v>
                </c:pt>
                <c:pt idx="2">
                  <c:v>3.3</c:v>
                </c:pt>
                <c:pt idx="3">
                  <c:v>3.39</c:v>
                </c:pt>
                <c:pt idx="4">
                  <c:v>3.46</c:v>
                </c:pt>
                <c:pt idx="5">
                  <c:v>3.44</c:v>
                </c:pt>
                <c:pt idx="6">
                  <c:v>3.48</c:v>
                </c:pt>
                <c:pt idx="7">
                  <c:v>3.32</c:v>
                </c:pt>
                <c:pt idx="8">
                  <c:v>3.48</c:v>
                </c:pt>
                <c:pt idx="9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4-4910-AAAF-50F510910A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33879311"/>
        <c:axId val="1933860175"/>
      </c:barChart>
      <c:catAx>
        <c:axId val="193387931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3860175"/>
        <c:crosses val="autoZero"/>
        <c:auto val="1"/>
        <c:lblAlgn val="ctr"/>
        <c:lblOffset val="100"/>
        <c:noMultiLvlLbl val="0"/>
      </c:catAx>
      <c:valAx>
        <c:axId val="193386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3879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교육 </a:t>
            </a:r>
            <a:r>
              <a:rPr lang="ko-KR" altLang="en-US" dirty="0" smtClean="0"/>
              <a:t>컨텐츠의 </a:t>
            </a:r>
            <a:r>
              <a:rPr lang="ko-KR" altLang="en-US" dirty="0"/>
              <a:t>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교육 콘텐츠의 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6B-4EBD-8E62-5EFC6A51A5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3.66</c:v>
                </c:pt>
                <c:pt idx="1">
                  <c:v>3.4</c:v>
                </c:pt>
                <c:pt idx="2">
                  <c:v>3.33</c:v>
                </c:pt>
                <c:pt idx="3">
                  <c:v>3.37</c:v>
                </c:pt>
                <c:pt idx="4">
                  <c:v>3.7</c:v>
                </c:pt>
                <c:pt idx="5">
                  <c:v>3.6</c:v>
                </c:pt>
                <c:pt idx="6">
                  <c:v>3.52</c:v>
                </c:pt>
                <c:pt idx="7">
                  <c:v>3.33</c:v>
                </c:pt>
                <c:pt idx="8">
                  <c:v>3.56</c:v>
                </c:pt>
                <c:pt idx="9">
                  <c:v>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6B-4EBD-8E62-5EFC6A51A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3117759"/>
        <c:axId val="953113599"/>
      </c:barChart>
      <c:catAx>
        <c:axId val="9531177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3113599"/>
        <c:crosses val="autoZero"/>
        <c:auto val="1"/>
        <c:lblAlgn val="ctr"/>
        <c:lblOffset val="100"/>
        <c:noMultiLvlLbl val="0"/>
      </c:catAx>
      <c:valAx>
        <c:axId val="953113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3117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교육자의 열정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FB-41A9-82C7-0DDCFEF958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3.97</c:v>
                </c:pt>
                <c:pt idx="1">
                  <c:v>3.81</c:v>
                </c:pt>
                <c:pt idx="2">
                  <c:v>3.44</c:v>
                </c:pt>
                <c:pt idx="3">
                  <c:v>3.74</c:v>
                </c:pt>
                <c:pt idx="4">
                  <c:v>3.95</c:v>
                </c:pt>
                <c:pt idx="5">
                  <c:v>3.61</c:v>
                </c:pt>
                <c:pt idx="6">
                  <c:v>3.95</c:v>
                </c:pt>
                <c:pt idx="7">
                  <c:v>3.67</c:v>
                </c:pt>
                <c:pt idx="8">
                  <c:v>4.09</c:v>
                </c:pt>
                <c:pt idx="9">
                  <c:v>3.62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FB-41A9-82C7-0DDCFEF958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57216863"/>
        <c:axId val="757198559"/>
      </c:barChart>
      <c:catAx>
        <c:axId val="757216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7198559"/>
        <c:crosses val="autoZero"/>
        <c:auto val="1"/>
        <c:lblAlgn val="ctr"/>
        <c:lblOffset val="100"/>
        <c:noMultiLvlLbl val="0"/>
      </c:catAx>
      <c:valAx>
        <c:axId val="757198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721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MAJOR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2D4-426C-B453-71A587FA170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2D4-426C-B453-71A587FA17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휴먼,로봇융합전공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68</c:v>
                </c:pt>
                <c:pt idx="1">
                  <c:v>63</c:v>
                </c:pt>
                <c:pt idx="2">
                  <c:v>57</c:v>
                </c:pt>
                <c:pt idx="3">
                  <c:v>70</c:v>
                </c:pt>
                <c:pt idx="4">
                  <c:v>80</c:v>
                </c:pt>
                <c:pt idx="5">
                  <c:v>82</c:v>
                </c:pt>
                <c:pt idx="6">
                  <c:v>194</c:v>
                </c:pt>
                <c:pt idx="7">
                  <c:v>82</c:v>
                </c:pt>
                <c:pt idx="8">
                  <c:v>66</c:v>
                </c:pt>
                <c:pt idx="9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D4-426C-B453-71A587FA17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83122224"/>
        <c:axId val="1183122640"/>
      </c:barChart>
      <c:catAx>
        <c:axId val="1183122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3122640"/>
        <c:crosses val="autoZero"/>
        <c:auto val="1"/>
        <c:lblAlgn val="ctr"/>
        <c:lblOffset val="100"/>
        <c:noMultiLvlLbl val="0"/>
      </c:catAx>
      <c:valAx>
        <c:axId val="118312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312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교육자의 쉬운 가르침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00-4450-9232-AC698C4A61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3.59</c:v>
                </c:pt>
                <c:pt idx="1">
                  <c:v>3.46</c:v>
                </c:pt>
                <c:pt idx="2">
                  <c:v>3.23</c:v>
                </c:pt>
                <c:pt idx="3">
                  <c:v>3.39</c:v>
                </c:pt>
                <c:pt idx="4">
                  <c:v>3.51</c:v>
                </c:pt>
                <c:pt idx="5">
                  <c:v>3.3</c:v>
                </c:pt>
                <c:pt idx="6">
                  <c:v>3.53</c:v>
                </c:pt>
                <c:pt idx="7">
                  <c:v>3.29</c:v>
                </c:pt>
                <c:pt idx="8">
                  <c:v>3.52</c:v>
                </c:pt>
                <c:pt idx="9">
                  <c:v>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00-4450-9232-AC698C4A61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54676143"/>
        <c:axId val="754680303"/>
      </c:barChart>
      <c:catAx>
        <c:axId val="754676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4680303"/>
        <c:crosses val="autoZero"/>
        <c:auto val="1"/>
        <c:lblAlgn val="ctr"/>
        <c:lblOffset val="100"/>
        <c:noMultiLvlLbl val="0"/>
      </c:catAx>
      <c:valAx>
        <c:axId val="754680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4676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교육 컨텐츠의 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389-469F-B637-E73B8C2D8F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3.62</c:v>
                </c:pt>
                <c:pt idx="1">
                  <c:v>3.35</c:v>
                </c:pt>
                <c:pt idx="2">
                  <c:v>3.28</c:v>
                </c:pt>
                <c:pt idx="3">
                  <c:v>3.4</c:v>
                </c:pt>
                <c:pt idx="4">
                  <c:v>3.65</c:v>
                </c:pt>
                <c:pt idx="5">
                  <c:v>3.28</c:v>
                </c:pt>
                <c:pt idx="6">
                  <c:v>3.56</c:v>
                </c:pt>
                <c:pt idx="7">
                  <c:v>3.35</c:v>
                </c:pt>
                <c:pt idx="8">
                  <c:v>3.53</c:v>
                </c:pt>
                <c:pt idx="9">
                  <c:v>3.22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89-469F-B637-E73B8C2D8F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58828671"/>
        <c:axId val="1258809535"/>
      </c:barChart>
      <c:catAx>
        <c:axId val="1258828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58809535"/>
        <c:crosses val="autoZero"/>
        <c:auto val="1"/>
        <c:lblAlgn val="ctr"/>
        <c:lblOffset val="100"/>
        <c:noMultiLvlLbl val="0"/>
      </c:catAx>
      <c:valAx>
        <c:axId val="1258809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58828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원활한 실습 여부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BF-4CA9-8214-3DD4B3D22C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3.46</c:v>
                </c:pt>
                <c:pt idx="1">
                  <c:v>3.06</c:v>
                </c:pt>
                <c:pt idx="2">
                  <c:v>2.89</c:v>
                </c:pt>
                <c:pt idx="3">
                  <c:v>2.94</c:v>
                </c:pt>
                <c:pt idx="4">
                  <c:v>3.08</c:v>
                </c:pt>
                <c:pt idx="5">
                  <c:v>3.06</c:v>
                </c:pt>
                <c:pt idx="6">
                  <c:v>3.51</c:v>
                </c:pt>
                <c:pt idx="7">
                  <c:v>3.4</c:v>
                </c:pt>
                <c:pt idx="8">
                  <c:v>3.14</c:v>
                </c:pt>
                <c:pt idx="9">
                  <c:v>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BF-4CA9-8214-3DD4B3D22C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20130752"/>
        <c:axId val="1620127424"/>
      </c:barChart>
      <c:catAx>
        <c:axId val="1620130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0127424"/>
        <c:crosses val="autoZero"/>
        <c:auto val="1"/>
        <c:lblAlgn val="ctr"/>
        <c:lblOffset val="100"/>
        <c:noMultiLvlLbl val="0"/>
      </c:catAx>
      <c:valAx>
        <c:axId val="1620127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013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실습 시간의 적절성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D1-48FE-84A6-7734701EA5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3.44</c:v>
                </c:pt>
                <c:pt idx="1">
                  <c:v>2.97</c:v>
                </c:pt>
                <c:pt idx="2">
                  <c:v>2.77</c:v>
                </c:pt>
                <c:pt idx="3">
                  <c:v>2.94</c:v>
                </c:pt>
                <c:pt idx="4">
                  <c:v>3.1</c:v>
                </c:pt>
                <c:pt idx="5">
                  <c:v>3.12</c:v>
                </c:pt>
                <c:pt idx="6">
                  <c:v>3.47</c:v>
                </c:pt>
                <c:pt idx="7">
                  <c:v>3.3</c:v>
                </c:pt>
                <c:pt idx="8">
                  <c:v>3.06</c:v>
                </c:pt>
                <c:pt idx="9">
                  <c:v>3.02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D1-48FE-84A6-7734701EA5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28707328"/>
        <c:axId val="1728713152"/>
      </c:barChart>
      <c:catAx>
        <c:axId val="1728707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8713152"/>
        <c:crosses val="autoZero"/>
        <c:auto val="1"/>
        <c:lblAlgn val="ctr"/>
        <c:lblOffset val="100"/>
        <c:noMultiLvlLbl val="0"/>
      </c:catAx>
      <c:valAx>
        <c:axId val="172871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8707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피드백 유무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8D-4ED6-9201-83A9CCC400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3.56</c:v>
                </c:pt>
                <c:pt idx="1">
                  <c:v>3.17</c:v>
                </c:pt>
                <c:pt idx="2">
                  <c:v>3.19</c:v>
                </c:pt>
                <c:pt idx="3">
                  <c:v>3.24</c:v>
                </c:pt>
                <c:pt idx="4">
                  <c:v>3.42</c:v>
                </c:pt>
                <c:pt idx="5">
                  <c:v>3.34</c:v>
                </c:pt>
                <c:pt idx="6">
                  <c:v>3.46</c:v>
                </c:pt>
                <c:pt idx="7">
                  <c:v>3.05</c:v>
                </c:pt>
                <c:pt idx="8">
                  <c:v>3.47</c:v>
                </c:pt>
                <c:pt idx="9">
                  <c:v>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8D-4ED6-9201-83A9CCC400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42872544"/>
        <c:axId val="2042874624"/>
      </c:barChart>
      <c:catAx>
        <c:axId val="2042872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2874624"/>
        <c:crosses val="autoZero"/>
        <c:auto val="1"/>
        <c:lblAlgn val="ctr"/>
        <c:lblOffset val="100"/>
        <c:noMultiLvlLbl val="0"/>
      </c:catAx>
      <c:valAx>
        <c:axId val="2042874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287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오프라인 대비 흥미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F5-47BB-B66F-12393A4253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2.94</c:v>
                </c:pt>
                <c:pt idx="1">
                  <c:v>2.63</c:v>
                </c:pt>
                <c:pt idx="2">
                  <c:v>2.54</c:v>
                </c:pt>
                <c:pt idx="3">
                  <c:v>2.5299999999999998</c:v>
                </c:pt>
                <c:pt idx="4">
                  <c:v>2.85</c:v>
                </c:pt>
                <c:pt idx="5">
                  <c:v>3.11</c:v>
                </c:pt>
                <c:pt idx="6">
                  <c:v>2.63</c:v>
                </c:pt>
                <c:pt idx="7">
                  <c:v>2.6</c:v>
                </c:pt>
                <c:pt idx="8">
                  <c:v>2.5</c:v>
                </c:pt>
                <c:pt idx="9">
                  <c:v>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F5-47BB-B66F-12393A4253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42710720"/>
        <c:axId val="2042718208"/>
      </c:barChart>
      <c:catAx>
        <c:axId val="204271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2718208"/>
        <c:crosses val="autoZero"/>
        <c:auto val="1"/>
        <c:lblAlgn val="ctr"/>
        <c:lblOffset val="100"/>
        <c:noMultiLvlLbl val="0"/>
      </c:catAx>
      <c:valAx>
        <c:axId val="204271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271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600" b="1"/>
              <a:t>수업 선호 형태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실시간 강의</c:v>
                </c:pt>
              </c:strCache>
            </c:strRef>
          </c:tx>
          <c:spPr>
            <a:solidFill>
              <a:schemeClr val="accent3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Sheet1!$B$2:$B$11</c:f>
              <c:numCache>
                <c:formatCode>0.0%</c:formatCode>
                <c:ptCount val="10"/>
                <c:pt idx="0">
                  <c:v>0.2059</c:v>
                </c:pt>
                <c:pt idx="1">
                  <c:v>6.3500000000000001E-2</c:v>
                </c:pt>
                <c:pt idx="2">
                  <c:v>0.1754</c:v>
                </c:pt>
                <c:pt idx="3">
                  <c:v>0.1</c:v>
                </c:pt>
                <c:pt idx="4">
                  <c:v>3.7499999999999999E-2</c:v>
                </c:pt>
                <c:pt idx="5">
                  <c:v>0.17069999999999999</c:v>
                </c:pt>
                <c:pt idx="6">
                  <c:v>0.17530000000000001</c:v>
                </c:pt>
                <c:pt idx="7">
                  <c:v>0.10979999999999999</c:v>
                </c:pt>
                <c:pt idx="8">
                  <c:v>0.1061</c:v>
                </c:pt>
                <c:pt idx="9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2-4079-BD1C-9A0B0FBEA8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녹화된 강의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Sheet1!$C$2:$C$11</c:f>
              <c:numCache>
                <c:formatCode>0.0%</c:formatCode>
                <c:ptCount val="10"/>
                <c:pt idx="0">
                  <c:v>0.66180000000000005</c:v>
                </c:pt>
                <c:pt idx="1">
                  <c:v>0.82540000000000002</c:v>
                </c:pt>
                <c:pt idx="2">
                  <c:v>0.73680000000000001</c:v>
                </c:pt>
                <c:pt idx="3">
                  <c:v>0.64290000000000003</c:v>
                </c:pt>
                <c:pt idx="4">
                  <c:v>0.82499999999999996</c:v>
                </c:pt>
                <c:pt idx="5">
                  <c:v>0.67069999999999996</c:v>
                </c:pt>
                <c:pt idx="6">
                  <c:v>0.66500000000000004</c:v>
                </c:pt>
                <c:pt idx="7">
                  <c:v>0.75609999999999999</c:v>
                </c:pt>
                <c:pt idx="8">
                  <c:v>0.75760000000000005</c:v>
                </c:pt>
                <c:pt idx="9">
                  <c:v>0.64059999999999995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E2-4079-BD1C-9A0B0FBEA8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단순 수업자료 업로드</c:v>
                </c:pt>
              </c:strCache>
            </c:strRef>
          </c:tx>
          <c:spPr>
            <a:solidFill>
              <a:schemeClr val="accent3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Sheet1!$D$2:$D$11</c:f>
              <c:numCache>
                <c:formatCode>0.0%</c:formatCode>
                <c:ptCount val="10"/>
                <c:pt idx="0">
                  <c:v>0.10290000000000001</c:v>
                </c:pt>
                <c:pt idx="1">
                  <c:v>9.5200000000000007E-2</c:v>
                </c:pt>
                <c:pt idx="2">
                  <c:v>8.77E-2</c:v>
                </c:pt>
                <c:pt idx="3">
                  <c:v>0.15709999999999999</c:v>
                </c:pt>
                <c:pt idx="4">
                  <c:v>0.1125</c:v>
                </c:pt>
                <c:pt idx="5">
                  <c:v>9.7600000000000006E-2</c:v>
                </c:pt>
                <c:pt idx="6">
                  <c:v>0.1134</c:v>
                </c:pt>
                <c:pt idx="7">
                  <c:v>6.0999999999999999E-2</c:v>
                </c:pt>
                <c:pt idx="8">
                  <c:v>0.1061</c:v>
                </c:pt>
                <c:pt idx="9">
                  <c:v>0.1875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E2-4079-BD1C-9A0B0FBEA8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과제 위주 정리</c:v>
                </c:pt>
              </c:strCache>
            </c:strRef>
          </c:tx>
          <c:spPr>
            <a:solidFill>
              <a:schemeClr val="accent3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3.7828865390202265E-3"/>
                  <c:y val="-8.401457564019561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8DC-4E16-B82D-E89D8BA94C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산업공학과</c:v>
                </c:pt>
                <c:pt idx="1">
                  <c:v>신소재공학과</c:v>
                </c:pt>
                <c:pt idx="2">
                  <c:v>에너지화학공학전공</c:v>
                </c:pt>
                <c:pt idx="3">
                  <c:v>의료IT융합전공</c:v>
                </c:pt>
                <c:pt idx="4">
                  <c:v>전기공학전공</c:v>
                </c:pt>
                <c:pt idx="5">
                  <c:v>전자공학전공</c:v>
                </c:pt>
                <c:pt idx="6">
                  <c:v>컴퓨터공학과</c:v>
                </c:pt>
                <c:pt idx="7">
                  <c:v>컴퓨터응용기계공학과</c:v>
                </c:pt>
                <c:pt idx="8">
                  <c:v>환경에너지공학전공</c:v>
                </c:pt>
                <c:pt idx="9">
                  <c:v>휴먼로봇융합전공</c:v>
                </c:pt>
              </c:strCache>
            </c:strRef>
          </c:cat>
          <c:val>
            <c:numRef>
              <c:f>Sheet1!$E$2:$E$11</c:f>
              <c:numCache>
                <c:formatCode>0.0%</c:formatCode>
                <c:ptCount val="10"/>
                <c:pt idx="0">
                  <c:v>2.9399999999999999E-2</c:v>
                </c:pt>
                <c:pt idx="1">
                  <c:v>1.5900000000000001E-2</c:v>
                </c:pt>
                <c:pt idx="2">
                  <c:v>0</c:v>
                </c:pt>
                <c:pt idx="3">
                  <c:v>0.1</c:v>
                </c:pt>
                <c:pt idx="4">
                  <c:v>2.5000000000000001E-2</c:v>
                </c:pt>
                <c:pt idx="5">
                  <c:v>6.0999999999999999E-2</c:v>
                </c:pt>
                <c:pt idx="6">
                  <c:v>4.6399999999999997E-2</c:v>
                </c:pt>
                <c:pt idx="7">
                  <c:v>7.3200000000000001E-2</c:v>
                </c:pt>
                <c:pt idx="8">
                  <c:v>3.0300000000000001E-2</c:v>
                </c:pt>
                <c:pt idx="9">
                  <c:v>4.6899999999999997E-2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E2-4079-BD1C-9A0B0FBEA8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8292608"/>
        <c:axId val="58281376"/>
      </c:barChart>
      <c:catAx>
        <c:axId val="5829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281376"/>
        <c:crosses val="autoZero"/>
        <c:auto val="1"/>
        <c:lblAlgn val="ctr"/>
        <c:lblOffset val="100"/>
        <c:noMultiLvlLbl val="0"/>
      </c:catAx>
      <c:valAx>
        <c:axId val="58281376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29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과제량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119-4722-AE79-458656C8B7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1학년</c:v>
                </c:pt>
                <c:pt idx="1">
                  <c:v>2학년</c:v>
                </c:pt>
                <c:pt idx="2">
                  <c:v>3학년</c:v>
                </c:pt>
                <c:pt idx="3">
                  <c:v>4학년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2.0699999999999998</c:v>
                </c:pt>
                <c:pt idx="1">
                  <c:v>1.83</c:v>
                </c:pt>
                <c:pt idx="2">
                  <c:v>1.83</c:v>
                </c:pt>
                <c:pt idx="3">
                  <c:v>1.78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19-4722-AE79-458656C8B7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2743584"/>
        <c:axId val="2042850912"/>
      </c:barChart>
      <c:catAx>
        <c:axId val="204274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2850912"/>
        <c:crosses val="autoZero"/>
        <c:auto val="1"/>
        <c:lblAlgn val="ctr"/>
        <c:lblOffset val="100"/>
        <c:noMultiLvlLbl val="0"/>
      </c:catAx>
      <c:valAx>
        <c:axId val="2042850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274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smtClean="0"/>
              <a:t>과제 희망 주기</a:t>
            </a:r>
            <a:endParaRPr 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 1회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1학년</c:v>
                </c:pt>
                <c:pt idx="1">
                  <c:v>2학년</c:v>
                </c:pt>
                <c:pt idx="2">
                  <c:v>3학년</c:v>
                </c:pt>
                <c:pt idx="3">
                  <c:v>4학년</c:v>
                </c:pt>
              </c:strCache>
            </c:strRef>
          </c:cat>
          <c:val>
            <c:numRef>
              <c:f>Sheet1!$B$2:$B$5</c:f>
              <c:numCache>
                <c:formatCode>0_);[Red]\(0\)</c:formatCode>
                <c:ptCount val="4"/>
                <c:pt idx="0">
                  <c:v>63</c:v>
                </c:pt>
                <c:pt idx="1">
                  <c:v>35</c:v>
                </c:pt>
                <c:pt idx="2">
                  <c:v>28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8-44CB-BE92-F53F79A05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2주 1회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1학년</c:v>
                </c:pt>
                <c:pt idx="1">
                  <c:v>2학년</c:v>
                </c:pt>
                <c:pt idx="2">
                  <c:v>3학년</c:v>
                </c:pt>
                <c:pt idx="3">
                  <c:v>4학년</c:v>
                </c:pt>
              </c:strCache>
            </c:strRef>
          </c:cat>
          <c:val>
            <c:numRef>
              <c:f>Sheet1!$C$2:$C$5</c:f>
              <c:numCache>
                <c:formatCode>0_);[Red]\(0\)</c:formatCode>
                <c:ptCount val="4"/>
                <c:pt idx="0">
                  <c:v>200</c:v>
                </c:pt>
                <c:pt idx="1">
                  <c:v>118</c:v>
                </c:pt>
                <c:pt idx="2">
                  <c:v>102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8-44CB-BE92-F53F79A051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 1회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1학년</c:v>
                </c:pt>
                <c:pt idx="1">
                  <c:v>2학년</c:v>
                </c:pt>
                <c:pt idx="2">
                  <c:v>3학년</c:v>
                </c:pt>
                <c:pt idx="3">
                  <c:v>4학년</c:v>
                </c:pt>
              </c:strCache>
            </c:strRef>
          </c:cat>
          <c:val>
            <c:numRef>
              <c:f>Sheet1!$D$2:$D$5</c:f>
              <c:numCache>
                <c:formatCode>0_);[Red]\(0\)</c:formatCode>
                <c:ptCount val="4"/>
                <c:pt idx="0">
                  <c:v>57</c:v>
                </c:pt>
                <c:pt idx="1">
                  <c:v>55</c:v>
                </c:pt>
                <c:pt idx="2">
                  <c:v>52</c:v>
                </c:pt>
                <c:pt idx="3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8-44CB-BE92-F53F79A051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6869184"/>
        <c:axId val="1836860448"/>
      </c:barChart>
      <c:catAx>
        <c:axId val="183686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6860448"/>
        <c:crosses val="autoZero"/>
        <c:auto val="1"/>
        <c:lblAlgn val="ctr"/>
        <c:lblOffset val="100"/>
        <c:noMultiLvlLbl val="0"/>
      </c:catAx>
      <c:valAx>
        <c:axId val="1836860448"/>
        <c:scaling>
          <c:orientation val="minMax"/>
        </c:scaling>
        <c:delete val="0"/>
        <c:axPos val="l"/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686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E-learning 편의성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3E1-4CD2-9E44-F2EDE09E31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1학년</c:v>
                </c:pt>
                <c:pt idx="1">
                  <c:v>2학년</c:v>
                </c:pt>
                <c:pt idx="2">
                  <c:v>3학년</c:v>
                </c:pt>
                <c:pt idx="3">
                  <c:v>4학년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3.48</c:v>
                </c:pt>
                <c:pt idx="1">
                  <c:v>3.48</c:v>
                </c:pt>
                <c:pt idx="2">
                  <c:v>3.54</c:v>
                </c:pt>
                <c:pt idx="3">
                  <c:v>3.13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E1-4CD2-9E44-F2EDE09E31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5379312"/>
        <c:axId val="285368080"/>
      </c:barChart>
      <c:catAx>
        <c:axId val="28537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368080"/>
        <c:crosses val="autoZero"/>
        <c:auto val="1"/>
        <c:lblAlgn val="ctr"/>
        <c:lblOffset val="100"/>
        <c:noMultiLvlLbl val="0"/>
      </c:catAx>
      <c:valAx>
        <c:axId val="285368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37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사용기기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C5-48E6-9DD7-6D87255E71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C5-48E6-9DD7-6D87255E71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12-4C6B-A3CC-12D710C9DF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F12-4C6B-A3CC-12D710C9DF5A}"/>
              </c:ext>
            </c:extLst>
          </c:dPt>
          <c:dLbls>
            <c:dLbl>
              <c:idx val="2"/>
              <c:layout>
                <c:manualLayout>
                  <c:x val="-0.12764084507042253"/>
                  <c:y val="-0.10588236274963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12-4C6B-A3CC-12D710C9DF5A}"/>
                </c:ext>
              </c:extLst>
            </c:dLbl>
            <c:dLbl>
              <c:idx val="3"/>
              <c:layout>
                <c:manualLayout>
                  <c:x val="3.0809859154929578E-2"/>
                  <c:y val="-0.112941186932949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F12-4C6B-A3CC-12D710C9DF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/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노트북</c:v>
                </c:pt>
                <c:pt idx="1">
                  <c:v>데스크탑</c:v>
                </c:pt>
                <c:pt idx="2">
                  <c:v>스마트폰</c:v>
                </c:pt>
                <c:pt idx="3">
                  <c:v>태블릿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0.54500000000000004</c:v>
                </c:pt>
                <c:pt idx="1">
                  <c:v>0.38600000000000001</c:v>
                </c:pt>
                <c:pt idx="2">
                  <c:v>4.4999999999999998E-2</c:v>
                </c:pt>
                <c:pt idx="3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12-4C6B-A3CC-12D710C9DF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81813518908728"/>
          <c:y val="0.42459466647472593"/>
          <c:w val="0.26155387046689588"/>
          <c:h val="0.2048170639015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오프라인 대비 이론 이해도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42-425B-83AA-B00B108596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1학년</c:v>
                </c:pt>
                <c:pt idx="1">
                  <c:v>2학년</c:v>
                </c:pt>
                <c:pt idx="2">
                  <c:v>3학년</c:v>
                </c:pt>
                <c:pt idx="3">
                  <c:v>4학년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2.75</c:v>
                </c:pt>
                <c:pt idx="1">
                  <c:v>2.76</c:v>
                </c:pt>
                <c:pt idx="2">
                  <c:v>2.82</c:v>
                </c:pt>
                <c:pt idx="3">
                  <c:v>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42-425B-83AA-B00B108596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0147264"/>
        <c:axId val="290126464"/>
      </c:barChart>
      <c:catAx>
        <c:axId val="29014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0126464"/>
        <c:crosses val="autoZero"/>
        <c:auto val="1"/>
        <c:lblAlgn val="ctr"/>
        <c:lblOffset val="100"/>
        <c:noMultiLvlLbl val="0"/>
      </c:catAx>
      <c:valAx>
        <c:axId val="290126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014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오프라인 대비 실습 유익 정도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1C-41D5-A800-B2DA677596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1학년</c:v>
                </c:pt>
                <c:pt idx="1">
                  <c:v>2학년</c:v>
                </c:pt>
                <c:pt idx="2">
                  <c:v>3학년</c:v>
                </c:pt>
                <c:pt idx="3">
                  <c:v>4학년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2.52</c:v>
                </c:pt>
                <c:pt idx="1">
                  <c:v>2.63</c:v>
                </c:pt>
                <c:pt idx="2">
                  <c:v>2.5</c:v>
                </c:pt>
                <c:pt idx="3">
                  <c:v>2.48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1C-41D5-A800-B2DA677596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6862112"/>
        <c:axId val="1836845056"/>
      </c:barChart>
      <c:catAx>
        <c:axId val="183686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6845056"/>
        <c:crosses val="autoZero"/>
        <c:auto val="1"/>
        <c:lblAlgn val="ctr"/>
        <c:lblOffset val="100"/>
        <c:noMultiLvlLbl val="0"/>
      </c:catAx>
      <c:valAx>
        <c:axId val="1836845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686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오프라인 대비 내용 전달력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16-4B55-AE75-4D4DF49436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1학년</c:v>
                </c:pt>
                <c:pt idx="1">
                  <c:v>2학년</c:v>
                </c:pt>
                <c:pt idx="2">
                  <c:v>3학년</c:v>
                </c:pt>
                <c:pt idx="3">
                  <c:v>4학년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2.74</c:v>
                </c:pt>
                <c:pt idx="1">
                  <c:v>2.83</c:v>
                </c:pt>
                <c:pt idx="2">
                  <c:v>2.73</c:v>
                </c:pt>
                <c:pt idx="3">
                  <c:v>2.95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16-4B55-AE75-4D4DF49436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5365168"/>
        <c:axId val="285374736"/>
      </c:barChart>
      <c:catAx>
        <c:axId val="28536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374736"/>
        <c:crosses val="autoZero"/>
        <c:auto val="1"/>
        <c:lblAlgn val="ctr"/>
        <c:lblOffset val="100"/>
        <c:noMultiLvlLbl val="0"/>
      </c:catAx>
      <c:valAx>
        <c:axId val="285374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36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 smtClean="0"/>
              <a:t>노트북</a:t>
            </a:r>
            <a:endParaRPr lang="en-US" altLang="ko-KR" sz="1000" b="1" dirty="0" smtClean="0"/>
          </a:p>
        </c:rich>
      </c:tx>
      <c:layout>
        <c:manualLayout>
          <c:xMode val="edge"/>
          <c:yMode val="edge"/>
          <c:x val="0.4216286973460619"/>
          <c:y val="0.12831266087846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노트북2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4C-4B09-8717-8E5E9D42ED9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D2-4DC4-B780-DFBE0D5CBB74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4C-4B09-8717-8E5E9D42ED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기기 성능 문제</c:v>
                </c:pt>
                <c:pt idx="1">
                  <c:v>학교 시스템 불안정</c:v>
                </c:pt>
                <c:pt idx="2">
                  <c:v>기기 인터넷 속도 문제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0.11899999999999999</c:v>
                </c:pt>
                <c:pt idx="1">
                  <c:v>0.61099999999999999</c:v>
                </c:pt>
                <c:pt idx="2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D2-4DC4-B780-DFBE0D5CBB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000" b="1" dirty="0" err="1"/>
              <a:t>데스크탑</a:t>
            </a:r>
            <a:endParaRPr lang="en-US" sz="1000" b="1" dirty="0"/>
          </a:p>
          <a:p>
            <a:pPr>
              <a:defRPr sz="1000" b="1"/>
            </a:pPr>
            <a:endParaRPr lang="en-US" sz="1000" b="1" dirty="0"/>
          </a:p>
        </c:rich>
      </c:tx>
      <c:layout>
        <c:manualLayout>
          <c:xMode val="edge"/>
          <c:yMode val="edge"/>
          <c:x val="0.42472861506885401"/>
          <c:y val="0.176126038997154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86-4B96-B510-3015AAB86F0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04-43F4-A5CF-8C3F8F217032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86-4B96-B510-3015AAB86F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기기 성능 문제</c:v>
                </c:pt>
                <c:pt idx="1">
                  <c:v>학교 시스템 불안정</c:v>
                </c:pt>
                <c:pt idx="2">
                  <c:v>기기 인터넷 속도 문제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0.14169999999999999</c:v>
                </c:pt>
                <c:pt idx="1">
                  <c:v>0.68330000000000002</c:v>
                </c:pt>
                <c:pt idx="2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04-43F4-A5CF-8C3F8F21703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597588241436197E-2"/>
          <c:y val="0.84622335683759142"/>
          <c:w val="0.95443535091742693"/>
          <c:h val="0.152664325760867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39824604183072043"/>
          <c:y val="0.110140001883617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스마트폰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02-4F9A-9A52-4420D7ED0B2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72-4EFA-A744-050A4809184B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02-4F9A-9A52-4420D7ED0B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기기 성능 문제</c:v>
                </c:pt>
                <c:pt idx="1">
                  <c:v>학교 시스템 불안정</c:v>
                </c:pt>
                <c:pt idx="2">
                  <c:v>기기 인터넷 속도 문제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0.1053</c:v>
                </c:pt>
                <c:pt idx="1">
                  <c:v>0.94740000000000002</c:v>
                </c:pt>
                <c:pt idx="2">
                  <c:v>5.2600000000000001E-2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72-4EFA-A744-050A48091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/>
              <a:t>태블릿</a:t>
            </a:r>
          </a:p>
        </c:rich>
      </c:tx>
      <c:layout>
        <c:manualLayout>
          <c:xMode val="edge"/>
          <c:yMode val="edge"/>
          <c:x val="0.44320919874499104"/>
          <c:y val="0.103915339564887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태블릿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A-47AA-A7F8-BE0F1F7CF83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A-47AA-A7F8-BE0F1F7CF831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BB-4CD9-AF39-162DF63F30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기기 성능 문제</c:v>
                </c:pt>
                <c:pt idx="1">
                  <c:v>학교 시스템 불안정</c:v>
                </c:pt>
                <c:pt idx="2">
                  <c:v>기기 인터넷 속도 문제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0.1429</c:v>
                </c:pt>
                <c:pt idx="1">
                  <c:v>0.28570000000000001</c:v>
                </c:pt>
                <c:pt idx="2">
                  <c:v>0.57140000000000002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B-4CD9-AF39-162DF63F300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806903469069412E-2"/>
          <c:y val="0.86309392885475389"/>
          <c:w val="0.8831841364632762"/>
          <c:h val="7.8477592193240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69897742786425"/>
          <c:y val="5.6803133033141835E-2"/>
          <c:w val="0.47316268214837426"/>
          <c:h val="0.621292203647154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매우 낮다</c:v>
                </c:pt>
              </c:strCache>
            </c:strRef>
          </c:tx>
          <c:spPr>
            <a:solidFill>
              <a:schemeClr val="accent3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집중도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1A-44BE-BD07-28B1BFF4CD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낮다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집중도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1A-44BE-BD07-28B1BFF4CD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집중도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1A-44BE-BD07-28B1BFF4CDE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높다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집중도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1A-44BE-BD07-28B1BFF4CDE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높다</c:v>
                </c:pt>
              </c:strCache>
            </c:strRef>
          </c:tx>
          <c:spPr>
            <a:solidFill>
              <a:schemeClr val="accent3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집중도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1A-44BE-BD07-28B1BFF4CD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3735008"/>
        <c:axId val="243717120"/>
      </c:barChart>
      <c:catAx>
        <c:axId val="24373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3717120"/>
        <c:crosses val="autoZero"/>
        <c:auto val="1"/>
        <c:lblAlgn val="ctr"/>
        <c:lblOffset val="100"/>
        <c:noMultiLvlLbl val="0"/>
      </c:catAx>
      <c:valAx>
        <c:axId val="2437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373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101807033996052"/>
          <c:y val="0.14300364025326501"/>
          <c:w val="0.3161736292346139"/>
          <c:h val="0.510809999482428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0.81847</cdr:x>
      <cdr:y>0.29083</cdr:y>
    </cdr:from>
    <cdr:to>
      <cdr:x>0.97127</cdr:x>
      <cdr:y>0.72904</cdr:y>
    </cdr:to>
    <cdr:sp macro="" textlink="">
      <cdr:nvSpPr>
        <cdr:cNvPr id="2" name="이등변 삼각형 1"/>
        <cdr:cNvSpPr/>
      </cdr:nvSpPr>
      <cdr:spPr>
        <a:xfrm xmlns:a="http://schemas.openxmlformats.org/drawingml/2006/main" rot="5400000">
          <a:off x="2452349" y="1045914"/>
          <a:ext cx="1119798" cy="514345"/>
        </a:xfrm>
        <a:prstGeom xmlns:a="http://schemas.openxmlformats.org/drawingml/2006/main" prst="triangle">
          <a:avLst>
            <a:gd name="adj" fmla="val 49259"/>
          </a:avLst>
        </a:prstGeom>
        <a:solidFill xmlns:a="http://schemas.openxmlformats.org/drawingml/2006/main">
          <a:schemeClr val="bg1">
            <a:lumMod val="95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D59C0-0A8D-457B-AEBC-EBFCE7916A7A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042C3-A3FE-4BAE-AA66-95DB0D089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01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79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08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24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19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82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1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92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68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8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1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47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51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29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3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0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6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0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11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5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8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42C3-A3FE-4BAE-AA66-95DB0D089B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4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4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1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0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4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8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9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2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BB0E-A593-4B94-B817-14804A857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9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42281" y="1984372"/>
            <a:ext cx="9307440" cy="1493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ot="0" spcFirstLastPara="0" vertOverflow="overflow" horzOverflow="overflow" vert="horz" wrap="square" lIns="25639" tIns="25639" rIns="25639" bIns="25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51074"/>
            <a:endParaRPr lang="ko-KR" altLang="en-US" sz="2313" b="1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47521" y="2199810"/>
            <a:ext cx="8718879" cy="1062744"/>
          </a:xfrm>
          <a:prstGeom prst="rect">
            <a:avLst/>
          </a:prstGeom>
        </p:spPr>
        <p:txBody>
          <a:bodyPr wrap="square" lIns="77105" tIns="38553" rIns="77105" bIns="38553">
            <a:spAutoFit/>
          </a:bodyPr>
          <a:lstStyle/>
          <a:p>
            <a:pPr defTabSz="923051"/>
            <a:r>
              <a:rPr lang="ko-KR" altLang="en-US" sz="2800" dirty="0" smtClean="0">
                <a:solidFill>
                  <a:schemeClr val="bg1"/>
                </a:solidFill>
                <a:latin typeface="Kozuka Gothic Pr6N M" pitchFamily="34" charset="-128"/>
                <a:ea typeface="Kozuka Gothic Pr6N M" pitchFamily="34" charset="-128"/>
              </a:rPr>
              <a:t>대진대학교 공과대학생들의</a:t>
            </a:r>
            <a:r>
              <a:rPr lang="ko-KR" altLang="en-US" sz="2800" dirty="0" smtClean="0">
                <a:solidFill>
                  <a:srgbClr val="00B0F0"/>
                </a:solidFill>
                <a:latin typeface="Kozuka Gothic Pr6N M" pitchFamily="34" charset="-128"/>
                <a:ea typeface="Kozuka Gothic Pr6N M" pitchFamily="34" charset="-128"/>
              </a:rPr>
              <a:t> </a:t>
            </a:r>
            <a:endParaRPr lang="en-US" altLang="ko-KR" sz="2800" dirty="0" smtClean="0">
              <a:solidFill>
                <a:srgbClr val="00B0F0"/>
              </a:solidFill>
              <a:latin typeface="Kozuka Gothic Pr6N M" pitchFamily="34" charset="-128"/>
              <a:ea typeface="Kozuka Gothic Pr6N M" pitchFamily="34" charset="-128"/>
            </a:endParaRPr>
          </a:p>
          <a:p>
            <a:pPr defTabSz="923051"/>
            <a:r>
              <a:rPr lang="ko-KR" altLang="en-US" sz="3600" dirty="0" err="1" smtClean="0">
                <a:solidFill>
                  <a:srgbClr val="00B0F0"/>
                </a:solidFill>
                <a:latin typeface="Kozuka Gothic Pr6N M" pitchFamily="34" charset="-128"/>
                <a:ea typeface="Kozuka Gothic Pr6N M" pitchFamily="34" charset="-128"/>
              </a:rPr>
              <a:t>원격수업에</a:t>
            </a:r>
            <a:r>
              <a:rPr lang="ko-KR" altLang="en-US" sz="3600" dirty="0" smtClean="0">
                <a:solidFill>
                  <a:srgbClr val="00B0F0"/>
                </a:solidFill>
                <a:latin typeface="Kozuka Gothic Pr6N M" pitchFamily="34" charset="-128"/>
                <a:ea typeface="Kozuka Gothic Pr6N M" pitchFamily="34" charset="-128"/>
              </a:rPr>
              <a:t> 대한 전반적 만족도 조사 결과 </a:t>
            </a:r>
            <a:endParaRPr lang="en-US" altLang="ko-KR" sz="3600" dirty="0">
              <a:solidFill>
                <a:srgbClr val="00B0F0"/>
              </a:solidFill>
              <a:latin typeface="Kozuka Gothic Pr6N M" pitchFamily="34" charset="-128"/>
              <a:ea typeface="Kozuka Gothic Pr6N M" pitchFamily="34" charset="-128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2020/7/9/by </a:t>
            </a:r>
            <a:r>
              <a:rPr lang="en-US" altLang="ko-KR" dirty="0" err="1" smtClean="0"/>
              <a:t>Hyesun</a:t>
            </a:r>
            <a:r>
              <a:rPr lang="en-US" altLang="ko-KR" dirty="0" smtClean="0"/>
              <a:t> SUH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66400" y="6430262"/>
            <a:ext cx="1288459" cy="314496"/>
          </a:xfrm>
          <a:prstGeom prst="rect">
            <a:avLst/>
          </a:prstGeom>
          <a:solidFill>
            <a:schemeClr val="bg1"/>
          </a:solidFill>
        </p:spPr>
        <p:txBody>
          <a:bodyPr wrap="none" lIns="113330" tIns="56667" rIns="113330" bIns="56667" rtlCol="0">
            <a:spAutoFit/>
          </a:bodyPr>
          <a:lstStyle/>
          <a:p>
            <a:pPr defTabSz="1356829"/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컴퓨터공학과</a:t>
            </a:r>
            <a:r>
              <a:rPr lang="ko-KR" altLang="en-US" sz="1300" b="1" dirty="0" smtClean="0">
                <a:solidFill>
                  <a:srgbClr val="002060"/>
                </a:solidFill>
              </a:rPr>
              <a:t> </a:t>
            </a:r>
            <a:endParaRPr lang="en-US" altLang="ko-KR" sz="1300" b="1" dirty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598" y="0"/>
            <a:ext cx="2199395" cy="6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Executive Summary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>
                <a:solidFill>
                  <a:srgbClr val="00B0F0"/>
                </a:solidFill>
                <a:ea typeface="Kozuka Gothic Pr6N M" pitchFamily="34" charset="-128"/>
              </a:rPr>
              <a:t>Respondents Demographics</a:t>
            </a:r>
          </a:p>
        </p:txBody>
      </p:sp>
      <p:sp>
        <p:nvSpPr>
          <p:cNvPr id="5" name="이등변 삼각형 4"/>
          <p:cNvSpPr/>
          <p:nvPr/>
        </p:nvSpPr>
        <p:spPr>
          <a:xfrm rot="5400000">
            <a:off x="5019704" y="3281366"/>
            <a:ext cx="1285875" cy="514350"/>
          </a:xfrm>
          <a:prstGeom prst="triangle">
            <a:avLst>
              <a:gd name="adj" fmla="val 4925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812181070"/>
              </p:ext>
            </p:extLst>
          </p:nvPr>
        </p:nvGraphicFramePr>
        <p:xfrm>
          <a:off x="847725" y="1967445"/>
          <a:ext cx="4229101" cy="3656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39650"/>
              </p:ext>
            </p:extLst>
          </p:nvPr>
        </p:nvGraphicFramePr>
        <p:xfrm>
          <a:off x="6498726" y="2095168"/>
          <a:ext cx="5083675" cy="3591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5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Total Respondents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/>
                        <a:t>산업공학과</a:t>
                      </a:r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68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(8.23%)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00B0F0"/>
                          </a:solidFill>
                          <a:latin typeface="Arial Narrow" pitchFamily="34" charset="0"/>
                        </a:rPr>
                        <a:t>826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63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(7.63%)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57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(6.90%)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1000" b="0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1000" b="0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70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(8.47%)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80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(9.69%)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82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(9.93%)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194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(23.49%)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54424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82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(9.93%)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90753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66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(7.99%)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54872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64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(7.75%)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00866"/>
                  </a:ext>
                </a:extLst>
              </a:tr>
            </a:tbl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956" y="2761099"/>
            <a:ext cx="7286079" cy="683431"/>
          </a:xfrm>
          <a:prstGeom prst="rect">
            <a:avLst/>
          </a:prstGeom>
          <a:noFill/>
        </p:spPr>
        <p:txBody>
          <a:bodyPr wrap="square" lIns="65064" tIns="32531" rIns="65064" bIns="32531" rtlCol="0">
            <a:spAutoFit/>
          </a:bodyPr>
          <a:lstStyle/>
          <a:p>
            <a:pPr defTabSz="922355"/>
            <a:r>
              <a:rPr lang="en-US" altLang="ko-KR" sz="4014" dirty="0" smtClean="0">
                <a:solidFill>
                  <a:srgbClr val="00B0F0"/>
                </a:solidFill>
                <a:latin typeface="Segoe Print" pitchFamily="2" charset="0"/>
                <a:ea typeface="Kozuka Gothic Pr6N M" pitchFamily="34" charset="-128"/>
              </a:rPr>
              <a:t>2.0 </a:t>
            </a:r>
            <a:r>
              <a:rPr lang="en-US" altLang="ko-KR" sz="4014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Print" pitchFamily="2" charset="0"/>
                <a:ea typeface="Kozuka Gothic Pr6N M" pitchFamily="34" charset="-128"/>
              </a:rPr>
              <a:t>Evaluation by Factor</a:t>
            </a:r>
            <a:endParaRPr lang="en-US" altLang="ko-KR" sz="4400" dirty="0" smtClean="0">
              <a:solidFill>
                <a:srgbClr val="00B0F0"/>
              </a:solidFill>
              <a:ea typeface="Kozuka Gothic Pr6N M" pitchFamily="34" charset="-128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Evaluation by Factor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Factor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Average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31708"/>
              </p:ext>
            </p:extLst>
          </p:nvPr>
        </p:nvGraphicFramePr>
        <p:xfrm>
          <a:off x="3200400" y="1780208"/>
          <a:ext cx="5770880" cy="43055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/>
                        <a:t>원격 수업 환경</a:t>
                      </a:r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3.83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학습자 태도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2.89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교육자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3.65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이론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실습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과제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2.52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54424"/>
                  </a:ext>
                </a:extLst>
              </a:tr>
              <a:tr h="320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질문 </a:t>
                      </a:r>
                      <a:r>
                        <a:rPr lang="en-US" altLang="ko-KR" sz="1000" b="0" dirty="0" smtClean="0">
                          <a:latin typeface="Arial Narrow" pitchFamily="34" charset="0"/>
                        </a:rPr>
                        <a:t>&amp; </a:t>
                      </a:r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피드백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90753"/>
                  </a:ext>
                </a:extLst>
              </a:tr>
              <a:tr h="320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시스템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54872"/>
                  </a:ext>
                </a:extLst>
              </a:tr>
              <a:tr h="320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학습 성취도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2.67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00866"/>
                  </a:ext>
                </a:extLst>
              </a:tr>
              <a:tr h="320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전반적 만족도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2.95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100572"/>
                  </a:ext>
                </a:extLst>
              </a:tr>
              <a:tr h="320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장</a:t>
                      </a:r>
                      <a:r>
                        <a:rPr lang="en-US" altLang="ko-KR" sz="1000" b="0" dirty="0" smtClean="0">
                          <a:latin typeface="Arial Narrow" pitchFamily="34" charset="0"/>
                        </a:rPr>
                        <a:t>/</a:t>
                      </a:r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단점 </a:t>
                      </a:r>
                      <a:r>
                        <a:rPr lang="en-US" altLang="ko-KR" sz="1000" b="0" dirty="0" smtClean="0">
                          <a:latin typeface="Arial Narrow" pitchFamily="34" charset="0"/>
                        </a:rPr>
                        <a:t>&amp; </a:t>
                      </a:r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개선점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54349"/>
                  </a:ext>
                </a:extLst>
              </a:tr>
            </a:tbl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Evaluation by Factor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Factor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원격 수업 환경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536227091"/>
              </p:ext>
            </p:extLst>
          </p:nvPr>
        </p:nvGraphicFramePr>
        <p:xfrm>
          <a:off x="358140" y="1389111"/>
          <a:ext cx="3366135" cy="2555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97977"/>
              </p:ext>
            </p:extLst>
          </p:nvPr>
        </p:nvGraphicFramePr>
        <p:xfrm>
          <a:off x="3927630" y="1378244"/>
          <a:ext cx="7127478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284">
                  <a:extLst>
                    <a:ext uri="{9D8B030D-6E8A-4147-A177-3AD203B41FA5}">
                      <a16:colId xmlns:a16="http://schemas.microsoft.com/office/drawing/2014/main" val="2657579937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3547773864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652559613"/>
                    </a:ext>
                  </a:extLst>
                </a:gridCol>
                <a:gridCol w="639169">
                  <a:extLst>
                    <a:ext uri="{9D8B030D-6E8A-4147-A177-3AD203B41FA5}">
                      <a16:colId xmlns:a16="http://schemas.microsoft.com/office/drawing/2014/main" val="2860588135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사용 기기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접속 원할 정도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매우 부적합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부적합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보통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적합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매우 적합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768535"/>
                  </a:ext>
                </a:extLst>
              </a:tr>
              <a:tr h="265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노트북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(1.8%)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(6.7%)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118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(26.2%)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193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(42.9%)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(22.4%)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450 (54.5%)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  <a:tr h="265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데스크탑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(0.9%)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16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(5.0%)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71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(22.3%)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124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(38.9%)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105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(32.9%)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319 (38.6%)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35042"/>
                  </a:ext>
                </a:extLst>
              </a:tr>
              <a:tr h="265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스마트폰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(0.0%) 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(10.8%)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19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(51.4%)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(37.8%)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(0.0%)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(4.5%)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87648"/>
                  </a:ext>
                </a:extLst>
              </a:tr>
              <a:tr h="265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태블릿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(0.0%)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(5.0%)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(20.0%)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(60.0%)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(15.0%)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(2.4%)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96710"/>
                  </a:ext>
                </a:extLst>
              </a:tr>
            </a:tbl>
          </a:graphicData>
        </a:graphic>
      </p:graphicFrame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1894804651"/>
              </p:ext>
            </p:extLst>
          </p:nvPr>
        </p:nvGraphicFramePr>
        <p:xfrm>
          <a:off x="668991" y="4106766"/>
          <a:ext cx="3474384" cy="2412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3570234321"/>
              </p:ext>
            </p:extLst>
          </p:nvPr>
        </p:nvGraphicFramePr>
        <p:xfrm>
          <a:off x="2561071" y="3869782"/>
          <a:ext cx="3773054" cy="2988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468833540"/>
              </p:ext>
            </p:extLst>
          </p:nvPr>
        </p:nvGraphicFramePr>
        <p:xfrm>
          <a:off x="5397808" y="4142836"/>
          <a:ext cx="2682048" cy="2442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9" name="차트 38"/>
          <p:cNvGraphicFramePr/>
          <p:nvPr>
            <p:extLst>
              <p:ext uri="{D42A27DB-BD31-4B8C-83A1-F6EECF244321}">
                <p14:modId xmlns:p14="http://schemas.microsoft.com/office/powerpoint/2010/main" val="3758187273"/>
              </p:ext>
            </p:extLst>
          </p:nvPr>
        </p:nvGraphicFramePr>
        <p:xfrm>
          <a:off x="7723993" y="4086778"/>
          <a:ext cx="4010808" cy="2675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397808" y="4078052"/>
            <a:ext cx="19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접속 불량 이유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053526" y="3948712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93821"/>
              </p:ext>
            </p:extLst>
          </p:nvPr>
        </p:nvGraphicFramePr>
        <p:xfrm>
          <a:off x="3927630" y="3285072"/>
          <a:ext cx="7127478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284">
                  <a:extLst>
                    <a:ext uri="{9D8B030D-6E8A-4147-A177-3AD203B41FA5}">
                      <a16:colId xmlns:a16="http://schemas.microsoft.com/office/drawing/2014/main" val="3827850219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2890239046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2633322217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4059145228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529019016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2905058681"/>
                    </a:ext>
                  </a:extLst>
                </a:gridCol>
                <a:gridCol w="639169">
                  <a:extLst>
                    <a:ext uri="{9D8B030D-6E8A-4147-A177-3AD203B41FA5}">
                      <a16:colId xmlns:a16="http://schemas.microsoft.com/office/drawing/2014/main" val="68359902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Factor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Mean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8751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원활 정도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(1.33%)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(6.17%)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212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(25.67%)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343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(41.53%)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209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(25.30%)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3.83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775002"/>
                  </a:ext>
                </a:extLst>
              </a:tr>
            </a:tbl>
          </a:graphicData>
        </a:graphic>
      </p:graphicFrame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Evaluation by Factor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Factor </a:t>
            </a:r>
            <a:r>
              <a:rPr lang="en-US" altLang="ko-KR" sz="250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ko-KR" altLang="en-US" sz="250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학습자 태도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42803"/>
              </p:ext>
            </p:extLst>
          </p:nvPr>
        </p:nvGraphicFramePr>
        <p:xfrm>
          <a:off x="1053526" y="4553528"/>
          <a:ext cx="2211451" cy="11360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Total</a:t>
                      </a:r>
                      <a:r>
                        <a:rPr lang="en-US" altLang="ko-KR" sz="1100" baseline="0" dirty="0" smtClean="0"/>
                        <a:t> Mean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집중도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2.89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00B0F0"/>
                          </a:solidFill>
                          <a:latin typeface="Arial Narrow" pitchFamily="34" charset="0"/>
                        </a:rPr>
                        <a:t>2.89</a:t>
                      </a:r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결석 횟수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9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31784"/>
              </p:ext>
            </p:extLst>
          </p:nvPr>
        </p:nvGraphicFramePr>
        <p:xfrm>
          <a:off x="4241556" y="4132105"/>
          <a:ext cx="7127478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284">
                  <a:extLst>
                    <a:ext uri="{9D8B030D-6E8A-4147-A177-3AD203B41FA5}">
                      <a16:colId xmlns:a16="http://schemas.microsoft.com/office/drawing/2014/main" val="2657579937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3547773864"/>
                    </a:ext>
                  </a:extLst>
                </a:gridCol>
                <a:gridCol w="1149405">
                  <a:extLst>
                    <a:ext uri="{9D8B030D-6E8A-4147-A177-3AD203B41FA5}">
                      <a16:colId xmlns:a16="http://schemas.microsoft.com/office/drawing/2014/main" val="652559613"/>
                    </a:ext>
                  </a:extLst>
                </a:gridCol>
                <a:gridCol w="639169">
                  <a:extLst>
                    <a:ext uri="{9D8B030D-6E8A-4147-A177-3AD203B41FA5}">
                      <a16:colId xmlns:a16="http://schemas.microsoft.com/office/drawing/2014/main" val="2860588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낮다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낮다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보통이다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높다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높다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332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집중도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62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(7.51%)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195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(23.61%)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379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(45.88%)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149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(18.04%)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41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(4.96%)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2.89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</a:tbl>
          </a:graphicData>
        </a:graphic>
      </p:graphicFrame>
      <p:sp>
        <p:nvSpPr>
          <p:cNvPr id="2" name="순서도: 수동 연산 1"/>
          <p:cNvSpPr/>
          <p:nvPr/>
        </p:nvSpPr>
        <p:spPr>
          <a:xfrm rot="5400000">
            <a:off x="2761496" y="4635587"/>
            <a:ext cx="1983539" cy="976579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381339061"/>
              </p:ext>
            </p:extLst>
          </p:nvPr>
        </p:nvGraphicFramePr>
        <p:xfrm>
          <a:off x="1821181" y="1602265"/>
          <a:ext cx="2872739" cy="252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59727266"/>
              </p:ext>
            </p:extLst>
          </p:nvPr>
        </p:nvGraphicFramePr>
        <p:xfrm>
          <a:off x="6736281" y="1602265"/>
          <a:ext cx="2971599" cy="252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23077"/>
              </p:ext>
            </p:extLst>
          </p:nvPr>
        </p:nvGraphicFramePr>
        <p:xfrm>
          <a:off x="4241556" y="5414606"/>
          <a:ext cx="4810079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859">
                  <a:extLst>
                    <a:ext uri="{9D8B030D-6E8A-4147-A177-3AD203B41FA5}">
                      <a16:colId xmlns:a16="http://schemas.microsoft.com/office/drawing/2014/main" val="2657579937"/>
                    </a:ext>
                  </a:extLst>
                </a:gridCol>
                <a:gridCol w="1035555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1035555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1035555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  <a:gridCol w="1035555">
                  <a:extLst>
                    <a:ext uri="{9D8B030D-6E8A-4147-A177-3AD203B41FA5}">
                      <a16:colId xmlns:a16="http://schemas.microsoft.com/office/drawing/2014/main" val="443365017"/>
                    </a:ext>
                  </a:extLst>
                </a:gridCol>
              </a:tblGrid>
              <a:tr h="355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(0-1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(2-5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(5-9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(10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회 이상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332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결석 횟수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652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(78.93%)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(16.95%)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(3.14%)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(0.97%)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</a:tbl>
          </a:graphicData>
        </a:graphic>
      </p:graphicFrame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연산 1"/>
          <p:cNvSpPr/>
          <p:nvPr/>
        </p:nvSpPr>
        <p:spPr>
          <a:xfrm rot="5400000">
            <a:off x="2540725" y="4322107"/>
            <a:ext cx="3266455" cy="1133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Evaluation by Factor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Factor </a:t>
            </a:r>
            <a:r>
              <a:rPr lang="en-US" altLang="ko-KR" sz="250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ko-KR" altLang="en-US" sz="250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교육자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81328"/>
              </p:ext>
            </p:extLst>
          </p:nvPr>
        </p:nvGraphicFramePr>
        <p:xfrm>
          <a:off x="4740553" y="3260575"/>
          <a:ext cx="7127477" cy="326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054">
                  <a:extLst>
                    <a:ext uri="{9D8B030D-6E8A-4147-A177-3AD203B41FA5}">
                      <a16:colId xmlns:a16="http://schemas.microsoft.com/office/drawing/2014/main" val="2657579937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1639388454"/>
                    </a:ext>
                  </a:extLst>
                </a:gridCol>
                <a:gridCol w="1077936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972429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972429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  <a:gridCol w="972429">
                  <a:extLst>
                    <a:ext uri="{9D8B030D-6E8A-4147-A177-3AD203B41FA5}">
                      <a16:colId xmlns:a16="http://schemas.microsoft.com/office/drawing/2014/main" val="3547773864"/>
                    </a:ext>
                  </a:extLst>
                </a:gridCol>
                <a:gridCol w="972429">
                  <a:extLst>
                    <a:ext uri="{9D8B030D-6E8A-4147-A177-3AD203B41FA5}">
                      <a16:colId xmlns:a16="http://schemas.microsoft.com/office/drawing/2014/main" val="652559613"/>
                    </a:ext>
                  </a:extLst>
                </a:gridCol>
                <a:gridCol w="684217">
                  <a:extLst>
                    <a:ext uri="{9D8B030D-6E8A-4147-A177-3AD203B41FA5}">
                      <a16:colId xmlns:a16="http://schemas.microsoft.com/office/drawing/2014/main" val="2860588135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Class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       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보통이다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7648"/>
                  </a:ext>
                </a:extLst>
              </a:tr>
              <a:tr h="309158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이론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강의 시간 준수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(0.97%)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27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(3.27%)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173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(20.94%)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377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(45.64%)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241 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(29.18%)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3.99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  <a:tr h="279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열정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(1.45%)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(4.60%)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232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(28.09%)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(44.55%)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176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(21.31%)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3.80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33125"/>
                  </a:ext>
                </a:extLst>
              </a:tr>
              <a:tr h="279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쉬운 가르침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(4.00%)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(11.86%)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279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(33.78%)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312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(37.77%)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(12.59%)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3.43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263331"/>
                  </a:ext>
                </a:extLst>
              </a:tr>
              <a:tr h="279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수업 준비성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(1.69%)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(5.81%)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253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(30.63%)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(45.64%)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(16.22%)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3.69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92952"/>
                  </a:ext>
                </a:extLst>
              </a:tr>
              <a:tr h="27912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이론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smtClean="0"/>
                        <a:t>실습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강의 시간 준수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(1.09%)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(3.39%)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195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(23.61%)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(45.04%)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222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(26.88%)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3.93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256615"/>
                  </a:ext>
                </a:extLst>
              </a:tr>
              <a:tr h="279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열정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(1.09%)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(4.00%)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240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(29.06%)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(44.19%)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179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(21.67%)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3.81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487192"/>
                  </a:ext>
                </a:extLst>
              </a:tr>
              <a:tr h="279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쉬운 가르침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(3.87%)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(11.74%)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285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(34.50%)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(37.41%)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(12.47%)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3.43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402145"/>
                  </a:ext>
                </a:extLst>
              </a:tr>
              <a:tr h="279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수업 준비성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(2.06%)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(6.05%)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257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(31.11%)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(44.55%)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(16.22%)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3.67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58924"/>
                  </a:ext>
                </a:extLst>
              </a:tr>
            </a:tbl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512690722"/>
              </p:ext>
            </p:extLst>
          </p:nvPr>
        </p:nvGraphicFramePr>
        <p:xfrm>
          <a:off x="3175000" y="1137463"/>
          <a:ext cx="6461760" cy="190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64304"/>
              </p:ext>
            </p:extLst>
          </p:nvPr>
        </p:nvGraphicFramePr>
        <p:xfrm>
          <a:off x="416689" y="3792240"/>
          <a:ext cx="3190664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5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5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719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Class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Total</a:t>
                      </a:r>
                      <a:r>
                        <a:rPr lang="en-US" altLang="ko-KR" sz="1100" baseline="0" dirty="0" smtClean="0"/>
                        <a:t> Mean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25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/>
                        <a:t>이론</a:t>
                      </a:r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강의 시간 준수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3.99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00B0F0"/>
                          </a:solidFill>
                          <a:latin typeface="Arial Narrow" pitchFamily="34" charset="0"/>
                        </a:rPr>
                        <a:t>3.73</a:t>
                      </a:r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열정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3.80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쉬운 가르침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3.43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수업 준비성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3.69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15418"/>
                  </a:ext>
                </a:extLst>
              </a:tr>
              <a:tr h="129525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/>
                        <a:t>이론</a:t>
                      </a:r>
                      <a:r>
                        <a:rPr lang="en-US" altLang="ko-KR" sz="1000" b="0" dirty="0" smtClean="0"/>
                        <a:t>+</a:t>
                      </a:r>
                      <a:r>
                        <a:rPr lang="ko-KR" altLang="en-US" sz="1000" b="0" dirty="0" smtClean="0"/>
                        <a:t>실습</a:t>
                      </a:r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강의 시간 준수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3.93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00812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열정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3.81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471668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쉬운 가르침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3,43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58394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수업 준비성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3.67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004884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6515247" y="3255480"/>
            <a:ext cx="4609952" cy="215444"/>
            <a:chOff x="6515248" y="3468841"/>
            <a:chExt cx="4609952" cy="215444"/>
          </a:xfrm>
        </p:grpSpPr>
        <p:sp>
          <p:nvSpPr>
            <p:cNvPr id="10" name="TextBox 9"/>
            <p:cNvSpPr txBox="1"/>
            <p:nvPr/>
          </p:nvSpPr>
          <p:spPr>
            <a:xfrm>
              <a:off x="6515248" y="3468841"/>
              <a:ext cx="46099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6996626" y="3576563"/>
              <a:ext cx="347472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9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연산 1"/>
          <p:cNvSpPr/>
          <p:nvPr/>
        </p:nvSpPr>
        <p:spPr>
          <a:xfrm rot="5400000">
            <a:off x="2878553" y="4258312"/>
            <a:ext cx="2590799" cy="1133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Evaluation by Factor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Factor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교육 컨텐츠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68305"/>
              </p:ext>
            </p:extLst>
          </p:nvPr>
        </p:nvGraphicFramePr>
        <p:xfrm>
          <a:off x="4740553" y="3529510"/>
          <a:ext cx="7127477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054">
                  <a:extLst>
                    <a:ext uri="{9D8B030D-6E8A-4147-A177-3AD203B41FA5}">
                      <a16:colId xmlns:a16="http://schemas.microsoft.com/office/drawing/2014/main" val="2657579937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1639388454"/>
                    </a:ext>
                  </a:extLst>
                </a:gridCol>
                <a:gridCol w="1077936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972429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972429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  <a:gridCol w="972429">
                  <a:extLst>
                    <a:ext uri="{9D8B030D-6E8A-4147-A177-3AD203B41FA5}">
                      <a16:colId xmlns:a16="http://schemas.microsoft.com/office/drawing/2014/main" val="3547773864"/>
                    </a:ext>
                  </a:extLst>
                </a:gridCol>
                <a:gridCol w="972429">
                  <a:extLst>
                    <a:ext uri="{9D8B030D-6E8A-4147-A177-3AD203B41FA5}">
                      <a16:colId xmlns:a16="http://schemas.microsoft.com/office/drawing/2014/main" val="652559613"/>
                    </a:ext>
                  </a:extLst>
                </a:gridCol>
                <a:gridCol w="684217">
                  <a:extLst>
                    <a:ext uri="{9D8B030D-6E8A-4147-A177-3AD203B41FA5}">
                      <a16:colId xmlns:a16="http://schemas.microsoft.com/office/drawing/2014/main" val="2860588135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Class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보통이다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278874"/>
                  </a:ext>
                </a:extLst>
              </a:tr>
              <a:tr h="30915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이론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강의 계획 준수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(1.33%)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(2.54%)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239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(28.93%)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391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(47.34%)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164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(19.85%)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3.82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  <a:tr h="279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원활한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자료 제공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(1.82%)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(7.99%)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222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(26.88%)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(44.19%)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(19.13%)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33125"/>
                  </a:ext>
                </a:extLst>
              </a:tr>
              <a:tr h="279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자료의 질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(2.91%)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89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(10.77%)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275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(33.29%)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334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(40.44%)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(12.59%)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263331"/>
                  </a:ext>
                </a:extLst>
              </a:tr>
              <a:tr h="279125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이론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smtClean="0"/>
                        <a:t>실습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강의 계획 준수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(1.57%)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(3.39%)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255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(30.87%)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(45.28%)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(18.89%)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256615"/>
                  </a:ext>
                </a:extLst>
              </a:tr>
              <a:tr h="279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원활한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자료 제공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(2.06%)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(7.14%)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239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(28.93%)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357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(43.22%)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(18.64%)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3.69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487192"/>
                  </a:ext>
                </a:extLst>
              </a:tr>
              <a:tr h="279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자료의 질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(3.27%)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(11.62%)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282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(34.14%)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43.22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(39.10%)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(11.86%)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3,45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402145"/>
                  </a:ext>
                </a:extLst>
              </a:tr>
            </a:tbl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2661423891"/>
              </p:ext>
            </p:extLst>
          </p:nvPr>
        </p:nvGraphicFramePr>
        <p:xfrm>
          <a:off x="3241040" y="1263243"/>
          <a:ext cx="6461760" cy="2125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47510"/>
              </p:ext>
            </p:extLst>
          </p:nvPr>
        </p:nvGraphicFramePr>
        <p:xfrm>
          <a:off x="447040" y="3894112"/>
          <a:ext cx="3160313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7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272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56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Class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Total</a:t>
                      </a:r>
                      <a:r>
                        <a:rPr lang="en-US" altLang="ko-KR" sz="1100" baseline="0" dirty="0" smtClean="0"/>
                        <a:t> Mean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2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/>
                        <a:t>이론</a:t>
                      </a:r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강의 계획 준수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3.82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00B0F0"/>
                          </a:solidFill>
                          <a:latin typeface="Arial Narrow" pitchFamily="34" charset="0"/>
                        </a:rPr>
                        <a:t>3.65</a:t>
                      </a:r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원활한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자료 제공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자료의 질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3.49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12952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/>
                        <a:t>이론</a:t>
                      </a:r>
                      <a:r>
                        <a:rPr lang="en-US" altLang="ko-KR" sz="1000" b="0" dirty="0" smtClean="0"/>
                        <a:t>+</a:t>
                      </a:r>
                      <a:r>
                        <a:rPr lang="ko-KR" altLang="en-US" sz="1000" b="0" dirty="0" smtClean="0"/>
                        <a:t>실습</a:t>
                      </a:r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강의 계획 준수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00812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원활한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자료 제공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3.69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471668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자료의 질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3,45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58394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6515248" y="3510862"/>
            <a:ext cx="4609952" cy="215444"/>
            <a:chOff x="6515248" y="3420872"/>
            <a:chExt cx="4609952" cy="215444"/>
          </a:xfrm>
        </p:grpSpPr>
        <p:sp>
          <p:nvSpPr>
            <p:cNvPr id="11" name="TextBox 10"/>
            <p:cNvSpPr txBox="1"/>
            <p:nvPr/>
          </p:nvSpPr>
          <p:spPr>
            <a:xfrm>
              <a:off x="6515248" y="3420872"/>
              <a:ext cx="46099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6996626" y="3537547"/>
              <a:ext cx="347472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4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연산 1"/>
          <p:cNvSpPr/>
          <p:nvPr/>
        </p:nvSpPr>
        <p:spPr>
          <a:xfrm rot="5400000">
            <a:off x="2647841" y="4150195"/>
            <a:ext cx="2998872" cy="1120487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Evaluation by Factor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Factor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이론 수업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04524"/>
              </p:ext>
            </p:extLst>
          </p:nvPr>
        </p:nvGraphicFramePr>
        <p:xfrm>
          <a:off x="4707521" y="3238326"/>
          <a:ext cx="7127477" cy="2992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087">
                  <a:extLst>
                    <a:ext uri="{9D8B030D-6E8A-4147-A177-3AD203B41FA5}">
                      <a16:colId xmlns:a16="http://schemas.microsoft.com/office/drawing/2014/main" val="2657579937"/>
                    </a:ext>
                  </a:extLst>
                </a:gridCol>
                <a:gridCol w="974521">
                  <a:extLst>
                    <a:ext uri="{9D8B030D-6E8A-4147-A177-3AD203B41FA5}">
                      <a16:colId xmlns:a16="http://schemas.microsoft.com/office/drawing/2014/main" val="1639388454"/>
                    </a:ext>
                  </a:extLst>
                </a:gridCol>
                <a:gridCol w="1077936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972429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972429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  <a:gridCol w="972429">
                  <a:extLst>
                    <a:ext uri="{9D8B030D-6E8A-4147-A177-3AD203B41FA5}">
                      <a16:colId xmlns:a16="http://schemas.microsoft.com/office/drawing/2014/main" val="3547773864"/>
                    </a:ext>
                  </a:extLst>
                </a:gridCol>
                <a:gridCol w="1072240">
                  <a:extLst>
                    <a:ext uri="{9D8B030D-6E8A-4147-A177-3AD203B41FA5}">
                      <a16:colId xmlns:a16="http://schemas.microsoft.com/office/drawing/2014/main" val="652559613"/>
                    </a:ext>
                  </a:extLst>
                </a:gridCol>
                <a:gridCol w="584406">
                  <a:extLst>
                    <a:ext uri="{9D8B030D-6E8A-4147-A177-3AD203B41FA5}">
                      <a16:colId xmlns:a16="http://schemas.microsoft.com/office/drawing/2014/main" val="2860588135"/>
                    </a:ext>
                  </a:extLst>
                </a:gridCol>
              </a:tblGrid>
              <a:tr h="27930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Class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352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보통이다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709593"/>
                  </a:ext>
                </a:extLst>
              </a:tr>
              <a:tr h="323223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이론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강의 계획 대비 진도 수준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(1.33%)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(2.42%)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243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(29.42%)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(49.39%)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(17.43%)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  <a:tr h="3232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적절한 강의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관련 공지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(3.63%)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(9.08%)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259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(31.36%)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322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(38.98%)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(16.95%)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33125"/>
                  </a:ext>
                </a:extLst>
              </a:tr>
              <a:tr h="3232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수업 이해 정도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(4.00%)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(13.80%)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287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(34.75%)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296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(35.84%)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(11.62%)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263331"/>
                  </a:ext>
                </a:extLst>
              </a:tr>
              <a:tr h="323223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이론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smtClean="0"/>
                        <a:t>실습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강의 계획 대비 진도 수준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(1.82%)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(3.75%)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244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(29.54%)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395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(47.82%)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(17.07%)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256615"/>
                  </a:ext>
                </a:extLst>
              </a:tr>
              <a:tr h="3232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적절한 강의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관련 공지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(3.51%)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(8.96%)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284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(34.38%)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(36.44%)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(16.71%)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487192"/>
                  </a:ext>
                </a:extLst>
              </a:tr>
              <a:tr h="3232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수업 이해 정도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(5.45%)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(15.62%)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296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(35.84%)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262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(31.72%)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(11.38%)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402145"/>
                  </a:ext>
                </a:extLst>
              </a:tr>
              <a:tr h="323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오프라인 대비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장점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(8.47%)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(11.14%)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228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(27.60%)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301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(36.44%)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135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(16.34%)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01234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42641"/>
              </p:ext>
            </p:extLst>
          </p:nvPr>
        </p:nvGraphicFramePr>
        <p:xfrm>
          <a:off x="497712" y="3552917"/>
          <a:ext cx="3089321" cy="252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564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9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Class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Total</a:t>
                      </a:r>
                      <a:r>
                        <a:rPr lang="en-US" altLang="ko-KR" sz="1100" baseline="0" dirty="0" smtClean="0"/>
                        <a:t> Mean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2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/>
                        <a:t>이론</a:t>
                      </a:r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강의 계획 대비 진도 수준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smtClean="0">
                          <a:solidFill>
                            <a:srgbClr val="00B0F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3.53</a:t>
                      </a:r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적절한 강의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관련 공지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수업 이해 정도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12952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/>
                        <a:t>이론</a:t>
                      </a:r>
                      <a:r>
                        <a:rPr lang="en-US" altLang="ko-KR" sz="1000" b="0" dirty="0" smtClean="0"/>
                        <a:t>+</a:t>
                      </a:r>
                      <a:r>
                        <a:rPr lang="ko-KR" altLang="en-US" sz="1000" b="0" dirty="0" smtClean="0"/>
                        <a:t>실습</a:t>
                      </a:r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강의 계획 대비 진도 수준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00812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적절한 강의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관련 공지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471668"/>
                  </a:ext>
                </a:extLst>
              </a:tr>
              <a:tr h="129525"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수업 이해 정도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58394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오프라인 대비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장점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891851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2743753" y="986072"/>
            <a:ext cx="7651645" cy="2052378"/>
            <a:chOff x="1986371" y="770886"/>
            <a:chExt cx="7651645" cy="2586321"/>
          </a:xfrm>
        </p:grpSpPr>
        <p:graphicFrame>
          <p:nvGraphicFramePr>
            <p:cNvPr id="10" name="차트 9"/>
            <p:cNvGraphicFramePr/>
            <p:nvPr>
              <p:extLst>
                <p:ext uri="{D42A27DB-BD31-4B8C-83A1-F6EECF244321}">
                  <p14:modId xmlns:p14="http://schemas.microsoft.com/office/powerpoint/2010/main" val="2009322516"/>
                </p:ext>
              </p:extLst>
            </p:nvPr>
          </p:nvGraphicFramePr>
          <p:xfrm>
            <a:off x="1986371" y="1232386"/>
            <a:ext cx="6307884" cy="2124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차트 12"/>
            <p:cNvGraphicFramePr/>
            <p:nvPr>
              <p:extLst>
                <p:ext uri="{D42A27DB-BD31-4B8C-83A1-F6EECF244321}">
                  <p14:modId xmlns:p14="http://schemas.microsoft.com/office/powerpoint/2010/main" val="2222512199"/>
                </p:ext>
              </p:extLst>
            </p:nvPr>
          </p:nvGraphicFramePr>
          <p:xfrm>
            <a:off x="6950494" y="770886"/>
            <a:ext cx="2687522" cy="25863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5897695" y="1254318"/>
            <a:ext cx="873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MEAN</a:t>
            </a:r>
            <a:endParaRPr lang="ko-KR" altLang="en-US" sz="10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15248" y="3251198"/>
            <a:ext cx="4609952" cy="215444"/>
            <a:chOff x="6515248" y="3468841"/>
            <a:chExt cx="4609952" cy="215444"/>
          </a:xfrm>
        </p:grpSpPr>
        <p:sp>
          <p:nvSpPr>
            <p:cNvPr id="14" name="TextBox 13"/>
            <p:cNvSpPr txBox="1"/>
            <p:nvPr/>
          </p:nvSpPr>
          <p:spPr>
            <a:xfrm>
              <a:off x="6515248" y="3468841"/>
              <a:ext cx="46099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6996626" y="3576563"/>
              <a:ext cx="347472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Evaluation by Factor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Factor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실습 수업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52236"/>
              </p:ext>
            </p:extLst>
          </p:nvPr>
        </p:nvGraphicFramePr>
        <p:xfrm>
          <a:off x="4587241" y="3833153"/>
          <a:ext cx="7045958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203">
                  <a:extLst>
                    <a:ext uri="{9D8B030D-6E8A-4147-A177-3AD203B41FA5}">
                      <a16:colId xmlns:a16="http://schemas.microsoft.com/office/drawing/2014/main" val="1639388454"/>
                    </a:ext>
                  </a:extLst>
                </a:gridCol>
                <a:gridCol w="1062470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1062470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1062470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  <a:gridCol w="1062470">
                  <a:extLst>
                    <a:ext uri="{9D8B030D-6E8A-4147-A177-3AD203B41FA5}">
                      <a16:colId xmlns:a16="http://schemas.microsoft.com/office/drawing/2014/main" val="3547773864"/>
                    </a:ext>
                  </a:extLst>
                </a:gridCol>
                <a:gridCol w="1062470">
                  <a:extLst>
                    <a:ext uri="{9D8B030D-6E8A-4147-A177-3AD203B41FA5}">
                      <a16:colId xmlns:a16="http://schemas.microsoft.com/office/drawing/2014/main" val="652559613"/>
                    </a:ext>
                  </a:extLst>
                </a:gridCol>
                <a:gridCol w="754405">
                  <a:extLst>
                    <a:ext uri="{9D8B030D-6E8A-4147-A177-3AD203B41FA5}">
                      <a16:colId xmlns:a16="http://schemas.microsoft.com/office/drawing/2014/main" val="2860588135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보통이다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720927"/>
                  </a:ext>
                </a:extLst>
              </a:tr>
              <a:tr h="3091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원활한 실습 여부</a:t>
                      </a:r>
                      <a:endParaRPr lang="en-US" altLang="ko-KR" sz="800" b="0" dirty="0" smtClean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(9.44%)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(14.16%)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287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(34.75%)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246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(29.78%)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(11.86%)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실습 시간 적절성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(8.60%)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(13.08%)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328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(39.71%)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237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(28.69%)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(9.93%)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33125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실습 만족도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(12.35%)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(18.16%)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292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(35.35%)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(22.88%)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(11.26%)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263331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오프라인 대비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장점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(11.38%)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(15.25%)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250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(30.27%)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254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(30.75%)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(12.35%)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889182"/>
                  </a:ext>
                </a:extLst>
              </a:tr>
            </a:tbl>
          </a:graphicData>
        </a:graphic>
      </p:graphicFrame>
      <p:sp>
        <p:nvSpPr>
          <p:cNvPr id="2" name="순서도: 수동 연산 1"/>
          <p:cNvSpPr/>
          <p:nvPr/>
        </p:nvSpPr>
        <p:spPr>
          <a:xfrm rot="5400000">
            <a:off x="3125162" y="4077954"/>
            <a:ext cx="1706878" cy="121728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08924"/>
              </p:ext>
            </p:extLst>
          </p:nvPr>
        </p:nvGraphicFramePr>
        <p:xfrm>
          <a:off x="833120" y="4046513"/>
          <a:ext cx="2536841" cy="140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755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5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Total</a:t>
                      </a:r>
                      <a:r>
                        <a:rPr lang="en-US" altLang="ko-KR" sz="1100" baseline="0" dirty="0" smtClean="0"/>
                        <a:t> Mean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원활한 실습 여부</a:t>
                      </a:r>
                      <a:endParaRPr lang="en-US" altLang="ko-KR" sz="800" b="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00B0F0"/>
                          </a:solidFill>
                          <a:latin typeface="Arial Narrow" pitchFamily="34" charset="0"/>
                        </a:rPr>
                        <a:t>3.15</a:t>
                      </a:r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실습 시간 적절성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실습 만족도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오프라인 대비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장점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</a:tbl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4010659106"/>
              </p:ext>
            </p:extLst>
          </p:nvPr>
        </p:nvGraphicFramePr>
        <p:xfrm>
          <a:off x="3168072" y="1500539"/>
          <a:ext cx="6493165" cy="2122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7695" y="1254318"/>
            <a:ext cx="873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MEAN</a:t>
            </a:r>
            <a:endParaRPr lang="ko-KR" altLang="en-US" sz="10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976718" y="3833153"/>
            <a:ext cx="4609952" cy="215444"/>
            <a:chOff x="6515248" y="3468841"/>
            <a:chExt cx="4609952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6515248" y="3468841"/>
              <a:ext cx="46099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6996626" y="3576563"/>
              <a:ext cx="347472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Evaluation by Factor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Factor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과제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14124"/>
              </p:ext>
            </p:extLst>
          </p:nvPr>
        </p:nvGraphicFramePr>
        <p:xfrm>
          <a:off x="4587241" y="3754414"/>
          <a:ext cx="6743699" cy="124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197">
                  <a:extLst>
                    <a:ext uri="{9D8B030D-6E8A-4147-A177-3AD203B41FA5}">
                      <a16:colId xmlns:a16="http://schemas.microsoft.com/office/drawing/2014/main" val="1639388454"/>
                    </a:ext>
                  </a:extLst>
                </a:gridCol>
                <a:gridCol w="1016892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1016892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1016892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  <a:gridCol w="1016892">
                  <a:extLst>
                    <a:ext uri="{9D8B030D-6E8A-4147-A177-3AD203B41FA5}">
                      <a16:colId xmlns:a16="http://schemas.microsoft.com/office/drawing/2014/main" val="3547773864"/>
                    </a:ext>
                  </a:extLst>
                </a:gridCol>
                <a:gridCol w="1016892">
                  <a:extLst>
                    <a:ext uri="{9D8B030D-6E8A-4147-A177-3AD203B41FA5}">
                      <a16:colId xmlns:a16="http://schemas.microsoft.com/office/drawing/2014/main" val="652559613"/>
                    </a:ext>
                  </a:extLst>
                </a:gridCol>
                <a:gridCol w="722042">
                  <a:extLst>
                    <a:ext uri="{9D8B030D-6E8A-4147-A177-3AD203B41FA5}">
                      <a16:colId xmlns:a16="http://schemas.microsoft.com/office/drawing/2014/main" val="2860588135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보통이다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0869"/>
                  </a:ext>
                </a:extLst>
              </a:tr>
              <a:tr h="3091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 smtClean="0"/>
                        <a:t>과제량</a:t>
                      </a:r>
                      <a:endParaRPr lang="en-US" altLang="ko-KR" sz="800" b="0" dirty="0" smtClean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292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(35.35%)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319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(38.62%)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211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(25.54%)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(0.12%)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(0.36%)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1.92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도움 정도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(5.57%)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(16.46%)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354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(42.86%)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254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(30.75%)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(4.36%)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33125"/>
                  </a:ext>
                </a:extLst>
              </a:tr>
            </a:tbl>
          </a:graphicData>
        </a:graphic>
      </p:graphicFrame>
      <p:sp>
        <p:nvSpPr>
          <p:cNvPr id="2" name="순서도: 수동 연산 1"/>
          <p:cNvSpPr/>
          <p:nvPr/>
        </p:nvSpPr>
        <p:spPr>
          <a:xfrm rot="5400000">
            <a:off x="3125162" y="4077954"/>
            <a:ext cx="1706878" cy="121728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45537"/>
              </p:ext>
            </p:extLst>
          </p:nvPr>
        </p:nvGraphicFramePr>
        <p:xfrm>
          <a:off x="1234583" y="4153194"/>
          <a:ext cx="2135378" cy="106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261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54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Total</a:t>
                      </a:r>
                      <a:r>
                        <a:rPr lang="en-US" altLang="ko-KR" sz="1100" baseline="0" dirty="0" smtClean="0"/>
                        <a:t> Mean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 smtClean="0"/>
                        <a:t>과제량</a:t>
                      </a:r>
                      <a:endParaRPr lang="en-US" altLang="ko-KR" sz="800" b="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1.92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00B0F0"/>
                          </a:solidFill>
                          <a:latin typeface="Arial Narrow" pitchFamily="34" charset="0"/>
                        </a:rPr>
                        <a:t>2.52</a:t>
                      </a:r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도움 정도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희망 주기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74030"/>
              </p:ext>
            </p:extLst>
          </p:nvPr>
        </p:nvGraphicFramePr>
        <p:xfrm>
          <a:off x="4587241" y="5166448"/>
          <a:ext cx="3987873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197">
                  <a:extLst>
                    <a:ext uri="{9D8B030D-6E8A-4147-A177-3AD203B41FA5}">
                      <a16:colId xmlns:a16="http://schemas.microsoft.com/office/drawing/2014/main" val="1639388454"/>
                    </a:ext>
                  </a:extLst>
                </a:gridCol>
                <a:gridCol w="1016892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1016892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1016892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</a:tblGrid>
              <a:tr h="25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주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(2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주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한달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2347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희망 주기</a:t>
                      </a:r>
                      <a:endParaRPr lang="en-US" altLang="ko-KR" sz="800" b="0" dirty="0" smtClean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(17.19%)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476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(57.63%)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(25.18%)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</a:tbl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1466510446"/>
              </p:ext>
            </p:extLst>
          </p:nvPr>
        </p:nvGraphicFramePr>
        <p:xfrm>
          <a:off x="2789375" y="1228653"/>
          <a:ext cx="2974340" cy="2068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070207148"/>
              </p:ext>
            </p:extLst>
          </p:nvPr>
        </p:nvGraphicFramePr>
        <p:xfrm>
          <a:off x="6089363" y="1023044"/>
          <a:ext cx="3336577" cy="2476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78601" y="1292523"/>
            <a:ext cx="873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MEAN</a:t>
            </a:r>
            <a:endParaRPr lang="ko-KR" altLang="en-US" sz="10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5804521" y="3754414"/>
            <a:ext cx="4609952" cy="215444"/>
            <a:chOff x="5897695" y="3758536"/>
            <a:chExt cx="4609952" cy="215444"/>
          </a:xfrm>
        </p:grpSpPr>
        <p:sp>
          <p:nvSpPr>
            <p:cNvPr id="14" name="TextBox 13"/>
            <p:cNvSpPr txBox="1"/>
            <p:nvPr/>
          </p:nvSpPr>
          <p:spPr>
            <a:xfrm>
              <a:off x="5897695" y="3758536"/>
              <a:ext cx="46099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6379073" y="3866258"/>
              <a:ext cx="347472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705" y="918030"/>
            <a:ext cx="4800371" cy="542125"/>
          </a:xfrm>
          <a:prstGeom prst="rect">
            <a:avLst/>
          </a:prstGeom>
          <a:noFill/>
        </p:spPr>
        <p:txBody>
          <a:bodyPr wrap="square" lIns="66982" tIns="33491" rIns="66982" bIns="33491" rtlCol="0">
            <a:spAutoFit/>
          </a:bodyPr>
          <a:lstStyle/>
          <a:p>
            <a:pPr>
              <a:lnSpc>
                <a:spcPts val="3663"/>
              </a:lnSpc>
            </a:pPr>
            <a:r>
              <a:rPr lang="en-US" altLang="ko-KR" sz="3663" dirty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Table of Contents</a:t>
            </a:r>
            <a:endParaRPr lang="ko-KR" altLang="en-US" sz="3663" dirty="0">
              <a:solidFill>
                <a:schemeClr val="bg1">
                  <a:lumMod val="50000"/>
                </a:schemeClr>
              </a:solidFill>
              <a:ea typeface="Kozuka Gothic Pr6N M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2616" y="1848675"/>
            <a:ext cx="3827610" cy="1123823"/>
          </a:xfrm>
          <a:prstGeom prst="rect">
            <a:avLst/>
          </a:prstGeom>
          <a:noFill/>
        </p:spPr>
        <p:txBody>
          <a:bodyPr wrap="square" lIns="66982" tIns="33491" rIns="66982" bIns="33491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ea typeface="Kozuka Gothic Pr6N M" pitchFamily="34" charset="-128"/>
              </a:rPr>
              <a:t>01</a:t>
            </a:r>
            <a:r>
              <a:rPr lang="en-US" altLang="ko-KR" sz="2930" dirty="0">
                <a:solidFill>
                  <a:srgbClr val="00B0F0"/>
                </a:solidFill>
                <a:ea typeface="Kozuka Gothic Pr6N M" pitchFamily="34" charset="-128"/>
              </a:rPr>
              <a:t> </a:t>
            </a:r>
            <a:r>
              <a:rPr lang="en-US" altLang="ko-KR" sz="2400" dirty="0" smtClean="0">
                <a:solidFill>
                  <a:srgbClr val="00B0F0"/>
                </a:solidFill>
                <a:ea typeface="Kozuka Gothic Pr6N M" pitchFamily="34" charset="-128"/>
              </a:rPr>
              <a:t>Research Frame</a:t>
            </a:r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/>
            </a:r>
            <a:br>
              <a:rPr lang="en-US" altLang="ko-KR" sz="2500" b="1" dirty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</a:br>
            <a:r>
              <a:rPr lang="en-US" altLang="ko-KR" sz="1319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</a:t>
            </a:r>
            <a:r>
              <a:rPr lang="en-US" altLang="ko-KR" sz="1172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1.1 </a:t>
            </a:r>
            <a:r>
              <a:rPr lang="en-US" altLang="ko-KR" sz="1172" dirty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Goals &amp; Methods</a:t>
            </a:r>
            <a:br>
              <a:rPr lang="en-US" altLang="ko-KR" sz="1172" dirty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</a:br>
            <a:r>
              <a:rPr lang="en-US" altLang="ko-KR" sz="1172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1.2 </a:t>
            </a:r>
            <a:r>
              <a:rPr lang="en-US" altLang="ko-KR" sz="1172" dirty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Survey Structure </a:t>
            </a:r>
          </a:p>
          <a:p>
            <a:r>
              <a:rPr lang="en-US" altLang="ko-KR" sz="1172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1.3 </a:t>
            </a:r>
            <a:r>
              <a:rPr lang="en-US" altLang="ko-KR" sz="1172" dirty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Respondents Demographics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26741" y="1972069"/>
            <a:ext cx="0" cy="400598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582616" y="3109658"/>
            <a:ext cx="4325609" cy="3165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ea typeface="Kozuka Gothic Pr6N M" pitchFamily="34" charset="-128"/>
              </a:rPr>
              <a:t>02</a:t>
            </a:r>
            <a:r>
              <a:rPr lang="en-US" altLang="ko-KR" sz="4396" dirty="0">
                <a:solidFill>
                  <a:srgbClr val="00B0F0"/>
                </a:solidFill>
                <a:latin typeface="Kozuka Gothic Pr6N M" pitchFamily="34" charset="-128"/>
                <a:ea typeface="Kozuka Gothic Pr6N M" pitchFamily="34" charset="-128"/>
              </a:rPr>
              <a:t> </a:t>
            </a:r>
            <a:r>
              <a:rPr lang="en-US" altLang="ko-KR" sz="2400" dirty="0">
                <a:solidFill>
                  <a:srgbClr val="00B0F0"/>
                </a:solidFill>
                <a:ea typeface="Kozuka Gothic Pr6N M" pitchFamily="34" charset="-128"/>
              </a:rPr>
              <a:t>Evaluation by </a:t>
            </a:r>
            <a:r>
              <a:rPr lang="en-US" altLang="ko-KR" sz="2400" dirty="0" smtClean="0">
                <a:solidFill>
                  <a:srgbClr val="00B0F0"/>
                </a:solidFill>
                <a:ea typeface="Kozuka Gothic Pr6N M" pitchFamily="34" charset="-128"/>
              </a:rPr>
              <a:t>Factor</a:t>
            </a: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2.1  Average</a:t>
            </a: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2.2 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원격 수업 환경</a:t>
            </a:r>
            <a:r>
              <a:rPr lang="en-US" altLang="ko-KR" sz="1172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172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2.3 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학습자 태도</a:t>
            </a:r>
            <a:r>
              <a:rPr lang="en-US" altLang="ko-KR" sz="1172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172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2.4 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교육자</a:t>
            </a:r>
            <a:endParaRPr lang="en-US" altLang="ko-KR" sz="1172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2.5 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 컨텐츠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altLang="ko-KR" sz="1172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2.6 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이론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1172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2.7 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실습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1172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2.8 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과제</a:t>
            </a:r>
            <a:endParaRPr lang="en-US" altLang="ko-KR" sz="1172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2.9 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피드백</a:t>
            </a:r>
            <a:endParaRPr lang="en-US" altLang="ko-KR" sz="1172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2.10 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2.11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학습 성취도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2.12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만족도</a:t>
            </a:r>
            <a:endParaRPr lang="en-US" altLang="ko-KR" sz="1172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	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2.13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장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단점 </a:t>
            </a:r>
            <a:r>
              <a:rPr lang="en-US" altLang="ko-KR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ko-KR" altLang="en-US" sz="1172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개선점</a:t>
            </a:r>
            <a:endParaRPr lang="en-US" altLang="ko-KR" sz="1172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7987" y="1679951"/>
            <a:ext cx="3745344" cy="1568047"/>
          </a:xfrm>
          <a:prstGeom prst="rect">
            <a:avLst/>
          </a:prstGeom>
          <a:noFill/>
        </p:spPr>
        <p:txBody>
          <a:bodyPr wrap="square" lIns="66982" tIns="33491" rIns="66982" bIns="334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00B0F0"/>
                </a:solidFill>
                <a:ea typeface="Kozuka Gothic Pr6N M" pitchFamily="34" charset="-128"/>
              </a:rPr>
              <a:t>03</a:t>
            </a:r>
            <a:r>
              <a:rPr lang="en-US" altLang="ko-KR" sz="2400" dirty="0" smtClean="0">
                <a:solidFill>
                  <a:srgbClr val="00B0F0"/>
                </a:solidFill>
                <a:ea typeface="Kozuka Gothic Pr6N M" pitchFamily="34" charset="-128"/>
              </a:rPr>
              <a:t>  General Findings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/>
            </a:r>
            <a:b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               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3.1 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전공별 유의 평가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ea typeface="Kozuka Gothic Pr6N M" pitchFamily="34" charset="-128"/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                3.2 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학년별 유의 평가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ea typeface="Kozuka Gothic Pr6N M" pitchFamily="34" charset="-128"/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                3.3 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이론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&amp;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이론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/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실습 수업 간 평가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ea typeface="Kozuka Gothic Pr6N M" pitchFamily="34" charset="-128"/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                3.4 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성취도및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만족도 모델링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ea typeface="Kozuka Gothic Pr6N M" pitchFamily="34" charset="-128"/>
              </a:rPr>
              <a:t>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56324" y="3350743"/>
            <a:ext cx="43256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  <a:ea typeface="Kozuka Gothic Pr6N M" pitchFamily="34" charset="-128"/>
              </a:rPr>
              <a:t>04</a:t>
            </a:r>
            <a:r>
              <a:rPr lang="en-US" altLang="ko-KR" sz="2400" dirty="0" smtClean="0">
                <a:solidFill>
                  <a:srgbClr val="00B0F0"/>
                </a:solidFill>
                <a:ea typeface="Kozuka Gothic Pr6N M" pitchFamily="34" charset="-128"/>
              </a:rPr>
              <a:t> Key Findings</a:t>
            </a:r>
            <a:r>
              <a:rPr lang="en-US" altLang="ko-KR" sz="1100" dirty="0">
                <a:solidFill>
                  <a:srgbClr val="00B0F0"/>
                </a:solidFill>
                <a:ea typeface="Kozuka Gothic Pr6N M" pitchFamily="34" charset="-128"/>
              </a:rPr>
              <a:t>	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6324" y="4439164"/>
            <a:ext cx="5421926" cy="587255"/>
          </a:xfrm>
          <a:prstGeom prst="rect">
            <a:avLst/>
          </a:prstGeom>
          <a:noFill/>
        </p:spPr>
        <p:txBody>
          <a:bodyPr wrap="square" lIns="93895" tIns="46948" rIns="93895" bIns="46948" rtlCol="0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  <a:ea typeface="Kozuka Gothic Pr6N M" pitchFamily="34" charset="-128"/>
              </a:rPr>
              <a:t>05</a:t>
            </a:r>
            <a:r>
              <a:rPr lang="en-US" altLang="ko-KR" sz="2400" dirty="0" smtClean="0">
                <a:solidFill>
                  <a:srgbClr val="00B0F0"/>
                </a:solidFill>
                <a:ea typeface="Kozuka Gothic Pr6N M" pitchFamily="34" charset="-128"/>
              </a:rPr>
              <a:t>  Appendix. Summary </a:t>
            </a:r>
            <a:r>
              <a:rPr lang="en-US" altLang="ko-KR" sz="2400" dirty="0">
                <a:solidFill>
                  <a:srgbClr val="00B0F0"/>
                </a:solidFill>
                <a:ea typeface="Kozuka Gothic Pr6N M" pitchFamily="34" charset="-128"/>
              </a:rPr>
              <a:t>by Major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Evaluation by Factor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Factor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질문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&amp;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피드백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75218"/>
              </p:ext>
            </p:extLst>
          </p:nvPr>
        </p:nvGraphicFramePr>
        <p:xfrm>
          <a:off x="4587242" y="3833153"/>
          <a:ext cx="7086598" cy="225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851">
                  <a:extLst>
                    <a:ext uri="{9D8B030D-6E8A-4147-A177-3AD203B41FA5}">
                      <a16:colId xmlns:a16="http://schemas.microsoft.com/office/drawing/2014/main" val="1639388454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3547773864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652559613"/>
                    </a:ext>
                  </a:extLst>
                </a:gridCol>
                <a:gridCol w="758757">
                  <a:extLst>
                    <a:ext uri="{9D8B030D-6E8A-4147-A177-3AD203B41FA5}">
                      <a16:colId xmlns:a16="http://schemas.microsoft.com/office/drawing/2014/main" val="2860588135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보통이다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609970"/>
                  </a:ext>
                </a:extLst>
              </a:tr>
              <a:tr h="3091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질문 전달 기회</a:t>
                      </a:r>
                      <a:endParaRPr lang="en-US" altLang="ko-KR" sz="800" b="0" dirty="0" smtClean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(7.63%)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167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(20.22%)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385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(46.61%)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164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(19.85%)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(5.69%)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2.96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피드백 유무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(4.72%)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(9.69%)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(41.77%)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284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(34.38%)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(9.44%)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33125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질문 빈도 수준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(11.14%)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227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(27.48%)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419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(50.73%)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(8.23%)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(2.42%)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2.63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263331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피드백 빈도 수준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(2.78%)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(9.69%)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(41.77%)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261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(31.60%)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(14.16%)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889182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질문 편의성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(8.35%)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172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(20.82%)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327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(39.59%)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(24.46%)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(6.78%)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458714"/>
                  </a:ext>
                </a:extLst>
              </a:tr>
            </a:tbl>
          </a:graphicData>
        </a:graphic>
      </p:graphicFrame>
      <p:sp>
        <p:nvSpPr>
          <p:cNvPr id="2" name="순서도: 수동 연산 1"/>
          <p:cNvSpPr/>
          <p:nvPr/>
        </p:nvSpPr>
        <p:spPr>
          <a:xfrm rot="5400000">
            <a:off x="2957522" y="4245594"/>
            <a:ext cx="2042158" cy="121728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67633"/>
              </p:ext>
            </p:extLst>
          </p:nvPr>
        </p:nvGraphicFramePr>
        <p:xfrm>
          <a:off x="670559" y="4046513"/>
          <a:ext cx="2699402" cy="149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767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95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Total</a:t>
                      </a:r>
                      <a:r>
                        <a:rPr lang="en-US" altLang="ko-KR" sz="1100" baseline="0" dirty="0" smtClean="0"/>
                        <a:t> Mean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질문 전달 기회</a:t>
                      </a:r>
                      <a:endParaRPr lang="en-US" altLang="ko-KR" sz="800" b="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2.96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smtClean="0">
                          <a:solidFill>
                            <a:srgbClr val="00B0F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3.07</a:t>
                      </a:r>
                      <a:endParaRPr lang="ko-KR" altLang="en-US" sz="1600" b="0" kern="1200" dirty="0">
                        <a:solidFill>
                          <a:srgbClr val="00B0F0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피드백 유무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질문 빈도 수준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2.63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피드백 빈도 수준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질문 편의성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85100"/>
                  </a:ext>
                </a:extLst>
              </a:tr>
            </a:tbl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469118765"/>
              </p:ext>
            </p:extLst>
          </p:nvPr>
        </p:nvGraphicFramePr>
        <p:xfrm>
          <a:off x="3173443" y="1327802"/>
          <a:ext cx="5831840" cy="2101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97695" y="1254318"/>
            <a:ext cx="873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MEAN</a:t>
            </a:r>
            <a:endParaRPr lang="ko-KR" altLang="en-US" sz="10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5998243" y="3831069"/>
            <a:ext cx="4609952" cy="215444"/>
            <a:chOff x="5897695" y="3758536"/>
            <a:chExt cx="4609952" cy="215444"/>
          </a:xfrm>
        </p:grpSpPr>
        <p:sp>
          <p:nvSpPr>
            <p:cNvPr id="13" name="TextBox 12"/>
            <p:cNvSpPr txBox="1"/>
            <p:nvPr/>
          </p:nvSpPr>
          <p:spPr>
            <a:xfrm>
              <a:off x="5897695" y="3758536"/>
              <a:ext cx="46099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6379073" y="3866258"/>
              <a:ext cx="347472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Evaluation by Factor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Factor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시스템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61705"/>
              </p:ext>
            </p:extLst>
          </p:nvPr>
        </p:nvGraphicFramePr>
        <p:xfrm>
          <a:off x="4587241" y="3833153"/>
          <a:ext cx="6805108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731">
                  <a:extLst>
                    <a:ext uri="{9D8B030D-6E8A-4147-A177-3AD203B41FA5}">
                      <a16:colId xmlns:a16="http://schemas.microsoft.com/office/drawing/2014/main" val="1639388454"/>
                    </a:ext>
                  </a:extLst>
                </a:gridCol>
                <a:gridCol w="1026152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1026152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1026152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  <a:gridCol w="1026152">
                  <a:extLst>
                    <a:ext uri="{9D8B030D-6E8A-4147-A177-3AD203B41FA5}">
                      <a16:colId xmlns:a16="http://schemas.microsoft.com/office/drawing/2014/main" val="3547773864"/>
                    </a:ext>
                  </a:extLst>
                </a:gridCol>
                <a:gridCol w="1026152">
                  <a:extLst>
                    <a:ext uri="{9D8B030D-6E8A-4147-A177-3AD203B41FA5}">
                      <a16:colId xmlns:a16="http://schemas.microsoft.com/office/drawing/2014/main" val="652559613"/>
                    </a:ext>
                  </a:extLst>
                </a:gridCol>
                <a:gridCol w="728617">
                  <a:extLst>
                    <a:ext uri="{9D8B030D-6E8A-4147-A177-3AD203B41FA5}">
                      <a16:colId xmlns:a16="http://schemas.microsoft.com/office/drawing/2014/main" val="2860588135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보통이다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05441"/>
                  </a:ext>
                </a:extLst>
              </a:tr>
              <a:tr h="3091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E-learning</a:t>
                      </a:r>
                      <a:r>
                        <a:rPr lang="en-US" altLang="ko-KR" sz="800" b="0" baseline="0" dirty="0" smtClean="0"/>
                        <a:t> </a:t>
                      </a:r>
                    </a:p>
                    <a:p>
                      <a:pPr algn="ctr"/>
                      <a:r>
                        <a:rPr lang="ko-KR" altLang="en-US" sz="800" b="0" baseline="0" dirty="0" smtClean="0"/>
                        <a:t>편의성</a:t>
                      </a:r>
                      <a:endParaRPr lang="en-US" altLang="ko-KR" sz="800" b="0" dirty="0" smtClean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(2.30%)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(8.11%)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(41.89%)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318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(38.50%)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(9.20%)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끊김 수준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(3.27%)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(12.95%)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276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(33.41%)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299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(36.20%)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(14.16%)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33125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시스템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오류 빈도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(2.66%)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(8.96%)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329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(39.83%)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294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(35.59%)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(12.95%)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263331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시스템 관련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공지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(2.78%)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(13.92%)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(45.04%)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251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(30.39%)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(7.87%)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889182"/>
                  </a:ext>
                </a:extLst>
              </a:tr>
            </a:tbl>
          </a:graphicData>
        </a:graphic>
      </p:graphicFrame>
      <p:sp>
        <p:nvSpPr>
          <p:cNvPr id="2" name="순서도: 수동 연산 1"/>
          <p:cNvSpPr/>
          <p:nvPr/>
        </p:nvSpPr>
        <p:spPr>
          <a:xfrm rot="5400000">
            <a:off x="3223262" y="4176054"/>
            <a:ext cx="1706878" cy="102108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20300"/>
              </p:ext>
            </p:extLst>
          </p:nvPr>
        </p:nvGraphicFramePr>
        <p:xfrm>
          <a:off x="1053526" y="4046513"/>
          <a:ext cx="2512635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5777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47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Total</a:t>
                      </a:r>
                      <a:r>
                        <a:rPr lang="en-US" altLang="ko-KR" sz="1100" baseline="0" dirty="0" smtClean="0"/>
                        <a:t> Mean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E-learning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편의성</a:t>
                      </a:r>
                      <a:endParaRPr lang="en-US" altLang="ko-KR" sz="800" b="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00B0F0"/>
                          </a:solidFill>
                          <a:latin typeface="Arial Narrow" pitchFamily="34" charset="0"/>
                        </a:rPr>
                        <a:t>3.41</a:t>
                      </a:r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끊김 수준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시스템 오류 빈도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시스템 관련 공지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</a:tbl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699471229"/>
              </p:ext>
            </p:extLst>
          </p:nvPr>
        </p:nvGraphicFramePr>
        <p:xfrm>
          <a:off x="2598133" y="1259039"/>
          <a:ext cx="6982460" cy="2480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897695" y="3831069"/>
            <a:ext cx="4609952" cy="215444"/>
            <a:chOff x="5897695" y="3758536"/>
            <a:chExt cx="4609952" cy="215444"/>
          </a:xfrm>
        </p:grpSpPr>
        <p:sp>
          <p:nvSpPr>
            <p:cNvPr id="10" name="TextBox 9"/>
            <p:cNvSpPr txBox="1"/>
            <p:nvPr/>
          </p:nvSpPr>
          <p:spPr>
            <a:xfrm>
              <a:off x="5897695" y="3758536"/>
              <a:ext cx="46099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6379073" y="3866258"/>
              <a:ext cx="347472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Evaluation by Factor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46588" y="521577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Factor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학습 성취도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88097"/>
              </p:ext>
            </p:extLst>
          </p:nvPr>
        </p:nvGraphicFramePr>
        <p:xfrm>
          <a:off x="4587241" y="3833153"/>
          <a:ext cx="6531021" cy="1845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640">
                  <a:extLst>
                    <a:ext uri="{9D8B030D-6E8A-4147-A177-3AD203B41FA5}">
                      <a16:colId xmlns:a16="http://schemas.microsoft.com/office/drawing/2014/main" val="1639388454"/>
                    </a:ext>
                  </a:extLst>
                </a:gridCol>
                <a:gridCol w="984822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984822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984822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  <a:gridCol w="984822">
                  <a:extLst>
                    <a:ext uri="{9D8B030D-6E8A-4147-A177-3AD203B41FA5}">
                      <a16:colId xmlns:a16="http://schemas.microsoft.com/office/drawing/2014/main" val="3547773864"/>
                    </a:ext>
                  </a:extLst>
                </a:gridCol>
                <a:gridCol w="984822">
                  <a:extLst>
                    <a:ext uri="{9D8B030D-6E8A-4147-A177-3AD203B41FA5}">
                      <a16:colId xmlns:a16="http://schemas.microsoft.com/office/drawing/2014/main" val="652559613"/>
                    </a:ext>
                  </a:extLst>
                </a:gridCol>
                <a:gridCol w="699271">
                  <a:extLst>
                    <a:ext uri="{9D8B030D-6E8A-4147-A177-3AD203B41FA5}">
                      <a16:colId xmlns:a16="http://schemas.microsoft.com/office/drawing/2014/main" val="2860588135"/>
                    </a:ext>
                  </a:extLst>
                </a:gridCol>
              </a:tblGrid>
              <a:tr h="2275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그렇지않다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보통이다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그렇다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47167"/>
                  </a:ext>
                </a:extLst>
              </a:tr>
              <a:tr h="417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오프라인 대비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흥미</a:t>
                      </a:r>
                      <a:endParaRPr lang="en-US" altLang="ko-KR" sz="800" b="0" dirty="0" smtClean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(18.77%)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(22.64%)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297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(35.96%)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(15.38%)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(7.26%)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2.70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  <a:tr h="4172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오프라인 대비 이론 이해도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(16.34%)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(18.89%)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(42.13%)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(15.01%)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(7.63%)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2.79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33125"/>
                  </a:ext>
                </a:extLst>
              </a:tr>
              <a:tr h="4172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오프라인 대비 실습 유익 정도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(21.79%)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(24.94%)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299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(36.20%)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(11.86%)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(5.21%)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2.54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263331"/>
                  </a:ext>
                </a:extLst>
              </a:tr>
            </a:tbl>
          </a:graphicData>
        </a:graphic>
      </p:graphicFrame>
      <p:sp>
        <p:nvSpPr>
          <p:cNvPr id="2" name="순서도: 수동 연산 1"/>
          <p:cNvSpPr/>
          <p:nvPr/>
        </p:nvSpPr>
        <p:spPr>
          <a:xfrm rot="5400000">
            <a:off x="3125162" y="4077954"/>
            <a:ext cx="1706878" cy="121728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19873"/>
              </p:ext>
            </p:extLst>
          </p:nvPr>
        </p:nvGraphicFramePr>
        <p:xfrm>
          <a:off x="1234583" y="4046513"/>
          <a:ext cx="2135378" cy="143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261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54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Total</a:t>
                      </a:r>
                      <a:r>
                        <a:rPr lang="en-US" altLang="ko-KR" sz="1100" baseline="0" dirty="0" smtClean="0"/>
                        <a:t> Mean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오프라인 대비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흥미</a:t>
                      </a:r>
                      <a:endParaRPr lang="en-US" altLang="ko-KR" sz="800" b="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2.70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00B0F0"/>
                          </a:solidFill>
                          <a:latin typeface="Arial Narrow" pitchFamily="34" charset="0"/>
                        </a:rPr>
                        <a:t>2.67</a:t>
                      </a:r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오프라인 대비 이론 이해도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2.79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오프라인 대비 실습 유익 정도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2.54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</a:tbl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291440460"/>
              </p:ext>
            </p:extLst>
          </p:nvPr>
        </p:nvGraphicFramePr>
        <p:xfrm>
          <a:off x="3220720" y="1263243"/>
          <a:ext cx="5740400" cy="2130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5704267" y="3833152"/>
            <a:ext cx="4609952" cy="215444"/>
            <a:chOff x="5897695" y="3758536"/>
            <a:chExt cx="4609952" cy="215444"/>
          </a:xfrm>
        </p:grpSpPr>
        <p:sp>
          <p:nvSpPr>
            <p:cNvPr id="14" name="TextBox 13"/>
            <p:cNvSpPr txBox="1"/>
            <p:nvPr/>
          </p:nvSpPr>
          <p:spPr>
            <a:xfrm>
              <a:off x="5897695" y="3758536"/>
              <a:ext cx="46099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379073" y="3866258"/>
              <a:ext cx="347472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Evaluation by Factor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Factor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전반적 만족도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40825"/>
              </p:ext>
            </p:extLst>
          </p:nvPr>
        </p:nvGraphicFramePr>
        <p:xfrm>
          <a:off x="4587241" y="3833153"/>
          <a:ext cx="6762076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751">
                  <a:extLst>
                    <a:ext uri="{9D8B030D-6E8A-4147-A177-3AD203B41FA5}">
                      <a16:colId xmlns:a16="http://schemas.microsoft.com/office/drawing/2014/main" val="1639388454"/>
                    </a:ext>
                  </a:extLst>
                </a:gridCol>
                <a:gridCol w="1019663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1019663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1019663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  <a:gridCol w="1019663">
                  <a:extLst>
                    <a:ext uri="{9D8B030D-6E8A-4147-A177-3AD203B41FA5}">
                      <a16:colId xmlns:a16="http://schemas.microsoft.com/office/drawing/2014/main" val="3547773864"/>
                    </a:ext>
                  </a:extLst>
                </a:gridCol>
                <a:gridCol w="1019663">
                  <a:extLst>
                    <a:ext uri="{9D8B030D-6E8A-4147-A177-3AD203B41FA5}">
                      <a16:colId xmlns:a16="http://schemas.microsoft.com/office/drawing/2014/main" val="652559613"/>
                    </a:ext>
                  </a:extLst>
                </a:gridCol>
                <a:gridCol w="724010">
                  <a:extLst>
                    <a:ext uri="{9D8B030D-6E8A-4147-A177-3AD203B41FA5}">
                      <a16:colId xmlns:a16="http://schemas.microsoft.com/office/drawing/2014/main" val="2860588135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불만족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불만족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보통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만족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매우 불만족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48561"/>
                  </a:ext>
                </a:extLst>
              </a:tr>
              <a:tr h="3091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오프라인 대비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내용 </a:t>
                      </a:r>
                      <a:r>
                        <a:rPr lang="ko-KR" altLang="en-US" sz="800" b="0" dirty="0" err="1" smtClean="0"/>
                        <a:t>전달력</a:t>
                      </a:r>
                      <a:endParaRPr lang="en-US" altLang="ko-KR" sz="800" b="0" dirty="0" smtClean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(14.77%)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179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(21.67%)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338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(40.92%)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124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(15.01%)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(7.63%)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2.79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원격 수업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준비</a:t>
                      </a:r>
                      <a:r>
                        <a:rPr lang="ko-KR" altLang="en-US" sz="800" b="0" baseline="0" dirty="0" smtClean="0"/>
                        <a:t> 정도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(9.20%)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(17.55%)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336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(40.68%)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216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(26.15%)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(6.42%)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33125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만족도</a:t>
                      </a:r>
                      <a:endParaRPr lang="ko-KR" altLang="en-US" sz="8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(10.90%)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(16.46%)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336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(40.68%)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189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(22.88%)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75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(9.09%)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263331"/>
                  </a:ext>
                </a:extLst>
              </a:tr>
            </a:tbl>
          </a:graphicData>
        </a:graphic>
      </p:graphicFrame>
      <p:sp>
        <p:nvSpPr>
          <p:cNvPr id="2" name="순서도: 수동 연산 1"/>
          <p:cNvSpPr/>
          <p:nvPr/>
        </p:nvSpPr>
        <p:spPr>
          <a:xfrm rot="5400000">
            <a:off x="2845760" y="4357355"/>
            <a:ext cx="2265682" cy="1217278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14118"/>
              </p:ext>
            </p:extLst>
          </p:nvPr>
        </p:nvGraphicFramePr>
        <p:xfrm>
          <a:off x="1234583" y="4046513"/>
          <a:ext cx="2135378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261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54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Total</a:t>
                      </a:r>
                      <a:r>
                        <a:rPr lang="en-US" altLang="ko-KR" sz="1100" baseline="0" dirty="0" smtClean="0"/>
                        <a:t> Mean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오프라인 대비 내용 </a:t>
                      </a:r>
                      <a:r>
                        <a:rPr lang="ko-KR" altLang="en-US" sz="800" b="0" dirty="0" err="1" smtClean="0"/>
                        <a:t>전달력</a:t>
                      </a:r>
                      <a:endParaRPr lang="en-US" altLang="ko-KR" sz="800" b="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2.79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00B0F0"/>
                          </a:solidFill>
                          <a:latin typeface="Arial Narrow" pitchFamily="34" charset="0"/>
                        </a:rPr>
                        <a:t>2.95</a:t>
                      </a:r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원격 수업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준비 정도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만족도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lt"/>
                        </a:rPr>
                        <a:t>3.03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수업 선호 형태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8921"/>
              </p:ext>
            </p:extLst>
          </p:nvPr>
        </p:nvGraphicFramePr>
        <p:xfrm>
          <a:off x="4587240" y="5536574"/>
          <a:ext cx="6537960" cy="694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304">
                  <a:extLst>
                    <a:ext uri="{9D8B030D-6E8A-4147-A177-3AD203B41FA5}">
                      <a16:colId xmlns:a16="http://schemas.microsoft.com/office/drawing/2014/main" val="1639388454"/>
                    </a:ext>
                  </a:extLst>
                </a:gridCol>
                <a:gridCol w="1328414">
                  <a:extLst>
                    <a:ext uri="{9D8B030D-6E8A-4147-A177-3AD203B41FA5}">
                      <a16:colId xmlns:a16="http://schemas.microsoft.com/office/drawing/2014/main" val="2066277771"/>
                    </a:ext>
                  </a:extLst>
                </a:gridCol>
                <a:gridCol w="1328414">
                  <a:extLst>
                    <a:ext uri="{9D8B030D-6E8A-4147-A177-3AD203B41FA5}">
                      <a16:colId xmlns:a16="http://schemas.microsoft.com/office/drawing/2014/main" val="2842354764"/>
                    </a:ext>
                  </a:extLst>
                </a:gridCol>
                <a:gridCol w="1328414">
                  <a:extLst>
                    <a:ext uri="{9D8B030D-6E8A-4147-A177-3AD203B41FA5}">
                      <a16:colId xmlns:a16="http://schemas.microsoft.com/office/drawing/2014/main" val="2275946532"/>
                    </a:ext>
                  </a:extLst>
                </a:gridCol>
                <a:gridCol w="1328414">
                  <a:extLst>
                    <a:ext uri="{9D8B030D-6E8A-4147-A177-3AD203B41FA5}">
                      <a16:colId xmlns:a16="http://schemas.microsoft.com/office/drawing/2014/main" val="3547773864"/>
                    </a:ext>
                  </a:extLst>
                </a:gridCol>
              </a:tblGrid>
              <a:tr h="359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실시간 강의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녹화된 강의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단순 수업자료 업로드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과제 위주 정리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92074"/>
                  </a:ext>
                </a:extLst>
              </a:tr>
              <a:tr h="3091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수업 선호 형태</a:t>
                      </a:r>
                      <a:endParaRPr lang="en-US" altLang="ko-KR" sz="800" b="0" dirty="0" smtClean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110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(13.32%)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587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(71.07%)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(11.14%)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(4.48%)</a:t>
                      </a:r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36493"/>
                  </a:ext>
                </a:extLst>
              </a:tr>
            </a:tbl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1350886648"/>
              </p:ext>
            </p:extLst>
          </p:nvPr>
        </p:nvGraphicFramePr>
        <p:xfrm>
          <a:off x="1672786" y="1263244"/>
          <a:ext cx="5236014" cy="2163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3387825331"/>
              </p:ext>
            </p:extLst>
          </p:nvPr>
        </p:nvGraphicFramePr>
        <p:xfrm>
          <a:off x="6813747" y="1263242"/>
          <a:ext cx="3807268" cy="216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845710" y="3828407"/>
            <a:ext cx="4609952" cy="215444"/>
            <a:chOff x="5897695" y="3758536"/>
            <a:chExt cx="4609952" cy="215444"/>
          </a:xfrm>
        </p:grpSpPr>
        <p:sp>
          <p:nvSpPr>
            <p:cNvPr id="13" name="TextBox 12"/>
            <p:cNvSpPr txBox="1"/>
            <p:nvPr/>
          </p:nvSpPr>
          <p:spPr>
            <a:xfrm>
              <a:off x="5897695" y="3758536"/>
              <a:ext cx="46099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6379073" y="3866258"/>
              <a:ext cx="347472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Evaluation by Factor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Factor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ko-KR" altLang="en-US" sz="2500" dirty="0" err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장</a:t>
            </a:r>
            <a:r>
              <a:rPr lang="ko-KR" altLang="en-US" sz="25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2500" dirty="0" err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단점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및 개선점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중복응답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49088"/>
              </p:ext>
            </p:extLst>
          </p:nvPr>
        </p:nvGraphicFramePr>
        <p:xfrm>
          <a:off x="1150755" y="4612415"/>
          <a:ext cx="2135378" cy="1793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261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54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장점</a:t>
                      </a:r>
                      <a:endParaRPr lang="en-US" altLang="ko-KR" sz="8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Freq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Prop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장소 및 시간 자유</a:t>
                      </a:r>
                      <a:endParaRPr lang="en-US" altLang="ko-KR" sz="800" b="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681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31.40%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반복 시청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656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30.20%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 smtClean="0"/>
                        <a:t>비대면으로</a:t>
                      </a:r>
                      <a:r>
                        <a:rPr lang="ko-KR" altLang="en-US" sz="800" b="0" dirty="0" smtClean="0"/>
                        <a:t> 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인한 부담 적음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9.41%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자유로운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질문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의견</a:t>
                      </a:r>
                      <a:r>
                        <a:rPr lang="en-US" altLang="ko-KR" sz="800" b="0" dirty="0" smtClean="0"/>
                        <a:t>)</a:t>
                      </a:r>
                      <a:r>
                        <a:rPr lang="ko-KR" altLang="en-US" sz="800" b="0" dirty="0" smtClean="0"/>
                        <a:t>표출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2.81%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240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비용 절감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565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26.10%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</a:tbl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376854650"/>
              </p:ext>
            </p:extLst>
          </p:nvPr>
        </p:nvGraphicFramePr>
        <p:xfrm>
          <a:off x="1053526" y="1384656"/>
          <a:ext cx="3388359" cy="283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327747606"/>
              </p:ext>
            </p:extLst>
          </p:nvPr>
        </p:nvGraphicFramePr>
        <p:xfrm>
          <a:off x="4503162" y="1335938"/>
          <a:ext cx="3162242" cy="2874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345407016"/>
              </p:ext>
            </p:extLst>
          </p:nvPr>
        </p:nvGraphicFramePr>
        <p:xfrm>
          <a:off x="8457311" y="1263244"/>
          <a:ext cx="3200400" cy="2954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45787"/>
              </p:ext>
            </p:extLst>
          </p:nvPr>
        </p:nvGraphicFramePr>
        <p:xfrm>
          <a:off x="4647696" y="4572951"/>
          <a:ext cx="3162242" cy="18330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3563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814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단점</a:t>
                      </a:r>
                      <a:endParaRPr lang="en-US" altLang="ko-KR" sz="8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Freq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Prop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원활하지 않은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질의응답</a:t>
                      </a:r>
                      <a:endParaRPr lang="en-US" altLang="ko-KR" sz="800" b="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13.26%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오프라인 대비 집중도 하락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468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25.23%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301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많은 </a:t>
                      </a:r>
                      <a:r>
                        <a:rPr lang="ko-KR" altLang="en-US" sz="800" b="0" dirty="0" err="1" smtClean="0"/>
                        <a:t>과제량으로</a:t>
                      </a:r>
                      <a:r>
                        <a:rPr lang="ko-KR" altLang="en-US" sz="800" b="0" dirty="0" smtClean="0"/>
                        <a:t> 인한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공부 집중 방해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32.94%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3014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E-learning</a:t>
                      </a:r>
                      <a:r>
                        <a:rPr lang="ko-KR" altLang="en-US" sz="800" b="0" baseline="0" dirty="0" smtClean="0"/>
                        <a:t>시스템 개편으로 인한 불편함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4.58%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2164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 smtClean="0"/>
                        <a:t>저수준의</a:t>
                      </a:r>
                      <a:r>
                        <a:rPr lang="ko-KR" altLang="en-US" sz="800" b="0" dirty="0" smtClean="0"/>
                        <a:t> 음질 및 화질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445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23.99%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93257"/>
              </p:ext>
            </p:extLst>
          </p:nvPr>
        </p:nvGraphicFramePr>
        <p:xfrm>
          <a:off x="9056751" y="4570783"/>
          <a:ext cx="2135378" cy="1888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261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54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개선점</a:t>
                      </a:r>
                      <a:endParaRPr lang="en-US" altLang="ko-KR" sz="8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Freq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Prop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신속한 피드백</a:t>
                      </a:r>
                      <a:endParaRPr lang="en-US" altLang="ko-KR" sz="800" b="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12.56%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 smtClean="0"/>
                        <a:t>과제량</a:t>
                      </a:r>
                      <a:r>
                        <a:rPr lang="ko-KR" altLang="en-US" sz="800" b="0" dirty="0" smtClean="0"/>
                        <a:t> 축소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662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40.56%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4341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음질 및 화질 향상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450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27.57%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4341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원활한 </a:t>
                      </a:r>
                      <a:endParaRPr lang="en-US" altLang="ko-KR" sz="800" b="0" dirty="0" smtClean="0"/>
                    </a:p>
                    <a:p>
                      <a:pPr algn="ctr"/>
                      <a:r>
                        <a:rPr lang="ko-KR" altLang="en-US" sz="800" b="0" dirty="0" smtClean="0"/>
                        <a:t>수업 관련 공지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19.30%</a:t>
                      </a:r>
                      <a:endParaRPr lang="ko-KR" altLang="en-US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</a:tbl>
          </a:graphicData>
        </a:graphic>
      </p:graphicFrame>
      <p:sp>
        <p:nvSpPr>
          <p:cNvPr id="20" name="이등변 삼각형 19"/>
          <p:cNvSpPr/>
          <p:nvPr/>
        </p:nvSpPr>
        <p:spPr>
          <a:xfrm rot="10800000">
            <a:off x="1658546" y="4280886"/>
            <a:ext cx="1119798" cy="328390"/>
          </a:xfrm>
          <a:prstGeom prst="triangle">
            <a:avLst>
              <a:gd name="adj" fmla="val 4925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5668918" y="4210359"/>
            <a:ext cx="1119798" cy="328390"/>
          </a:xfrm>
          <a:prstGeom prst="triangle">
            <a:avLst>
              <a:gd name="adj" fmla="val 4925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497612" y="4210359"/>
            <a:ext cx="1119798" cy="328390"/>
          </a:xfrm>
          <a:prstGeom prst="triangle">
            <a:avLst>
              <a:gd name="adj" fmla="val 4925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5317" y="2692274"/>
            <a:ext cx="6449960" cy="683431"/>
          </a:xfrm>
          <a:prstGeom prst="rect">
            <a:avLst/>
          </a:prstGeom>
          <a:noFill/>
        </p:spPr>
        <p:txBody>
          <a:bodyPr wrap="square" lIns="65064" tIns="32531" rIns="65064" bIns="32531" rtlCol="0">
            <a:spAutoFit/>
          </a:bodyPr>
          <a:lstStyle/>
          <a:p>
            <a:pPr defTabSz="922355"/>
            <a:r>
              <a:rPr lang="en-US" altLang="ko-KR" sz="4014" dirty="0">
                <a:solidFill>
                  <a:srgbClr val="00B0F0"/>
                </a:solidFill>
                <a:latin typeface="Segoe Print" pitchFamily="2" charset="0"/>
                <a:ea typeface="Kozuka Gothic Pr6N M" pitchFamily="34" charset="-128"/>
              </a:rPr>
              <a:t>3</a:t>
            </a:r>
            <a:r>
              <a:rPr lang="en-US" altLang="ko-KR" sz="4014" dirty="0" smtClean="0">
                <a:solidFill>
                  <a:srgbClr val="00B0F0"/>
                </a:solidFill>
                <a:latin typeface="Segoe Print" pitchFamily="2" charset="0"/>
                <a:ea typeface="Kozuka Gothic Pr6N M" pitchFamily="34" charset="-128"/>
              </a:rPr>
              <a:t>.0 </a:t>
            </a:r>
            <a:r>
              <a:rPr lang="en-US" altLang="ko-KR" sz="4014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Print" pitchFamily="2" charset="0"/>
                <a:ea typeface="Kozuka Gothic Pr6N M" pitchFamily="34" charset="-128"/>
              </a:rPr>
              <a:t>General Findings</a:t>
            </a:r>
            <a:endParaRPr lang="en-US" altLang="ko-KR" sz="4400" dirty="0" smtClean="0">
              <a:solidFill>
                <a:srgbClr val="00B0F0"/>
              </a:solidFill>
              <a:ea typeface="Kozuka Gothic Pr6N M" pitchFamily="34" charset="-128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이등변 삼각형 31"/>
          <p:cNvSpPr/>
          <p:nvPr/>
        </p:nvSpPr>
        <p:spPr>
          <a:xfrm>
            <a:off x="6678080" y="3530617"/>
            <a:ext cx="5005935" cy="183201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576862" y="3530617"/>
            <a:ext cx="5005935" cy="183201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전공별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이론 수업에 대한  주요 결과 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96647"/>
              </p:ext>
            </p:extLst>
          </p:nvPr>
        </p:nvGraphicFramePr>
        <p:xfrm>
          <a:off x="576862" y="3721020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(4.41)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(14.71)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37 (54.41)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(26.47)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P=0.0080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(39.68)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(39.68)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(20.64)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(5.26)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(42.11)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(43.86)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(5.26)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(32.86)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 (42.86)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(26.25)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41 (51.25)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(20.00)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(3.66)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(3.66)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(29.27)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 (37.81)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(25.61)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(1.03)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(6.19)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48 (24.74)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80 (41.24)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52 (26.80)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(31.71)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 (41.46)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(17.07)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(1.52)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(19.70)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 (53.03)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(25.76)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(28.13)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 (46.88)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(14.06)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952977" y="3734417"/>
            <a:ext cx="3370863" cy="215444"/>
            <a:chOff x="1952977" y="4033682"/>
            <a:chExt cx="3370863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07926"/>
              </p:ext>
            </p:extLst>
          </p:nvPr>
        </p:nvGraphicFramePr>
        <p:xfrm>
          <a:off x="6678081" y="3721020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(8.82)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36 (52.94)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(13.24)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P=0.0090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(12.70)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(42.86)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(31.75)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(9.52)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(14.04)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(36.84)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(40.35)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(5.26)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(5.71)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33 (47.14)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(31.43)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(11.43)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(17.50)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(32.50)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(17.50)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(10.98)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(28.05)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(28.05)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(23.17)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(3.61)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(12.37)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56 (28.87)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82 (42.27)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(12.89)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(4.88)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(15.85)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(31.71)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 (37.81)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(6.06)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(6.06)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(34.85)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(39.39)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(13.64)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(1.56)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(14.06)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(42.19)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(4.69)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8054196" y="3734417"/>
            <a:ext cx="3370863" cy="215444"/>
            <a:chOff x="1952977" y="4033682"/>
            <a:chExt cx="3370863" cy="215444"/>
          </a:xfrm>
        </p:grpSpPr>
        <p:sp>
          <p:nvSpPr>
            <p:cNvPr id="27" name="TextBox 26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차트 34"/>
          <p:cNvGraphicFramePr/>
          <p:nvPr>
            <p:extLst>
              <p:ext uri="{D42A27DB-BD31-4B8C-83A1-F6EECF244321}">
                <p14:modId xmlns:p14="http://schemas.microsoft.com/office/powerpoint/2010/main" val="3986297347"/>
              </p:ext>
            </p:extLst>
          </p:nvPr>
        </p:nvGraphicFramePr>
        <p:xfrm>
          <a:off x="576863" y="946821"/>
          <a:ext cx="4651586" cy="250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1224160025"/>
              </p:ext>
            </p:extLst>
          </p:nvPr>
        </p:nvGraphicFramePr>
        <p:xfrm>
          <a:off x="6678080" y="946822"/>
          <a:ext cx="4746980" cy="250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39722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2020/7/9/by </a:t>
            </a:r>
            <a:r>
              <a:rPr lang="en-US" altLang="ko-KR" dirty="0" err="1" smtClean="0"/>
              <a:t>Hyesun</a:t>
            </a:r>
            <a:r>
              <a:rPr lang="en-US" altLang="ko-KR" dirty="0" smtClean="0"/>
              <a:t> SUH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39722"/>
            <a:ext cx="2743200" cy="365125"/>
          </a:xfrm>
        </p:spPr>
        <p:txBody>
          <a:bodyPr/>
          <a:lstStyle/>
          <a:p>
            <a:fld id="{60EABB0E-A593-4B94-B817-14804A857F91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3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이등변 삼각형 31"/>
          <p:cNvSpPr/>
          <p:nvPr/>
        </p:nvSpPr>
        <p:spPr>
          <a:xfrm>
            <a:off x="6678080" y="3721813"/>
            <a:ext cx="5005935" cy="183201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576862" y="3721813"/>
            <a:ext cx="5005935" cy="183201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07209"/>
              </p:ext>
            </p:extLst>
          </p:nvPr>
        </p:nvGraphicFramePr>
        <p:xfrm>
          <a:off x="1729885" y="1070053"/>
          <a:ext cx="263101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235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124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교육자의 수업 준비성</a:t>
                      </a:r>
                      <a:endParaRPr lang="en-US" altLang="ko-KR" sz="1200" b="1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2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3.67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3.67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48526"/>
              </p:ext>
            </p:extLst>
          </p:nvPr>
        </p:nvGraphicFramePr>
        <p:xfrm>
          <a:off x="576862" y="3862340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(1.47)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(27.94)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37 (54.41)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(13.24)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P=0.2109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(39.68)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(22.22)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(7.02)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(26.32)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 (59.65)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(7.02)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(28.57)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33 (47.14)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(17.14)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(36.25)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 (43.75)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(17.50)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(2.44)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(7.32)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(31.71)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 (37.81)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(20.73)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(1.55)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(8.25)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49 (25.26)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89 (45.88)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37 (19.07)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 (37.81)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 (41.46)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(3.03)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(4.55)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(24.24)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 (46.97)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(21.21)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(35.94)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32 (50.00)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952977" y="3875737"/>
            <a:ext cx="3370863" cy="215444"/>
            <a:chOff x="1952977" y="4033682"/>
            <a:chExt cx="3370863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88944"/>
              </p:ext>
            </p:extLst>
          </p:nvPr>
        </p:nvGraphicFramePr>
        <p:xfrm>
          <a:off x="7831104" y="1070053"/>
          <a:ext cx="263101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3376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1287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원활한  </a:t>
                      </a:r>
                      <a:r>
                        <a:rPr lang="ko-KR" altLang="en-US" sz="1200" b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교육 컨텐츠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제공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2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3.87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3.64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3.87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3.63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3.85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40502"/>
              </p:ext>
            </p:extLst>
          </p:nvPr>
        </p:nvGraphicFramePr>
        <p:xfrm>
          <a:off x="6678081" y="3862340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(4.41)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(23.53)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36 (52.94)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(8.23)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P=0.0872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(25.40)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(34.92)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(7.63)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(17.54)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(24.56)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 (49.12)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(6.90)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(37.14)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(8.48)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(28.75)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 (42.50)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(9.69)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(4.88)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(26.83)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33 (40.24)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(9.93)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(3.09)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(7.22)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49 (25.26)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87 (44.85)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38 (23.49)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(32.93)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 (41.46)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(9.93)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(1.52)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(6.06)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(21.21)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32 (48.49)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(7.99)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(4.69)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(9.38)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(26.56)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33 (51.56)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8054196" y="3875737"/>
            <a:ext cx="3370863" cy="215444"/>
            <a:chOff x="1952977" y="4033682"/>
            <a:chExt cx="3370863" cy="215444"/>
          </a:xfrm>
        </p:grpSpPr>
        <p:sp>
          <p:nvSpPr>
            <p:cNvPr id="27" name="TextBox 26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전공별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이론 수업에 대한  주요 결과 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이등변 삼각형 31"/>
          <p:cNvSpPr/>
          <p:nvPr/>
        </p:nvSpPr>
        <p:spPr>
          <a:xfrm>
            <a:off x="6678080" y="3721813"/>
            <a:ext cx="5005935" cy="196598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576862" y="3721813"/>
            <a:ext cx="5005935" cy="196598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11906"/>
              </p:ext>
            </p:extLst>
          </p:nvPr>
        </p:nvGraphicFramePr>
        <p:xfrm>
          <a:off x="576862" y="3895591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(8.82)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(27.94)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 (51.47)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(11.77)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P=0.0228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(1.59)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(12.70)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(39.68)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(36.51)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(9.52)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(14.04)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(43.86)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(5.26)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(5.71)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(38.57)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(33.75)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 (42.50)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(17.50)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(10.98)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 (36.59)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(29.27)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(21.95)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(4.12)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(8.25)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62 (33.51)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78 (40.21)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(13.92)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(2.44)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(19.51)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(29.27)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33 (40.24)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(8.54)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(1.52)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(39.39)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(15.15)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(17.19)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(26.56)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32 (50.00)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952977" y="3908988"/>
            <a:ext cx="3370863" cy="215444"/>
            <a:chOff x="1952977" y="4033682"/>
            <a:chExt cx="3370863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69953"/>
              </p:ext>
            </p:extLst>
          </p:nvPr>
        </p:nvGraphicFramePr>
        <p:xfrm>
          <a:off x="7831104" y="1070053"/>
          <a:ext cx="263101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3376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1287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이론 수업의 이해 정도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2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05492"/>
              </p:ext>
            </p:extLst>
          </p:nvPr>
        </p:nvGraphicFramePr>
        <p:xfrm>
          <a:off x="6678081" y="3895591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(11.77)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(33.82)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 (44.12)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P=0.4303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(38.10)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(36.51)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(11.11)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(5.26)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(7.02)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(38.60)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(40.35)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(8.77)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(5.71)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(15.71)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(37.14)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(32.86)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32 (40.00)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(3.66)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(14.63)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(25.61)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 (34.15)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(21.95)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(5.67)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(13.40)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65 (33.51)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66 (34.02)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(13.40)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(6.10)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(18.29)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(35.37)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(32.93)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(7.32)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(4.55)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(9.09)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(31.82)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 (42.42)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(12.12)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(18.75)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8054196" y="3908988"/>
            <a:ext cx="3370863" cy="215444"/>
            <a:chOff x="1952977" y="4033682"/>
            <a:chExt cx="3370863" cy="215444"/>
          </a:xfrm>
        </p:grpSpPr>
        <p:sp>
          <p:nvSpPr>
            <p:cNvPr id="27" name="TextBox 26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580361916"/>
              </p:ext>
            </p:extLst>
          </p:nvPr>
        </p:nvGraphicFramePr>
        <p:xfrm>
          <a:off x="576862" y="1070053"/>
          <a:ext cx="4746978" cy="2429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전공별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이론 수업에 대한  주요 결과 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이등변 삼각형 28"/>
          <p:cNvSpPr/>
          <p:nvPr/>
        </p:nvSpPr>
        <p:spPr>
          <a:xfrm rot="5400000" flipV="1">
            <a:off x="3808008" y="3572496"/>
            <a:ext cx="2554456" cy="444726"/>
          </a:xfrm>
          <a:prstGeom prst="triangle">
            <a:avLst>
              <a:gd name="adj" fmla="val 50716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53547"/>
              </p:ext>
            </p:extLst>
          </p:nvPr>
        </p:nvGraphicFramePr>
        <p:xfrm>
          <a:off x="1252502" y="1984246"/>
          <a:ext cx="3228057" cy="35532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489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152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77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오프라인 대비 이론 수업 장점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2655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산업공학과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10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3.65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15403"/>
              </p:ext>
            </p:extLst>
          </p:nvPr>
        </p:nvGraphicFramePr>
        <p:xfrm>
          <a:off x="5689913" y="2237331"/>
          <a:ext cx="5761314" cy="307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5772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717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957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717957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717957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717957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7657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부정                                                                                            긍정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산업공학과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(4.41)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(10.29)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(23.53)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33 (48.53)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(13.24)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P=0.0550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(7.94)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(9.52)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(36.51)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(31.75)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(14.29)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(8.77)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(15.79)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(19.30)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(42.11)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(14.04)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10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(10.00)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(14.29)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(31.43)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(31.43)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(12.86)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(10.00)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(7.50)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(36.25)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(27.50)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(18.75)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(4.88)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(23.17)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(35.37)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(26.83)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(6.70)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(11.34)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50 (25.77)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73 (37.63)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36 (18.56)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(6.10)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(19.51)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(17.07)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 (41.46)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(15.85)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(12.12)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(10.61)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(25.76)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(39.39)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(12.12)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(12.50)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(7.81)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(42.19)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(28.13)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(9.38)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7973707" y="2350774"/>
            <a:ext cx="2011680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전공별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이론 수업에 대한  주요 결과 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6608" y="2751267"/>
            <a:ext cx="7286079" cy="683431"/>
          </a:xfrm>
          <a:prstGeom prst="rect">
            <a:avLst/>
          </a:prstGeom>
          <a:noFill/>
        </p:spPr>
        <p:txBody>
          <a:bodyPr wrap="square" lIns="65064" tIns="32531" rIns="65064" bIns="32531" rtlCol="0">
            <a:spAutoFit/>
          </a:bodyPr>
          <a:lstStyle/>
          <a:p>
            <a:pPr defTabSz="922355"/>
            <a:r>
              <a:rPr lang="en-US" altLang="ko-KR" sz="4014" dirty="0">
                <a:solidFill>
                  <a:srgbClr val="00B0F0"/>
                </a:solidFill>
                <a:latin typeface="Segoe Print" pitchFamily="2" charset="0"/>
                <a:ea typeface="Kozuka Gothic Pr6N M" pitchFamily="34" charset="-128"/>
              </a:rPr>
              <a:t>1.0 </a:t>
            </a:r>
            <a:r>
              <a:rPr lang="en-US" altLang="ko-KR" sz="4014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Print" pitchFamily="2" charset="0"/>
                <a:ea typeface="Kozuka Gothic Pr6N M" pitchFamily="34" charset="-128"/>
              </a:rPr>
              <a:t>Research Frame</a:t>
            </a:r>
            <a:endParaRPr lang="en-US" altLang="ko-KR" sz="4400" dirty="0" smtClean="0">
              <a:solidFill>
                <a:srgbClr val="00B0F0"/>
              </a:solidFill>
              <a:ea typeface="Kozuka Gothic Pr6N M" pitchFamily="34" charset="-128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이등변 삼각형 31"/>
          <p:cNvSpPr/>
          <p:nvPr/>
        </p:nvSpPr>
        <p:spPr>
          <a:xfrm>
            <a:off x="6678080" y="3622059"/>
            <a:ext cx="5005935" cy="183201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576862" y="3622059"/>
            <a:ext cx="5005935" cy="183201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80496"/>
              </p:ext>
            </p:extLst>
          </p:nvPr>
        </p:nvGraphicFramePr>
        <p:xfrm>
          <a:off x="576862" y="3829088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(1.47)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(20.59)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39 (57.35)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(20.59)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P=0.0018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(1.59)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(38.10)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(38.10)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(22.22)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(8.77)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(36.84)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(42.11)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(8.77)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32 (45.71)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(25.00)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40 (50.00)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(23.75)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(3.66)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(4.88)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 (36.59)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 (36.59)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(18.29)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(3.61)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51 (26.29)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80 (41.24)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56 (28.87)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(31.71)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33 (40.24)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(18.29)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(19.70)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 (51.52)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(28.79)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(1.56)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(31.25)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(45.31)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lt"/>
                        </a:rPr>
                        <a:t>9 (14.06)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952977" y="3859111"/>
            <a:ext cx="3370863" cy="215444"/>
            <a:chOff x="1952977" y="4033682"/>
            <a:chExt cx="3370863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02066"/>
              </p:ext>
            </p:extLst>
          </p:nvPr>
        </p:nvGraphicFramePr>
        <p:xfrm>
          <a:off x="6678081" y="3829088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(27.94)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37 (54.41)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(7.35)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P=0.0192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(7.93)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(41.27)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(34.92)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(12.70)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(10.53)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(50.88)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(29.83)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(5.26)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(5.71)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(41.43)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(11.43)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32 (40.00)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(33.75)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(15.00)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(8.54)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(14.63)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(32.93)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(25.61)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(18.29)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(3.09)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(12.37)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52 (26.80)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85 (43.81)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(13.92)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(4.88)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(19.51)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(31.71)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(29.27)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(14.63)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(6.06)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(7.58)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(30.30)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(40.91)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(15.15)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lt"/>
                        </a:rPr>
                        <a:t>9 (14.06)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(39.06)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(39.06)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(4.69)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8054196" y="3859111"/>
            <a:ext cx="3370863" cy="215444"/>
            <a:chOff x="1952977" y="4033682"/>
            <a:chExt cx="3370863" cy="215444"/>
          </a:xfrm>
        </p:grpSpPr>
        <p:sp>
          <p:nvSpPr>
            <p:cNvPr id="27" name="TextBox 26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947290290"/>
              </p:ext>
            </p:extLst>
          </p:nvPr>
        </p:nvGraphicFramePr>
        <p:xfrm>
          <a:off x="576862" y="1070053"/>
          <a:ext cx="4746978" cy="253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719821181"/>
              </p:ext>
            </p:extLst>
          </p:nvPr>
        </p:nvGraphicFramePr>
        <p:xfrm>
          <a:off x="6678079" y="1070053"/>
          <a:ext cx="4746979" cy="253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전공별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이론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+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실습 수업에 대한  주요 결과 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이등변 삼각형 31"/>
          <p:cNvSpPr/>
          <p:nvPr/>
        </p:nvSpPr>
        <p:spPr>
          <a:xfrm>
            <a:off x="6678080" y="3721813"/>
            <a:ext cx="5005935" cy="183201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576862" y="3721813"/>
            <a:ext cx="5005935" cy="183201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43880"/>
              </p:ext>
            </p:extLst>
          </p:nvPr>
        </p:nvGraphicFramePr>
        <p:xfrm>
          <a:off x="1729885" y="1070053"/>
          <a:ext cx="263101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235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124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5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교육자의 수업 준비성</a:t>
                      </a:r>
                      <a:endParaRPr lang="en-US" altLang="ko-KR" sz="1200" b="1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2655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3.63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02514"/>
              </p:ext>
            </p:extLst>
          </p:nvPr>
        </p:nvGraphicFramePr>
        <p:xfrm>
          <a:off x="576862" y="3887278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(5.88)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39 (57.35)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(11.77)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P=0.4390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(38.10)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(22.22)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(7.02)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(47.37)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(10.53)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 (44.29)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(15.71)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(36.25)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36 (45.00)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(3.66)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(10.98)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 (34.15)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(31.71)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(19.51)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(1.03)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(6.19)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49 (25.26)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94 (48.45)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37 (19.07)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(2.44)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(6.10)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 (41.46)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 (37.81)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(12.20)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(3.03)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(4.55)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(24.24)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33 (50.00)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(18.18)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(35.94)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(42.19)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lt"/>
                        </a:rPr>
                        <a:t>7 (10.94)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952977" y="3900675"/>
            <a:ext cx="3370863" cy="215444"/>
            <a:chOff x="1952977" y="4033682"/>
            <a:chExt cx="3370863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37537"/>
              </p:ext>
            </p:extLst>
          </p:nvPr>
        </p:nvGraphicFramePr>
        <p:xfrm>
          <a:off x="7831104" y="1070053"/>
          <a:ext cx="263101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3376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1287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5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원활한 교육 컨텐츠 제공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2655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3.82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3.54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3.66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3.81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3.62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3.79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190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63550"/>
              </p:ext>
            </p:extLst>
          </p:nvPr>
        </p:nvGraphicFramePr>
        <p:xfrm>
          <a:off x="6678081" y="3887278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(27.94)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36 52.94)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(16.18)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P=0.2240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(9.52)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(31.75)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(20.64)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(12.28)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(28.07)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(45.61)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(10.53)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(32.86)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(35.71)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(21.43)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(28.75)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37 (46.25)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(18.75)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(2.44)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(6.10)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(35.37)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(30.49)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(25.61)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(1.55)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(5.67)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47 (24.23)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91 (46.91)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42 (21.65)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 (34.15)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33 (40.24)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(15.85)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(1.52)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(7.58)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(22.73)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 (46.97)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(21.21)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(4.69)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(9.38)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(28.13)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33 (51.56)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8054196" y="3900675"/>
            <a:ext cx="3370863" cy="215444"/>
            <a:chOff x="1952977" y="4033682"/>
            <a:chExt cx="3370863" cy="215444"/>
          </a:xfrm>
        </p:grpSpPr>
        <p:sp>
          <p:nvSpPr>
            <p:cNvPr id="27" name="TextBox 26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전공별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이론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+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실습 수업에 대한  주요 결과 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이등변 삼각형 31"/>
          <p:cNvSpPr/>
          <p:nvPr/>
        </p:nvSpPr>
        <p:spPr>
          <a:xfrm>
            <a:off x="6678080" y="3721813"/>
            <a:ext cx="5005935" cy="183201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576862" y="3721813"/>
            <a:ext cx="5005935" cy="183201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45504"/>
              </p:ext>
            </p:extLst>
          </p:nvPr>
        </p:nvGraphicFramePr>
        <p:xfrm>
          <a:off x="576862" y="3878965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(4.41)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(35.29)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37 (54.41)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(5.88)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P=0.0344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(12.70)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(38.10)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(31.75)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(12.70)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(8.77)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(8.77)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(38.60)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(10.53)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(5.71)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(38.57)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(33.75)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 (43.75)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(4.88)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(19.51)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(32.93)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(28.05)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(14.63)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(2.58)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(9.28)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63 (32.47)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80 (41.24)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 (14.43)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(1.22)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(17.07)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 (36.59)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(35.37)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(3.03)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(30.30)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 (42.42)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(13.64)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(21.88)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(28.13)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 (43.75)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952977" y="3892362"/>
            <a:ext cx="3370863" cy="215444"/>
            <a:chOff x="1952977" y="4033682"/>
            <a:chExt cx="3370863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85793"/>
              </p:ext>
            </p:extLst>
          </p:nvPr>
        </p:nvGraphicFramePr>
        <p:xfrm>
          <a:off x="7839007" y="949472"/>
          <a:ext cx="263101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3376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1287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91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실습 수업의 이론 이해 정도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2655"/>
                  </a:ext>
                </a:extLst>
              </a:tr>
              <a:tr h="1974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1974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1974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1974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1974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1974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1974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1974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1974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3.05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58410"/>
              </p:ext>
            </p:extLst>
          </p:nvPr>
        </p:nvGraphicFramePr>
        <p:xfrm>
          <a:off x="6678081" y="3878965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(1.47)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(35.29)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 (44.12)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(8.23)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P=0.7621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(36.51)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(12.70)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(15.79)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(40.35)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(35.09)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(5.26)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(38.57)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(25.71)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33 (41.25)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(27.50)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(7.32)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(21.95)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(25.61)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(29.27)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(15.85)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(6.19)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 (14.43)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68 (35.05)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61 (31.44)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(12.89)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(6.10)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(17.07)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 (37.80)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(29.27)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(4.55)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(15.15)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(30.30)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(36.36)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(13.64)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(20.31)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(40.63)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(28.13)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(4.69)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8054196" y="3892362"/>
            <a:ext cx="3370863" cy="215444"/>
            <a:chOff x="1952977" y="4033682"/>
            <a:chExt cx="3370863" cy="215444"/>
          </a:xfrm>
        </p:grpSpPr>
        <p:sp>
          <p:nvSpPr>
            <p:cNvPr id="27" name="TextBox 26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091588385"/>
              </p:ext>
            </p:extLst>
          </p:nvPr>
        </p:nvGraphicFramePr>
        <p:xfrm>
          <a:off x="576861" y="1081569"/>
          <a:ext cx="4746979" cy="244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전공별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이론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+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실습 수업에 대한  주요 결과 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이등변 삼각형 31"/>
          <p:cNvSpPr/>
          <p:nvPr/>
        </p:nvSpPr>
        <p:spPr>
          <a:xfrm>
            <a:off x="6678079" y="3560465"/>
            <a:ext cx="5005935" cy="196598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576861" y="3560465"/>
            <a:ext cx="5005935" cy="196598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52283"/>
              </p:ext>
            </p:extLst>
          </p:nvPr>
        </p:nvGraphicFramePr>
        <p:xfrm>
          <a:off x="576862" y="3812464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(4.41)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(8.82)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(36.77)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(36.77)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(13.24)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P=0.0084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(12.70)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(19.05)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(11.11)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(14.04)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(22.81)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(29.83)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(26.32)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(7.02)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 (42.86)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(8.75)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 (42.50)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(23.75)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(8.75)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(17.07)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(14.63)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(25.61)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(30.49)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(12.20)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(3.61)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(11.34)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62 (31.96)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72 (37.11)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 (15.98)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(4.88)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(12.20)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(35.37)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(32.93)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(14.63)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(12.12)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(9.09)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 (45.46)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(19.70)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(13.64)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(14.06)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(20.31)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(32.81)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(28.13)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(4.69)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952977" y="3825861"/>
            <a:ext cx="3370863" cy="215444"/>
            <a:chOff x="1952977" y="4033682"/>
            <a:chExt cx="3370863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57171"/>
              </p:ext>
            </p:extLst>
          </p:nvPr>
        </p:nvGraphicFramePr>
        <p:xfrm>
          <a:off x="6678081" y="3812464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(5.88)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(44.12)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(35.29)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(11.77)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P=0.0012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(17.46)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(26.98)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(17.54)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(19.30)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(36.84)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(21.05)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(5.26)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(17.14)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 (44.29)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(22.86)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38 (47.50)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(25.00)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(12.20)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(17.07)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(31.71)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(24.39)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(14.63)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(3.09)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(9.79)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74 (38.14)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67 (35.54)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 (14.43)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(4.88)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(10.98)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 (42.68)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(31.71)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(15.15)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 (42.42)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(21.21)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(21.88)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(32.81)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(1.56)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8054196" y="3825861"/>
            <a:ext cx="3370863" cy="215444"/>
            <a:chOff x="1952977" y="4033682"/>
            <a:chExt cx="3370863" cy="215444"/>
          </a:xfrm>
        </p:grpSpPr>
        <p:sp>
          <p:nvSpPr>
            <p:cNvPr id="27" name="TextBox 26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124628400"/>
              </p:ext>
            </p:extLst>
          </p:nvPr>
        </p:nvGraphicFramePr>
        <p:xfrm>
          <a:off x="576862" y="1070053"/>
          <a:ext cx="4746978" cy="2429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2179219394"/>
              </p:ext>
            </p:extLst>
          </p:nvPr>
        </p:nvGraphicFramePr>
        <p:xfrm>
          <a:off x="6678079" y="1070053"/>
          <a:ext cx="4746979" cy="2429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전공별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이론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+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실습 수업에 대한  주요 결과 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48034"/>
            <a:ext cx="2743200" cy="365125"/>
          </a:xfrm>
        </p:spPr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48034"/>
            <a:ext cx="2743200" cy="365125"/>
          </a:xfrm>
        </p:spPr>
        <p:txBody>
          <a:bodyPr/>
          <a:lstStyle/>
          <a:p>
            <a:fld id="{60EABB0E-A593-4B94-B817-14804A857F9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이등변 삼각형 31"/>
          <p:cNvSpPr/>
          <p:nvPr/>
        </p:nvSpPr>
        <p:spPr>
          <a:xfrm>
            <a:off x="6678080" y="3711561"/>
            <a:ext cx="5005935" cy="314366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576862" y="3711561"/>
            <a:ext cx="5005935" cy="220354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3350"/>
              </p:ext>
            </p:extLst>
          </p:nvPr>
        </p:nvGraphicFramePr>
        <p:xfrm>
          <a:off x="1729885" y="1070053"/>
          <a:ext cx="263101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235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124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실습 만족도</a:t>
                      </a:r>
                      <a:endParaRPr lang="en-US" altLang="ko-KR" sz="1200" b="1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2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2.84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2.82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2.84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2.95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2.99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3.05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2.80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5993"/>
              </p:ext>
            </p:extLst>
          </p:nvPr>
        </p:nvGraphicFramePr>
        <p:xfrm>
          <a:off x="576862" y="3975490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2425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212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(7.35)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(14.71)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(38.24)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(14.71)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P=0.0654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(12.70)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(22.22)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(41.27)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(15.87)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212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(14.04)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(24.56)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(21.05)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(7.02)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212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(15.71)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(41.43)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212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(8.75)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 (42.50)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(18.75)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212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(15.85)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(20.73)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(30.49)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(18.29)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(14.63)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212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(9.28)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 (18.04)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54 (27.84)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63 (32.47)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(12.37)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212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(13.42)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(17.07)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 (36.59)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(23.17)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212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(12.12)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(12.12)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 (46.97)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(16.67)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(12.12)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212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(20.31)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(17.19)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(28.13)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(31.25)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952977" y="3975491"/>
            <a:ext cx="3370863" cy="215444"/>
            <a:chOff x="1952977" y="4033682"/>
            <a:chExt cx="3370863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46242"/>
              </p:ext>
            </p:extLst>
          </p:nvPr>
        </p:nvGraphicFramePr>
        <p:xfrm>
          <a:off x="7831104" y="980655"/>
          <a:ext cx="2631012" cy="27411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3376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1287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오프라인 대비 실습 수업 장점</a:t>
                      </a:r>
                      <a:endParaRPr lang="en-US" altLang="ko-KR" sz="1200" b="1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2655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2.90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2.91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3.34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3.22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3.06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97649"/>
              </p:ext>
            </p:extLst>
          </p:nvPr>
        </p:nvGraphicFramePr>
        <p:xfrm>
          <a:off x="6678081" y="3873724"/>
          <a:ext cx="5005935" cy="2709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2520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(4.41)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(14.71)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(26.47)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(42.65)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(11.77)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P=0.2651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(17.46)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(38.10)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(23.81)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(6.35)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(15.79)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(21.05)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(26.32)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(29.83)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(7.02)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(11.43)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(11.43)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(12.50)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(27.50)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(27.50)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(17.50)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(13.42)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(19.51)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(29.27)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(19.51)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(18.29)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(7.22)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(14.95)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58 (29.90)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63 (32.47)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 (15.46)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(10.98)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(14.63)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(25.61)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32 (39.02)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(16.67)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(15.15)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(27.27)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(30.30)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(10.61)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2205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 (40.63)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(29.69)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8045884" y="3932962"/>
            <a:ext cx="3370863" cy="215444"/>
            <a:chOff x="1952977" y="4033682"/>
            <a:chExt cx="3370863" cy="215444"/>
          </a:xfrm>
        </p:grpSpPr>
        <p:sp>
          <p:nvSpPr>
            <p:cNvPr id="27" name="TextBox 26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전공별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이론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+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실습 수업에 대한  주요 결과 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464419"/>
            <a:ext cx="2743200" cy="365125"/>
          </a:xfrm>
        </p:spPr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464419"/>
            <a:ext cx="2743200" cy="365125"/>
          </a:xfrm>
        </p:spPr>
        <p:txBody>
          <a:bodyPr/>
          <a:lstStyle/>
          <a:p>
            <a:fld id="{60EABB0E-A593-4B94-B817-14804A857F9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이등변 삼각형 28"/>
          <p:cNvSpPr/>
          <p:nvPr/>
        </p:nvSpPr>
        <p:spPr>
          <a:xfrm>
            <a:off x="576862" y="3580000"/>
            <a:ext cx="5005935" cy="183201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전공별 기타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주요 요인 비교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81087"/>
              </p:ext>
            </p:extLst>
          </p:nvPr>
        </p:nvGraphicFramePr>
        <p:xfrm>
          <a:off x="576862" y="3812463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(2.94)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(4.41)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 (36.77)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 (45.59)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P=0.0095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(12.70)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 (53.97)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(23.81)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(6.35)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(7.02)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(15.79)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(38.60)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(5.26)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(7.14)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 (50.00)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(25.71)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(5.00)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40 (50.00)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(27.50)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(3.66)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41 (50.00)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(21.95)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(14.63)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(4.64)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 (9.79)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60 (30.93)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85 (43.81)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(10.83)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(8.54)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(12.20)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41 (50.00)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(24.39)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(4.88)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(3.03)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(9.09)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(34.85)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 (43.94)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(9.09)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(3.13)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lt"/>
                        </a:rPr>
                        <a:t>27 (42.19)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(37.50)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lt"/>
                        </a:rPr>
                        <a:t>3 (4.69)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952977" y="3825860"/>
            <a:ext cx="3370863" cy="215444"/>
            <a:chOff x="1952977" y="4033682"/>
            <a:chExt cx="3370863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824603756"/>
              </p:ext>
            </p:extLst>
          </p:nvPr>
        </p:nvGraphicFramePr>
        <p:xfrm>
          <a:off x="576862" y="1081569"/>
          <a:ext cx="4746978" cy="2410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이등변 삼각형 19"/>
          <p:cNvSpPr/>
          <p:nvPr/>
        </p:nvSpPr>
        <p:spPr>
          <a:xfrm>
            <a:off x="6678080" y="3580000"/>
            <a:ext cx="5005935" cy="183201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83035"/>
              </p:ext>
            </p:extLst>
          </p:nvPr>
        </p:nvGraphicFramePr>
        <p:xfrm>
          <a:off x="6678081" y="3812463"/>
          <a:ext cx="500593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45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2382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66535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산업공학과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(11.77)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(16.18)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33 (48.53)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(13.24)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P=0.0340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(17.46)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(22.22)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 (44.44)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(11.11)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(4.76)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(21.05)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(22.81)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 (40.35)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(12.28)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(3.51)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8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(34.29)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(28.57)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(12.86)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(5.71)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(18.75)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 (21.25)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 (30.00)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(13.75)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(14.63)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(13.42)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 (34.15)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 (21.95)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 (15.85)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40 (20.62)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47 (24.23)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62 (31.96)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 (18.04)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(5.16)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 (24.39)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(17.07)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 (36.59)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(18.29)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(3.66)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(22.73)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 (22.73)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 (40.91)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(9.09)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(4.55)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(14.06)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 (32.81)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(34.38)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(6.25)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8054196" y="3825860"/>
            <a:ext cx="3370863" cy="215444"/>
            <a:chOff x="1952977" y="4033682"/>
            <a:chExt cx="3370863" cy="215444"/>
          </a:xfrm>
        </p:grpSpPr>
        <p:sp>
          <p:nvSpPr>
            <p:cNvPr id="24" name="TextBox 23"/>
            <p:cNvSpPr txBox="1"/>
            <p:nvPr/>
          </p:nvSpPr>
          <p:spPr>
            <a:xfrm>
              <a:off x="1952977" y="4033682"/>
              <a:ext cx="33708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부정                                                             긍정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2357120" y="4133854"/>
              <a:ext cx="20116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2227194105"/>
              </p:ext>
            </p:extLst>
          </p:nvPr>
        </p:nvGraphicFramePr>
        <p:xfrm>
          <a:off x="6678079" y="1070052"/>
          <a:ext cx="4746979" cy="2421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81285"/>
            <a:ext cx="2743200" cy="365125"/>
          </a:xfrm>
        </p:spPr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81285"/>
            <a:ext cx="2743200" cy="365125"/>
          </a:xfrm>
        </p:spPr>
        <p:txBody>
          <a:bodyPr/>
          <a:lstStyle/>
          <a:p>
            <a:fld id="{60EABB0E-A593-4B94-B817-14804A857F9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차트 5"/>
          <p:cNvGraphicFramePr/>
          <p:nvPr>
            <p:extLst/>
          </p:nvPr>
        </p:nvGraphicFramePr>
        <p:xfrm>
          <a:off x="1053526" y="1075345"/>
          <a:ext cx="10071674" cy="554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전공별 기타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주요 요인 비교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431244" y="2270224"/>
          <a:ext cx="7316235" cy="3332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930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1041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517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1041517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1041517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1110859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33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강의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녹화된 강의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단순 수업 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 업로드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과제 위주 정리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산업공학과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(20.59)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45 (66.18)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(10.29)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(2.94)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P=0.04898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신소재공학과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 (6.35)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52 (82.54)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(9.52)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 (1.59)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에너지화학공학전공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(17.54)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42 (73.68)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(8.77)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의료</a:t>
                      </a:r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IT</a:t>
                      </a:r>
                      <a:r>
                        <a:rPr lang="ko-KR" altLang="en-US" sz="1000" b="1" dirty="0" err="1" smtClean="0">
                          <a:latin typeface="Arial Narrow" pitchFamily="34" charset="0"/>
                        </a:rPr>
                        <a:t>융합전공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(10.00)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45 (64.29)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 (15.71)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(10.00)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전기공학전공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(3.75)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66 (82.50)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(11.25)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(2.50)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전자공학전공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 (17.07)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55 (67.07)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(9.76)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(6.10)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컴퓨터공학과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 (17.53)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129 (66.50)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 (11.34)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(4.64)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컴퓨터응용기계공학과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 (10.98)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62 (75.61)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(6.10)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 (7.32)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환경에너지공학전공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(10.61)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50 (75.76)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 (10.61)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(3.03)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093557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휴먼로봇융합전공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(12.50)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41 (64.06)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 (18.75)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 (4.69)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06725" y="1617364"/>
            <a:ext cx="156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수업 선호 형태</a:t>
            </a:r>
            <a:endParaRPr lang="ko-KR" altLang="en-US" sz="1600" b="1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전공별 기타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주요 요인 비교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이등변 삼각형 28"/>
          <p:cNvSpPr/>
          <p:nvPr/>
        </p:nvSpPr>
        <p:spPr>
          <a:xfrm>
            <a:off x="576862" y="3690433"/>
            <a:ext cx="5005935" cy="304114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학년별 주요 요인 비교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9379"/>
              </p:ext>
            </p:extLst>
          </p:nvPr>
        </p:nvGraphicFramePr>
        <p:xfrm>
          <a:off x="576862" y="3990441"/>
          <a:ext cx="5005935" cy="2271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761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83934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3432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1</a:t>
                      </a:r>
                      <a:r>
                        <a:rPr lang="ko-KR" altLang="en-US" sz="1000" b="1" dirty="0" smtClean="0"/>
                        <a:t>학년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88 (27.50)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(39.38)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104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(32.50)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(0.63)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2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74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(35.58)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(46.15)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(18.27)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3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79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(43.41)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43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(31.87)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43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(23.63)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(0.55)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(0.55)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4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51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(43.97)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39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(33.62)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(22.41)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661865" y="4042531"/>
            <a:ext cx="3370863" cy="246221"/>
            <a:chOff x="1952977" y="4033682"/>
            <a:chExt cx="3370863" cy="246221"/>
          </a:xfrm>
        </p:grpSpPr>
        <p:sp>
          <p:nvSpPr>
            <p:cNvPr id="18" name="TextBox 17"/>
            <p:cNvSpPr txBox="1"/>
            <p:nvPr/>
          </p:nvSpPr>
          <p:spPr>
            <a:xfrm>
              <a:off x="1952977" y="4033682"/>
              <a:ext cx="33708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부정                                                   긍정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357120" y="4133854"/>
              <a:ext cx="214023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이등변 삼각형 19"/>
          <p:cNvSpPr/>
          <p:nvPr/>
        </p:nvSpPr>
        <p:spPr>
          <a:xfrm>
            <a:off x="6609204" y="3690433"/>
            <a:ext cx="5005935" cy="304114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24014"/>
              </p:ext>
            </p:extLst>
          </p:nvPr>
        </p:nvGraphicFramePr>
        <p:xfrm>
          <a:off x="6609204" y="3990441"/>
          <a:ext cx="5005934" cy="2151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1913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919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01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91901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936979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478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회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한달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4183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1</a:t>
                      </a:r>
                      <a:r>
                        <a:rPr lang="ko-KR" altLang="en-US" sz="1000" b="1" dirty="0" smtClean="0"/>
                        <a:t>학년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(19.69)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200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(62.50)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57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(17.81)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P=0.0020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2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(16.83)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118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(56.73)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(26.44)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4183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3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(15.39)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102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(56.04)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52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(28.57)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4183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4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(13.79)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(48.28)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44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(37.93)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</a:tbl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8333147" y="2659355"/>
            <a:ext cx="201422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574295520"/>
              </p:ext>
            </p:extLst>
          </p:nvPr>
        </p:nvGraphicFramePr>
        <p:xfrm>
          <a:off x="576862" y="1070053"/>
          <a:ext cx="5005935" cy="2518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289097715"/>
              </p:ext>
            </p:extLst>
          </p:nvPr>
        </p:nvGraphicFramePr>
        <p:xfrm>
          <a:off x="6609203" y="1070053"/>
          <a:ext cx="5005935" cy="256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이등변 삼각형 28"/>
          <p:cNvSpPr/>
          <p:nvPr/>
        </p:nvSpPr>
        <p:spPr>
          <a:xfrm>
            <a:off x="576862" y="3690433"/>
            <a:ext cx="5005935" cy="304114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학년별 주요 요인 비교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89361"/>
              </p:ext>
            </p:extLst>
          </p:nvPr>
        </p:nvGraphicFramePr>
        <p:xfrm>
          <a:off x="576862" y="3990441"/>
          <a:ext cx="5005935" cy="2271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761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83934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3432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1</a:t>
                      </a:r>
                      <a:r>
                        <a:rPr lang="ko-KR" altLang="en-US" sz="1000" b="1" dirty="0" smtClean="0"/>
                        <a:t>학년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(1.25)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(5.00)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149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(46.56)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(39.06)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(8.13)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</a:t>
                      </a:r>
                      <a:r>
                        <a:rPr lang="en-US" altLang="ko-KR" sz="800" dirty="0" smtClean="0">
                          <a:effectLst/>
                        </a:rPr>
                        <a:t>3.9655e-05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2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(2.40)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(7.21)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83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(39.90)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(41.35)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(9.14)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3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(1.10)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(8.24)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68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(37.36)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77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(42.31)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(10.99)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4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(6.90)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(18.10)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(39.66)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(25.86)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(9.48)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661865" y="4042531"/>
            <a:ext cx="3370863" cy="246221"/>
            <a:chOff x="1952977" y="4033682"/>
            <a:chExt cx="3370863" cy="246221"/>
          </a:xfrm>
        </p:grpSpPr>
        <p:sp>
          <p:nvSpPr>
            <p:cNvPr id="18" name="TextBox 17"/>
            <p:cNvSpPr txBox="1"/>
            <p:nvPr/>
          </p:nvSpPr>
          <p:spPr>
            <a:xfrm>
              <a:off x="1952977" y="4033682"/>
              <a:ext cx="33708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부정                                                   긍정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357120" y="4133854"/>
              <a:ext cx="214023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이등변 삼각형 19"/>
          <p:cNvSpPr/>
          <p:nvPr/>
        </p:nvSpPr>
        <p:spPr>
          <a:xfrm>
            <a:off x="6609204" y="3690433"/>
            <a:ext cx="5005935" cy="304114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74859"/>
              </p:ext>
            </p:extLst>
          </p:nvPr>
        </p:nvGraphicFramePr>
        <p:xfrm>
          <a:off x="6609204" y="3990441"/>
          <a:ext cx="5005935" cy="2271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761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83934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3432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1</a:t>
                      </a:r>
                      <a:r>
                        <a:rPr lang="ko-KR" altLang="en-US" sz="1000" b="1" dirty="0" smtClean="0"/>
                        <a:t>학년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(14.06)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59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(18.44)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163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(50.94)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(11.25)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(5.31)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P=0.0058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2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(16.35)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41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(19.71)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88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(42.31)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(14.42)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(7.21)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3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(18.68)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(20.33)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57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(31.32)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(19.78)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(9.89)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4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(18.97)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(16.38)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(34.48)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(18.97)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(11.21)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7694207" y="4042531"/>
            <a:ext cx="3370863" cy="246221"/>
            <a:chOff x="1952977" y="4033682"/>
            <a:chExt cx="3370863" cy="246221"/>
          </a:xfrm>
        </p:grpSpPr>
        <p:sp>
          <p:nvSpPr>
            <p:cNvPr id="30" name="TextBox 29"/>
            <p:cNvSpPr txBox="1"/>
            <p:nvPr/>
          </p:nvSpPr>
          <p:spPr>
            <a:xfrm>
              <a:off x="1952977" y="4033682"/>
              <a:ext cx="33708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부정                                                   긍정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2357120" y="4133854"/>
              <a:ext cx="214023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282753766"/>
              </p:ext>
            </p:extLst>
          </p:nvPr>
        </p:nvGraphicFramePr>
        <p:xfrm>
          <a:off x="576862" y="1081569"/>
          <a:ext cx="5005935" cy="246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755726916"/>
              </p:ext>
            </p:extLst>
          </p:nvPr>
        </p:nvGraphicFramePr>
        <p:xfrm>
          <a:off x="6609203" y="1075345"/>
          <a:ext cx="5005935" cy="2465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Research Frame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0754"/>
              </p:ext>
            </p:extLst>
          </p:nvPr>
        </p:nvGraphicFramePr>
        <p:xfrm>
          <a:off x="1776535" y="1697348"/>
          <a:ext cx="8625655" cy="3588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935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Project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휴먼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IT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공과대 원격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수업 실태</a:t>
                      </a:r>
                      <a:endParaRPr lang="ko-KR" altLang="en-US" sz="1200" b="1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80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844">
                <a:tc>
                  <a:txBody>
                    <a:bodyPr/>
                    <a:lstStyle/>
                    <a:p>
                      <a:pPr marL="0" algn="l" defTabSz="1356935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Adobe Fan Heiti Std B" pitchFamily="34" charset="-128"/>
                          <a:cs typeface="Arial" panose="020B0604020202020204" pitchFamily="34" charset="0"/>
                        </a:rPr>
                        <a:t>Project Goal</a:t>
                      </a:r>
                      <a:endParaRPr lang="ko-KR" altLang="en-US" sz="1100" kern="1200" baseline="0" dirty="0">
                        <a:solidFill>
                          <a:schemeClr val="bg1"/>
                        </a:solidFill>
                        <a:latin typeface="+mn-lt"/>
                        <a:ea typeface="Adobe Fan Heiti Std B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</a:rPr>
                        <a:t>COVID-19</a:t>
                      </a:r>
                      <a:r>
                        <a:rPr lang="ko-KR" altLang="en-US" sz="10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</a:rPr>
                        <a:t>로 인하여 불가피하게 진행되는 원격 수업의 </a:t>
                      </a:r>
                      <a:r>
                        <a:rPr lang="ko-KR" altLang="en-US" sz="10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</a:rPr>
                        <a:t>요인별</a:t>
                      </a:r>
                      <a:r>
                        <a:rPr lang="ko-KR" altLang="en-US" sz="10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</a:rPr>
                        <a:t> 실태 및 만족도를 분석하고</a:t>
                      </a:r>
                      <a:r>
                        <a:rPr lang="en-US" altLang="ko-KR" sz="10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</a:rPr>
                        <a:t>,</a:t>
                      </a:r>
                    </a:p>
                    <a:p>
                      <a:pPr marL="180975" indent="-180975" latinLnBrk="1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</a:rPr>
                        <a:t>Insight</a:t>
                      </a:r>
                      <a:r>
                        <a:rPr lang="ko-KR" altLang="en-US" sz="10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</a:rPr>
                        <a:t>를 도출하여 개선 및 관리 영역을 구축하기 위함</a:t>
                      </a:r>
                      <a:endParaRPr lang="en-US" altLang="ko-KR" sz="10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나눔고딕" pitchFamily="50" charset="-127"/>
                      </a:endParaRPr>
                    </a:p>
                  </a:txBody>
                  <a:tcPr marL="180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90">
                <a:tc>
                  <a:txBody>
                    <a:bodyPr/>
                    <a:lstStyle/>
                    <a:p>
                      <a:pPr marL="0" marR="0" indent="0" algn="l" defTabSz="1356935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Adobe Fan Heiti Std B" pitchFamily="34" charset="-128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+mn-cs"/>
                        </a:rPr>
                        <a:t>Online Survey (E-learning Class Survey)  </a:t>
                      </a:r>
                    </a:p>
                  </a:txBody>
                  <a:tcPr marL="180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417">
                <a:tc>
                  <a:txBody>
                    <a:bodyPr/>
                    <a:lstStyle/>
                    <a:p>
                      <a:pPr marL="0" algn="l" defTabSz="1356935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Adobe Fan Heiti Std B" pitchFamily="34" charset="-128"/>
                          <a:cs typeface="Arial" panose="020B0604020202020204" pitchFamily="34" charset="0"/>
                        </a:rPr>
                        <a:t>Target Respondents</a:t>
                      </a:r>
                      <a:endParaRPr lang="ko-KR" altLang="en-US" sz="1100" kern="1200" baseline="0" dirty="0">
                        <a:solidFill>
                          <a:schemeClr val="bg1"/>
                        </a:solidFill>
                        <a:latin typeface="+mn-lt"/>
                        <a:ea typeface="Adobe Fan Heiti Std B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569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+mn-cs"/>
                        </a:rPr>
                        <a:t>현재 대진대 휴먼 </a:t>
                      </a:r>
                      <a:r>
                        <a:rPr lang="en-US" altLang="ko-KR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+mn-cs"/>
                        </a:rPr>
                        <a:t>IT </a:t>
                      </a:r>
                      <a:r>
                        <a:rPr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+mn-cs"/>
                        </a:rPr>
                        <a:t>공과대학에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+mn-cs"/>
                        </a:rPr>
                        <a:t>진학중인</a:t>
                      </a:r>
                      <a:r>
                        <a:rPr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+mn-cs"/>
                        </a:rPr>
                        <a:t>1 - 4</a:t>
                      </a:r>
                      <a:r>
                        <a:rPr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+mn-cs"/>
                        </a:rPr>
                        <a:t>학년생</a:t>
                      </a:r>
                      <a:endParaRPr lang="en-US" altLang="ko-KR" sz="10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153">
                <a:tc>
                  <a:txBody>
                    <a:bodyPr/>
                    <a:lstStyle/>
                    <a:p>
                      <a:pPr marL="0" algn="l" defTabSz="1356935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Adobe Fan Heiti Std B" pitchFamily="34" charset="-128"/>
                          <a:cs typeface="Arial" panose="020B0604020202020204" pitchFamily="34" charset="0"/>
                        </a:rPr>
                        <a:t>Project </a:t>
                      </a:r>
                      <a:r>
                        <a:rPr lang="ko-KR" altLang="en-US" sz="11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Adobe Fan Heiti Std B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1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Adobe Fan Heiti Std B" pitchFamily="34" charset="-128"/>
                          <a:cs typeface="Arial" panose="020B0604020202020204" pitchFamily="34" charset="0"/>
                        </a:rPr>
                        <a:t>Scope</a:t>
                      </a:r>
                      <a:endParaRPr lang="ko-KR" altLang="en-US" sz="1100" kern="1200" baseline="0" dirty="0">
                        <a:solidFill>
                          <a:schemeClr val="bg1"/>
                        </a:solidFill>
                        <a:latin typeface="+mn-lt"/>
                        <a:ea typeface="Adobe Fan Heiti Std B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Arial" panose="020B0604020202020204" pitchFamily="34" charset="0"/>
                        </a:rPr>
                        <a:t>Total 826</a:t>
                      </a:r>
                      <a:r>
                        <a:rPr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Arial" panose="020B0604020202020204" pitchFamily="34" charset="0"/>
                        </a:rPr>
                        <a:t>명</a:t>
                      </a:r>
                      <a:endParaRPr lang="en-US" altLang="ko-KR" sz="10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153">
                <a:tc>
                  <a:txBody>
                    <a:bodyPr/>
                    <a:lstStyle/>
                    <a:p>
                      <a:pPr marL="0" algn="l" defTabSz="1356935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Adobe Fan Heiti Std B" pitchFamily="34" charset="-128"/>
                          <a:cs typeface="Arial" panose="020B0604020202020204" pitchFamily="34" charset="0"/>
                        </a:rPr>
                        <a:t>Project Duration</a:t>
                      </a:r>
                      <a:endParaRPr lang="ko-KR" altLang="en-US" sz="1100" kern="1200" baseline="0" dirty="0">
                        <a:solidFill>
                          <a:schemeClr val="bg1"/>
                        </a:solidFill>
                        <a:latin typeface="+mn-lt"/>
                        <a:ea typeface="Adobe Fan Heiti Std B" pitchFamily="34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Arial" panose="020B0604020202020204" pitchFamily="34" charset="0"/>
                        </a:rPr>
                        <a:t>약 </a:t>
                      </a:r>
                      <a:r>
                        <a:rPr lang="en-US" altLang="ko-KR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Arial" panose="020B0604020202020204" pitchFamily="34" charset="0"/>
                        </a:rPr>
                        <a:t>일  </a:t>
                      </a:r>
                      <a:r>
                        <a:rPr lang="en-US" altLang="ko-KR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고딕" pitchFamily="50" charset="-127"/>
                          <a:cs typeface="Arial" panose="020B0604020202020204" pitchFamily="34" charset="0"/>
                        </a:rPr>
                        <a:t> (  2020. 05. 29 – 2020.06.05 )</a:t>
                      </a:r>
                    </a:p>
                  </a:txBody>
                  <a:tcPr marL="180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Goal &amp; Method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이등변 삼각형 28"/>
          <p:cNvSpPr/>
          <p:nvPr/>
        </p:nvSpPr>
        <p:spPr>
          <a:xfrm>
            <a:off x="576862" y="3781871"/>
            <a:ext cx="5005935" cy="304114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학년별 주요 요인 비교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88483"/>
              </p:ext>
            </p:extLst>
          </p:nvPr>
        </p:nvGraphicFramePr>
        <p:xfrm>
          <a:off x="576862" y="4081879"/>
          <a:ext cx="5005935" cy="2271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761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83934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3432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1</a:t>
                      </a:r>
                      <a:r>
                        <a:rPr lang="ko-KR" altLang="en-US" sz="1000" b="1" dirty="0" smtClean="0"/>
                        <a:t>학년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(20.63)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77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(24.06)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(42.19)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(9.38)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(3.75)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P=0.0305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2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(17.31)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57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(27.40)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(36.54)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(12.02)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(6.73)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3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43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(23.63)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(26.92)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54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(29.67)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(15.39)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(4.40)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4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(30.17)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(19.83)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34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(29.31)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(12.93)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(7.76)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661865" y="4133969"/>
            <a:ext cx="3370863" cy="246221"/>
            <a:chOff x="1952977" y="4033682"/>
            <a:chExt cx="3370863" cy="246221"/>
          </a:xfrm>
        </p:grpSpPr>
        <p:sp>
          <p:nvSpPr>
            <p:cNvPr id="18" name="TextBox 17"/>
            <p:cNvSpPr txBox="1"/>
            <p:nvPr/>
          </p:nvSpPr>
          <p:spPr>
            <a:xfrm>
              <a:off x="1952977" y="4033682"/>
              <a:ext cx="33708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부정                                                   긍정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357120" y="4133854"/>
              <a:ext cx="214023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이등변 삼각형 19"/>
          <p:cNvSpPr/>
          <p:nvPr/>
        </p:nvSpPr>
        <p:spPr>
          <a:xfrm>
            <a:off x="6609204" y="3781871"/>
            <a:ext cx="5005935" cy="304114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056031"/>
              </p:ext>
            </p:extLst>
          </p:nvPr>
        </p:nvGraphicFramePr>
        <p:xfrm>
          <a:off x="6609204" y="4081879"/>
          <a:ext cx="5005935" cy="2271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761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83934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3432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Major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1</a:t>
                      </a:r>
                      <a:r>
                        <a:rPr lang="ko-KR" altLang="en-US" sz="1000" b="1" dirty="0" smtClean="0"/>
                        <a:t>학년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39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(12.19)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74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(23.13)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153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(47.81)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39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(12.19)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(4.69)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P=0.0153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2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32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(15.39)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(19.23)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84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(40.39)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(16.83)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(8.17)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3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33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(18.13)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46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(25.28)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57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(31.32)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29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(15.93)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17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(9.34)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300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 Narrow" pitchFamily="34" charset="0"/>
                        </a:rPr>
                        <a:t>4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학년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(15.52)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(16.38)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44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(37.93)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(18.10)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</a:p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(12.07)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7694207" y="4133969"/>
            <a:ext cx="3370863" cy="246221"/>
            <a:chOff x="1952977" y="4033682"/>
            <a:chExt cx="3370863" cy="246221"/>
          </a:xfrm>
        </p:grpSpPr>
        <p:sp>
          <p:nvSpPr>
            <p:cNvPr id="30" name="TextBox 29"/>
            <p:cNvSpPr txBox="1"/>
            <p:nvPr/>
          </p:nvSpPr>
          <p:spPr>
            <a:xfrm>
              <a:off x="1952977" y="4033682"/>
              <a:ext cx="33708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부정                                                   긍정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2357120" y="4133854"/>
              <a:ext cx="214023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733639648"/>
              </p:ext>
            </p:extLst>
          </p:nvPr>
        </p:nvGraphicFramePr>
        <p:xfrm>
          <a:off x="576862" y="1075345"/>
          <a:ext cx="5005935" cy="2474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108160907"/>
              </p:ext>
            </p:extLst>
          </p:nvPr>
        </p:nvGraphicFramePr>
        <p:xfrm>
          <a:off x="6609203" y="1075345"/>
          <a:ext cx="5005935" cy="2474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6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과제량에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따른 학습 성취도 비교 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4092" y="1550193"/>
          <a:ext cx="5005935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761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83934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636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과제량</a:t>
                      </a:r>
                      <a:endParaRPr lang="en-US" altLang="ko-KR" sz="8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1</a:t>
                      </a:r>
                    </a:p>
                    <a:p>
                      <a:pPr algn="ctr"/>
                      <a:r>
                        <a:rPr lang="en-US" altLang="ko-KR" sz="800" b="1" dirty="0" smtClean="0"/>
                        <a:t>(</a:t>
                      </a:r>
                      <a:r>
                        <a:rPr lang="ko-KR" altLang="en-US" sz="800" b="1" dirty="0" smtClean="0"/>
                        <a:t>매우 많다</a:t>
                      </a:r>
                      <a:r>
                        <a:rPr lang="en-US" altLang="ko-KR" sz="800" b="1" dirty="0" smtClean="0"/>
                        <a:t>)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79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(27.06)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54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(18.49)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84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(28.77)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45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(15.41)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(10.27)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</a:t>
                      </a:r>
                      <a:r>
                        <a:rPr lang="en-US" altLang="ko-KR" sz="800" dirty="0" smtClean="0">
                          <a:effectLst/>
                        </a:rPr>
                        <a:t>1.4257e-06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많은 편이다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50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(15.67)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79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(24.77)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(34.80)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(18.81)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(5.96)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보통이다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)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(11.37)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54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(25.59)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(47.87)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(9.95)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(5.21)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적은 편이다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)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(100.00)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매우 적다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)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(66.67)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4418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793261" y="1550193"/>
            <a:ext cx="3370863" cy="230832"/>
            <a:chOff x="1952977" y="4033682"/>
            <a:chExt cx="3370863" cy="332240"/>
          </a:xfrm>
        </p:grpSpPr>
        <p:sp>
          <p:nvSpPr>
            <p:cNvPr id="9" name="TextBox 8"/>
            <p:cNvSpPr txBox="1"/>
            <p:nvPr/>
          </p:nvSpPr>
          <p:spPr>
            <a:xfrm>
              <a:off x="1952977" y="4033682"/>
              <a:ext cx="3370863" cy="33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부정                                                          긍정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2341634" y="4185179"/>
              <a:ext cx="218489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181918" y="1251344"/>
            <a:ext cx="238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대면 수업 대비 흥미도</a:t>
            </a:r>
            <a:endParaRPr lang="ko-KR" altLang="en-US" sz="10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6454972" y="1550193"/>
          <a:ext cx="5005935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761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83934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636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과제량</a:t>
                      </a:r>
                      <a:endParaRPr lang="en-US" altLang="ko-KR" sz="8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1</a:t>
                      </a:r>
                    </a:p>
                    <a:p>
                      <a:pPr algn="ctr"/>
                      <a:r>
                        <a:rPr lang="en-US" altLang="ko-KR" sz="800" b="1" dirty="0" smtClean="0"/>
                        <a:t>(</a:t>
                      </a:r>
                      <a:r>
                        <a:rPr lang="ko-KR" altLang="en-US" sz="800" b="1" dirty="0" smtClean="0"/>
                        <a:t>매우 많다</a:t>
                      </a:r>
                      <a:r>
                        <a:rPr lang="en-US" altLang="ko-KR" sz="800" b="1" dirty="0" smtClean="0"/>
                        <a:t>)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67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(22.95)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48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(16.44)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104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(35.62)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43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(14.73)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(10.27)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</a:t>
                      </a:r>
                      <a:r>
                        <a:rPr lang="en-US" altLang="ko-KR" sz="800" dirty="0" smtClean="0">
                          <a:effectLst/>
                        </a:rPr>
                        <a:t>1.6826e-05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많은 편이다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47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(14.73)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59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(18.50)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(41.07)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(18.81)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(6.90)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보통이다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)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(9.01)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(23.22)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112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(53.08)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(9.48)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(5.21)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적은 편이다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)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(100.00)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매우 적다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)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(66.67)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44185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7564141" y="1550193"/>
            <a:ext cx="3370863" cy="230832"/>
            <a:chOff x="1952977" y="4033682"/>
            <a:chExt cx="3370863" cy="332240"/>
          </a:xfrm>
        </p:grpSpPr>
        <p:sp>
          <p:nvSpPr>
            <p:cNvPr id="26" name="TextBox 25"/>
            <p:cNvSpPr txBox="1"/>
            <p:nvPr/>
          </p:nvSpPr>
          <p:spPr>
            <a:xfrm>
              <a:off x="1952977" y="4033682"/>
              <a:ext cx="3370863" cy="33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부정                                                          긍정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2341634" y="4185179"/>
              <a:ext cx="218489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086707" y="1246238"/>
            <a:ext cx="1917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대면 수업 대비 이론 이해도</a:t>
            </a:r>
            <a:endParaRPr lang="ko-KR" altLang="en-US" sz="1000" b="1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3586395" y="4322914"/>
          <a:ext cx="5005935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761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869238340"/>
                    </a:ext>
                  </a:extLst>
                </a:gridCol>
                <a:gridCol w="637794">
                  <a:extLst>
                    <a:ext uri="{9D8B030D-6E8A-4147-A177-3AD203B41FA5}">
                      <a16:colId xmlns:a16="http://schemas.microsoft.com/office/drawing/2014/main" val="2571785217"/>
                    </a:ext>
                  </a:extLst>
                </a:gridCol>
                <a:gridCol w="839347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1636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과제량</a:t>
                      </a:r>
                      <a:endParaRPr lang="en-US" altLang="ko-KR" sz="8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1</a:t>
                      </a:r>
                    </a:p>
                    <a:p>
                      <a:pPr algn="ctr"/>
                      <a:r>
                        <a:rPr lang="en-US" altLang="ko-KR" sz="800" b="1" dirty="0" smtClean="0"/>
                        <a:t>(</a:t>
                      </a:r>
                      <a:r>
                        <a:rPr lang="ko-KR" altLang="en-US" sz="800" b="1" dirty="0" smtClean="0"/>
                        <a:t>매우 많다</a:t>
                      </a:r>
                      <a:r>
                        <a:rPr lang="en-US" altLang="ko-KR" sz="800" b="1" dirty="0" smtClean="0"/>
                        <a:t>)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86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(29.45)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68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(23.29)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84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(28.77)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32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(10.96)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(7.53)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P=</a:t>
                      </a:r>
                      <a:r>
                        <a:rPr lang="en-US" altLang="ko-KR" sz="800" dirty="0" smtClean="0">
                          <a:effectLst/>
                        </a:rPr>
                        <a:t>6.0883e-05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많은 편이다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(19.12)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84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(26.33)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(34.80)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50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(15.67)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13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(4.08)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보통이다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)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(14.69)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53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(25.12)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103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(48.82)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(7.58)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(3.79)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10288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적은 편이다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)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(100.00)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23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Arial Narrow" pitchFamily="34" charset="0"/>
                        </a:rPr>
                        <a:t>매우 적다</a:t>
                      </a:r>
                      <a:r>
                        <a:rPr lang="en-US" altLang="ko-KR" sz="800" b="1" dirty="0" smtClean="0">
                          <a:latin typeface="Arial Narrow" pitchFamily="34" charset="0"/>
                        </a:rPr>
                        <a:t>)</a:t>
                      </a:r>
                      <a:endParaRPr lang="ko-KR" altLang="en-US" sz="8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(66.67)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(33.33)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44185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4638061" y="4303134"/>
            <a:ext cx="3370863" cy="230832"/>
            <a:chOff x="1952977" y="4033682"/>
            <a:chExt cx="3370863" cy="332240"/>
          </a:xfrm>
        </p:grpSpPr>
        <p:sp>
          <p:nvSpPr>
            <p:cNvPr id="31" name="TextBox 30"/>
            <p:cNvSpPr txBox="1"/>
            <p:nvPr/>
          </p:nvSpPr>
          <p:spPr>
            <a:xfrm>
              <a:off x="1952977" y="4033682"/>
              <a:ext cx="3370863" cy="33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부정                                                          긍정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341634" y="4185179"/>
              <a:ext cx="218489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070275" y="4008148"/>
            <a:ext cx="2786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대면 수업 대비 실습 유익 정도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45863" y="4876192"/>
            <a:ext cx="177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2"/>
                </a:solidFill>
              </a:rPr>
              <a:t>과제가 많을수록 </a:t>
            </a:r>
            <a:endParaRPr lang="en-US" altLang="ko-KR" sz="1400" b="1" dirty="0" smtClean="0">
              <a:solidFill>
                <a:schemeClr val="accent2"/>
              </a:solidFill>
            </a:endParaRPr>
          </a:p>
          <a:p>
            <a:r>
              <a:rPr lang="ko-KR" altLang="en-US" sz="1400" b="1" dirty="0" smtClean="0">
                <a:solidFill>
                  <a:schemeClr val="accent2"/>
                </a:solidFill>
              </a:rPr>
              <a:t>학업성취도 저하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1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99090"/>
              </p:ext>
            </p:extLst>
          </p:nvPr>
        </p:nvGraphicFramePr>
        <p:xfrm>
          <a:off x="4245596" y="2339805"/>
          <a:ext cx="4615753" cy="26847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3848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92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732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899878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33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Pr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(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altLang="ko-KR" sz="1000" b="1" baseline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&gt; | t | )</a:t>
                      </a:r>
                      <a:endParaRPr lang="ko-KR" altLang="en-US" sz="1000" b="1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(Intercept)</a:t>
                      </a:r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-0.68389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0.000240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0.3957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 &lt; 2.2e-16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원격 수업 환경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0.06933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0.048098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교육자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0.09045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0.143803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0.18664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0.000508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1726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이론 수업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0.13450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0.006897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06385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실습 수업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0.18445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1.46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e-07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과제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0.18878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8.31e-05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시스템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0.27945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7.25e-13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053526" y="639691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만족도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&amp;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성취도에 영향을 미치는 주요 요인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(Regression Model)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6209" y="1907309"/>
            <a:ext cx="1660953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>
            <a:defPPr>
              <a:defRPr lang="ko-KR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altLang="ko-KR" dirty="0" smtClean="0"/>
              <a:t>&lt;   </a:t>
            </a:r>
            <a:r>
              <a:rPr lang="ko-KR" altLang="en-US" dirty="0" smtClean="0"/>
              <a:t>만  족  도  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3162" y="5401261"/>
            <a:ext cx="4851615" cy="30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ko-KR" altLang="en-US" dirty="0"/>
              <a:t>시스템   </a:t>
            </a:r>
            <a:r>
              <a:rPr lang="en-US" altLang="ko-KR" dirty="0"/>
              <a:t>&gt; </a:t>
            </a:r>
            <a:r>
              <a:rPr lang="ko-KR" altLang="en-US" dirty="0"/>
              <a:t>과제 </a:t>
            </a:r>
            <a:r>
              <a:rPr lang="en-US" altLang="ko-KR" dirty="0"/>
              <a:t>&gt; </a:t>
            </a:r>
            <a:r>
              <a:rPr lang="ko-KR" altLang="en-US" dirty="0" err="1"/>
              <a:t>교육콘텐츠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실습수업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이론 수업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48882"/>
              </p:ext>
            </p:extLst>
          </p:nvPr>
        </p:nvGraphicFramePr>
        <p:xfrm>
          <a:off x="615142" y="3094697"/>
          <a:ext cx="5087390" cy="20974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373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948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847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864290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880912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33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Pr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(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altLang="ko-KR" sz="1000" b="1" baseline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&gt; | t | )</a:t>
                      </a:r>
                      <a:endParaRPr lang="ko-KR" altLang="en-US" sz="1000" b="1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(Intercept)</a:t>
                      </a:r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-0.06368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0.733577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0.2603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 &lt; 2.2e-16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0.18980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0.000473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이론수업 수준의 적절성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0.24160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2.86e-06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실습 </a:t>
                      </a:r>
                      <a:r>
                        <a:rPr lang="ko-KR" altLang="en-US" sz="1000" b="1" dirty="0" err="1" smtClean="0">
                          <a:latin typeface="Arial Narrow" pitchFamily="34" charset="0"/>
                        </a:rPr>
                        <a:t>수행시간의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 적절성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0.11101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0.004498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과제의 적절성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0.12025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0.025685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시스템  사용 편리성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0.21287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5.69e-07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1613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71540" y="2454340"/>
            <a:ext cx="2009333" cy="30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>
            <a:defPPr>
              <a:defRPr lang="ko-KR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ko-KR" altLang="en-US" sz="1400" dirty="0"/>
              <a:t>회귀 최적 모형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8990" y="1825585"/>
            <a:ext cx="335202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>
            <a:defPPr>
              <a:defRPr lang="ko-KR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ko-KR" altLang="en-US" dirty="0" err="1" smtClean="0"/>
              <a:t>학습성취도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smtClean="0">
                <a:solidFill>
                  <a:srgbClr val="00B0F0"/>
                </a:solidFill>
              </a:rPr>
              <a:t>수업 이해도  </a:t>
            </a:r>
            <a:endParaRPr lang="ko-KR" altLang="en-US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053526" y="642849"/>
            <a:ext cx="6899272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학습성취도에 영향을 주요 요인분석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(Regression Model)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3526" y="5513230"/>
            <a:ext cx="4441187" cy="523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ko-KR" altLang="en-US" dirty="0"/>
              <a:t>이론수업 수준의 적절성  </a:t>
            </a:r>
            <a:r>
              <a:rPr lang="en-US" altLang="ko-KR" dirty="0"/>
              <a:t>&gt; </a:t>
            </a:r>
            <a:r>
              <a:rPr lang="ko-KR" altLang="en-US" dirty="0"/>
              <a:t>시스템 </a:t>
            </a:r>
            <a:r>
              <a:rPr lang="ko-KR" altLang="en-US" dirty="0" err="1"/>
              <a:t>사용편리성</a:t>
            </a:r>
            <a:r>
              <a:rPr lang="ko-KR" altLang="en-US" dirty="0"/>
              <a:t>  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과제의 적절성  </a:t>
            </a:r>
            <a:r>
              <a:rPr lang="en-US" altLang="ko-KR" dirty="0"/>
              <a:t>&gt; </a:t>
            </a:r>
            <a:r>
              <a:rPr lang="ko-KR" altLang="en-US" dirty="0"/>
              <a:t>실습 </a:t>
            </a:r>
            <a:r>
              <a:rPr lang="ko-KR" altLang="en-US" dirty="0" err="1"/>
              <a:t>수행시간의</a:t>
            </a:r>
            <a:r>
              <a:rPr lang="ko-KR" altLang="en-US" dirty="0"/>
              <a:t> 적절성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98200" y="2473814"/>
            <a:ext cx="1984395" cy="30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>
            <a:defPPr>
              <a:defRPr lang="ko-KR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ko-KR" altLang="en-US" sz="1400" dirty="0"/>
              <a:t>회귀 최적 모형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2347" y="1809436"/>
            <a:ext cx="3261071" cy="3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>
            <a:defPPr>
              <a:defRPr lang="ko-KR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ko-KR" altLang="en-US" dirty="0" err="1" smtClean="0"/>
              <a:t>학습성취도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smtClean="0">
                <a:solidFill>
                  <a:srgbClr val="00B0F0"/>
                </a:solidFill>
              </a:rPr>
              <a:t>실습 수업의 유익성</a:t>
            </a:r>
            <a:endParaRPr lang="ko-KR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88570"/>
              </p:ext>
            </p:extLst>
          </p:nvPr>
        </p:nvGraphicFramePr>
        <p:xfrm>
          <a:off x="6716684" y="3094697"/>
          <a:ext cx="5060851" cy="18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946">
                  <a:extLst>
                    <a:ext uri="{9D8B030D-6E8A-4147-A177-3AD203B41FA5}">
                      <a16:colId xmlns:a16="http://schemas.microsoft.com/office/drawing/2014/main" val="402890286"/>
                    </a:ext>
                  </a:extLst>
                </a:gridCol>
                <a:gridCol w="92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732">
                  <a:extLst>
                    <a:ext uri="{9D8B030D-6E8A-4147-A177-3AD203B41FA5}">
                      <a16:colId xmlns:a16="http://schemas.microsoft.com/office/drawing/2014/main" val="452460731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2843384819"/>
                    </a:ext>
                  </a:extLst>
                </a:gridCol>
                <a:gridCol w="899878">
                  <a:extLst>
                    <a:ext uri="{9D8B030D-6E8A-4147-A177-3AD203B41FA5}">
                      <a16:colId xmlns:a16="http://schemas.microsoft.com/office/drawing/2014/main" val="1987637589"/>
                    </a:ext>
                  </a:extLst>
                </a:gridCol>
              </a:tblGrid>
              <a:tr h="33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Pr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(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altLang="ko-KR" sz="1000" b="1" baseline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&gt; | t | )</a:t>
                      </a:r>
                      <a:endParaRPr lang="ko-KR" altLang="en-US" sz="1000" b="1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P-Value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57415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(Intercept)</a:t>
                      </a:r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0.19784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0.2832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lt"/>
                        </a:rPr>
                        <a:t>0.2814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 &lt; 2.2e-16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원격 수업 환경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-0.07343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0.0564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92360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0.19140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1.44e-05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61982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실습 </a:t>
                      </a:r>
                      <a:r>
                        <a:rPr lang="ko-KR" altLang="en-US" sz="1000" b="1" dirty="0" err="1" smtClean="0">
                          <a:latin typeface="Arial Narrow" pitchFamily="34" charset="0"/>
                        </a:rPr>
                        <a:t>수행시간의</a:t>
                      </a:r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 적절성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0.19753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3.48e-06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86313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Arial Narrow" pitchFamily="34" charset="0"/>
                        </a:rPr>
                        <a:t>시스템 사용 편리성</a:t>
                      </a:r>
                      <a:endParaRPr lang="ko-KR" altLang="en-US" sz="1000" b="1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0.40134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&lt; 2e-16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32248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38188" y="5522724"/>
            <a:ext cx="5353812" cy="30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ko-KR" altLang="en-US" dirty="0"/>
              <a:t>시스템 사용 편리성  </a:t>
            </a:r>
            <a:r>
              <a:rPr lang="en-US" altLang="ko-KR" dirty="0"/>
              <a:t>&gt;  </a:t>
            </a:r>
            <a:r>
              <a:rPr lang="ko-KR" altLang="en-US" dirty="0"/>
              <a:t>실습 </a:t>
            </a:r>
            <a:r>
              <a:rPr lang="ko-KR" altLang="en-US" dirty="0" err="1"/>
              <a:t>수행시간의</a:t>
            </a:r>
            <a:r>
              <a:rPr lang="ko-KR" altLang="en-US" dirty="0"/>
              <a:t> 적절성 </a:t>
            </a:r>
            <a:r>
              <a:rPr lang="en-US" altLang="ko-KR" dirty="0"/>
              <a:t>&gt; </a:t>
            </a:r>
            <a:r>
              <a:rPr lang="ko-KR" altLang="en-US" dirty="0" err="1"/>
              <a:t>교육컨텐츠</a:t>
            </a:r>
            <a:r>
              <a:rPr lang="ko-KR" altLang="en-US" dirty="0"/>
              <a:t> 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4" y="267871"/>
            <a:ext cx="11935621" cy="634342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6078682" y="2244438"/>
            <a:ext cx="8313" cy="543326"/>
          </a:xfrm>
          <a:prstGeom prst="straightConnector1">
            <a:avLst/>
          </a:prstGeom>
          <a:ln w="3175">
            <a:solidFill>
              <a:srgbClr val="3A9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4089862" y="2787762"/>
            <a:ext cx="1988822" cy="1"/>
          </a:xfrm>
          <a:prstGeom prst="straightConnector1">
            <a:avLst/>
          </a:prstGeom>
          <a:ln w="3175">
            <a:solidFill>
              <a:srgbClr val="3A9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6078682" y="2202207"/>
            <a:ext cx="2026717" cy="585557"/>
          </a:xfrm>
          <a:prstGeom prst="straightConnector1">
            <a:avLst/>
          </a:prstGeom>
          <a:ln w="3175">
            <a:solidFill>
              <a:srgbClr val="3A9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078682" y="2787763"/>
            <a:ext cx="8313" cy="767427"/>
          </a:xfrm>
          <a:prstGeom prst="straightConnector1">
            <a:avLst/>
          </a:prstGeom>
          <a:ln w="3175">
            <a:solidFill>
              <a:srgbClr val="3A9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5407571" y="1873550"/>
            <a:ext cx="671112" cy="914213"/>
          </a:xfrm>
          <a:prstGeom prst="straightConnector1">
            <a:avLst/>
          </a:prstGeom>
          <a:ln w="3175">
            <a:solidFill>
              <a:srgbClr val="3A9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078682" y="2787762"/>
            <a:ext cx="1895866" cy="618293"/>
          </a:xfrm>
          <a:prstGeom prst="straightConnector1">
            <a:avLst/>
          </a:prstGeom>
          <a:ln w="3175">
            <a:solidFill>
              <a:srgbClr val="3A9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 rot="20653169">
            <a:off x="5702102" y="2788170"/>
            <a:ext cx="1001029" cy="1919368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 rot="21428166">
            <a:off x="5051866" y="1405247"/>
            <a:ext cx="1013179" cy="647826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 rot="402952">
            <a:off x="5732953" y="2006963"/>
            <a:ext cx="936024" cy="661376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846858" y="2380898"/>
            <a:ext cx="731908" cy="373326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430685" y="2398203"/>
            <a:ext cx="1204434" cy="653850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937482" y="3019966"/>
            <a:ext cx="731908" cy="373326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General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8304" y="1024609"/>
            <a:ext cx="1866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q11: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이해가 쉽게 가르치나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q15: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강의콘텐츠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질 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q23: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과제양의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적절성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q24: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퀴즈가 학습에 도움되는가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q35: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대면수업대비 흥미유발하나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q40: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만족도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날짜 개체 틀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5317" y="2692274"/>
            <a:ext cx="6449960" cy="683431"/>
          </a:xfrm>
          <a:prstGeom prst="rect">
            <a:avLst/>
          </a:prstGeom>
          <a:noFill/>
        </p:spPr>
        <p:txBody>
          <a:bodyPr wrap="square" lIns="65064" tIns="32531" rIns="65064" bIns="32531" rtlCol="0">
            <a:spAutoFit/>
          </a:bodyPr>
          <a:lstStyle/>
          <a:p>
            <a:pPr defTabSz="922355"/>
            <a:r>
              <a:rPr lang="en-US" altLang="ko-KR" sz="4014" dirty="0">
                <a:solidFill>
                  <a:srgbClr val="00B0F0"/>
                </a:solidFill>
                <a:latin typeface="Segoe Print" pitchFamily="2" charset="0"/>
                <a:ea typeface="Kozuka Gothic Pr6N M" pitchFamily="34" charset="-128"/>
              </a:rPr>
              <a:t>4</a:t>
            </a:r>
            <a:r>
              <a:rPr lang="en-US" altLang="ko-KR" sz="4014" dirty="0" smtClean="0">
                <a:solidFill>
                  <a:srgbClr val="00B0F0"/>
                </a:solidFill>
                <a:latin typeface="Segoe Print" pitchFamily="2" charset="0"/>
                <a:ea typeface="Kozuka Gothic Pr6N M" pitchFamily="34" charset="-128"/>
              </a:rPr>
              <a:t>.0 </a:t>
            </a:r>
            <a:r>
              <a:rPr lang="en-US" altLang="ko-KR" sz="4014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Print" pitchFamily="2" charset="0"/>
                <a:ea typeface="Kozuka Gothic Pr6N M" pitchFamily="34" charset="-128"/>
              </a:rPr>
              <a:t>Key Findings</a:t>
            </a:r>
            <a:endParaRPr lang="en-US" altLang="ko-KR" sz="4400" dirty="0" smtClean="0">
              <a:solidFill>
                <a:srgbClr val="00B0F0"/>
              </a:solidFill>
              <a:ea typeface="Kozuka Gothic Pr6N M" pitchFamily="34" charset="-128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236" y="913491"/>
            <a:ext cx="10357077" cy="5361393"/>
          </a:xfrm>
          <a:prstGeom prst="rect">
            <a:avLst/>
          </a:prstGeom>
          <a:noFill/>
        </p:spPr>
        <p:txBody>
          <a:bodyPr wrap="square" lIns="66982" tIns="33491" rIns="66982" bIns="33491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  <a:latin typeface="+mn-ea"/>
              </a:rPr>
              <a:t>01 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err="1" smtClean="0">
                <a:solidFill>
                  <a:srgbClr val="00B0F0"/>
                </a:solidFill>
                <a:latin typeface="+mn-ea"/>
              </a:rPr>
              <a:t>원격수업의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 환경적 측면에서 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System Infra 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안정성</a:t>
            </a:r>
            <a:endParaRPr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-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동일시간대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다수의 시스템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access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 따른 속도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동영상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실시간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강의시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화질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끊어짐 현상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화면정지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등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endParaRPr lang="en-US" altLang="ko-KR" sz="1400" dirty="0">
              <a:solidFill>
                <a:srgbClr val="00B0F0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rgbClr val="00B0F0"/>
                </a:solidFill>
                <a:latin typeface="+mn-ea"/>
              </a:rPr>
              <a:t>02 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  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비효율적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과다 과제로 인한 부담감과 피로도의 완화 장치  </a:t>
            </a:r>
            <a:endParaRPr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출석 체크 대체 과제 부당함 호소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과다과제가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수업성취도에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negative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적 효과로 작용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-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과제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빈도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과제량의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적정성 및 출석 확인 대체 방안 필요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    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r>
              <a:rPr lang="en-US" altLang="ko-KR" sz="2400" dirty="0" smtClean="0">
                <a:solidFill>
                  <a:srgbClr val="00B0F0"/>
                </a:solidFill>
                <a:latin typeface="+mn-ea"/>
              </a:rPr>
              <a:t>03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  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학업성취도와 </a:t>
            </a:r>
            <a:r>
              <a:rPr lang="ko-KR" altLang="en-US" sz="1400" dirty="0" err="1" smtClean="0">
                <a:solidFill>
                  <a:srgbClr val="00B0F0"/>
                </a:solidFill>
                <a:latin typeface="+mn-ea"/>
              </a:rPr>
              <a:t>원격수업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 만족도 향상을 위한 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Core factor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들의 개선 시급   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 </a:t>
            </a:r>
            <a:endParaRPr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-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수업 컨텐츠의 수준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적절한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실습시간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부여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학습도구에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대한 교수자의 개발 및 연구 전제   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-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비대면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수업인 만큼 교육콘텐츠를 보다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exciting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하고 흥미를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유발 할 수 있도록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기획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(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동영상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에니메이션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등의 활용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보다 정적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동적 수업의 분위기 전환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</a:t>
            </a: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rgbClr val="00B0F0"/>
                </a:solidFill>
                <a:latin typeface="+mn-ea"/>
              </a:rPr>
              <a:t>04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전공에 따른 </a:t>
            </a:r>
            <a:r>
              <a:rPr lang="ko-KR" altLang="en-US" sz="1400" dirty="0" err="1" smtClean="0">
                <a:solidFill>
                  <a:srgbClr val="00B0F0"/>
                </a:solidFill>
                <a:latin typeface="+mn-ea"/>
              </a:rPr>
              <a:t>실습수업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 만족도의 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Gap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minimize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 </a:t>
            </a:r>
            <a:endParaRPr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   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- 2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학기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원격수업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연장시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기자재를 활용하는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실습수업의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경우 효과적인 실습방법론에 대한 대안 마련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예시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_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월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 대면 집중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실습제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실습동영상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컨텐츠 개발 및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반복시청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등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00B0F0"/>
                </a:solidFill>
                <a:latin typeface="+mn-ea"/>
              </a:rPr>
              <a:t>05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교수자의 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Teaching Culture Change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b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-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원격강의에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적합한 교수법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교육컨텐츠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+ alpha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의 학습방법 개발 연구 등 교수자의 변화와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Key Findings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1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6429" y="2201823"/>
            <a:ext cx="8066741" cy="1301164"/>
          </a:xfrm>
          <a:prstGeom prst="rect">
            <a:avLst/>
          </a:prstGeom>
          <a:noFill/>
        </p:spPr>
        <p:txBody>
          <a:bodyPr wrap="square" lIns="65064" tIns="32531" rIns="65064" bIns="32531" rtlCol="0">
            <a:spAutoFit/>
          </a:bodyPr>
          <a:lstStyle/>
          <a:p>
            <a:pPr defTabSz="922355"/>
            <a:r>
              <a:rPr lang="en-US" altLang="ko-KR" sz="4014" dirty="0" smtClean="0">
                <a:solidFill>
                  <a:srgbClr val="00B0F0"/>
                </a:solidFill>
                <a:latin typeface="Segoe Print" pitchFamily="2" charset="0"/>
                <a:ea typeface="Kozuka Gothic Pr6N M" pitchFamily="34" charset="-128"/>
              </a:rPr>
              <a:t>5.0 </a:t>
            </a:r>
            <a:r>
              <a:rPr lang="en-US" altLang="ko-KR" sz="4014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Print" pitchFamily="2" charset="0"/>
                <a:ea typeface="Kozuka Gothic Pr6N M" pitchFamily="34" charset="-128"/>
              </a:rPr>
              <a:t>Appendix.  </a:t>
            </a:r>
            <a:br>
              <a:rPr lang="en-US" altLang="ko-KR" sz="4014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Print" pitchFamily="2" charset="0"/>
                <a:ea typeface="Kozuka Gothic Pr6N M" pitchFamily="34" charset="-128"/>
              </a:rPr>
            </a:br>
            <a:r>
              <a:rPr lang="en-US" altLang="ko-KR" sz="4014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Print" pitchFamily="2" charset="0"/>
                <a:ea typeface="Kozuka Gothic Pr6N M" pitchFamily="34" charset="-128"/>
              </a:rPr>
              <a:t>       Summary by Major</a:t>
            </a:r>
            <a:endParaRPr lang="en-US" altLang="ko-KR" sz="4400" dirty="0" smtClean="0">
              <a:solidFill>
                <a:srgbClr val="00B0F0"/>
              </a:solidFill>
              <a:ea typeface="Kozuka Gothic Pr6N M" pitchFamily="34" charset="-128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Summary by Major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2417187" y="1196622"/>
            <a:ext cx="1602681" cy="4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산업공학과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0363"/>
              </p:ext>
            </p:extLst>
          </p:nvPr>
        </p:nvGraphicFramePr>
        <p:xfrm>
          <a:off x="1053526" y="1977388"/>
          <a:ext cx="4330004" cy="3600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126">
                  <a:extLst>
                    <a:ext uri="{9D8B030D-6E8A-4147-A177-3AD203B41FA5}">
                      <a16:colId xmlns:a16="http://schemas.microsoft.com/office/drawing/2014/main" val="955659352"/>
                    </a:ext>
                  </a:extLst>
                </a:gridCol>
                <a:gridCol w="144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Respondent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 /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Total.M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55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68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/>
                        <a:t>원격 수업 환경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3.94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학습자 태도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3.00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교육자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3.90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3.76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3.65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이론수업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3.68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3.53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latin typeface="Arial Narrow" pitchFamily="34" charset="0"/>
                        </a:rPr>
                        <a:t>실습수업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3.39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과제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2.71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2.52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54424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질문 </a:t>
                      </a:r>
                      <a:r>
                        <a:rPr lang="en-US" altLang="ko-KR" sz="1200" b="0" dirty="0" smtClean="0">
                          <a:latin typeface="Arial Narrow" pitchFamily="34" charset="0"/>
                        </a:rPr>
                        <a:t>&amp; </a:t>
                      </a:r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피드백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3.18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90753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시스템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3.43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54872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 성취도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2.92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00866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전반적 만족도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3.24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2.95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100572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8002019" y="1196622"/>
            <a:ext cx="1929634" cy="4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신소재공학과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60653"/>
              </p:ext>
            </p:extLst>
          </p:nvPr>
        </p:nvGraphicFramePr>
        <p:xfrm>
          <a:off x="6808472" y="1977389"/>
          <a:ext cx="4316728" cy="3600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1938">
                  <a:extLst>
                    <a:ext uri="{9D8B030D-6E8A-4147-A177-3AD203B41FA5}">
                      <a16:colId xmlns:a16="http://schemas.microsoft.com/office/drawing/2014/main" val="955659352"/>
                    </a:ext>
                  </a:extLst>
                </a:gridCol>
                <a:gridCol w="14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Respondent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 /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Total.M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55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63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/>
                        <a:t>원격 수업 환경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3.73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학습자 태도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2.78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교육자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3.70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3.60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3.65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이론수업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3.51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3.53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latin typeface="Arial Narrow" pitchFamily="34" charset="0"/>
                        </a:rPr>
                        <a:t>실습수업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2.94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과제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2.60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2.52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54424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질문 </a:t>
                      </a:r>
                      <a:r>
                        <a:rPr lang="en-US" altLang="ko-KR" sz="1200" b="0" dirty="0" smtClean="0">
                          <a:latin typeface="Arial Narrow" pitchFamily="34" charset="0"/>
                        </a:rPr>
                        <a:t>&amp; </a:t>
                      </a:r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피드백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3.02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90753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시스템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3.42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54872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 성취도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2.51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00866"/>
                  </a:ext>
                </a:extLst>
              </a:tr>
              <a:tr h="29295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전반적 만족도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2.79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2.95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100572"/>
                  </a:ext>
                </a:extLst>
              </a:tr>
            </a:tbl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Summary by Major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87246" y="1196620"/>
            <a:ext cx="2639702" cy="4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에너지화학공학 전공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989571" y="1196620"/>
            <a:ext cx="1977390" cy="4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의료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IT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융합 전공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50441"/>
              </p:ext>
            </p:extLst>
          </p:nvPr>
        </p:nvGraphicFramePr>
        <p:xfrm>
          <a:off x="1053525" y="2000249"/>
          <a:ext cx="4307145" cy="3589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8914">
                  <a:extLst>
                    <a:ext uri="{9D8B030D-6E8A-4147-A177-3AD203B41FA5}">
                      <a16:colId xmlns:a16="http://schemas.microsoft.com/office/drawing/2014/main" val="955659352"/>
                    </a:ext>
                  </a:extLst>
                </a:gridCol>
                <a:gridCol w="1442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Respondent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 /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Total.M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24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57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/>
                        <a:t>원격 수업 환경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3.88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학습자 태도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2.86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교육자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3.51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3.49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3.65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이론수업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3.50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3.53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latin typeface="Arial Narrow" pitchFamily="34" charset="0"/>
                        </a:rPr>
                        <a:t>실습수업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2.85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과제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2.45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2.52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54424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질문 </a:t>
                      </a:r>
                      <a:r>
                        <a:rPr lang="en-US" altLang="ko-KR" sz="1200" b="0" dirty="0" smtClean="0">
                          <a:latin typeface="Arial Narrow" pitchFamily="34" charset="0"/>
                        </a:rPr>
                        <a:t>&amp; </a:t>
                      </a:r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피드백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3.07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90753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시스템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3.31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54872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 성취도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2.46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00866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전반적 만족도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2.80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2.95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100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23645"/>
              </p:ext>
            </p:extLst>
          </p:nvPr>
        </p:nvGraphicFramePr>
        <p:xfrm>
          <a:off x="6831332" y="2000249"/>
          <a:ext cx="4293868" cy="3589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726">
                  <a:extLst>
                    <a:ext uri="{9D8B030D-6E8A-4147-A177-3AD203B41FA5}">
                      <a16:colId xmlns:a16="http://schemas.microsoft.com/office/drawing/2014/main" val="955659352"/>
                    </a:ext>
                  </a:extLst>
                </a:gridCol>
                <a:gridCol w="143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Respondent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 /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Total.M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24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70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/>
                        <a:t>원격 수업 환경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3.71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학습자 태도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2.84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교육자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3.60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3.57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3.65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이론수업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3.37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3.53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latin typeface="Arial Narrow" pitchFamily="34" charset="0"/>
                        </a:rPr>
                        <a:t>실습수업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2.98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과제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2.44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2.52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54424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질문 </a:t>
                      </a:r>
                      <a:r>
                        <a:rPr lang="en-US" altLang="ko-KR" sz="1200" b="0" dirty="0" smtClean="0">
                          <a:latin typeface="Arial Narrow" pitchFamily="34" charset="0"/>
                        </a:rPr>
                        <a:t>&amp; </a:t>
                      </a:r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피드백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3.07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90753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시스템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3.51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54872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 성취도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2.69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00866"/>
                  </a:ext>
                </a:extLst>
              </a:tr>
              <a:tr h="292024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전반적 만족도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2.96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2.95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100572"/>
                  </a:ext>
                </a:extLst>
              </a:tr>
            </a:tbl>
          </a:graphicData>
        </a:graphic>
      </p:graphicFrame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21708" y="1402251"/>
            <a:ext cx="819505" cy="347844"/>
          </a:xfrm>
          <a:prstGeom prst="rect">
            <a:avLst/>
          </a:prstGeom>
        </p:spPr>
        <p:txBody>
          <a:bodyPr wrap="none" lIns="54158" tIns="27079" rIns="54158" bIns="27079">
            <a:spAutoFit/>
          </a:bodyPr>
          <a:lstStyle/>
          <a:p>
            <a:r>
              <a:rPr lang="en-US" altLang="ko-KR" sz="1905" b="1" dirty="0" smtClean="0">
                <a:solidFill>
                  <a:srgbClr val="00B0F0"/>
                </a:solidFill>
                <a:latin typeface="Arial Narrow" pitchFamily="34" charset="0"/>
              </a:rPr>
              <a:t>GOALS</a:t>
            </a:r>
            <a:endParaRPr lang="ko-KR" altLang="en-US" sz="1905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29455" y="2804115"/>
            <a:ext cx="6413301" cy="777452"/>
            <a:chOff x="3229144" y="3672632"/>
            <a:chExt cx="9426959" cy="1142783"/>
          </a:xfrm>
        </p:grpSpPr>
        <p:sp>
          <p:nvSpPr>
            <p:cNvPr id="6" name="직사각형 5"/>
            <p:cNvSpPr/>
            <p:nvPr/>
          </p:nvSpPr>
          <p:spPr>
            <a:xfrm>
              <a:off x="3229144" y="3672632"/>
              <a:ext cx="2386836" cy="511373"/>
            </a:xfrm>
            <a:prstGeom prst="rect">
              <a:avLst/>
            </a:prstGeom>
          </p:spPr>
          <p:txBody>
            <a:bodyPr wrap="none" lIns="54208" tIns="27104" rIns="54208" bIns="27104">
              <a:spAutoFit/>
            </a:bodyPr>
            <a:lstStyle/>
            <a:p>
              <a:r>
                <a:rPr lang="en-US" altLang="ko-KR" sz="1905" b="1" dirty="0" smtClean="0">
                  <a:solidFill>
                    <a:srgbClr val="00B0F0"/>
                  </a:solidFill>
                  <a:latin typeface="Arial Narrow" panose="020B0606020202030204" pitchFamily="34" charset="0"/>
                </a:rPr>
                <a:t>SURVEY MEDIA</a:t>
              </a:r>
              <a:endParaRPr lang="ko-KR" altLang="en-US" sz="1905" b="1" dirty="0">
                <a:solidFill>
                  <a:srgbClr val="00B0F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41183" y="4174069"/>
              <a:ext cx="9414920" cy="641346"/>
            </a:xfrm>
            <a:prstGeom prst="rect">
              <a:avLst/>
            </a:prstGeom>
          </p:spPr>
          <p:txBody>
            <a:bodyPr wrap="square" lIns="54208" tIns="27104" rIns="54208" bIns="27104">
              <a:spAutoFit/>
            </a:bodyPr>
            <a:lstStyle/>
            <a:p>
              <a:pPr marL="285750" indent="-285750">
                <a:spcAft>
                  <a:spcPts val="204"/>
                </a:spcAft>
                <a:buFont typeface="Arial" panose="020B0604020202020204" pitchFamily="34" charset="0"/>
                <a:buChar char="•"/>
              </a:pPr>
              <a:r>
                <a:rPr lang="en-US" altLang="ko-KR" sz="1225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itchFamily="50" charset="-127"/>
                </a:rPr>
                <a:t>Online Survey </a:t>
              </a:r>
            </a:p>
            <a:p>
              <a:pPr>
                <a:spcAft>
                  <a:spcPts val="204"/>
                </a:spcAft>
              </a:pPr>
              <a:r>
                <a:rPr lang="en-US" altLang="ko-KR" sz="1088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itchFamily="50" charset="-127"/>
                </a:rPr>
                <a:t> </a:t>
              </a:r>
              <a:r>
                <a:rPr lang="en-US" altLang="ko-KR" sz="1088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itchFamily="50" charset="-127"/>
                </a:rPr>
                <a:t>     -</a:t>
              </a:r>
              <a:r>
                <a:rPr lang="ko-KR" altLang="en-US" sz="1088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itchFamily="50" charset="-127"/>
                </a:rPr>
                <a:t>현재 휴먼</a:t>
              </a:r>
              <a:r>
                <a:rPr lang="en-US" altLang="ko-KR" sz="1088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itchFamily="50" charset="-127"/>
                </a:rPr>
                <a:t>IT</a:t>
              </a:r>
              <a:r>
                <a:rPr lang="ko-KR" altLang="en-US" sz="1088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itchFamily="50" charset="-127"/>
                </a:rPr>
                <a:t>공과대학에 </a:t>
              </a:r>
              <a:r>
                <a:rPr lang="ko-KR" altLang="en-US" sz="1088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itchFamily="50" charset="-127"/>
                </a:rPr>
                <a:t>진학중인</a:t>
              </a:r>
              <a:r>
                <a:rPr lang="ko-KR" altLang="en-US" sz="1088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itchFamily="50" charset="-127"/>
                </a:rPr>
                <a:t> </a:t>
              </a:r>
              <a:r>
                <a:rPr lang="en-US" altLang="ko-KR" sz="1088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itchFamily="50" charset="-127"/>
                </a:rPr>
                <a:t>1-4</a:t>
              </a:r>
              <a:r>
                <a:rPr lang="ko-KR" altLang="en-US" sz="1088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itchFamily="50" charset="-127"/>
                </a:rPr>
                <a:t>학년을 대상으로 </a:t>
              </a:r>
              <a:r>
                <a:rPr lang="en-US" altLang="ko-KR" sz="1088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itchFamily="50" charset="-127"/>
                </a:rPr>
                <a:t>E-learning </a:t>
              </a:r>
              <a:r>
                <a:rPr lang="ko-KR" altLang="en-US" sz="1088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itchFamily="50" charset="-127"/>
                </a:rPr>
                <a:t>온라인 설문 실시</a:t>
              </a:r>
              <a:endParaRPr lang="en-US" altLang="ko-KR" sz="1088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629901" y="1744526"/>
            <a:ext cx="6405111" cy="415170"/>
          </a:xfrm>
          <a:prstGeom prst="rect">
            <a:avLst/>
          </a:prstGeom>
          <a:solidFill>
            <a:schemeClr val="bg1"/>
          </a:solidFill>
        </p:spPr>
        <p:txBody>
          <a:bodyPr wrap="square" lIns="54158" tIns="27079" rIns="54158" bIns="27079">
            <a:spAutoFit/>
          </a:bodyPr>
          <a:lstStyle/>
          <a:p>
            <a:pPr marL="194396" indent="-194396">
              <a:spcAft>
                <a:spcPts val="204"/>
              </a:spcAft>
              <a:buFont typeface="Arial" panose="020B0604020202020204" pitchFamily="34" charset="0"/>
              <a:buChar char="•"/>
            </a:pPr>
            <a:r>
              <a:rPr lang="ko-KR" altLang="en-US" sz="1088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요인별</a:t>
            </a:r>
            <a:r>
              <a:rPr lang="ko-KR" altLang="en-US" sz="1088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 빈도 분석을 통한 실태 파악</a:t>
            </a:r>
            <a:r>
              <a:rPr lang="en-US" altLang="ko-KR" sz="1088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 </a:t>
            </a:r>
            <a:r>
              <a:rPr lang="ko-KR" altLang="en-US" sz="1088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및 성별</a:t>
            </a:r>
            <a:r>
              <a:rPr lang="en-US" altLang="ko-KR" sz="1088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/</a:t>
            </a:r>
            <a:r>
              <a:rPr lang="ko-KR" altLang="en-US" sz="1088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학년</a:t>
            </a:r>
            <a:r>
              <a:rPr lang="en-US" altLang="ko-KR" sz="1088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/</a:t>
            </a:r>
            <a:r>
              <a:rPr lang="ko-KR" altLang="en-US" sz="1088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전공별 </a:t>
            </a:r>
            <a:r>
              <a:rPr lang="ko-KR" altLang="en-US" sz="1088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교차 분석으로 </a:t>
            </a:r>
            <a:r>
              <a:rPr lang="en-US" altLang="ko-KR" sz="1088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Insight </a:t>
            </a:r>
            <a:r>
              <a:rPr lang="ko-KR" altLang="en-US" sz="1088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도출</a:t>
            </a:r>
            <a:endParaRPr lang="en-US" altLang="ko-KR" sz="1088" dirty="0" smtClean="0">
              <a:solidFill>
                <a:schemeClr val="tx1">
                  <a:lumMod val="65000"/>
                  <a:lumOff val="35000"/>
                </a:schemeClr>
              </a:solidFill>
              <a:ea typeface="나눔고딕" pitchFamily="50" charset="-127"/>
            </a:endParaRPr>
          </a:p>
          <a:p>
            <a:pPr marL="194396" indent="-194396">
              <a:spcAft>
                <a:spcPts val="204"/>
              </a:spcAft>
              <a:buFont typeface="Arial" panose="020B0604020202020204" pitchFamily="34" charset="0"/>
              <a:buChar char="•"/>
            </a:pPr>
            <a:r>
              <a:rPr lang="ko-KR" altLang="en-US" sz="1088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개선 및 관리 영역을 구축하여 향후 원격 수업 전략 근거 마련</a:t>
            </a:r>
            <a:endParaRPr lang="en-US" altLang="ko-KR" sz="1088" dirty="0">
              <a:solidFill>
                <a:schemeClr val="tx1">
                  <a:lumMod val="65000"/>
                  <a:lumOff val="35000"/>
                </a:schemeClr>
              </a:solidFill>
              <a:ea typeface="나눔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217855" y="1417961"/>
            <a:ext cx="1595" cy="43637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621708" y="4338496"/>
            <a:ext cx="2155804" cy="347895"/>
          </a:xfrm>
          <a:prstGeom prst="rect">
            <a:avLst/>
          </a:prstGeom>
        </p:spPr>
        <p:txBody>
          <a:bodyPr wrap="none" lIns="54208" tIns="27104" rIns="54208" bIns="27104">
            <a:spAutoFit/>
          </a:bodyPr>
          <a:lstStyle/>
          <a:p>
            <a:r>
              <a:rPr lang="en-US" altLang="ko-KR" sz="1905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ANALYSIS METHODS</a:t>
            </a:r>
            <a:endParaRPr lang="ko-KR" altLang="en-US" sz="1905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29455" y="4706655"/>
            <a:ext cx="6058600" cy="881630"/>
          </a:xfrm>
          <a:prstGeom prst="rect">
            <a:avLst/>
          </a:prstGeom>
        </p:spPr>
        <p:txBody>
          <a:bodyPr wrap="square" lIns="54208" tIns="27104" rIns="54208" bIns="27104">
            <a:spAutoFit/>
          </a:bodyPr>
          <a:lstStyle/>
          <a:p>
            <a:pPr marL="194396" indent="-194396">
              <a:buFont typeface="Arial" pitchFamily="34" charset="0"/>
              <a:buChar char="•"/>
            </a:pPr>
            <a:r>
              <a:rPr lang="en-US" altLang="ko-KR" sz="115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2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Quantitative &amp; Qualitative </a:t>
            </a:r>
            <a:r>
              <a:rPr lang="en-US" altLang="ko-KR" sz="1429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</a:p>
          <a:p>
            <a:r>
              <a:rPr lang="en-US" altLang="ko-KR" sz="108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ko-KR" sz="9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ko-KR" sz="108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952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성별</a:t>
            </a:r>
            <a:r>
              <a:rPr lang="en-US" altLang="ko-KR" sz="952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952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학년별</a:t>
            </a:r>
            <a:r>
              <a:rPr lang="en-US" altLang="ko-KR" sz="952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952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전공별 요인 교차분석</a:t>
            </a:r>
            <a:endParaRPr lang="en-US" altLang="ko-KR" sz="952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52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-  </a:t>
            </a:r>
            <a:r>
              <a:rPr lang="ko-KR" altLang="en-US" sz="952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이론수업과 이론</a:t>
            </a:r>
            <a:r>
              <a:rPr lang="en-US" altLang="ko-KR" sz="952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sz="952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실습 병행수업간의 요인 분석</a:t>
            </a:r>
            <a:endParaRPr lang="en-US" altLang="ko-KR" sz="952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52" dirty="0">
                <a:solidFill>
                  <a:srgbClr val="FF0000"/>
                </a:solidFill>
              </a:rPr>
              <a:t> </a:t>
            </a:r>
            <a:r>
              <a:rPr lang="en-US" altLang="ko-KR" sz="952" dirty="0" smtClean="0">
                <a:solidFill>
                  <a:srgbClr val="FF0000"/>
                </a:solidFill>
              </a:rPr>
              <a:t>     -  </a:t>
            </a:r>
            <a:r>
              <a:rPr lang="ko-KR" altLang="en-US" sz="952" dirty="0" err="1" smtClean="0">
                <a:solidFill>
                  <a:srgbClr val="FF0000"/>
                </a:solidFill>
              </a:rPr>
              <a:t>요인간의</a:t>
            </a:r>
            <a:r>
              <a:rPr lang="ko-KR" altLang="en-US" sz="952" dirty="0" smtClean="0">
                <a:solidFill>
                  <a:srgbClr val="FF0000"/>
                </a:solidFill>
              </a:rPr>
              <a:t> 상관 분석</a:t>
            </a:r>
            <a:endParaRPr lang="en-US" altLang="ko-KR" sz="952" dirty="0">
              <a:solidFill>
                <a:srgbClr val="FF0000"/>
              </a:solidFill>
            </a:endParaRPr>
          </a:p>
          <a:p>
            <a:r>
              <a:rPr lang="en-US" altLang="ko-KR" sz="952" dirty="0" smtClean="0">
                <a:solidFill>
                  <a:srgbClr val="FF0000"/>
                </a:solidFill>
              </a:rPr>
              <a:t>      -  </a:t>
            </a:r>
            <a:r>
              <a:rPr lang="ko-KR" altLang="en-US" sz="952" dirty="0" smtClean="0">
                <a:solidFill>
                  <a:srgbClr val="FF0000"/>
                </a:solidFill>
              </a:rPr>
              <a:t>만족도와 </a:t>
            </a:r>
            <a:r>
              <a:rPr lang="ko-KR" altLang="en-US" sz="952" dirty="0" err="1" smtClean="0">
                <a:solidFill>
                  <a:srgbClr val="FF0000"/>
                </a:solidFill>
              </a:rPr>
              <a:t>요인간의</a:t>
            </a:r>
            <a:r>
              <a:rPr lang="ko-KR" altLang="en-US" sz="952" dirty="0" smtClean="0">
                <a:solidFill>
                  <a:srgbClr val="FF0000"/>
                </a:solidFill>
              </a:rPr>
              <a:t> 회귀분석</a:t>
            </a:r>
            <a:endParaRPr lang="en-US" altLang="ko-KR" sz="952" dirty="0">
              <a:solidFill>
                <a:srgbClr val="FF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Research Frame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 smtClean="0">
                <a:solidFill>
                  <a:srgbClr val="00B0F0"/>
                </a:solidFill>
                <a:latin typeface="Arial Narrow" pitchFamily="34" charset="0"/>
              </a:rPr>
              <a:t>Goal &amp; Method</a:t>
            </a:r>
            <a:endParaRPr lang="en-US" altLang="ko-KR" sz="25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Summary by Major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01546" y="1196621"/>
            <a:ext cx="1822533" cy="4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전기공학 전공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082839" y="1196621"/>
            <a:ext cx="1779424" cy="4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전자공학 전공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54719"/>
              </p:ext>
            </p:extLst>
          </p:nvPr>
        </p:nvGraphicFramePr>
        <p:xfrm>
          <a:off x="1053526" y="2005042"/>
          <a:ext cx="4318574" cy="35842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2520">
                  <a:extLst>
                    <a:ext uri="{9D8B030D-6E8A-4147-A177-3AD203B41FA5}">
                      <a16:colId xmlns:a16="http://schemas.microsoft.com/office/drawing/2014/main" val="955659352"/>
                    </a:ext>
                  </a:extLst>
                </a:gridCol>
                <a:gridCol w="14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Respondent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 /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Total.M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35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80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/>
                        <a:t>원격 수업 환경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3.83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학습자 태도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2.88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교육자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3.78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3.79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3.65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이론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3.55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3.53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실습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3.12</a:t>
                      </a:r>
                      <a:r>
                        <a:rPr lang="en-US" altLang="ko-KR" sz="1200" b="1" baseline="0" dirty="0" smtClean="0">
                          <a:solidFill>
                            <a:srgbClr val="00B0F0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/ 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과제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2.69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2.52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54424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질문 </a:t>
                      </a:r>
                      <a:r>
                        <a:rPr lang="en-US" altLang="ko-KR" sz="1200" b="0" dirty="0" smtClean="0">
                          <a:latin typeface="Arial Narrow" pitchFamily="34" charset="0"/>
                        </a:rPr>
                        <a:t>&amp; </a:t>
                      </a:r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피드백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3.11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90753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시스템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3.51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54872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 성취도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2.77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00866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전반적 만족도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3.02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2.95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100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29196"/>
              </p:ext>
            </p:extLst>
          </p:nvPr>
        </p:nvGraphicFramePr>
        <p:xfrm>
          <a:off x="6819901" y="2005042"/>
          <a:ext cx="4305300" cy="35842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8333">
                  <a:extLst>
                    <a:ext uri="{9D8B030D-6E8A-4147-A177-3AD203B41FA5}">
                      <a16:colId xmlns:a16="http://schemas.microsoft.com/office/drawing/2014/main" val="955659352"/>
                    </a:ext>
                  </a:extLst>
                </a:gridCol>
                <a:gridCol w="144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Respondent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 /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Total.M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35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82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/>
                        <a:t>원격 수업 환경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4.06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학습자 태도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3.26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교육자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3.68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3.70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3.65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이론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3.62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3.53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실습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3.06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과제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2.48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2.52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54424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질문 </a:t>
                      </a:r>
                      <a:r>
                        <a:rPr lang="en-US" altLang="ko-KR" sz="1200" b="0" dirty="0" smtClean="0">
                          <a:latin typeface="Arial Narrow" pitchFamily="34" charset="0"/>
                        </a:rPr>
                        <a:t>&amp; </a:t>
                      </a:r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피드백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3.11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90753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시스템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3.61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54872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 성취도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2.92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00866"/>
                  </a:ext>
                </a:extLst>
              </a:tr>
              <a:tr h="29163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전반적 만족도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3.09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2.95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100572"/>
                  </a:ext>
                </a:extLst>
              </a:tr>
            </a:tbl>
          </a:graphicData>
        </a:graphic>
      </p:graphicFrame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Summary by Major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39970" y="1196622"/>
            <a:ext cx="1734256" cy="4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컴퓨터공학과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97063" y="1196622"/>
            <a:ext cx="2762404" cy="4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컴퓨터응용기계공학과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1469"/>
              </p:ext>
            </p:extLst>
          </p:nvPr>
        </p:nvGraphicFramePr>
        <p:xfrm>
          <a:off x="1053526" y="2005042"/>
          <a:ext cx="4307144" cy="3595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8914">
                  <a:extLst>
                    <a:ext uri="{9D8B030D-6E8A-4147-A177-3AD203B41FA5}">
                      <a16:colId xmlns:a16="http://schemas.microsoft.com/office/drawing/2014/main" val="955659352"/>
                    </a:ext>
                  </a:extLst>
                </a:gridCol>
                <a:gridCol w="144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Respondent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 /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Total.M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65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194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/>
                        <a:t>원격 수업 환경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3.85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학습자 태도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2.86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교육자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3.83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3.71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3.65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이론수업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3.56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3.53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latin typeface="Arial Narrow" pitchFamily="34" charset="0"/>
                        </a:rPr>
                        <a:t>실습수업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3.38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과제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2.44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2.52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54424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질문 </a:t>
                      </a:r>
                      <a:r>
                        <a:rPr lang="en-US" altLang="ko-KR" sz="1200" b="0" dirty="0" smtClean="0">
                          <a:latin typeface="Arial Narrow" pitchFamily="34" charset="0"/>
                        </a:rPr>
                        <a:t>&amp; </a:t>
                      </a:r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피드백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3.05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90753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시스템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3.38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54872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 성취도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2.67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00866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전반적 만족도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2.99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2.95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100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66323"/>
              </p:ext>
            </p:extLst>
          </p:nvPr>
        </p:nvGraphicFramePr>
        <p:xfrm>
          <a:off x="6831330" y="2005042"/>
          <a:ext cx="4293870" cy="3595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726">
                  <a:extLst>
                    <a:ext uri="{9D8B030D-6E8A-4147-A177-3AD203B41FA5}">
                      <a16:colId xmlns:a16="http://schemas.microsoft.com/office/drawing/2014/main" val="955659352"/>
                    </a:ext>
                  </a:extLst>
                </a:gridCol>
                <a:gridCol w="1437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Respondent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 /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Total.M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65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82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/>
                        <a:t>원격 수업 환경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3.89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학습자 태도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2.84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교육자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3.64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3.55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3.65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이론수업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3.47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3.53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latin typeface="Arial Narrow" pitchFamily="34" charset="0"/>
                        </a:rPr>
                        <a:t>실습수업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3.23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과제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2.47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2.52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54424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질문 </a:t>
                      </a:r>
                      <a:r>
                        <a:rPr lang="en-US" altLang="ko-KR" sz="1200" b="0" dirty="0" smtClean="0">
                          <a:latin typeface="Arial Narrow" pitchFamily="34" charset="0"/>
                        </a:rPr>
                        <a:t>&amp; </a:t>
                      </a:r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피드백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3.00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90753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시스템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3.32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54872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 성취도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2.63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00866"/>
                  </a:ext>
                </a:extLst>
              </a:tr>
              <a:tr h="29256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전반적 만족도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3.87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2.95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100572"/>
                  </a:ext>
                </a:extLst>
              </a:tr>
            </a:tbl>
          </a:graphicData>
        </a:graphic>
      </p:graphicFrame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Summary by Major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45635" y="1196621"/>
            <a:ext cx="2534356" cy="4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환경에너지공학 전공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785657" y="1196621"/>
            <a:ext cx="2373784" cy="4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휴먼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,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로봇융합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전공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096000" y="1196622"/>
            <a:ext cx="0" cy="513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38193"/>
              </p:ext>
            </p:extLst>
          </p:nvPr>
        </p:nvGraphicFramePr>
        <p:xfrm>
          <a:off x="1053526" y="2005042"/>
          <a:ext cx="4318574" cy="35728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2521">
                  <a:extLst>
                    <a:ext uri="{9D8B030D-6E8A-4147-A177-3AD203B41FA5}">
                      <a16:colId xmlns:a16="http://schemas.microsoft.com/office/drawing/2014/main" val="955659352"/>
                    </a:ext>
                  </a:extLst>
                </a:gridCol>
                <a:gridCol w="144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Respondent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 /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Total.M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05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66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/>
                        <a:t>원격 수업 환경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3.53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학습자 태도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2.71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교육자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3.91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3.77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3.65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이론수업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3.61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3.53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latin typeface="Arial Narrow" pitchFamily="34" charset="0"/>
                        </a:rPr>
                        <a:t>실습수업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3.07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과제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2.58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2.52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54424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질문 </a:t>
                      </a:r>
                      <a:r>
                        <a:rPr lang="en-US" altLang="ko-KR" sz="1200" b="0" dirty="0" smtClean="0">
                          <a:latin typeface="Arial Narrow" pitchFamily="34" charset="0"/>
                        </a:rPr>
                        <a:t>&amp; </a:t>
                      </a:r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피드백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3.18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90753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시스템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3.14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54872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 성취도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2.49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00866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전반적 만족도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2.76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2.95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100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44807"/>
              </p:ext>
            </p:extLst>
          </p:nvPr>
        </p:nvGraphicFramePr>
        <p:xfrm>
          <a:off x="6819900" y="2005042"/>
          <a:ext cx="4305299" cy="35728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8332">
                  <a:extLst>
                    <a:ext uri="{9D8B030D-6E8A-4147-A177-3AD203B41FA5}">
                      <a16:colId xmlns:a16="http://schemas.microsoft.com/office/drawing/2014/main" val="955659352"/>
                    </a:ext>
                  </a:extLst>
                </a:gridCol>
                <a:gridCol w="144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Respondent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Factor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Mean /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Total.M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05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68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/>
                        <a:t>원격 수업 환경</a:t>
                      </a:r>
                      <a:endParaRPr lang="ko-KR" altLang="en-US" sz="12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3.81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학습자 태도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2.89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교육자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3.55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교육 컨텐츠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3.45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3.65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이론수업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3.33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3.53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latin typeface="Arial Narrow" pitchFamily="34" charset="0"/>
                        </a:rPr>
                        <a:t>실습수업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2.94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과제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2.45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2.52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54424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질문 </a:t>
                      </a:r>
                      <a:r>
                        <a:rPr lang="en-US" altLang="ko-KR" sz="1200" b="0" dirty="0" smtClean="0">
                          <a:latin typeface="Arial Narrow" pitchFamily="34" charset="0"/>
                        </a:rPr>
                        <a:t>&amp; </a:t>
                      </a:r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피드백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2.99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90753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시스템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3.43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3.41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54872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학습 성취도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2.57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00866"/>
                  </a:ext>
                </a:extLst>
              </a:tr>
              <a:tr h="290705">
                <a:tc vMerge="1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Arial Narrow" pitchFamily="34" charset="0"/>
                        </a:rPr>
                        <a:t>전반적 만족도</a:t>
                      </a:r>
                      <a:endParaRPr lang="ko-KR" altLang="en-US" sz="12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j-lt"/>
                        </a:rPr>
                        <a:t>2.84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2.95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100572"/>
                  </a:ext>
                </a:extLst>
              </a:tr>
            </a:tbl>
          </a:graphicData>
        </a:graphic>
      </p:graphicFrame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>
                <a:solidFill>
                  <a:srgbClr val="00B0F0"/>
                </a:solidFill>
                <a:latin typeface="Arial Narrow" pitchFamily="34" charset="0"/>
              </a:rPr>
              <a:t>Survey Structure  </a:t>
            </a: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Segments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004409" y="2762468"/>
            <a:ext cx="58474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7635356" y="2765684"/>
            <a:ext cx="58474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8721224" y="1731575"/>
            <a:ext cx="2089737" cy="2061785"/>
            <a:chOff x="1779254" y="1593243"/>
            <a:chExt cx="1821224" cy="2052549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779257" y="1593243"/>
              <a:ext cx="1821221" cy="2052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125464" tIns="62734" rIns="125464" bIns="62734" anchor="ctr"/>
            <a:lstStyle/>
            <a:p>
              <a:pPr marL="117623" indent="-117623" algn="ctr">
                <a:defRPr/>
              </a:pP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79254" y="1593244"/>
              <a:ext cx="1821223" cy="310782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25464" tIns="62734" rIns="125464" bIns="62734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MAJOR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6159" y="2257175"/>
              <a:ext cx="1624318" cy="511414"/>
            </a:xfrm>
            <a:prstGeom prst="rect">
              <a:avLst/>
            </a:prstGeom>
            <a:noFill/>
          </p:spPr>
          <p:txBody>
            <a:bodyPr wrap="square" lIns="125464" tIns="62734" rIns="125464" bIns="62734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6159" y="1904026"/>
              <a:ext cx="1624318" cy="1658115"/>
            </a:xfrm>
            <a:prstGeom prst="rect">
              <a:avLst/>
            </a:prstGeom>
            <a:noFill/>
          </p:spPr>
          <p:txBody>
            <a:bodyPr wrap="square" lIns="125464" tIns="62734" rIns="125464" bIns="62734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 dirty="0" smtClean="0"/>
                <a:t>산업공학과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신소재공학과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에너지화학공학 전공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의료</a:t>
              </a:r>
              <a:r>
                <a:rPr lang="en-US" altLang="ko-KR" sz="1000" dirty="0" smtClean="0"/>
                <a:t>IT</a:t>
              </a:r>
              <a:r>
                <a:rPr lang="ko-KR" altLang="en-US" sz="1000" dirty="0" smtClean="0"/>
                <a:t>융합 전공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전기공학 전공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전자공학 전공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컴퓨터공학과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컴퓨터응용기계공학과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환경에너지공학 전공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휴먼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로봇 융합 전공</a:t>
              </a:r>
              <a:endParaRPr lang="ko-KR" altLang="en-US" sz="10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44494" y="1740787"/>
            <a:ext cx="2089737" cy="2061785"/>
            <a:chOff x="1779254" y="1593243"/>
            <a:chExt cx="1821224" cy="205254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779257" y="1593243"/>
              <a:ext cx="1821221" cy="2052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125464" tIns="62734" rIns="125464" bIns="62734" anchor="ctr"/>
            <a:lstStyle/>
            <a:p>
              <a:pPr marL="117623" indent="-117623" algn="ctr">
                <a:defRPr/>
              </a:pP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779254" y="1593244"/>
              <a:ext cx="1821223" cy="310782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25464" tIns="62734" rIns="125464" bIns="62734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GRADE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76159" y="2257175"/>
              <a:ext cx="1624318" cy="511414"/>
            </a:xfrm>
            <a:prstGeom prst="rect">
              <a:avLst/>
            </a:prstGeom>
            <a:noFill/>
          </p:spPr>
          <p:txBody>
            <a:bodyPr wrap="square" lIns="125464" tIns="62734" rIns="125464" bIns="62734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6159" y="1904026"/>
              <a:ext cx="1624318" cy="738921"/>
            </a:xfrm>
            <a:prstGeom prst="rect">
              <a:avLst/>
            </a:prstGeom>
            <a:noFill/>
          </p:spPr>
          <p:txBody>
            <a:bodyPr wrap="square" lIns="125464" tIns="62734" rIns="125464" bIns="62734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학년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학년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en-US" altLang="ko-KR" sz="1000" dirty="0" smtClean="0"/>
                <a:t>3</a:t>
              </a:r>
              <a:r>
                <a:rPr lang="ko-KR" altLang="en-US" sz="1000" dirty="0" smtClean="0"/>
                <a:t>학년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en-US" altLang="ko-KR" sz="1000" dirty="0" smtClean="0"/>
                <a:t>4</a:t>
              </a:r>
              <a:r>
                <a:rPr lang="ko-KR" altLang="en-US" sz="1000" dirty="0" smtClean="0"/>
                <a:t>학년</a:t>
              </a:r>
              <a:endParaRPr lang="en-US" altLang="ko-KR" sz="1000" dirty="0" smtClean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065206" y="4260539"/>
            <a:ext cx="2089737" cy="2061785"/>
            <a:chOff x="1779254" y="1593243"/>
            <a:chExt cx="1821224" cy="2052549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779257" y="1593243"/>
              <a:ext cx="1821221" cy="2052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125464" tIns="62734" rIns="125464" bIns="62734" anchor="ctr"/>
            <a:lstStyle/>
            <a:p>
              <a:pPr marL="117623" indent="-117623" algn="ctr">
                <a:defRPr/>
              </a:pP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779254" y="1593244"/>
              <a:ext cx="1821223" cy="310782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25464" tIns="62734" rIns="125464" bIns="62734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LECTURE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159" y="2257175"/>
              <a:ext cx="1624318" cy="511414"/>
            </a:xfrm>
            <a:prstGeom prst="rect">
              <a:avLst/>
            </a:prstGeom>
            <a:noFill/>
          </p:spPr>
          <p:txBody>
            <a:bodyPr wrap="square" lIns="125464" tIns="62734" rIns="125464" bIns="62734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76159" y="1904026"/>
              <a:ext cx="1624318" cy="1198518"/>
            </a:xfrm>
            <a:prstGeom prst="rect">
              <a:avLst/>
            </a:prstGeom>
            <a:noFill/>
          </p:spPr>
          <p:txBody>
            <a:bodyPr wrap="square" lIns="125464" tIns="62734" rIns="125464" bIns="62734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 dirty="0" smtClean="0"/>
                <a:t>교육자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교육 컨텐츠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이론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실습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과제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질문</a:t>
              </a:r>
              <a:r>
                <a:rPr lang="en-US" altLang="ko-KR" sz="1000" dirty="0" smtClean="0"/>
                <a:t>&amp;</a:t>
              </a:r>
              <a:r>
                <a:rPr lang="ko-KR" altLang="en-US" sz="1000" dirty="0" smtClean="0"/>
                <a:t>피드백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시스템</a:t>
              </a:r>
              <a:endParaRPr lang="en-US" altLang="ko-KR" sz="1000" dirty="0" smtClean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454547" y="1731574"/>
            <a:ext cx="2089737" cy="2061785"/>
            <a:chOff x="1779254" y="1593243"/>
            <a:chExt cx="1821224" cy="2052549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779257" y="1593243"/>
              <a:ext cx="1821221" cy="2052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125464" tIns="62734" rIns="125464" bIns="62734" anchor="ctr"/>
            <a:lstStyle/>
            <a:p>
              <a:pPr marL="117623" indent="-117623" algn="ctr">
                <a:defRPr/>
              </a:pP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779254" y="1593244"/>
              <a:ext cx="1821223" cy="310782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25464" tIns="62734" rIns="125464" bIns="62734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GENDER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6159" y="2257175"/>
              <a:ext cx="1624318" cy="511414"/>
            </a:xfrm>
            <a:prstGeom prst="rect">
              <a:avLst/>
            </a:prstGeom>
            <a:noFill/>
          </p:spPr>
          <p:txBody>
            <a:bodyPr wrap="square" lIns="125464" tIns="62734" rIns="125464" bIns="62734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76159" y="1904026"/>
              <a:ext cx="1624318" cy="432524"/>
            </a:xfrm>
            <a:prstGeom prst="rect">
              <a:avLst/>
            </a:prstGeom>
            <a:noFill/>
          </p:spPr>
          <p:txBody>
            <a:bodyPr wrap="square" lIns="125464" tIns="62734" rIns="125464" bIns="62734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 dirty="0"/>
                <a:t>남</a:t>
              </a:r>
              <a:r>
                <a:rPr lang="ko-KR" altLang="en-US" sz="1000" dirty="0" smtClean="0"/>
                <a:t>성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여성</a:t>
              </a:r>
              <a:endParaRPr lang="en-US" altLang="ko-KR" sz="1000" dirty="0" smtClean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721225" y="4260540"/>
            <a:ext cx="2089736" cy="1949068"/>
            <a:chOff x="1779254" y="1593243"/>
            <a:chExt cx="1821224" cy="2052549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779257" y="1593243"/>
              <a:ext cx="1821221" cy="2052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125464" tIns="62734" rIns="125464" bIns="62734" anchor="ctr"/>
            <a:lstStyle/>
            <a:p>
              <a:pPr marL="117623" indent="-117623" algn="ctr">
                <a:defRPr/>
              </a:pP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779254" y="1593244"/>
              <a:ext cx="1821223" cy="310782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25464" tIns="62734" rIns="125464" bIns="62734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SATISFACTION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76159" y="2257175"/>
              <a:ext cx="1624318" cy="511414"/>
            </a:xfrm>
            <a:prstGeom prst="rect">
              <a:avLst/>
            </a:prstGeom>
            <a:noFill/>
          </p:spPr>
          <p:txBody>
            <a:bodyPr wrap="square" lIns="125464" tIns="62734" rIns="125464" bIns="62734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76159" y="1904026"/>
              <a:ext cx="1624318" cy="738921"/>
            </a:xfrm>
            <a:prstGeom prst="rect">
              <a:avLst/>
            </a:prstGeom>
            <a:noFill/>
          </p:spPr>
          <p:txBody>
            <a:bodyPr wrap="square" lIns="125464" tIns="62734" rIns="125464" bIns="62734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 dirty="0" smtClean="0"/>
                <a:t>학습 성취도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전반적 만족도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장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단점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개선점</a:t>
              </a:r>
              <a:endParaRPr lang="en-US" altLang="ko-KR" sz="1000" dirty="0" smtClean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454547" y="4260538"/>
            <a:ext cx="2089737" cy="2061785"/>
            <a:chOff x="1779254" y="1593243"/>
            <a:chExt cx="1821224" cy="2052549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1779257" y="1593243"/>
              <a:ext cx="1821221" cy="2052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125464" tIns="62734" rIns="125464" bIns="62734" anchor="ctr"/>
            <a:lstStyle/>
            <a:p>
              <a:pPr marL="117623" indent="-117623" algn="ctr">
                <a:defRPr/>
              </a:pP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779254" y="1593245"/>
              <a:ext cx="1821223" cy="310782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25464" tIns="62734" rIns="125464" bIns="62734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LEARNER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76159" y="2257175"/>
              <a:ext cx="1624318" cy="511414"/>
            </a:xfrm>
            <a:prstGeom prst="rect">
              <a:avLst/>
            </a:prstGeom>
            <a:noFill/>
          </p:spPr>
          <p:txBody>
            <a:bodyPr wrap="square" lIns="125464" tIns="62734" rIns="125464" bIns="62734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76159" y="1904026"/>
              <a:ext cx="1624318" cy="585722"/>
            </a:xfrm>
            <a:prstGeom prst="rect">
              <a:avLst/>
            </a:prstGeom>
            <a:noFill/>
          </p:spPr>
          <p:txBody>
            <a:bodyPr wrap="square" lIns="125464" tIns="62734" rIns="125464" bIns="62734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 dirty="0" smtClean="0"/>
                <a:t>프로필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원격수업환경</a:t>
              </a:r>
              <a:endParaRPr lang="en-US" altLang="ko-KR" sz="1000" dirty="0" smtClean="0"/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학습자 태도</a:t>
              </a:r>
              <a:endParaRPr lang="en-US" altLang="ko-KR" sz="1000" dirty="0" smtClean="0"/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4004408" y="5173622"/>
            <a:ext cx="58474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635355" y="5176838"/>
            <a:ext cx="58474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Research Frame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20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>
                <a:solidFill>
                  <a:srgbClr val="00B0F0"/>
                </a:solidFill>
                <a:latin typeface="Arial Narrow" pitchFamily="34" charset="0"/>
              </a:rPr>
              <a:t>Survey Structure  </a:t>
            </a: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Components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3739266" y="3416412"/>
            <a:ext cx="1893242" cy="486461"/>
          </a:xfrm>
          <a:custGeom>
            <a:avLst/>
            <a:gdLst>
              <a:gd name="connsiteX0" fmla="*/ 0 w 972923"/>
              <a:gd name="connsiteY0" fmla="*/ 48646 h 486461"/>
              <a:gd name="connsiteX1" fmla="*/ 48646 w 972923"/>
              <a:gd name="connsiteY1" fmla="*/ 0 h 486461"/>
              <a:gd name="connsiteX2" fmla="*/ 924277 w 972923"/>
              <a:gd name="connsiteY2" fmla="*/ 0 h 486461"/>
              <a:gd name="connsiteX3" fmla="*/ 972923 w 972923"/>
              <a:gd name="connsiteY3" fmla="*/ 48646 h 486461"/>
              <a:gd name="connsiteX4" fmla="*/ 972923 w 972923"/>
              <a:gd name="connsiteY4" fmla="*/ 437815 h 486461"/>
              <a:gd name="connsiteX5" fmla="*/ 924277 w 972923"/>
              <a:gd name="connsiteY5" fmla="*/ 486461 h 486461"/>
              <a:gd name="connsiteX6" fmla="*/ 48646 w 972923"/>
              <a:gd name="connsiteY6" fmla="*/ 486461 h 486461"/>
              <a:gd name="connsiteX7" fmla="*/ 0 w 972923"/>
              <a:gd name="connsiteY7" fmla="*/ 437815 h 486461"/>
              <a:gd name="connsiteX8" fmla="*/ 0 w 972923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2923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924277" y="0"/>
                </a:lnTo>
                <a:cubicBezTo>
                  <a:pt x="951143" y="0"/>
                  <a:pt x="972923" y="21780"/>
                  <a:pt x="972923" y="48646"/>
                </a:cubicBezTo>
                <a:lnTo>
                  <a:pt x="972923" y="437815"/>
                </a:lnTo>
                <a:cubicBezTo>
                  <a:pt x="972923" y="464681"/>
                  <a:pt x="951143" y="486461"/>
                  <a:pt x="924277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b="1" kern="1200" dirty="0" smtClean="0">
                <a:solidFill>
                  <a:schemeClr val="bg1"/>
                </a:solidFill>
              </a:rPr>
              <a:t>교육자</a:t>
            </a:r>
            <a:endParaRPr lang="ko-KR" altLang="en-US" sz="1000" b="1" kern="12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3843982" y="3902873"/>
            <a:ext cx="189322" cy="3541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54124"/>
                </a:lnTo>
                <a:lnTo>
                  <a:pt x="97292" y="35412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자유형 15"/>
          <p:cNvSpPr/>
          <p:nvPr/>
        </p:nvSpPr>
        <p:spPr>
          <a:xfrm>
            <a:off x="3948695" y="4013767"/>
            <a:ext cx="1514595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강의 시간 준수</a:t>
            </a:r>
            <a:endParaRPr lang="ko-KR" altLang="en-US" sz="1000" kern="1200" dirty="0"/>
          </a:p>
        </p:txBody>
      </p:sp>
      <p:sp>
        <p:nvSpPr>
          <p:cNvPr id="17" name="자유형 16"/>
          <p:cNvSpPr/>
          <p:nvPr/>
        </p:nvSpPr>
        <p:spPr>
          <a:xfrm>
            <a:off x="3843982" y="3902873"/>
            <a:ext cx="189322" cy="962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62201"/>
                </a:lnTo>
                <a:lnTo>
                  <a:pt x="97292" y="9622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자유형 17"/>
          <p:cNvSpPr/>
          <p:nvPr/>
        </p:nvSpPr>
        <p:spPr>
          <a:xfrm>
            <a:off x="3948695" y="4621844"/>
            <a:ext cx="1514595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열정</a:t>
            </a:r>
            <a:endParaRPr lang="ko-KR" altLang="en-US" sz="1000" kern="1200" dirty="0"/>
          </a:p>
        </p:txBody>
      </p:sp>
      <p:sp>
        <p:nvSpPr>
          <p:cNvPr id="19" name="자유형 18"/>
          <p:cNvSpPr/>
          <p:nvPr/>
        </p:nvSpPr>
        <p:spPr>
          <a:xfrm>
            <a:off x="3843982" y="3902873"/>
            <a:ext cx="189322" cy="15702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70278"/>
                </a:lnTo>
                <a:lnTo>
                  <a:pt x="97292" y="157027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자유형 19"/>
          <p:cNvSpPr/>
          <p:nvPr/>
        </p:nvSpPr>
        <p:spPr>
          <a:xfrm>
            <a:off x="3948695" y="5229921"/>
            <a:ext cx="1514595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쉬운 가르침</a:t>
            </a:r>
            <a:endParaRPr lang="ko-KR" altLang="en-US" sz="1000" kern="1200" dirty="0"/>
          </a:p>
        </p:txBody>
      </p:sp>
      <p:sp>
        <p:nvSpPr>
          <p:cNvPr id="21" name="자유형 20"/>
          <p:cNvSpPr/>
          <p:nvPr/>
        </p:nvSpPr>
        <p:spPr>
          <a:xfrm>
            <a:off x="3843982" y="3902873"/>
            <a:ext cx="189322" cy="21783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78356"/>
                </a:lnTo>
                <a:lnTo>
                  <a:pt x="97292" y="217835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자유형 21"/>
          <p:cNvSpPr/>
          <p:nvPr/>
        </p:nvSpPr>
        <p:spPr>
          <a:xfrm>
            <a:off x="3948695" y="5837999"/>
            <a:ext cx="1514595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수업 준비성</a:t>
            </a:r>
            <a:endParaRPr lang="ko-KR" altLang="en-US" sz="1000" kern="1200" dirty="0"/>
          </a:p>
        </p:txBody>
      </p:sp>
      <p:sp>
        <p:nvSpPr>
          <p:cNvPr id="23" name="자유형 22"/>
          <p:cNvSpPr/>
          <p:nvPr/>
        </p:nvSpPr>
        <p:spPr>
          <a:xfrm>
            <a:off x="6307267" y="3416412"/>
            <a:ext cx="1945556" cy="486461"/>
          </a:xfrm>
          <a:custGeom>
            <a:avLst/>
            <a:gdLst>
              <a:gd name="connsiteX0" fmla="*/ 0 w 972923"/>
              <a:gd name="connsiteY0" fmla="*/ 48646 h 486461"/>
              <a:gd name="connsiteX1" fmla="*/ 48646 w 972923"/>
              <a:gd name="connsiteY1" fmla="*/ 0 h 486461"/>
              <a:gd name="connsiteX2" fmla="*/ 924277 w 972923"/>
              <a:gd name="connsiteY2" fmla="*/ 0 h 486461"/>
              <a:gd name="connsiteX3" fmla="*/ 972923 w 972923"/>
              <a:gd name="connsiteY3" fmla="*/ 48646 h 486461"/>
              <a:gd name="connsiteX4" fmla="*/ 972923 w 972923"/>
              <a:gd name="connsiteY4" fmla="*/ 437815 h 486461"/>
              <a:gd name="connsiteX5" fmla="*/ 924277 w 972923"/>
              <a:gd name="connsiteY5" fmla="*/ 486461 h 486461"/>
              <a:gd name="connsiteX6" fmla="*/ 48646 w 972923"/>
              <a:gd name="connsiteY6" fmla="*/ 486461 h 486461"/>
              <a:gd name="connsiteX7" fmla="*/ 0 w 972923"/>
              <a:gd name="connsiteY7" fmla="*/ 437815 h 486461"/>
              <a:gd name="connsiteX8" fmla="*/ 0 w 972923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2923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924277" y="0"/>
                </a:lnTo>
                <a:cubicBezTo>
                  <a:pt x="951143" y="0"/>
                  <a:pt x="972923" y="21780"/>
                  <a:pt x="972923" y="48646"/>
                </a:cubicBezTo>
                <a:lnTo>
                  <a:pt x="972923" y="437815"/>
                </a:lnTo>
                <a:cubicBezTo>
                  <a:pt x="972923" y="464681"/>
                  <a:pt x="951143" y="486461"/>
                  <a:pt x="924277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b="1" kern="1200" dirty="0" smtClean="0">
                <a:solidFill>
                  <a:schemeClr val="bg1"/>
                </a:solidFill>
              </a:rPr>
              <a:t>교육 컨텐츠</a:t>
            </a:r>
            <a:endParaRPr lang="ko-KR" altLang="en-US" sz="1000" b="1" kern="1200" dirty="0">
              <a:solidFill>
                <a:schemeClr val="bg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6411982" y="3902873"/>
            <a:ext cx="194551" cy="3541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54124"/>
                </a:lnTo>
                <a:lnTo>
                  <a:pt x="97290" y="35412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자유형 24"/>
          <p:cNvSpPr/>
          <p:nvPr/>
        </p:nvSpPr>
        <p:spPr>
          <a:xfrm>
            <a:off x="6516695" y="4013767"/>
            <a:ext cx="1556446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강의 계획 준수</a:t>
            </a:r>
            <a:endParaRPr lang="ko-KR" altLang="en-US" sz="1000" kern="1200" dirty="0"/>
          </a:p>
        </p:txBody>
      </p:sp>
      <p:sp>
        <p:nvSpPr>
          <p:cNvPr id="26" name="자유형 25"/>
          <p:cNvSpPr/>
          <p:nvPr/>
        </p:nvSpPr>
        <p:spPr>
          <a:xfrm>
            <a:off x="6411982" y="3902873"/>
            <a:ext cx="194551" cy="962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62201"/>
                </a:lnTo>
                <a:lnTo>
                  <a:pt x="97290" y="9622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자유형 26"/>
          <p:cNvSpPr/>
          <p:nvPr/>
        </p:nvSpPr>
        <p:spPr>
          <a:xfrm>
            <a:off x="6516695" y="4621844"/>
            <a:ext cx="1556446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원활한 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자료 제공</a:t>
            </a:r>
            <a:endParaRPr lang="ko-KR" altLang="en-US" sz="1000" kern="1200" dirty="0"/>
          </a:p>
        </p:txBody>
      </p:sp>
      <p:sp>
        <p:nvSpPr>
          <p:cNvPr id="28" name="자유형 27"/>
          <p:cNvSpPr/>
          <p:nvPr/>
        </p:nvSpPr>
        <p:spPr>
          <a:xfrm>
            <a:off x="6411982" y="3902873"/>
            <a:ext cx="194551" cy="15702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70278"/>
                </a:lnTo>
                <a:lnTo>
                  <a:pt x="97290" y="157027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자유형 28"/>
          <p:cNvSpPr/>
          <p:nvPr/>
        </p:nvSpPr>
        <p:spPr>
          <a:xfrm>
            <a:off x="6516695" y="5229921"/>
            <a:ext cx="1556446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자료의 질</a:t>
            </a:r>
            <a:endParaRPr lang="ko-KR" altLang="en-US" sz="1000" kern="1200" dirty="0"/>
          </a:p>
        </p:txBody>
      </p:sp>
      <p:sp>
        <p:nvSpPr>
          <p:cNvPr id="30" name="자유형 29"/>
          <p:cNvSpPr/>
          <p:nvPr/>
        </p:nvSpPr>
        <p:spPr>
          <a:xfrm>
            <a:off x="1107158" y="3414533"/>
            <a:ext cx="1894580" cy="486461"/>
          </a:xfrm>
          <a:custGeom>
            <a:avLst/>
            <a:gdLst>
              <a:gd name="connsiteX0" fmla="*/ 0 w 972923"/>
              <a:gd name="connsiteY0" fmla="*/ 48646 h 486461"/>
              <a:gd name="connsiteX1" fmla="*/ 48646 w 972923"/>
              <a:gd name="connsiteY1" fmla="*/ 0 h 486461"/>
              <a:gd name="connsiteX2" fmla="*/ 924277 w 972923"/>
              <a:gd name="connsiteY2" fmla="*/ 0 h 486461"/>
              <a:gd name="connsiteX3" fmla="*/ 972923 w 972923"/>
              <a:gd name="connsiteY3" fmla="*/ 48646 h 486461"/>
              <a:gd name="connsiteX4" fmla="*/ 972923 w 972923"/>
              <a:gd name="connsiteY4" fmla="*/ 437815 h 486461"/>
              <a:gd name="connsiteX5" fmla="*/ 924277 w 972923"/>
              <a:gd name="connsiteY5" fmla="*/ 486461 h 486461"/>
              <a:gd name="connsiteX6" fmla="*/ 48646 w 972923"/>
              <a:gd name="connsiteY6" fmla="*/ 486461 h 486461"/>
              <a:gd name="connsiteX7" fmla="*/ 0 w 972923"/>
              <a:gd name="connsiteY7" fmla="*/ 437815 h 486461"/>
              <a:gd name="connsiteX8" fmla="*/ 0 w 972923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2923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924277" y="0"/>
                </a:lnTo>
                <a:cubicBezTo>
                  <a:pt x="951143" y="0"/>
                  <a:pt x="972923" y="21780"/>
                  <a:pt x="972923" y="48646"/>
                </a:cubicBezTo>
                <a:lnTo>
                  <a:pt x="972923" y="437815"/>
                </a:lnTo>
                <a:cubicBezTo>
                  <a:pt x="972923" y="464681"/>
                  <a:pt x="951143" y="486461"/>
                  <a:pt x="924277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b="1" kern="1200" dirty="0" smtClean="0">
                <a:solidFill>
                  <a:schemeClr val="bg1"/>
                </a:solidFill>
              </a:rPr>
              <a:t>이론 수업</a:t>
            </a:r>
            <a:endParaRPr lang="ko-KR" altLang="en-US" sz="1000" b="1" kern="1200" dirty="0">
              <a:solidFill>
                <a:schemeClr val="bg1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1211873" y="3900995"/>
            <a:ext cx="189453" cy="3648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64846"/>
                </a:lnTo>
                <a:lnTo>
                  <a:pt x="97290" y="3648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자유형 31"/>
          <p:cNvSpPr/>
          <p:nvPr/>
        </p:nvSpPr>
        <p:spPr>
          <a:xfrm>
            <a:off x="1316585" y="4022610"/>
            <a:ext cx="1515665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강의 계획 대비 진도 수준</a:t>
            </a:r>
            <a:endParaRPr lang="ko-KR" altLang="en-US" sz="1000" kern="1200" dirty="0"/>
          </a:p>
        </p:txBody>
      </p:sp>
      <p:sp>
        <p:nvSpPr>
          <p:cNvPr id="33" name="자유형 32"/>
          <p:cNvSpPr/>
          <p:nvPr/>
        </p:nvSpPr>
        <p:spPr>
          <a:xfrm>
            <a:off x="1211873" y="3900995"/>
            <a:ext cx="189453" cy="9729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2923"/>
                </a:lnTo>
                <a:lnTo>
                  <a:pt x="97290" y="97292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자유형 33"/>
          <p:cNvSpPr/>
          <p:nvPr/>
        </p:nvSpPr>
        <p:spPr>
          <a:xfrm>
            <a:off x="1316585" y="4630687"/>
            <a:ext cx="1515665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적절한 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강의 관련 공지</a:t>
            </a:r>
            <a:endParaRPr lang="ko-KR" altLang="en-US" sz="1000" kern="1200" dirty="0"/>
          </a:p>
        </p:txBody>
      </p:sp>
      <p:sp>
        <p:nvSpPr>
          <p:cNvPr id="35" name="자유형 34"/>
          <p:cNvSpPr/>
          <p:nvPr/>
        </p:nvSpPr>
        <p:spPr>
          <a:xfrm>
            <a:off x="1211873" y="3900995"/>
            <a:ext cx="189453" cy="15810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81001"/>
                </a:lnTo>
                <a:lnTo>
                  <a:pt x="97290" y="15810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자유형 35"/>
          <p:cNvSpPr/>
          <p:nvPr/>
        </p:nvSpPr>
        <p:spPr>
          <a:xfrm>
            <a:off x="1316585" y="5238765"/>
            <a:ext cx="1515665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수업 이해 정도</a:t>
            </a:r>
            <a:endParaRPr lang="ko-KR" altLang="en-US" sz="1000" kern="1200" dirty="0"/>
          </a:p>
        </p:txBody>
      </p:sp>
      <p:sp>
        <p:nvSpPr>
          <p:cNvPr id="37" name="자유형 36"/>
          <p:cNvSpPr/>
          <p:nvPr/>
        </p:nvSpPr>
        <p:spPr>
          <a:xfrm>
            <a:off x="1211873" y="3900995"/>
            <a:ext cx="189453" cy="217859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78590"/>
                </a:lnTo>
                <a:lnTo>
                  <a:pt x="97290" y="217859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자유형 37"/>
          <p:cNvSpPr/>
          <p:nvPr/>
        </p:nvSpPr>
        <p:spPr>
          <a:xfrm>
            <a:off x="1316585" y="5836354"/>
            <a:ext cx="1515665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오프라인 대비 장점</a:t>
            </a:r>
            <a:endParaRPr lang="ko-KR" altLang="en-US" sz="1000" kern="1200" dirty="0"/>
          </a:p>
        </p:txBody>
      </p:sp>
      <p:sp>
        <p:nvSpPr>
          <p:cNvPr id="39" name="자유형 38"/>
          <p:cNvSpPr/>
          <p:nvPr/>
        </p:nvSpPr>
        <p:spPr>
          <a:xfrm>
            <a:off x="8922294" y="3414533"/>
            <a:ext cx="1872732" cy="486461"/>
          </a:xfrm>
          <a:custGeom>
            <a:avLst/>
            <a:gdLst>
              <a:gd name="connsiteX0" fmla="*/ 0 w 972923"/>
              <a:gd name="connsiteY0" fmla="*/ 48646 h 486461"/>
              <a:gd name="connsiteX1" fmla="*/ 48646 w 972923"/>
              <a:gd name="connsiteY1" fmla="*/ 0 h 486461"/>
              <a:gd name="connsiteX2" fmla="*/ 924277 w 972923"/>
              <a:gd name="connsiteY2" fmla="*/ 0 h 486461"/>
              <a:gd name="connsiteX3" fmla="*/ 972923 w 972923"/>
              <a:gd name="connsiteY3" fmla="*/ 48646 h 486461"/>
              <a:gd name="connsiteX4" fmla="*/ 972923 w 972923"/>
              <a:gd name="connsiteY4" fmla="*/ 437815 h 486461"/>
              <a:gd name="connsiteX5" fmla="*/ 924277 w 972923"/>
              <a:gd name="connsiteY5" fmla="*/ 486461 h 486461"/>
              <a:gd name="connsiteX6" fmla="*/ 48646 w 972923"/>
              <a:gd name="connsiteY6" fmla="*/ 486461 h 486461"/>
              <a:gd name="connsiteX7" fmla="*/ 0 w 972923"/>
              <a:gd name="connsiteY7" fmla="*/ 437815 h 486461"/>
              <a:gd name="connsiteX8" fmla="*/ 0 w 972923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2923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924277" y="0"/>
                </a:lnTo>
                <a:cubicBezTo>
                  <a:pt x="951143" y="0"/>
                  <a:pt x="972923" y="21780"/>
                  <a:pt x="972923" y="48646"/>
                </a:cubicBezTo>
                <a:lnTo>
                  <a:pt x="972923" y="437815"/>
                </a:lnTo>
                <a:cubicBezTo>
                  <a:pt x="972923" y="464681"/>
                  <a:pt x="951143" y="486461"/>
                  <a:pt x="924277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b="1" kern="1200" dirty="0" smtClean="0">
                <a:solidFill>
                  <a:schemeClr val="bg1"/>
                </a:solidFill>
              </a:rPr>
              <a:t>실습 수업</a:t>
            </a:r>
            <a:endParaRPr lang="ko-KR" altLang="en-US" sz="1000" b="1" kern="1200" dirty="0">
              <a:solidFill>
                <a:schemeClr val="bg1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9027008" y="3900994"/>
            <a:ext cx="187254" cy="34251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2512"/>
                </a:lnTo>
                <a:lnTo>
                  <a:pt x="97282" y="342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자유형 40"/>
          <p:cNvSpPr/>
          <p:nvPr/>
        </p:nvSpPr>
        <p:spPr>
          <a:xfrm>
            <a:off x="9131713" y="4000276"/>
            <a:ext cx="1498187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원활한 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실습 여부</a:t>
            </a:r>
            <a:endParaRPr lang="ko-KR" altLang="en-US" sz="1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9027008" y="3900994"/>
            <a:ext cx="187254" cy="95058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50589"/>
                </a:lnTo>
                <a:lnTo>
                  <a:pt x="97282" y="95058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자유형 42"/>
          <p:cNvSpPr/>
          <p:nvPr/>
        </p:nvSpPr>
        <p:spPr>
          <a:xfrm>
            <a:off x="9131713" y="4608353"/>
            <a:ext cx="1498187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실습 시간 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적절성</a:t>
            </a:r>
            <a:endParaRPr lang="ko-KR" altLang="en-US" sz="1000" kern="1200" dirty="0"/>
          </a:p>
        </p:txBody>
      </p:sp>
      <p:sp>
        <p:nvSpPr>
          <p:cNvPr id="44" name="자유형 43"/>
          <p:cNvSpPr/>
          <p:nvPr/>
        </p:nvSpPr>
        <p:spPr>
          <a:xfrm>
            <a:off x="9027008" y="3900994"/>
            <a:ext cx="187254" cy="1558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58667"/>
                </a:lnTo>
                <a:lnTo>
                  <a:pt x="97282" y="155866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자유형 44"/>
          <p:cNvSpPr/>
          <p:nvPr/>
        </p:nvSpPr>
        <p:spPr>
          <a:xfrm>
            <a:off x="9131713" y="5216431"/>
            <a:ext cx="1498187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실습 만족도</a:t>
            </a:r>
            <a:endParaRPr lang="ko-KR" altLang="en-US" sz="1000" kern="1200" dirty="0"/>
          </a:p>
        </p:txBody>
      </p:sp>
      <p:sp>
        <p:nvSpPr>
          <p:cNvPr id="46" name="자유형 45"/>
          <p:cNvSpPr/>
          <p:nvPr/>
        </p:nvSpPr>
        <p:spPr>
          <a:xfrm>
            <a:off x="9027008" y="3900994"/>
            <a:ext cx="187254" cy="21330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33008"/>
                </a:lnTo>
                <a:lnTo>
                  <a:pt x="97282" y="213300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자유형 46"/>
          <p:cNvSpPr/>
          <p:nvPr/>
        </p:nvSpPr>
        <p:spPr>
          <a:xfrm>
            <a:off x="9131713" y="5790772"/>
            <a:ext cx="1498187" cy="486461"/>
          </a:xfrm>
          <a:custGeom>
            <a:avLst/>
            <a:gdLst>
              <a:gd name="connsiteX0" fmla="*/ 0 w 778339"/>
              <a:gd name="connsiteY0" fmla="*/ 48646 h 486461"/>
              <a:gd name="connsiteX1" fmla="*/ 48646 w 778339"/>
              <a:gd name="connsiteY1" fmla="*/ 0 h 486461"/>
              <a:gd name="connsiteX2" fmla="*/ 729693 w 778339"/>
              <a:gd name="connsiteY2" fmla="*/ 0 h 486461"/>
              <a:gd name="connsiteX3" fmla="*/ 778339 w 778339"/>
              <a:gd name="connsiteY3" fmla="*/ 48646 h 486461"/>
              <a:gd name="connsiteX4" fmla="*/ 778339 w 778339"/>
              <a:gd name="connsiteY4" fmla="*/ 437815 h 486461"/>
              <a:gd name="connsiteX5" fmla="*/ 729693 w 778339"/>
              <a:gd name="connsiteY5" fmla="*/ 486461 h 486461"/>
              <a:gd name="connsiteX6" fmla="*/ 48646 w 778339"/>
              <a:gd name="connsiteY6" fmla="*/ 486461 h 486461"/>
              <a:gd name="connsiteX7" fmla="*/ 0 w 778339"/>
              <a:gd name="connsiteY7" fmla="*/ 437815 h 486461"/>
              <a:gd name="connsiteX8" fmla="*/ 0 w 778339"/>
              <a:gd name="connsiteY8" fmla="*/ 48646 h 4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39" h="486461">
                <a:moveTo>
                  <a:pt x="0" y="48646"/>
                </a:moveTo>
                <a:cubicBezTo>
                  <a:pt x="0" y="21780"/>
                  <a:pt x="21780" y="0"/>
                  <a:pt x="48646" y="0"/>
                </a:cubicBezTo>
                <a:lnTo>
                  <a:pt x="729693" y="0"/>
                </a:lnTo>
                <a:cubicBezTo>
                  <a:pt x="756559" y="0"/>
                  <a:pt x="778339" y="21780"/>
                  <a:pt x="778339" y="48646"/>
                </a:cubicBezTo>
                <a:lnTo>
                  <a:pt x="778339" y="437815"/>
                </a:lnTo>
                <a:cubicBezTo>
                  <a:pt x="778339" y="464681"/>
                  <a:pt x="756559" y="486461"/>
                  <a:pt x="729693" y="486461"/>
                </a:cubicBezTo>
                <a:lnTo>
                  <a:pt x="48646" y="486461"/>
                </a:lnTo>
                <a:cubicBezTo>
                  <a:pt x="21780" y="486461"/>
                  <a:pt x="0" y="464681"/>
                  <a:pt x="0" y="437815"/>
                </a:cubicBezTo>
                <a:lnTo>
                  <a:pt x="0" y="4864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98" tIns="26948" rIns="33298" bIns="26948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오프라인 대비 장점</a:t>
            </a:r>
            <a:endParaRPr lang="ko-KR" altLang="en-US" sz="1000" kern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55211" y="1943660"/>
            <a:ext cx="2384385" cy="729205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전반적 이론 수업</a:t>
            </a:r>
            <a:endParaRPr lang="ko-KR" altLang="en-US" sz="1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79506" y="1943660"/>
            <a:ext cx="2384385" cy="72920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전반적 실습 수업</a:t>
            </a:r>
            <a:endParaRPr lang="ko-KR" altLang="en-US" sz="1200" b="1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Research Frame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sp>
        <p:nvSpPr>
          <p:cNvPr id="74" name="왼쪽 대괄호 73"/>
          <p:cNvSpPr/>
          <p:nvPr/>
        </p:nvSpPr>
        <p:spPr>
          <a:xfrm rot="5400000">
            <a:off x="4689707" y="236375"/>
            <a:ext cx="342382" cy="581654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왼쪽 대괄호 74"/>
          <p:cNvSpPr/>
          <p:nvPr/>
        </p:nvSpPr>
        <p:spPr>
          <a:xfrm rot="5400000">
            <a:off x="7010286" y="104827"/>
            <a:ext cx="342382" cy="5868147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>
                <a:solidFill>
                  <a:srgbClr val="00B0F0"/>
                </a:solidFill>
                <a:latin typeface="Arial Narrow" pitchFamily="34" charset="0"/>
              </a:rPr>
              <a:t>Survey Structure  </a:t>
            </a: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Components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자유형 2"/>
          <p:cNvSpPr/>
          <p:nvPr/>
        </p:nvSpPr>
        <p:spPr>
          <a:xfrm>
            <a:off x="399764" y="2035890"/>
            <a:ext cx="1163189" cy="581594"/>
          </a:xfrm>
          <a:custGeom>
            <a:avLst/>
            <a:gdLst>
              <a:gd name="connsiteX0" fmla="*/ 0 w 1163189"/>
              <a:gd name="connsiteY0" fmla="*/ 58159 h 581594"/>
              <a:gd name="connsiteX1" fmla="*/ 58159 w 1163189"/>
              <a:gd name="connsiteY1" fmla="*/ 0 h 581594"/>
              <a:gd name="connsiteX2" fmla="*/ 1105030 w 1163189"/>
              <a:gd name="connsiteY2" fmla="*/ 0 h 581594"/>
              <a:gd name="connsiteX3" fmla="*/ 1163189 w 1163189"/>
              <a:gd name="connsiteY3" fmla="*/ 58159 h 581594"/>
              <a:gd name="connsiteX4" fmla="*/ 1163189 w 1163189"/>
              <a:gd name="connsiteY4" fmla="*/ 523435 h 581594"/>
              <a:gd name="connsiteX5" fmla="*/ 1105030 w 1163189"/>
              <a:gd name="connsiteY5" fmla="*/ 581594 h 581594"/>
              <a:gd name="connsiteX6" fmla="*/ 58159 w 1163189"/>
              <a:gd name="connsiteY6" fmla="*/ 581594 h 581594"/>
              <a:gd name="connsiteX7" fmla="*/ 0 w 1163189"/>
              <a:gd name="connsiteY7" fmla="*/ 523435 h 581594"/>
              <a:gd name="connsiteX8" fmla="*/ 0 w 1163189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189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1105030" y="0"/>
                </a:lnTo>
                <a:cubicBezTo>
                  <a:pt x="1137150" y="0"/>
                  <a:pt x="1163189" y="26039"/>
                  <a:pt x="1163189" y="58159"/>
                </a:cubicBezTo>
                <a:lnTo>
                  <a:pt x="1163189" y="523435"/>
                </a:lnTo>
                <a:cubicBezTo>
                  <a:pt x="1163189" y="555555"/>
                  <a:pt x="1137150" y="581594"/>
                  <a:pt x="1105030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b="1" kern="1200" dirty="0" smtClean="0"/>
              <a:t>원격 수업 환경</a:t>
            </a:r>
            <a:endParaRPr lang="ko-KR" altLang="en-US" sz="1000" b="1" kern="1200" dirty="0"/>
          </a:p>
        </p:txBody>
      </p:sp>
      <p:sp>
        <p:nvSpPr>
          <p:cNvPr id="8" name="자유형 7"/>
          <p:cNvSpPr/>
          <p:nvPr/>
        </p:nvSpPr>
        <p:spPr>
          <a:xfrm>
            <a:off x="516083" y="2617485"/>
            <a:ext cx="127894" cy="4709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0917"/>
                </a:lnTo>
                <a:lnTo>
                  <a:pt x="127894" y="4709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 8"/>
          <p:cNvSpPr/>
          <p:nvPr/>
        </p:nvSpPr>
        <p:spPr>
          <a:xfrm>
            <a:off x="643978" y="2797605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사용 기기</a:t>
            </a:r>
            <a:endParaRPr lang="ko-KR" altLang="en-US" sz="1000" kern="1200" dirty="0"/>
          </a:p>
        </p:txBody>
      </p:sp>
      <p:sp>
        <p:nvSpPr>
          <p:cNvPr id="11" name="자유형 10"/>
          <p:cNvSpPr/>
          <p:nvPr/>
        </p:nvSpPr>
        <p:spPr>
          <a:xfrm>
            <a:off x="516083" y="2617485"/>
            <a:ext cx="127894" cy="11979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97910"/>
                </a:lnTo>
                <a:lnTo>
                  <a:pt x="127894" y="119791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자유형 11"/>
          <p:cNvSpPr/>
          <p:nvPr/>
        </p:nvSpPr>
        <p:spPr>
          <a:xfrm>
            <a:off x="643978" y="3524598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접속 원활 정도</a:t>
            </a:r>
            <a:endParaRPr lang="ko-KR" altLang="en-US" sz="1000" kern="1200" dirty="0"/>
          </a:p>
        </p:txBody>
      </p:sp>
      <p:sp>
        <p:nvSpPr>
          <p:cNvPr id="13" name="자유형 12"/>
          <p:cNvSpPr/>
          <p:nvPr/>
        </p:nvSpPr>
        <p:spPr>
          <a:xfrm>
            <a:off x="1853751" y="2035890"/>
            <a:ext cx="1163189" cy="581594"/>
          </a:xfrm>
          <a:custGeom>
            <a:avLst/>
            <a:gdLst>
              <a:gd name="connsiteX0" fmla="*/ 0 w 1163189"/>
              <a:gd name="connsiteY0" fmla="*/ 58159 h 581594"/>
              <a:gd name="connsiteX1" fmla="*/ 58159 w 1163189"/>
              <a:gd name="connsiteY1" fmla="*/ 0 h 581594"/>
              <a:gd name="connsiteX2" fmla="*/ 1105030 w 1163189"/>
              <a:gd name="connsiteY2" fmla="*/ 0 h 581594"/>
              <a:gd name="connsiteX3" fmla="*/ 1163189 w 1163189"/>
              <a:gd name="connsiteY3" fmla="*/ 58159 h 581594"/>
              <a:gd name="connsiteX4" fmla="*/ 1163189 w 1163189"/>
              <a:gd name="connsiteY4" fmla="*/ 523435 h 581594"/>
              <a:gd name="connsiteX5" fmla="*/ 1105030 w 1163189"/>
              <a:gd name="connsiteY5" fmla="*/ 581594 h 581594"/>
              <a:gd name="connsiteX6" fmla="*/ 58159 w 1163189"/>
              <a:gd name="connsiteY6" fmla="*/ 581594 h 581594"/>
              <a:gd name="connsiteX7" fmla="*/ 0 w 1163189"/>
              <a:gd name="connsiteY7" fmla="*/ 523435 h 581594"/>
              <a:gd name="connsiteX8" fmla="*/ 0 w 1163189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189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1105030" y="0"/>
                </a:lnTo>
                <a:cubicBezTo>
                  <a:pt x="1137150" y="0"/>
                  <a:pt x="1163189" y="26039"/>
                  <a:pt x="1163189" y="58159"/>
                </a:cubicBezTo>
                <a:lnTo>
                  <a:pt x="1163189" y="523435"/>
                </a:lnTo>
                <a:cubicBezTo>
                  <a:pt x="1163189" y="555555"/>
                  <a:pt x="1137150" y="581594"/>
                  <a:pt x="1105030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b="1" kern="1200" dirty="0" smtClean="0"/>
              <a:t>학습자 태도</a:t>
            </a:r>
            <a:endParaRPr lang="ko-KR" altLang="en-US" sz="1000" b="1" kern="1200" dirty="0"/>
          </a:p>
        </p:txBody>
      </p:sp>
      <p:sp>
        <p:nvSpPr>
          <p:cNvPr id="14" name="자유형 13"/>
          <p:cNvSpPr/>
          <p:nvPr/>
        </p:nvSpPr>
        <p:spPr>
          <a:xfrm>
            <a:off x="1970070" y="2617485"/>
            <a:ext cx="127894" cy="4709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0917"/>
                </a:lnTo>
                <a:lnTo>
                  <a:pt x="127894" y="4709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자유형 14"/>
          <p:cNvSpPr/>
          <p:nvPr/>
        </p:nvSpPr>
        <p:spPr>
          <a:xfrm>
            <a:off x="2097965" y="2797605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집중도</a:t>
            </a:r>
            <a:endParaRPr lang="ko-KR" altLang="en-US" sz="1000" kern="1200" dirty="0"/>
          </a:p>
        </p:txBody>
      </p:sp>
      <p:sp>
        <p:nvSpPr>
          <p:cNvPr id="16" name="자유형 15"/>
          <p:cNvSpPr/>
          <p:nvPr/>
        </p:nvSpPr>
        <p:spPr>
          <a:xfrm>
            <a:off x="1970070" y="2617485"/>
            <a:ext cx="127894" cy="11979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97910"/>
                </a:lnTo>
                <a:lnTo>
                  <a:pt x="127894" y="119791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자유형 16"/>
          <p:cNvSpPr/>
          <p:nvPr/>
        </p:nvSpPr>
        <p:spPr>
          <a:xfrm>
            <a:off x="2097965" y="3524598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결석 횟수</a:t>
            </a:r>
            <a:endParaRPr lang="ko-KR" altLang="en-US" sz="1000" kern="1200" dirty="0"/>
          </a:p>
        </p:txBody>
      </p:sp>
      <p:sp>
        <p:nvSpPr>
          <p:cNvPr id="18" name="자유형 17"/>
          <p:cNvSpPr/>
          <p:nvPr/>
        </p:nvSpPr>
        <p:spPr>
          <a:xfrm>
            <a:off x="3307738" y="2035890"/>
            <a:ext cx="1163189" cy="581594"/>
          </a:xfrm>
          <a:custGeom>
            <a:avLst/>
            <a:gdLst>
              <a:gd name="connsiteX0" fmla="*/ 0 w 1163189"/>
              <a:gd name="connsiteY0" fmla="*/ 58159 h 581594"/>
              <a:gd name="connsiteX1" fmla="*/ 58159 w 1163189"/>
              <a:gd name="connsiteY1" fmla="*/ 0 h 581594"/>
              <a:gd name="connsiteX2" fmla="*/ 1105030 w 1163189"/>
              <a:gd name="connsiteY2" fmla="*/ 0 h 581594"/>
              <a:gd name="connsiteX3" fmla="*/ 1163189 w 1163189"/>
              <a:gd name="connsiteY3" fmla="*/ 58159 h 581594"/>
              <a:gd name="connsiteX4" fmla="*/ 1163189 w 1163189"/>
              <a:gd name="connsiteY4" fmla="*/ 523435 h 581594"/>
              <a:gd name="connsiteX5" fmla="*/ 1105030 w 1163189"/>
              <a:gd name="connsiteY5" fmla="*/ 581594 h 581594"/>
              <a:gd name="connsiteX6" fmla="*/ 58159 w 1163189"/>
              <a:gd name="connsiteY6" fmla="*/ 581594 h 581594"/>
              <a:gd name="connsiteX7" fmla="*/ 0 w 1163189"/>
              <a:gd name="connsiteY7" fmla="*/ 523435 h 581594"/>
              <a:gd name="connsiteX8" fmla="*/ 0 w 1163189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189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1105030" y="0"/>
                </a:lnTo>
                <a:cubicBezTo>
                  <a:pt x="1137150" y="0"/>
                  <a:pt x="1163189" y="26039"/>
                  <a:pt x="1163189" y="58159"/>
                </a:cubicBezTo>
                <a:lnTo>
                  <a:pt x="1163189" y="523435"/>
                </a:lnTo>
                <a:cubicBezTo>
                  <a:pt x="1163189" y="555555"/>
                  <a:pt x="1137150" y="581594"/>
                  <a:pt x="1105030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b="1" kern="1200" dirty="0" smtClean="0"/>
              <a:t>과제</a:t>
            </a:r>
            <a:endParaRPr lang="ko-KR" altLang="en-US" sz="1000" b="1" kern="1200" dirty="0"/>
          </a:p>
        </p:txBody>
      </p:sp>
      <p:sp>
        <p:nvSpPr>
          <p:cNvPr id="19" name="자유형 18"/>
          <p:cNvSpPr/>
          <p:nvPr/>
        </p:nvSpPr>
        <p:spPr>
          <a:xfrm>
            <a:off x="3424057" y="2617485"/>
            <a:ext cx="127894" cy="4709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0917"/>
                </a:lnTo>
                <a:lnTo>
                  <a:pt x="127894" y="4709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자유형 19"/>
          <p:cNvSpPr/>
          <p:nvPr/>
        </p:nvSpPr>
        <p:spPr>
          <a:xfrm>
            <a:off x="3551952" y="2797605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err="1" smtClean="0"/>
              <a:t>과제량</a:t>
            </a:r>
            <a:endParaRPr lang="ko-KR" altLang="en-US" sz="1000" kern="1200" dirty="0"/>
          </a:p>
        </p:txBody>
      </p:sp>
      <p:sp>
        <p:nvSpPr>
          <p:cNvPr id="21" name="자유형 20"/>
          <p:cNvSpPr/>
          <p:nvPr/>
        </p:nvSpPr>
        <p:spPr>
          <a:xfrm>
            <a:off x="3424057" y="2617485"/>
            <a:ext cx="127894" cy="11979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97910"/>
                </a:lnTo>
                <a:lnTo>
                  <a:pt x="127894" y="119791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자유형 21"/>
          <p:cNvSpPr/>
          <p:nvPr/>
        </p:nvSpPr>
        <p:spPr>
          <a:xfrm>
            <a:off x="3551952" y="3524598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도움 정도</a:t>
            </a:r>
            <a:endParaRPr lang="ko-KR" altLang="en-US" sz="1000" kern="1200" dirty="0"/>
          </a:p>
        </p:txBody>
      </p:sp>
      <p:sp>
        <p:nvSpPr>
          <p:cNvPr id="23" name="자유형 22"/>
          <p:cNvSpPr/>
          <p:nvPr/>
        </p:nvSpPr>
        <p:spPr>
          <a:xfrm>
            <a:off x="3424057" y="2617485"/>
            <a:ext cx="127894" cy="19249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24903"/>
                </a:lnTo>
                <a:lnTo>
                  <a:pt x="127894" y="192490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자유형 23"/>
          <p:cNvSpPr/>
          <p:nvPr/>
        </p:nvSpPr>
        <p:spPr>
          <a:xfrm>
            <a:off x="3551952" y="4251592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희망 주기</a:t>
            </a:r>
            <a:endParaRPr lang="ko-KR" altLang="en-US" sz="1000" kern="1200" dirty="0"/>
          </a:p>
        </p:txBody>
      </p:sp>
      <p:sp>
        <p:nvSpPr>
          <p:cNvPr id="25" name="자유형 24"/>
          <p:cNvSpPr/>
          <p:nvPr/>
        </p:nvSpPr>
        <p:spPr>
          <a:xfrm>
            <a:off x="4761724" y="2035890"/>
            <a:ext cx="1163189" cy="581594"/>
          </a:xfrm>
          <a:custGeom>
            <a:avLst/>
            <a:gdLst>
              <a:gd name="connsiteX0" fmla="*/ 0 w 1163189"/>
              <a:gd name="connsiteY0" fmla="*/ 58159 h 581594"/>
              <a:gd name="connsiteX1" fmla="*/ 58159 w 1163189"/>
              <a:gd name="connsiteY1" fmla="*/ 0 h 581594"/>
              <a:gd name="connsiteX2" fmla="*/ 1105030 w 1163189"/>
              <a:gd name="connsiteY2" fmla="*/ 0 h 581594"/>
              <a:gd name="connsiteX3" fmla="*/ 1163189 w 1163189"/>
              <a:gd name="connsiteY3" fmla="*/ 58159 h 581594"/>
              <a:gd name="connsiteX4" fmla="*/ 1163189 w 1163189"/>
              <a:gd name="connsiteY4" fmla="*/ 523435 h 581594"/>
              <a:gd name="connsiteX5" fmla="*/ 1105030 w 1163189"/>
              <a:gd name="connsiteY5" fmla="*/ 581594 h 581594"/>
              <a:gd name="connsiteX6" fmla="*/ 58159 w 1163189"/>
              <a:gd name="connsiteY6" fmla="*/ 581594 h 581594"/>
              <a:gd name="connsiteX7" fmla="*/ 0 w 1163189"/>
              <a:gd name="connsiteY7" fmla="*/ 523435 h 581594"/>
              <a:gd name="connsiteX8" fmla="*/ 0 w 1163189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189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1105030" y="0"/>
                </a:lnTo>
                <a:cubicBezTo>
                  <a:pt x="1137150" y="0"/>
                  <a:pt x="1163189" y="26039"/>
                  <a:pt x="1163189" y="58159"/>
                </a:cubicBezTo>
                <a:lnTo>
                  <a:pt x="1163189" y="523435"/>
                </a:lnTo>
                <a:cubicBezTo>
                  <a:pt x="1163189" y="555555"/>
                  <a:pt x="1137150" y="581594"/>
                  <a:pt x="1105030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b="1" kern="1200" dirty="0" smtClean="0"/>
              <a:t>질문</a:t>
            </a:r>
            <a:r>
              <a:rPr lang="en-US" altLang="ko-KR" sz="1000" b="1" kern="1200" dirty="0" smtClean="0"/>
              <a:t>&amp;</a:t>
            </a:r>
            <a:r>
              <a:rPr lang="ko-KR" altLang="en-US" sz="1000" b="1" kern="1200" dirty="0" smtClean="0"/>
              <a:t>피드백</a:t>
            </a:r>
            <a:endParaRPr lang="ko-KR" altLang="en-US" sz="1000" b="1" kern="1200" dirty="0"/>
          </a:p>
        </p:txBody>
      </p:sp>
      <p:sp>
        <p:nvSpPr>
          <p:cNvPr id="26" name="자유형 25"/>
          <p:cNvSpPr/>
          <p:nvPr/>
        </p:nvSpPr>
        <p:spPr>
          <a:xfrm>
            <a:off x="4878043" y="2617485"/>
            <a:ext cx="127894" cy="4709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0917"/>
                </a:lnTo>
                <a:lnTo>
                  <a:pt x="127894" y="4709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자유형 26"/>
          <p:cNvSpPr/>
          <p:nvPr/>
        </p:nvSpPr>
        <p:spPr>
          <a:xfrm>
            <a:off x="5005938" y="2797605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질문 전달 기회</a:t>
            </a:r>
            <a:endParaRPr lang="ko-KR" altLang="en-US" sz="1000" kern="1200" dirty="0"/>
          </a:p>
        </p:txBody>
      </p:sp>
      <p:sp>
        <p:nvSpPr>
          <p:cNvPr id="28" name="자유형 27"/>
          <p:cNvSpPr/>
          <p:nvPr/>
        </p:nvSpPr>
        <p:spPr>
          <a:xfrm>
            <a:off x="4878043" y="2617485"/>
            <a:ext cx="127894" cy="11979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97910"/>
                </a:lnTo>
                <a:lnTo>
                  <a:pt x="127894" y="119791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자유형 28"/>
          <p:cNvSpPr/>
          <p:nvPr/>
        </p:nvSpPr>
        <p:spPr>
          <a:xfrm>
            <a:off x="5005938" y="3524598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피드백 유무</a:t>
            </a:r>
            <a:endParaRPr lang="ko-KR" altLang="en-US" sz="1000" kern="1200" dirty="0"/>
          </a:p>
        </p:txBody>
      </p:sp>
      <p:sp>
        <p:nvSpPr>
          <p:cNvPr id="30" name="자유형 29"/>
          <p:cNvSpPr/>
          <p:nvPr/>
        </p:nvSpPr>
        <p:spPr>
          <a:xfrm>
            <a:off x="4878043" y="2617485"/>
            <a:ext cx="127894" cy="19249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24903"/>
                </a:lnTo>
                <a:lnTo>
                  <a:pt x="127894" y="192490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자유형 30"/>
          <p:cNvSpPr/>
          <p:nvPr/>
        </p:nvSpPr>
        <p:spPr>
          <a:xfrm>
            <a:off x="5005938" y="4251592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질문 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빈도 수준</a:t>
            </a:r>
            <a:endParaRPr lang="ko-KR" altLang="en-US" sz="1000" kern="1200" dirty="0"/>
          </a:p>
        </p:txBody>
      </p:sp>
      <p:sp>
        <p:nvSpPr>
          <p:cNvPr id="32" name="자유형 31"/>
          <p:cNvSpPr/>
          <p:nvPr/>
        </p:nvSpPr>
        <p:spPr>
          <a:xfrm>
            <a:off x="4878043" y="2617485"/>
            <a:ext cx="116318" cy="261717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17176"/>
                </a:lnTo>
                <a:lnTo>
                  <a:pt x="116318" y="261717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자유형 32"/>
          <p:cNvSpPr/>
          <p:nvPr/>
        </p:nvSpPr>
        <p:spPr>
          <a:xfrm>
            <a:off x="4994362" y="4943864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피드백 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빈도 수준</a:t>
            </a:r>
            <a:endParaRPr lang="ko-KR" altLang="en-US" sz="1000" kern="1200" dirty="0"/>
          </a:p>
        </p:txBody>
      </p:sp>
      <p:sp>
        <p:nvSpPr>
          <p:cNvPr id="34" name="자유형 33"/>
          <p:cNvSpPr/>
          <p:nvPr/>
        </p:nvSpPr>
        <p:spPr>
          <a:xfrm>
            <a:off x="4878043" y="2617485"/>
            <a:ext cx="116318" cy="33441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344169"/>
                </a:lnTo>
                <a:lnTo>
                  <a:pt x="116318" y="334416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자유형 34"/>
          <p:cNvSpPr/>
          <p:nvPr/>
        </p:nvSpPr>
        <p:spPr>
          <a:xfrm>
            <a:off x="4994362" y="5670857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질문 편의성</a:t>
            </a:r>
            <a:endParaRPr lang="ko-KR" altLang="en-US" sz="1000" kern="1200" dirty="0"/>
          </a:p>
        </p:txBody>
      </p:sp>
      <p:sp>
        <p:nvSpPr>
          <p:cNvPr id="36" name="자유형 35"/>
          <p:cNvSpPr/>
          <p:nvPr/>
        </p:nvSpPr>
        <p:spPr>
          <a:xfrm>
            <a:off x="6215711" y="2035890"/>
            <a:ext cx="1163189" cy="581594"/>
          </a:xfrm>
          <a:custGeom>
            <a:avLst/>
            <a:gdLst>
              <a:gd name="connsiteX0" fmla="*/ 0 w 1163189"/>
              <a:gd name="connsiteY0" fmla="*/ 58159 h 581594"/>
              <a:gd name="connsiteX1" fmla="*/ 58159 w 1163189"/>
              <a:gd name="connsiteY1" fmla="*/ 0 h 581594"/>
              <a:gd name="connsiteX2" fmla="*/ 1105030 w 1163189"/>
              <a:gd name="connsiteY2" fmla="*/ 0 h 581594"/>
              <a:gd name="connsiteX3" fmla="*/ 1163189 w 1163189"/>
              <a:gd name="connsiteY3" fmla="*/ 58159 h 581594"/>
              <a:gd name="connsiteX4" fmla="*/ 1163189 w 1163189"/>
              <a:gd name="connsiteY4" fmla="*/ 523435 h 581594"/>
              <a:gd name="connsiteX5" fmla="*/ 1105030 w 1163189"/>
              <a:gd name="connsiteY5" fmla="*/ 581594 h 581594"/>
              <a:gd name="connsiteX6" fmla="*/ 58159 w 1163189"/>
              <a:gd name="connsiteY6" fmla="*/ 581594 h 581594"/>
              <a:gd name="connsiteX7" fmla="*/ 0 w 1163189"/>
              <a:gd name="connsiteY7" fmla="*/ 523435 h 581594"/>
              <a:gd name="connsiteX8" fmla="*/ 0 w 1163189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189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1105030" y="0"/>
                </a:lnTo>
                <a:cubicBezTo>
                  <a:pt x="1137150" y="0"/>
                  <a:pt x="1163189" y="26039"/>
                  <a:pt x="1163189" y="58159"/>
                </a:cubicBezTo>
                <a:lnTo>
                  <a:pt x="1163189" y="523435"/>
                </a:lnTo>
                <a:cubicBezTo>
                  <a:pt x="1163189" y="555555"/>
                  <a:pt x="1137150" y="581594"/>
                  <a:pt x="1105030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b="1" kern="1200" dirty="0" smtClean="0"/>
              <a:t>시스템</a:t>
            </a:r>
            <a:endParaRPr lang="ko-KR" altLang="en-US" sz="1000" b="1" kern="1200" dirty="0"/>
          </a:p>
        </p:txBody>
      </p:sp>
      <p:sp>
        <p:nvSpPr>
          <p:cNvPr id="37" name="자유형 36"/>
          <p:cNvSpPr/>
          <p:nvPr/>
        </p:nvSpPr>
        <p:spPr>
          <a:xfrm>
            <a:off x="6332030" y="2617485"/>
            <a:ext cx="116318" cy="4361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36196"/>
                </a:lnTo>
                <a:lnTo>
                  <a:pt x="116318" y="4361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자유형 37"/>
          <p:cNvSpPr/>
          <p:nvPr/>
        </p:nvSpPr>
        <p:spPr>
          <a:xfrm>
            <a:off x="6448349" y="2762884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dirty="0" smtClean="0"/>
              <a:t>E-learning </a:t>
            </a:r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편의성</a:t>
            </a:r>
            <a:endParaRPr lang="ko-KR" altLang="en-US" sz="1000" kern="1200" dirty="0"/>
          </a:p>
        </p:txBody>
      </p:sp>
      <p:sp>
        <p:nvSpPr>
          <p:cNvPr id="39" name="자유형 38"/>
          <p:cNvSpPr/>
          <p:nvPr/>
        </p:nvSpPr>
        <p:spPr>
          <a:xfrm>
            <a:off x="6332030" y="2617485"/>
            <a:ext cx="116318" cy="116318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3189"/>
                </a:lnTo>
                <a:lnTo>
                  <a:pt x="116318" y="116318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자유형 39"/>
          <p:cNvSpPr/>
          <p:nvPr/>
        </p:nvSpPr>
        <p:spPr>
          <a:xfrm>
            <a:off x="6448349" y="3489877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끊김 수준</a:t>
            </a:r>
            <a:endParaRPr lang="ko-KR" altLang="en-US" sz="1000" kern="1200" dirty="0"/>
          </a:p>
        </p:txBody>
      </p:sp>
      <p:sp>
        <p:nvSpPr>
          <p:cNvPr id="41" name="자유형 40"/>
          <p:cNvSpPr/>
          <p:nvPr/>
        </p:nvSpPr>
        <p:spPr>
          <a:xfrm>
            <a:off x="6332030" y="2617485"/>
            <a:ext cx="116318" cy="18901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90182"/>
                </a:lnTo>
                <a:lnTo>
                  <a:pt x="116318" y="189018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자유형 41"/>
          <p:cNvSpPr/>
          <p:nvPr/>
        </p:nvSpPr>
        <p:spPr>
          <a:xfrm>
            <a:off x="6448349" y="4216870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시스템 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오류 빈도</a:t>
            </a:r>
            <a:endParaRPr lang="ko-KR" altLang="en-US" sz="1000" kern="1200" dirty="0"/>
          </a:p>
        </p:txBody>
      </p:sp>
      <p:sp>
        <p:nvSpPr>
          <p:cNvPr id="43" name="자유형 42"/>
          <p:cNvSpPr/>
          <p:nvPr/>
        </p:nvSpPr>
        <p:spPr>
          <a:xfrm>
            <a:off x="6332030" y="2617485"/>
            <a:ext cx="116318" cy="261717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17176"/>
                </a:lnTo>
                <a:lnTo>
                  <a:pt x="116318" y="261717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자유형 43"/>
          <p:cNvSpPr/>
          <p:nvPr/>
        </p:nvSpPr>
        <p:spPr>
          <a:xfrm>
            <a:off x="6448349" y="4943864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시스템 관련 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공지</a:t>
            </a:r>
            <a:endParaRPr lang="ko-KR" altLang="en-US" sz="1000" kern="1200" dirty="0"/>
          </a:p>
        </p:txBody>
      </p:sp>
      <p:sp>
        <p:nvSpPr>
          <p:cNvPr id="45" name="자유형 44"/>
          <p:cNvSpPr/>
          <p:nvPr/>
        </p:nvSpPr>
        <p:spPr>
          <a:xfrm>
            <a:off x="7669698" y="2035890"/>
            <a:ext cx="1163189" cy="581594"/>
          </a:xfrm>
          <a:custGeom>
            <a:avLst/>
            <a:gdLst>
              <a:gd name="connsiteX0" fmla="*/ 0 w 1163189"/>
              <a:gd name="connsiteY0" fmla="*/ 58159 h 581594"/>
              <a:gd name="connsiteX1" fmla="*/ 58159 w 1163189"/>
              <a:gd name="connsiteY1" fmla="*/ 0 h 581594"/>
              <a:gd name="connsiteX2" fmla="*/ 1105030 w 1163189"/>
              <a:gd name="connsiteY2" fmla="*/ 0 h 581594"/>
              <a:gd name="connsiteX3" fmla="*/ 1163189 w 1163189"/>
              <a:gd name="connsiteY3" fmla="*/ 58159 h 581594"/>
              <a:gd name="connsiteX4" fmla="*/ 1163189 w 1163189"/>
              <a:gd name="connsiteY4" fmla="*/ 523435 h 581594"/>
              <a:gd name="connsiteX5" fmla="*/ 1105030 w 1163189"/>
              <a:gd name="connsiteY5" fmla="*/ 581594 h 581594"/>
              <a:gd name="connsiteX6" fmla="*/ 58159 w 1163189"/>
              <a:gd name="connsiteY6" fmla="*/ 581594 h 581594"/>
              <a:gd name="connsiteX7" fmla="*/ 0 w 1163189"/>
              <a:gd name="connsiteY7" fmla="*/ 523435 h 581594"/>
              <a:gd name="connsiteX8" fmla="*/ 0 w 1163189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189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1105030" y="0"/>
                </a:lnTo>
                <a:cubicBezTo>
                  <a:pt x="1137150" y="0"/>
                  <a:pt x="1163189" y="26039"/>
                  <a:pt x="1163189" y="58159"/>
                </a:cubicBezTo>
                <a:lnTo>
                  <a:pt x="1163189" y="523435"/>
                </a:lnTo>
                <a:cubicBezTo>
                  <a:pt x="1163189" y="555555"/>
                  <a:pt x="1137150" y="581594"/>
                  <a:pt x="1105030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b="1" kern="1200" dirty="0" smtClean="0"/>
              <a:t>학습 성취도</a:t>
            </a:r>
            <a:endParaRPr lang="ko-KR" altLang="en-US" sz="1000" b="1" kern="1200" dirty="0"/>
          </a:p>
        </p:txBody>
      </p:sp>
      <p:sp>
        <p:nvSpPr>
          <p:cNvPr id="46" name="자유형 45"/>
          <p:cNvSpPr/>
          <p:nvPr/>
        </p:nvSpPr>
        <p:spPr>
          <a:xfrm>
            <a:off x="7786017" y="2617485"/>
            <a:ext cx="116318" cy="4361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36196"/>
                </a:lnTo>
                <a:lnTo>
                  <a:pt x="116318" y="4361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자유형 46"/>
          <p:cNvSpPr/>
          <p:nvPr/>
        </p:nvSpPr>
        <p:spPr>
          <a:xfrm>
            <a:off x="7902336" y="2762884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오프라인 대비 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흥미</a:t>
            </a:r>
            <a:endParaRPr lang="ko-KR" altLang="en-US" sz="1000" kern="1200" dirty="0"/>
          </a:p>
        </p:txBody>
      </p:sp>
      <p:sp>
        <p:nvSpPr>
          <p:cNvPr id="48" name="자유형 47"/>
          <p:cNvSpPr/>
          <p:nvPr/>
        </p:nvSpPr>
        <p:spPr>
          <a:xfrm>
            <a:off x="7786017" y="2617485"/>
            <a:ext cx="116318" cy="116318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3189"/>
                </a:lnTo>
                <a:lnTo>
                  <a:pt x="116318" y="116318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자유형 48"/>
          <p:cNvSpPr/>
          <p:nvPr/>
        </p:nvSpPr>
        <p:spPr>
          <a:xfrm>
            <a:off x="7902336" y="3489877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오프라인 대비 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이론 이해도</a:t>
            </a:r>
            <a:endParaRPr lang="ko-KR" altLang="en-US" sz="1000" kern="1200" dirty="0"/>
          </a:p>
        </p:txBody>
      </p:sp>
      <p:sp>
        <p:nvSpPr>
          <p:cNvPr id="50" name="자유형 49"/>
          <p:cNvSpPr/>
          <p:nvPr/>
        </p:nvSpPr>
        <p:spPr>
          <a:xfrm>
            <a:off x="7786017" y="2617485"/>
            <a:ext cx="116318" cy="18901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90182"/>
                </a:lnTo>
                <a:lnTo>
                  <a:pt x="116318" y="189018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자유형 50"/>
          <p:cNvSpPr/>
          <p:nvPr/>
        </p:nvSpPr>
        <p:spPr>
          <a:xfrm>
            <a:off x="7902336" y="4216870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오프라인 대비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 실습 유익 정도</a:t>
            </a:r>
            <a:endParaRPr lang="ko-KR" altLang="en-US" sz="1000" kern="1200" dirty="0"/>
          </a:p>
        </p:txBody>
      </p:sp>
      <p:sp>
        <p:nvSpPr>
          <p:cNvPr id="52" name="자유형 51"/>
          <p:cNvSpPr/>
          <p:nvPr/>
        </p:nvSpPr>
        <p:spPr>
          <a:xfrm>
            <a:off x="9123685" y="2035890"/>
            <a:ext cx="1163189" cy="581594"/>
          </a:xfrm>
          <a:custGeom>
            <a:avLst/>
            <a:gdLst>
              <a:gd name="connsiteX0" fmla="*/ 0 w 1163189"/>
              <a:gd name="connsiteY0" fmla="*/ 58159 h 581594"/>
              <a:gd name="connsiteX1" fmla="*/ 58159 w 1163189"/>
              <a:gd name="connsiteY1" fmla="*/ 0 h 581594"/>
              <a:gd name="connsiteX2" fmla="*/ 1105030 w 1163189"/>
              <a:gd name="connsiteY2" fmla="*/ 0 h 581594"/>
              <a:gd name="connsiteX3" fmla="*/ 1163189 w 1163189"/>
              <a:gd name="connsiteY3" fmla="*/ 58159 h 581594"/>
              <a:gd name="connsiteX4" fmla="*/ 1163189 w 1163189"/>
              <a:gd name="connsiteY4" fmla="*/ 523435 h 581594"/>
              <a:gd name="connsiteX5" fmla="*/ 1105030 w 1163189"/>
              <a:gd name="connsiteY5" fmla="*/ 581594 h 581594"/>
              <a:gd name="connsiteX6" fmla="*/ 58159 w 1163189"/>
              <a:gd name="connsiteY6" fmla="*/ 581594 h 581594"/>
              <a:gd name="connsiteX7" fmla="*/ 0 w 1163189"/>
              <a:gd name="connsiteY7" fmla="*/ 523435 h 581594"/>
              <a:gd name="connsiteX8" fmla="*/ 0 w 1163189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189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1105030" y="0"/>
                </a:lnTo>
                <a:cubicBezTo>
                  <a:pt x="1137150" y="0"/>
                  <a:pt x="1163189" y="26039"/>
                  <a:pt x="1163189" y="58159"/>
                </a:cubicBezTo>
                <a:lnTo>
                  <a:pt x="1163189" y="523435"/>
                </a:lnTo>
                <a:cubicBezTo>
                  <a:pt x="1163189" y="555555"/>
                  <a:pt x="1137150" y="581594"/>
                  <a:pt x="1105030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b="1" kern="1200" dirty="0" smtClean="0"/>
              <a:t>전반적 만족도</a:t>
            </a:r>
            <a:endParaRPr lang="ko-KR" altLang="en-US" sz="1000" b="1" kern="1200" dirty="0"/>
          </a:p>
        </p:txBody>
      </p:sp>
      <p:sp>
        <p:nvSpPr>
          <p:cNvPr id="53" name="자유형 52"/>
          <p:cNvSpPr/>
          <p:nvPr/>
        </p:nvSpPr>
        <p:spPr>
          <a:xfrm>
            <a:off x="9240004" y="2617485"/>
            <a:ext cx="116318" cy="4361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36196"/>
                </a:lnTo>
                <a:lnTo>
                  <a:pt x="116318" y="4361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자유형 53"/>
          <p:cNvSpPr/>
          <p:nvPr/>
        </p:nvSpPr>
        <p:spPr>
          <a:xfrm>
            <a:off x="9356323" y="2762884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오프라인 대비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내용 </a:t>
            </a:r>
            <a:r>
              <a:rPr lang="ko-KR" altLang="en-US" sz="1000" kern="1200" dirty="0" err="1" smtClean="0"/>
              <a:t>전달력</a:t>
            </a:r>
            <a:endParaRPr lang="ko-KR" altLang="en-US" sz="1000" kern="1200" dirty="0"/>
          </a:p>
        </p:txBody>
      </p:sp>
      <p:sp>
        <p:nvSpPr>
          <p:cNvPr id="55" name="자유형 54"/>
          <p:cNvSpPr/>
          <p:nvPr/>
        </p:nvSpPr>
        <p:spPr>
          <a:xfrm>
            <a:off x="9240004" y="2617485"/>
            <a:ext cx="116318" cy="116318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3189"/>
                </a:lnTo>
                <a:lnTo>
                  <a:pt x="116318" y="116318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자유형 55"/>
          <p:cNvSpPr/>
          <p:nvPr/>
        </p:nvSpPr>
        <p:spPr>
          <a:xfrm>
            <a:off x="9356323" y="3489877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원격 수업 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준비 정도</a:t>
            </a:r>
            <a:endParaRPr lang="ko-KR" altLang="en-US" sz="1000" kern="1200" dirty="0"/>
          </a:p>
        </p:txBody>
      </p:sp>
      <p:sp>
        <p:nvSpPr>
          <p:cNvPr id="57" name="자유형 56"/>
          <p:cNvSpPr/>
          <p:nvPr/>
        </p:nvSpPr>
        <p:spPr>
          <a:xfrm>
            <a:off x="9240004" y="2617485"/>
            <a:ext cx="116318" cy="18901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90182"/>
                </a:lnTo>
                <a:lnTo>
                  <a:pt x="116318" y="189018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8" name="자유형 57"/>
          <p:cNvSpPr/>
          <p:nvPr/>
        </p:nvSpPr>
        <p:spPr>
          <a:xfrm>
            <a:off x="9356323" y="4216870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만족도</a:t>
            </a:r>
            <a:endParaRPr lang="ko-KR" altLang="en-US" sz="1000" kern="1200" dirty="0"/>
          </a:p>
        </p:txBody>
      </p:sp>
      <p:sp>
        <p:nvSpPr>
          <p:cNvPr id="59" name="자유형 58"/>
          <p:cNvSpPr/>
          <p:nvPr/>
        </p:nvSpPr>
        <p:spPr>
          <a:xfrm>
            <a:off x="9240004" y="2617485"/>
            <a:ext cx="116318" cy="261717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17176"/>
                </a:lnTo>
                <a:lnTo>
                  <a:pt x="116318" y="261717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자유형 59"/>
          <p:cNvSpPr/>
          <p:nvPr/>
        </p:nvSpPr>
        <p:spPr>
          <a:xfrm>
            <a:off x="9356323" y="4943864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수업 선호 형태</a:t>
            </a:r>
            <a:endParaRPr lang="ko-KR" altLang="en-US" sz="1000" kern="1200" dirty="0"/>
          </a:p>
        </p:txBody>
      </p:sp>
      <p:sp>
        <p:nvSpPr>
          <p:cNvPr id="61" name="자유형 60"/>
          <p:cNvSpPr/>
          <p:nvPr/>
        </p:nvSpPr>
        <p:spPr>
          <a:xfrm>
            <a:off x="10577671" y="2035890"/>
            <a:ext cx="1163189" cy="581594"/>
          </a:xfrm>
          <a:custGeom>
            <a:avLst/>
            <a:gdLst>
              <a:gd name="connsiteX0" fmla="*/ 0 w 1163189"/>
              <a:gd name="connsiteY0" fmla="*/ 58159 h 581594"/>
              <a:gd name="connsiteX1" fmla="*/ 58159 w 1163189"/>
              <a:gd name="connsiteY1" fmla="*/ 0 h 581594"/>
              <a:gd name="connsiteX2" fmla="*/ 1105030 w 1163189"/>
              <a:gd name="connsiteY2" fmla="*/ 0 h 581594"/>
              <a:gd name="connsiteX3" fmla="*/ 1163189 w 1163189"/>
              <a:gd name="connsiteY3" fmla="*/ 58159 h 581594"/>
              <a:gd name="connsiteX4" fmla="*/ 1163189 w 1163189"/>
              <a:gd name="connsiteY4" fmla="*/ 523435 h 581594"/>
              <a:gd name="connsiteX5" fmla="*/ 1105030 w 1163189"/>
              <a:gd name="connsiteY5" fmla="*/ 581594 h 581594"/>
              <a:gd name="connsiteX6" fmla="*/ 58159 w 1163189"/>
              <a:gd name="connsiteY6" fmla="*/ 581594 h 581594"/>
              <a:gd name="connsiteX7" fmla="*/ 0 w 1163189"/>
              <a:gd name="connsiteY7" fmla="*/ 523435 h 581594"/>
              <a:gd name="connsiteX8" fmla="*/ 0 w 1163189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189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1105030" y="0"/>
                </a:lnTo>
                <a:cubicBezTo>
                  <a:pt x="1137150" y="0"/>
                  <a:pt x="1163189" y="26039"/>
                  <a:pt x="1163189" y="58159"/>
                </a:cubicBezTo>
                <a:lnTo>
                  <a:pt x="1163189" y="523435"/>
                </a:lnTo>
                <a:cubicBezTo>
                  <a:pt x="1163189" y="555555"/>
                  <a:pt x="1137150" y="581594"/>
                  <a:pt x="1105030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b="1" kern="1200" dirty="0" smtClean="0"/>
              <a:t>장</a:t>
            </a:r>
            <a:r>
              <a:rPr lang="en-US" altLang="ko-KR" sz="1000" b="1" kern="1200" dirty="0" smtClean="0"/>
              <a:t>/</a:t>
            </a:r>
            <a:r>
              <a:rPr lang="ko-KR" altLang="en-US" sz="1000" b="1" kern="1200" dirty="0" smtClean="0"/>
              <a:t>단점 </a:t>
            </a:r>
            <a:r>
              <a:rPr lang="en-US" altLang="ko-KR" sz="1000" b="1" kern="1200" dirty="0" smtClean="0"/>
              <a:t>&amp;</a:t>
            </a:r>
            <a:r>
              <a:rPr lang="ko-KR" altLang="en-US" sz="1000" b="1" kern="1200" dirty="0" smtClean="0"/>
              <a:t> 개선점</a:t>
            </a:r>
            <a:endParaRPr lang="ko-KR" altLang="en-US" sz="1000" b="1" kern="1200" dirty="0"/>
          </a:p>
        </p:txBody>
      </p:sp>
      <p:sp>
        <p:nvSpPr>
          <p:cNvPr id="62" name="자유형 61"/>
          <p:cNvSpPr/>
          <p:nvPr/>
        </p:nvSpPr>
        <p:spPr>
          <a:xfrm>
            <a:off x="10693990" y="2617485"/>
            <a:ext cx="116318" cy="4361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36196"/>
                </a:lnTo>
                <a:lnTo>
                  <a:pt x="116318" y="4361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자유형 62"/>
          <p:cNvSpPr/>
          <p:nvPr/>
        </p:nvSpPr>
        <p:spPr>
          <a:xfrm>
            <a:off x="10810309" y="2762884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오프라인 대비 </a:t>
            </a:r>
            <a:endParaRPr lang="en-US" altLang="ko-KR" sz="1000" kern="1200" dirty="0" smtClean="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장점</a:t>
            </a:r>
            <a:endParaRPr lang="ko-KR" altLang="en-US" sz="1000" kern="1200" dirty="0"/>
          </a:p>
        </p:txBody>
      </p:sp>
      <p:sp>
        <p:nvSpPr>
          <p:cNvPr id="64" name="자유형 63"/>
          <p:cNvSpPr/>
          <p:nvPr/>
        </p:nvSpPr>
        <p:spPr>
          <a:xfrm>
            <a:off x="10693990" y="2617485"/>
            <a:ext cx="116318" cy="116318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3189"/>
                </a:lnTo>
                <a:lnTo>
                  <a:pt x="116318" y="116318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5" name="자유형 64"/>
          <p:cNvSpPr/>
          <p:nvPr/>
        </p:nvSpPr>
        <p:spPr>
          <a:xfrm>
            <a:off x="10810309" y="3489877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단점</a:t>
            </a:r>
            <a:endParaRPr lang="ko-KR" altLang="en-US" sz="1000" kern="1200" dirty="0"/>
          </a:p>
        </p:txBody>
      </p:sp>
      <p:sp>
        <p:nvSpPr>
          <p:cNvPr id="66" name="자유형 65"/>
          <p:cNvSpPr/>
          <p:nvPr/>
        </p:nvSpPr>
        <p:spPr>
          <a:xfrm>
            <a:off x="10693990" y="2617485"/>
            <a:ext cx="116318" cy="18901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90182"/>
                </a:lnTo>
                <a:lnTo>
                  <a:pt x="116318" y="189018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7" name="자유형 66"/>
          <p:cNvSpPr/>
          <p:nvPr/>
        </p:nvSpPr>
        <p:spPr>
          <a:xfrm>
            <a:off x="10810309" y="4216870"/>
            <a:ext cx="930551" cy="581594"/>
          </a:xfrm>
          <a:custGeom>
            <a:avLst/>
            <a:gdLst>
              <a:gd name="connsiteX0" fmla="*/ 0 w 930551"/>
              <a:gd name="connsiteY0" fmla="*/ 58159 h 581594"/>
              <a:gd name="connsiteX1" fmla="*/ 58159 w 930551"/>
              <a:gd name="connsiteY1" fmla="*/ 0 h 581594"/>
              <a:gd name="connsiteX2" fmla="*/ 872392 w 930551"/>
              <a:gd name="connsiteY2" fmla="*/ 0 h 581594"/>
              <a:gd name="connsiteX3" fmla="*/ 930551 w 930551"/>
              <a:gd name="connsiteY3" fmla="*/ 58159 h 581594"/>
              <a:gd name="connsiteX4" fmla="*/ 930551 w 930551"/>
              <a:gd name="connsiteY4" fmla="*/ 523435 h 581594"/>
              <a:gd name="connsiteX5" fmla="*/ 872392 w 930551"/>
              <a:gd name="connsiteY5" fmla="*/ 581594 h 581594"/>
              <a:gd name="connsiteX6" fmla="*/ 58159 w 930551"/>
              <a:gd name="connsiteY6" fmla="*/ 581594 h 581594"/>
              <a:gd name="connsiteX7" fmla="*/ 0 w 930551"/>
              <a:gd name="connsiteY7" fmla="*/ 523435 h 581594"/>
              <a:gd name="connsiteX8" fmla="*/ 0 w 930551"/>
              <a:gd name="connsiteY8" fmla="*/ 58159 h 58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51" h="581594">
                <a:moveTo>
                  <a:pt x="0" y="58159"/>
                </a:moveTo>
                <a:cubicBezTo>
                  <a:pt x="0" y="26039"/>
                  <a:pt x="26039" y="0"/>
                  <a:pt x="58159" y="0"/>
                </a:cubicBezTo>
                <a:lnTo>
                  <a:pt x="872392" y="0"/>
                </a:lnTo>
                <a:cubicBezTo>
                  <a:pt x="904512" y="0"/>
                  <a:pt x="930551" y="26039"/>
                  <a:pt x="930551" y="58159"/>
                </a:cubicBezTo>
                <a:lnTo>
                  <a:pt x="930551" y="523435"/>
                </a:lnTo>
                <a:cubicBezTo>
                  <a:pt x="930551" y="555555"/>
                  <a:pt x="904512" y="581594"/>
                  <a:pt x="872392" y="581594"/>
                </a:cubicBezTo>
                <a:lnTo>
                  <a:pt x="58159" y="581594"/>
                </a:lnTo>
                <a:cubicBezTo>
                  <a:pt x="26039" y="581594"/>
                  <a:pt x="0" y="555555"/>
                  <a:pt x="0" y="523435"/>
                </a:cubicBezTo>
                <a:lnTo>
                  <a:pt x="0" y="5815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84" tIns="29734" rIns="36084" bIns="29734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00" kern="1200" dirty="0" smtClean="0"/>
              <a:t>개선점</a:t>
            </a:r>
            <a:endParaRPr lang="ko-KR" altLang="en-US" sz="1000" kern="12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Research Frame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053526" y="548900"/>
            <a:ext cx="100716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053526" y="786196"/>
            <a:ext cx="6899272" cy="4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500" dirty="0">
                <a:solidFill>
                  <a:srgbClr val="00B0F0"/>
                </a:solidFill>
                <a:ea typeface="Kozuka Gothic Pr6N M" pitchFamily="34" charset="-128"/>
              </a:rPr>
              <a:t>Respondents Demographics</a:t>
            </a:r>
          </a:p>
        </p:txBody>
      </p:sp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2431053032"/>
              </p:ext>
            </p:extLst>
          </p:nvPr>
        </p:nvGraphicFramePr>
        <p:xfrm>
          <a:off x="1735015" y="1666240"/>
          <a:ext cx="3334826" cy="231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이등변 삼각형 4"/>
          <p:cNvSpPr/>
          <p:nvPr/>
        </p:nvSpPr>
        <p:spPr>
          <a:xfrm rot="5400000">
            <a:off x="5086379" y="2700340"/>
            <a:ext cx="1285875" cy="514350"/>
          </a:xfrm>
          <a:prstGeom prst="triangle">
            <a:avLst>
              <a:gd name="adj" fmla="val 4925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5400000">
            <a:off x="5086379" y="5229152"/>
            <a:ext cx="1285875" cy="514350"/>
          </a:xfrm>
          <a:prstGeom prst="triangle">
            <a:avLst>
              <a:gd name="adj" fmla="val 4925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5773635"/>
              </p:ext>
            </p:extLst>
          </p:nvPr>
        </p:nvGraphicFramePr>
        <p:xfrm>
          <a:off x="1735014" y="4175759"/>
          <a:ext cx="3459134" cy="2255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93392"/>
              </p:ext>
            </p:extLst>
          </p:nvPr>
        </p:nvGraphicFramePr>
        <p:xfrm>
          <a:off x="6835832" y="2314577"/>
          <a:ext cx="4187768" cy="1119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Gender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Total Respondents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/>
                        <a:t>남학생</a:t>
                      </a:r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591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(71.55%)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00B0F0"/>
                          </a:solidFill>
                          <a:latin typeface="Arial Narrow" pitchFamily="34" charset="0"/>
                        </a:rPr>
                        <a:t>826</a:t>
                      </a:r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Arial Narrow" pitchFamily="34" charset="0"/>
                        </a:rPr>
                        <a:t>여학생</a:t>
                      </a:r>
                      <a:endParaRPr lang="ko-KR" altLang="en-US" sz="1000" b="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235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(28.45%)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774039"/>
              </p:ext>
            </p:extLst>
          </p:nvPr>
        </p:nvGraphicFramePr>
        <p:xfrm>
          <a:off x="6835832" y="4632638"/>
          <a:ext cx="4187768" cy="17073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Grade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Total Respondents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+mj-lt"/>
                        </a:rPr>
                        <a:t>1</a:t>
                      </a:r>
                      <a:r>
                        <a:rPr lang="ko-KR" altLang="en-US" sz="1000" b="0" dirty="0" smtClean="0">
                          <a:latin typeface="+mj-lt"/>
                        </a:rPr>
                        <a:t>학년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320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(38.74%)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00B0F0"/>
                          </a:solidFill>
                          <a:latin typeface="Arial Narrow" pitchFamily="34" charset="0"/>
                        </a:rPr>
                        <a:t>826</a:t>
                      </a:r>
                      <a:endParaRPr lang="ko-KR" alt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+mj-lt"/>
                        </a:rPr>
                        <a:t>2</a:t>
                      </a:r>
                      <a:r>
                        <a:rPr lang="ko-KR" altLang="en-US" sz="1000" b="0" dirty="0" smtClean="0">
                          <a:latin typeface="+mj-lt"/>
                        </a:rPr>
                        <a:t>학년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208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(25.18%)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+mj-lt"/>
                        </a:rPr>
                        <a:t>3</a:t>
                      </a:r>
                      <a:r>
                        <a:rPr lang="ko-KR" altLang="en-US" sz="1000" b="0" dirty="0" smtClean="0">
                          <a:latin typeface="+mj-lt"/>
                        </a:rPr>
                        <a:t>학년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182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(22.03%)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+mj-lt"/>
                        </a:rPr>
                        <a:t>4</a:t>
                      </a:r>
                      <a:r>
                        <a:rPr lang="ko-KR" altLang="en-US" sz="1000" b="0" dirty="0" smtClean="0">
                          <a:latin typeface="+mj-lt"/>
                        </a:rPr>
                        <a:t>학년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116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(14.04%)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53526" y="267871"/>
            <a:ext cx="6125980" cy="25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799" tIns="31900" rIns="63799" bIns="31900">
            <a:spAutoFit/>
          </a:bodyPr>
          <a:lstStyle/>
          <a:p>
            <a:pPr defTabSz="922413"/>
            <a:r>
              <a:rPr lang="en-US" altLang="ko-KR" sz="123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Kozuka Gothic Pr6N M" pitchFamily="34" charset="-128"/>
              </a:rPr>
              <a:t>Research Frame</a:t>
            </a:r>
            <a:endParaRPr lang="en-US" altLang="ko-KR" sz="1230" b="1" dirty="0">
              <a:solidFill>
                <a:schemeClr val="tx1">
                  <a:lumMod val="50000"/>
                  <a:lumOff val="50000"/>
                </a:schemeClr>
              </a:solidFill>
              <a:ea typeface="Kozuka Gothic Pr6N M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2975" y="21717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수정필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2020/7/9/by Hyesun SUH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BB0E-A593-4B94-B817-14804A857F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9601</Words>
  <Application>Microsoft Office PowerPoint</Application>
  <PresentationFormat>와이드스크린</PresentationFormat>
  <Paragraphs>3935</Paragraphs>
  <Slides>52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Adobe Fan Heiti Std B</vt:lpstr>
      <vt:lpstr>Kozuka Gothic Pr6N M</vt:lpstr>
      <vt:lpstr>나눔고딕</vt:lpstr>
      <vt:lpstr>맑은 고딕</vt:lpstr>
      <vt:lpstr>Arial</vt:lpstr>
      <vt:lpstr>Arial Narrow</vt:lpstr>
      <vt:lpstr>Segoe Print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20131248@daejin.ac.kr</dc:creator>
  <cp:lastModifiedBy>User</cp:lastModifiedBy>
  <cp:revision>194</cp:revision>
  <dcterms:created xsi:type="dcterms:W3CDTF">2020-07-02T01:05:20Z</dcterms:created>
  <dcterms:modified xsi:type="dcterms:W3CDTF">2020-07-09T15:15:04Z</dcterms:modified>
</cp:coreProperties>
</file>