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592" r:id="rId7"/>
    <p:sldId id="598" r:id="rId8"/>
    <p:sldId id="569" r:id="rId9"/>
    <p:sldId id="599" r:id="rId10"/>
    <p:sldId id="570" r:id="rId11"/>
    <p:sldId id="571" r:id="rId12"/>
    <p:sldId id="596" r:id="rId13"/>
    <p:sldId id="572" r:id="rId14"/>
    <p:sldId id="591" r:id="rId15"/>
    <p:sldId id="574" r:id="rId16"/>
    <p:sldId id="597" r:id="rId17"/>
    <p:sldId id="575" r:id="rId18"/>
    <p:sldId id="587" r:id="rId19"/>
    <p:sldId id="595" r:id="rId20"/>
    <p:sldId id="594" r:id="rId21"/>
    <p:sldId id="600" r:id="rId22"/>
    <p:sldId id="601" r:id="rId23"/>
  </p:sldIdLst>
  <p:sldSz cx="9144000" cy="6858000" type="screen4x3"/>
  <p:notesSz cx="7010400" cy="9223375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3333FF"/>
    <a:srgbClr val="FF9900"/>
    <a:srgbClr val="FF0000"/>
    <a:srgbClr val="0033CC"/>
    <a:srgbClr val="996600"/>
    <a:srgbClr val="0033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88688" autoAdjust="0"/>
  </p:normalViewPr>
  <p:slideViewPr>
    <p:cSldViewPr>
      <p:cViewPr varScale="1">
        <p:scale>
          <a:sx n="107" d="100"/>
          <a:sy n="107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52"/>
    </p:cViewPr>
  </p:sorterViewPr>
  <p:notesViewPr>
    <p:cSldViewPr>
      <p:cViewPr varScale="1">
        <p:scale>
          <a:sx n="84" d="100"/>
          <a:sy n="84" d="100"/>
        </p:scale>
        <p:origin x="-1968" y="-72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7EFDDCAF-D381-4183-9BA4-7D5D973F2B87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33858D99-40F7-46C0-B822-37BBEB44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0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B8840CB2-5F89-4B17-BFBB-8EE188F9E539}" type="datetimeFigureOut">
              <a:rPr lang="en-US" altLang="ko-KR"/>
              <a:pPr>
                <a:defRPr/>
              </a:pPr>
              <a:t>10/2/2018</a:t>
            </a:fld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1500"/>
            <a:ext cx="51403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89EC8321-2196-4CAD-B03B-303EFF3485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4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94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3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04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88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6AE59-F78B-45AF-AA7F-D9B9B537D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27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E7D76-0A31-44A4-84F2-1936DDC009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78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77E0-0761-4A7E-B51D-E7C9D3B81E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82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2F6B-667B-43FA-A594-2F27A9CA65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20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D445-601C-46BF-B361-E7F9BC18CB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76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A01E-8B99-4186-89F7-E1A7E84E2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68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0D30-889D-4D67-BBF2-903DCDA8B3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78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8D1C2-AD04-48C1-9A96-71506DF5E9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88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00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6608-5C2A-415C-BAE8-5DAA17294E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59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7FE95-3B20-4612-8323-8531FE7FA2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920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685E-7A86-4EE0-AB73-59462E66C7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165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44D6F-967D-4259-AD5E-4E1EFD0318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461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96200" y="6429375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9CACD8FE-5B84-4F07-A1F0-147628E19EC8}" type="slidenum">
              <a:rPr lang="en-US" smtClean="0">
                <a:solidFill>
                  <a:srgbClr val="7030A0"/>
                </a:solidFill>
              </a:rPr>
              <a:pPr algn="r" eaLnBrk="1" hangingPunct="1">
                <a:defRPr/>
              </a:pPr>
              <a:t>‹#›</a:t>
            </a:fld>
            <a:endParaRPr lang="en-US" smtClean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63"/>
            <a:ext cx="8077200" cy="5291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0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291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2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001000" y="6372225"/>
            <a:ext cx="990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E2DA08C5-37E0-4F0E-83C5-51FBCCED0AF6}" type="slidenum">
              <a:rPr lang="en-US" smtClean="0">
                <a:solidFill>
                  <a:srgbClr val="7030A0"/>
                </a:solidFill>
              </a:rPr>
              <a:pPr algn="ctr" eaLnBrk="1" hangingPunct="1">
                <a:defRPr/>
              </a:pPr>
              <a:t>‹#›</a:t>
            </a:fld>
            <a:endParaRPr lang="en-US" smtClean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600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3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542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538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279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C747-C6F9-4C94-9AAD-9CC5398746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73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3DA8-3EBD-4B22-ACDC-17BDE83EC7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525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135A-702C-4566-B329-36DFFC31C0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62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BEE4-5ADB-45DC-90AC-33B3362197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40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2018-DEDA-40C1-BAB1-6744793E84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575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3D1A-0631-4D78-9BBB-87D6A89BC6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754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F43B8-31B8-49EE-A062-605696928F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746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5AA88-428D-4B6A-8B7E-333D91D5CB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8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981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BF2C-211C-4640-8BC7-4D5ACAE7E6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111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9513-323E-4457-8D0F-941569DD7A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33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F8581-7AF4-4294-9997-11280F7C1D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59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1AA0-5E98-48C9-B573-15C5475934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066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2F5A-8BC5-4022-8F81-AC30718BD0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6161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9CA3-3747-46A1-BA69-D7DE287DA9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7390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51EC-924B-47E4-8D64-6FB9C1D259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50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7475-6D57-4B83-9C1A-1EA19881D01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7702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8E20A-1728-4D65-9AA4-4FD444AB9C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351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006AF-D307-47C4-AFF4-B3CAB731FD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1494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7BAB1-65F7-4771-BA3A-0B77DDC1F9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327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FB557-8B46-4089-B351-0AE6A471EE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89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5875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470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206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83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09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69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4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1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8" r:id="rId1"/>
    <p:sldLayoutId id="2147485489" r:id="rId2"/>
    <p:sldLayoutId id="2147485490" r:id="rId3"/>
    <p:sldLayoutId id="2147485491" r:id="rId4"/>
    <p:sldLayoutId id="2147485492" r:id="rId5"/>
    <p:sldLayoutId id="2147485493" r:id="rId6"/>
    <p:sldLayoutId id="2147485494" r:id="rId7"/>
    <p:sldLayoutId id="2147485495" r:id="rId8"/>
    <p:sldLayoutId id="2147485496" r:id="rId9"/>
    <p:sldLayoutId id="2147485497" r:id="rId10"/>
    <p:sldLayoutId id="214748549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391E5B-8D54-4406-9906-022B655B39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9" r:id="rId1"/>
    <p:sldLayoutId id="2147485500" r:id="rId2"/>
    <p:sldLayoutId id="2147485501" r:id="rId3"/>
    <p:sldLayoutId id="2147485502" r:id="rId4"/>
    <p:sldLayoutId id="2147485503" r:id="rId5"/>
    <p:sldLayoutId id="2147485504" r:id="rId6"/>
    <p:sldLayoutId id="2147485505" r:id="rId7"/>
    <p:sldLayoutId id="2147485506" r:id="rId8"/>
    <p:sldLayoutId id="2147485507" r:id="rId9"/>
    <p:sldLayoutId id="2147485508" r:id="rId10"/>
    <p:sldLayoutId id="214748550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3E19A6-8475-4CC2-80B5-5D3A85459F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31" r:id="rId2"/>
    <p:sldLayoutId id="2147485532" r:id="rId3"/>
    <p:sldLayoutId id="2147485533" r:id="rId4"/>
    <p:sldLayoutId id="2147485534" r:id="rId5"/>
    <p:sldLayoutId id="2147485535" r:id="rId6"/>
    <p:sldLayoutId id="2147485536" r:id="rId7"/>
    <p:sldLayoutId id="2147485537" r:id="rId8"/>
    <p:sldLayoutId id="2147485538" r:id="rId9"/>
    <p:sldLayoutId id="2147485511" r:id="rId10"/>
    <p:sldLayoutId id="21474855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671834-9C43-4E53-9531-E9E1AC9193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3" r:id="rId1"/>
    <p:sldLayoutId id="2147485514" r:id="rId2"/>
    <p:sldLayoutId id="2147485515" r:id="rId3"/>
    <p:sldLayoutId id="2147485516" r:id="rId4"/>
    <p:sldLayoutId id="2147485517" r:id="rId5"/>
    <p:sldLayoutId id="2147485518" r:id="rId6"/>
    <p:sldLayoutId id="2147485519" r:id="rId7"/>
    <p:sldLayoutId id="2147485520" r:id="rId8"/>
    <p:sldLayoutId id="2147485521" r:id="rId9"/>
    <p:sldLayoutId id="2147485522" r:id="rId10"/>
    <p:sldLayoutId id="2147485523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131314-BEBE-4365-9623-3CE7FE8D36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4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9" r:id="rId8"/>
    <p:sldLayoutId id="2147485540" r:id="rId9"/>
    <p:sldLayoutId id="2147485541" r:id="rId10"/>
    <p:sldLayoutId id="214748554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cuny.edu/IEEE-754.old/Decimal.html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cuny.edu/IEEE-754.old/Decimal.html" TargetMode="Externa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type="ctrTitle"/>
          </p:nvPr>
        </p:nvSpPr>
        <p:spPr>
          <a:xfrm>
            <a:off x="4495800" y="914400"/>
            <a:ext cx="4419600" cy="61277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bg1"/>
                </a:solidFill>
              </a:rPr>
              <a:t>CSS 422 Hardware and Computer Organization</a:t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endParaRPr lang="en-US" altLang="ko-KR" sz="1800" dirty="0" smtClean="0">
              <a:solidFill>
                <a:schemeClr val="bg1"/>
              </a:solidFill>
            </a:endParaRPr>
          </a:p>
        </p:txBody>
      </p:sp>
      <p:sp>
        <p:nvSpPr>
          <p:cNvPr id="18435" name="Rectangle 6"/>
          <p:cNvSpPr>
            <a:spLocks/>
          </p:cNvSpPr>
          <p:nvPr/>
        </p:nvSpPr>
        <p:spPr bwMode="auto">
          <a:xfrm>
            <a:off x="1371600" y="1905000"/>
            <a:ext cx="640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 smtClean="0">
                <a:solidFill>
                  <a:schemeClr val="bg1"/>
                </a:solidFill>
                <a:ea typeface="굴림" pitchFamily="34" charset="-127"/>
              </a:rPr>
              <a:t>Computer Arithmetic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</a:t>
            </a:r>
            <a:r>
              <a:rPr lang="en-US" altLang="ja-JP" sz="3200" dirty="0" smtClean="0">
                <a:solidFill>
                  <a:schemeClr val="bg1"/>
                </a:solidFill>
              </a:rPr>
              <a:t>Yang Peng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17650" y="5438775"/>
            <a:ext cx="6400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The slides are re-produced by the courtesy 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of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Dr</a:t>
            </a:r>
            <a:r>
              <a:rPr kumimoji="1" lang="en-US" altLang="ja-JP" sz="2000" dirty="0">
                <a:solidFill>
                  <a:schemeClr val="bg1"/>
                </a:solidFill>
              </a:rPr>
              <a:t>. </a:t>
            </a:r>
            <a:r>
              <a:rPr kumimoji="1" lang="en-US" altLang="ko-KR" sz="2000" dirty="0">
                <a:solidFill>
                  <a:schemeClr val="bg1"/>
                </a:solidFill>
              </a:rPr>
              <a:t>Arnie </a:t>
            </a:r>
            <a:r>
              <a:rPr kumimoji="1" lang="en-US" altLang="ko-KR" sz="2000" dirty="0" smtClean="0">
                <a:solidFill>
                  <a:schemeClr val="bg1"/>
                </a:solidFill>
              </a:rPr>
              <a:t>Berger and Dr. Wooyoung Kim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1" lang="en-US" altLang="ja-JP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90612"/>
            <a:ext cx="8178800" cy="51577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Fixed-point representation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Divide the bits for integer part and fraction part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For example, 3.625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11.101</a:t>
            </a:r>
            <a:r>
              <a:rPr lang="en-US" sz="2400" baseline="-25000" dirty="0" smtClean="0"/>
              <a:t>2</a:t>
            </a:r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Not flexible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What if you really need to represent 1.984 * 10</a:t>
            </a:r>
            <a:r>
              <a:rPr lang="en-US" sz="2000" baseline="30000" dirty="0" smtClean="0"/>
              <a:t>(-123) </a:t>
            </a:r>
            <a:r>
              <a:rPr lang="en-US" sz="2000" dirty="0" smtClean="0"/>
              <a:t>in computer?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How many bits will be needed? ( more than 372 bits)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 smtClean="0"/>
              <a:t>Fixed-Point Representation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05143"/>
              </p:ext>
            </p:extLst>
          </p:nvPr>
        </p:nvGraphicFramePr>
        <p:xfrm>
          <a:off x="8382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048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Integer part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3399"/>
                </a:solidFill>
              </a:rPr>
              <a:t>Fractional part</a:t>
            </a:r>
            <a:endParaRPr lang="en-US" sz="18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58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90612"/>
            <a:ext cx="8178800" cy="5157787"/>
          </a:xfrm>
        </p:spPr>
        <p:txBody>
          <a:bodyPr/>
          <a:lstStyle/>
          <a:p>
            <a:pPr marL="285750">
              <a:lnSpc>
                <a:spcPct val="110000"/>
              </a:lnSpc>
            </a:pPr>
            <a:r>
              <a:rPr lang="en-US" sz="2400" dirty="0" smtClean="0"/>
              <a:t>Floating-point representation</a:t>
            </a:r>
          </a:p>
          <a:p>
            <a:pPr marL="685800" lvl="1">
              <a:lnSpc>
                <a:spcPct val="110000"/>
              </a:lnSpc>
            </a:pPr>
            <a:r>
              <a:rPr lang="en-US" sz="2400" dirty="0" smtClean="0"/>
              <a:t>Divide the bits into </a:t>
            </a:r>
            <a:r>
              <a:rPr lang="en-US" sz="2400" b="1" dirty="0" smtClean="0"/>
              <a:t>sign</a:t>
            </a:r>
            <a:r>
              <a:rPr lang="en-US" sz="2400" dirty="0" smtClean="0"/>
              <a:t>, </a:t>
            </a:r>
            <a:r>
              <a:rPr lang="en-US" sz="2400" b="1" dirty="0" smtClean="0"/>
              <a:t>exponent</a:t>
            </a:r>
            <a:r>
              <a:rPr lang="en-US" sz="2400" dirty="0" smtClean="0"/>
              <a:t> and </a:t>
            </a:r>
            <a:r>
              <a:rPr lang="en-US" sz="2400" b="1" dirty="0" smtClean="0"/>
              <a:t>mantissa</a:t>
            </a:r>
          </a:p>
          <a:p>
            <a:pPr marL="2000250" lvl="4">
              <a:lnSpc>
                <a:spcPct val="110000"/>
              </a:lnSpc>
            </a:pPr>
            <a:endParaRPr lang="en-US" sz="1200" dirty="0" smtClean="0"/>
          </a:p>
          <a:p>
            <a:pPr marL="285750">
              <a:lnSpc>
                <a:spcPct val="110000"/>
              </a:lnSpc>
            </a:pPr>
            <a:r>
              <a:rPr lang="en-US" sz="2400" dirty="0" smtClean="0"/>
              <a:t>IEEE floating-point format </a:t>
            </a:r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IEEE </a:t>
            </a:r>
            <a:r>
              <a:rPr lang="en-US" sz="2000" b="1" dirty="0" smtClean="0"/>
              <a:t>short real </a:t>
            </a:r>
            <a:r>
              <a:rPr lang="en-US" sz="2000" dirty="0" smtClean="0"/>
              <a:t>or </a:t>
            </a:r>
            <a:r>
              <a:rPr lang="en-US" sz="2000" b="1" dirty="0" smtClean="0"/>
              <a:t>single precision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32</a:t>
            </a:r>
            <a:r>
              <a:rPr lang="en-US" sz="2000" dirty="0" smtClean="0"/>
              <a:t> bits</a:t>
            </a:r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dirty="0" smtClean="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IEEE </a:t>
            </a:r>
            <a:r>
              <a:rPr lang="en-US" sz="2000" b="1" dirty="0" smtClean="0"/>
              <a:t>long real </a:t>
            </a:r>
            <a:r>
              <a:rPr lang="en-US" sz="2000" dirty="0" smtClean="0"/>
              <a:t>or </a:t>
            </a:r>
            <a:r>
              <a:rPr lang="en-US" sz="2000" b="1" dirty="0" smtClean="0"/>
              <a:t>double precision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64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bits</a:t>
            </a:r>
          </a:p>
          <a:p>
            <a:pPr marL="285750">
              <a:lnSpc>
                <a:spcPct val="110000"/>
              </a:lnSpc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 smtClean="0"/>
              <a:t>Floating-Point Representation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9196"/>
              </p:ext>
            </p:extLst>
          </p:nvPr>
        </p:nvGraphicFramePr>
        <p:xfrm>
          <a:off x="914400" y="328676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Sign (1)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Exponent (8)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BB4"/>
                          </a:solidFill>
                        </a:rPr>
                        <a:t>Mantissa(23)</a:t>
                      </a:r>
                      <a:endParaRPr lang="en-US" sz="1400" dirty="0">
                        <a:solidFill>
                          <a:srgbClr val="002BB4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06266"/>
              </p:ext>
            </p:extLst>
          </p:nvPr>
        </p:nvGraphicFramePr>
        <p:xfrm>
          <a:off x="838200" y="4810760"/>
          <a:ext cx="8001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Sign (1)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Exponent (11)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BB4"/>
                          </a:solidFill>
                        </a:rPr>
                        <a:t>Mantissa(52)</a:t>
                      </a:r>
                      <a:endParaRPr lang="en-US" sz="1400" dirty="0">
                        <a:solidFill>
                          <a:srgbClr val="002BB4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595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4" y="1524000"/>
            <a:ext cx="8340726" cy="472439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Steps to convert a real number to IEEE </a:t>
            </a:r>
            <a:r>
              <a:rPr lang="en-US" sz="2400" b="1" dirty="0"/>
              <a:t>Single Precision </a:t>
            </a:r>
            <a:r>
              <a:rPr lang="en-US" sz="2400" dirty="0" smtClean="0"/>
              <a:t>floating-point representation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Convert decimal to binary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Normalize: moving the point left or right</a:t>
            </a:r>
            <a:endParaRPr lang="en-US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Add 127 to the exponent</a:t>
            </a:r>
            <a:endParaRPr lang="en-US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Mantissa is the one </a:t>
            </a:r>
            <a:r>
              <a:rPr lang="en-US" sz="2000" b="1" dirty="0" smtClean="0"/>
              <a:t>after the floating point </a:t>
            </a:r>
            <a:r>
              <a:rPr lang="en-US" sz="2000" dirty="0" smtClean="0"/>
              <a:t>in the normalized form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If the mantissa part is less than 23 bits, add zeros at the end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Put the corresponding numbers into each field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/>
              <a:t>IEEE Floating point converter: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hlinkClick r:id="rId2"/>
              </a:rPr>
              <a:t>http://babbage.cs.qc.cuny.edu/IEEE-754.old/Decimal.html</a:t>
            </a:r>
            <a:endParaRPr lang="en-US" sz="1800" dirty="0" smtClean="0"/>
          </a:p>
          <a:p>
            <a:pPr>
              <a:lnSpc>
                <a:spcPct val="110000"/>
              </a:lnSpc>
            </a:pPr>
            <a:endParaRPr lang="en-US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Floating-Point </a:t>
            </a:r>
            <a:r>
              <a:rPr lang="en-US" sz="4000" dirty="0" smtClean="0"/>
              <a:t>Representation</a:t>
            </a:r>
          </a:p>
          <a:p>
            <a:r>
              <a:rPr lang="en-US" sz="4000" dirty="0" smtClean="0"/>
              <a:t>- Single Precision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846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4" y="1371600"/>
            <a:ext cx="8645526" cy="48767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32-bit (single precision) </a:t>
            </a:r>
            <a:r>
              <a:rPr lang="en-US" sz="2000" dirty="0" smtClean="0"/>
              <a:t>format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Let’s represent a real number to floating-point format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E.g., </a:t>
            </a:r>
            <a:r>
              <a:rPr lang="en-US" sz="2000" b="1" dirty="0" smtClean="0"/>
              <a:t>-3.8125</a:t>
            </a:r>
            <a:r>
              <a:rPr lang="en-US" sz="2000" b="1" baseline="-25000" dirty="0" smtClean="0"/>
              <a:t>10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000" dirty="0" smtClean="0"/>
              <a:t>                 = </a:t>
            </a:r>
            <a:r>
              <a:rPr lang="en-US" sz="2000" b="1" dirty="0" smtClean="0"/>
              <a:t>-11.1101</a:t>
            </a:r>
            <a:r>
              <a:rPr lang="en-US" sz="2000" b="1" baseline="-25000" dirty="0" smtClean="0"/>
              <a:t>2</a:t>
            </a:r>
            <a:r>
              <a:rPr lang="en-US" sz="2000" baseline="-25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(note that the integer part is </a:t>
            </a:r>
            <a:r>
              <a:rPr lang="en-US" sz="2000" b="1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>
                <a:solidFill>
                  <a:srgbClr val="FF0000"/>
                </a:solidFill>
              </a:rPr>
              <a:t> 2’s complement)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		   = </a:t>
            </a:r>
            <a:r>
              <a:rPr lang="en-US" sz="2000" b="1" dirty="0" smtClean="0"/>
              <a:t>-1</a:t>
            </a:r>
            <a:r>
              <a:rPr lang="en-US" sz="2000" dirty="0" smtClean="0"/>
              <a:t>.11101*2</a:t>
            </a:r>
            <a:r>
              <a:rPr lang="en-US" sz="2000" b="1" baseline="30000" dirty="0" smtClean="0"/>
              <a:t>1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(</a:t>
            </a:r>
            <a:r>
              <a:rPr lang="en-US" sz="2000" b="1" dirty="0" smtClean="0"/>
              <a:t>normalize</a:t>
            </a:r>
            <a:r>
              <a:rPr lang="en-US" sz="2000" dirty="0" smtClean="0"/>
              <a:t>: scientific notation)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Sign</a:t>
            </a:r>
            <a:r>
              <a:rPr lang="en-US" sz="2000" dirty="0" smtClean="0"/>
              <a:t> bit = </a:t>
            </a:r>
            <a:r>
              <a:rPr lang="en-US" sz="2000" dirty="0"/>
              <a:t>1</a:t>
            </a:r>
            <a:r>
              <a:rPr lang="en-US" sz="2000" dirty="0" smtClean="0"/>
              <a:t>, because this is a negative number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Exponent</a:t>
            </a:r>
            <a:r>
              <a:rPr lang="en-US" sz="2000" dirty="0" smtClean="0"/>
              <a:t> bits = 1 + </a:t>
            </a:r>
            <a:r>
              <a:rPr lang="en-US" sz="2000" b="1" dirty="0" smtClean="0"/>
              <a:t>127</a:t>
            </a:r>
            <a:r>
              <a:rPr lang="en-US" sz="2000" dirty="0" smtClean="0"/>
              <a:t> (biased) = 128 = 10000000</a:t>
            </a:r>
            <a:r>
              <a:rPr lang="en-US" sz="2000" baseline="-25000" dirty="0" smtClean="0"/>
              <a:t>2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Mantissa </a:t>
            </a:r>
            <a:r>
              <a:rPr lang="en-US" sz="2000" dirty="0" smtClean="0"/>
              <a:t>bits: </a:t>
            </a:r>
            <a:r>
              <a:rPr lang="en-US" sz="2000" dirty="0" smtClean="0">
                <a:solidFill>
                  <a:srgbClr val="3333FF"/>
                </a:solidFill>
              </a:rPr>
              <a:t>111 01</a:t>
            </a:r>
            <a:r>
              <a:rPr lang="en-US" sz="2000" dirty="0" smtClean="0"/>
              <a:t>00 </a:t>
            </a:r>
            <a:r>
              <a:rPr lang="en-US" sz="2000" dirty="0"/>
              <a:t>0000 0000 0000 </a:t>
            </a:r>
            <a:r>
              <a:rPr lang="en-US" sz="2000" dirty="0" smtClean="0"/>
              <a:t>0000</a:t>
            </a:r>
            <a:endParaRPr lang="en-US" sz="2000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Therefore, the real number in floating-point representation is: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1 </a:t>
            </a:r>
            <a:r>
              <a:rPr lang="en-US" sz="2000" dirty="0" smtClean="0">
                <a:solidFill>
                  <a:srgbClr val="FF0000"/>
                </a:solidFill>
              </a:rPr>
              <a:t>100 0000 0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111 01 </a:t>
            </a:r>
            <a:r>
              <a:rPr lang="en-US" sz="2000" dirty="0" smtClean="0"/>
              <a:t>00 0000 0000 0000 0000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$C0740000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Floating-Point </a:t>
            </a:r>
            <a:r>
              <a:rPr lang="en-US" sz="4000" dirty="0" smtClean="0"/>
              <a:t>Representation</a:t>
            </a:r>
          </a:p>
          <a:p>
            <a:r>
              <a:rPr lang="en-US" sz="4000" dirty="0" smtClean="0"/>
              <a:t>- Single Precision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5966"/>
              </p:ext>
            </p:extLst>
          </p:nvPr>
        </p:nvGraphicFramePr>
        <p:xfrm>
          <a:off x="609600" y="1981200"/>
          <a:ext cx="441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Sign (1)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Exponent (8)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BB4"/>
                          </a:solidFill>
                        </a:rPr>
                        <a:t>Mantissa(23)</a:t>
                      </a:r>
                      <a:endParaRPr lang="en-US" sz="1400" dirty="0">
                        <a:solidFill>
                          <a:srgbClr val="002BB4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524000"/>
            <a:ext cx="8178800" cy="47243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Normalization</a:t>
            </a:r>
          </a:p>
          <a:p>
            <a:pPr lvl="1">
              <a:lnSpc>
                <a:spcPct val="110000"/>
              </a:lnSpc>
            </a:pPr>
            <a:r>
              <a:rPr lang="en-US" sz="2000" b="1" dirty="0" smtClean="0"/>
              <a:t>“1</a:t>
            </a:r>
            <a:r>
              <a:rPr lang="en-US" sz="2000" b="1" dirty="0"/>
              <a:t>” shall </a:t>
            </a:r>
            <a:r>
              <a:rPr lang="en-US" sz="2000" b="1" dirty="0" smtClean="0"/>
              <a:t>always appear as an integer part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need to represent this bit in the format -&gt; save one bit</a:t>
            </a:r>
          </a:p>
          <a:p>
            <a:pPr lvl="5">
              <a:lnSpc>
                <a:spcPct val="110000"/>
              </a:lnSpc>
            </a:pPr>
            <a:endParaRPr lang="en-US" sz="1200" dirty="0" smtClean="0"/>
          </a:p>
          <a:p>
            <a:pPr>
              <a:lnSpc>
                <a:spcPct val="110000"/>
              </a:lnSpc>
            </a:pPr>
            <a:r>
              <a:rPr lang="en-US" sz="2000" b="1" dirty="0" smtClean="0"/>
              <a:t>Biased exponent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 exponent has 8 bits, meaning it can range from -127 to 127 (Here we assume that -128 will never appear).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Therefore, if we add 127 to the exponent, it will always be a  non-negative number.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Assuming such a representation, </a:t>
            </a:r>
            <a:r>
              <a:rPr lang="en-US" sz="2000" dirty="0" smtClean="0"/>
              <a:t>0~254 </a:t>
            </a:r>
            <a:r>
              <a:rPr lang="en-US" sz="2000" dirty="0" smtClean="0"/>
              <a:t>is then available for the exponent filed</a:t>
            </a:r>
            <a:r>
              <a:rPr lang="en-US" sz="2000" dirty="0" smtClean="0"/>
              <a:t>. How about 255?</a:t>
            </a:r>
            <a:endParaRPr lang="en-US" sz="20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Floating-Point </a:t>
            </a:r>
            <a:r>
              <a:rPr lang="en-US" sz="4000" dirty="0" smtClean="0"/>
              <a:t>Representation</a:t>
            </a:r>
          </a:p>
          <a:p>
            <a:r>
              <a:rPr lang="en-US" sz="4000" dirty="0" smtClean="0"/>
              <a:t>- Single Precision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5433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4" y="1676400"/>
            <a:ext cx="8340725" cy="457199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Steps to convert a real number to </a:t>
            </a:r>
            <a:r>
              <a:rPr lang="en-US" sz="2400" dirty="0" smtClean="0"/>
              <a:t>IEEE </a:t>
            </a:r>
            <a:r>
              <a:rPr lang="en-US" sz="2400" b="1" dirty="0"/>
              <a:t>Double Precision</a:t>
            </a:r>
            <a:r>
              <a:rPr lang="en-US" sz="2400" dirty="0" smtClean="0"/>
              <a:t> </a:t>
            </a:r>
            <a:r>
              <a:rPr lang="en-US" sz="2400" dirty="0"/>
              <a:t>floating-point </a:t>
            </a:r>
            <a:r>
              <a:rPr lang="en-US" sz="2400" dirty="0" smtClean="0"/>
              <a:t>representation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Convert decimal to binary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Normalize: moving the point left or right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b="1" dirty="0" smtClean="0"/>
              <a:t>1023</a:t>
            </a:r>
            <a:r>
              <a:rPr lang="en-US" sz="2000" dirty="0" smtClean="0"/>
              <a:t> to the exponent</a:t>
            </a:r>
            <a:endParaRPr lang="en-US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Mantissa is the one </a:t>
            </a:r>
            <a:r>
              <a:rPr lang="en-US" sz="2000" b="1" dirty="0"/>
              <a:t>after the floating point </a:t>
            </a:r>
            <a:r>
              <a:rPr lang="en-US" sz="2000" dirty="0"/>
              <a:t>in the normalized form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the mantissa part is less than </a:t>
            </a:r>
            <a:r>
              <a:rPr lang="en-US" sz="2000" dirty="0" smtClean="0"/>
              <a:t>52 </a:t>
            </a:r>
            <a:r>
              <a:rPr lang="en-US" sz="2000" dirty="0"/>
              <a:t>bits, add zeros at the end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Put the corresponding numbers into each field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/>
              <a:t>IEEE Floating point converter: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hlinkClick r:id="rId2"/>
              </a:rPr>
              <a:t>http://babbage.cs.qc.cuny.edu/IEEE-754.old/Decimal.html</a:t>
            </a:r>
            <a:endParaRPr lang="en-US" sz="1800" dirty="0" smtClean="0"/>
          </a:p>
          <a:p>
            <a:pPr>
              <a:lnSpc>
                <a:spcPct val="110000"/>
              </a:lnSpc>
            </a:pPr>
            <a:endParaRPr lang="en-US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Floating-Point </a:t>
            </a:r>
            <a:r>
              <a:rPr lang="en-US" sz="4000" dirty="0" smtClean="0"/>
              <a:t>Representation</a:t>
            </a:r>
          </a:p>
          <a:p>
            <a:r>
              <a:rPr lang="en-US" sz="4000" dirty="0" smtClean="0"/>
              <a:t>- Double Precision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11395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97926" cy="48767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64-bit (double precision) </a:t>
            </a:r>
            <a:r>
              <a:rPr lang="en-US" sz="2000" dirty="0" smtClean="0"/>
              <a:t>format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Let’s represent a real number to floating-point format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E.g., </a:t>
            </a:r>
            <a:r>
              <a:rPr lang="en-US" sz="2000" b="1" dirty="0" smtClean="0"/>
              <a:t>-3.8125</a:t>
            </a:r>
            <a:r>
              <a:rPr lang="en-US" sz="2000" b="1" baseline="-25000" dirty="0" smtClean="0"/>
              <a:t>10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000" dirty="0" smtClean="0"/>
              <a:t>                 = </a:t>
            </a:r>
            <a:r>
              <a:rPr lang="en-US" sz="2000" b="1" dirty="0" smtClean="0"/>
              <a:t>-11.1101</a:t>
            </a:r>
            <a:r>
              <a:rPr lang="en-US" sz="2000" b="1" baseline="-25000" dirty="0" smtClean="0"/>
              <a:t>2</a:t>
            </a:r>
            <a:r>
              <a:rPr lang="en-US" sz="2000" baseline="-25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(note that the integer part is </a:t>
            </a:r>
            <a:r>
              <a:rPr lang="en-US" sz="2000" b="1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>
                <a:solidFill>
                  <a:srgbClr val="FF0000"/>
                </a:solidFill>
              </a:rPr>
              <a:t> 2’s complement)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		   = </a:t>
            </a:r>
            <a:r>
              <a:rPr lang="en-US" sz="2000" b="1" dirty="0" smtClean="0"/>
              <a:t>-1</a:t>
            </a:r>
            <a:r>
              <a:rPr lang="en-US" sz="2000" dirty="0" smtClean="0"/>
              <a:t>.11101*2</a:t>
            </a:r>
            <a:r>
              <a:rPr lang="en-US" sz="2000" b="1" baseline="30000" dirty="0" smtClean="0"/>
              <a:t>1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(normalize: scientific notation)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Sign</a:t>
            </a:r>
            <a:r>
              <a:rPr lang="en-US" sz="2000" dirty="0" smtClean="0"/>
              <a:t> bit = </a:t>
            </a:r>
            <a:r>
              <a:rPr lang="en-US" sz="2000" dirty="0"/>
              <a:t>1</a:t>
            </a:r>
            <a:r>
              <a:rPr lang="en-US" sz="2000" dirty="0" smtClean="0"/>
              <a:t>, since negative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Exponent</a:t>
            </a:r>
            <a:r>
              <a:rPr lang="en-US" sz="2000" dirty="0" smtClean="0"/>
              <a:t> = 1 + </a:t>
            </a:r>
            <a:r>
              <a:rPr lang="en-US" sz="2000" b="1" dirty="0" smtClean="0"/>
              <a:t>1023</a:t>
            </a:r>
            <a:r>
              <a:rPr lang="en-US" sz="2000" dirty="0" smtClean="0"/>
              <a:t> (biased) = 1024 = 100 0000 0000</a:t>
            </a:r>
            <a:r>
              <a:rPr lang="en-US" sz="2000" baseline="-25000" dirty="0" smtClean="0"/>
              <a:t>2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Mantissa</a:t>
            </a:r>
            <a:r>
              <a:rPr lang="en-US" sz="2000" dirty="0" smtClean="0"/>
              <a:t>: </a:t>
            </a:r>
            <a:r>
              <a:rPr lang="en-US" sz="1600" dirty="0" smtClean="0">
                <a:solidFill>
                  <a:srgbClr val="3333FF"/>
                </a:solidFill>
              </a:rPr>
              <a:t>1110 1</a:t>
            </a:r>
            <a:r>
              <a:rPr lang="en-US" sz="1600" dirty="0" smtClean="0"/>
              <a:t>000 </a:t>
            </a:r>
            <a:r>
              <a:rPr lang="en-US" sz="1600" dirty="0"/>
              <a:t>0000 0000 0000 0000 0000 0000 0000 0000 0000 0000 0000</a:t>
            </a:r>
            <a:endParaRPr lang="en-US" sz="1600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Therefore in floating-point representation,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dirty="0" smtClean="0"/>
              <a:t>1 </a:t>
            </a:r>
            <a:r>
              <a:rPr lang="en-US" sz="1600" dirty="0" smtClean="0">
                <a:solidFill>
                  <a:srgbClr val="FF0000"/>
                </a:solidFill>
              </a:rPr>
              <a:t>100 0000 0000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3333FF"/>
                </a:solidFill>
              </a:rPr>
              <a:t>1110 1</a:t>
            </a:r>
            <a:r>
              <a:rPr lang="en-US" sz="1600" dirty="0" smtClean="0"/>
              <a:t>000 0000 0000 0000 0000 0000 0000 0000 0000 0000 0000 0000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</a:t>
            </a:r>
            <a:r>
              <a:rPr lang="en-US" sz="1600" dirty="0"/>
              <a:t>$C00E800000000000</a:t>
            </a:r>
            <a:endParaRPr lang="en-US" sz="1400" dirty="0" smtClean="0"/>
          </a:p>
          <a:p>
            <a:pPr>
              <a:lnSpc>
                <a:spcPct val="110000"/>
              </a:lnSpc>
            </a:pPr>
            <a:endParaRPr 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94294"/>
              </p:ext>
            </p:extLst>
          </p:nvPr>
        </p:nvGraphicFramePr>
        <p:xfrm>
          <a:off x="609600" y="1981200"/>
          <a:ext cx="7239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Sign (1)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Exponent (11)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BB4"/>
                          </a:solidFill>
                        </a:rPr>
                        <a:t>Mantissa(52)</a:t>
                      </a:r>
                      <a:endParaRPr lang="en-US" sz="1400" dirty="0">
                        <a:solidFill>
                          <a:srgbClr val="002BB4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Floating-Point </a:t>
            </a:r>
            <a:r>
              <a:rPr lang="en-US" sz="4000" dirty="0" smtClean="0"/>
              <a:t>Representation</a:t>
            </a:r>
          </a:p>
          <a:p>
            <a:r>
              <a:rPr lang="en-US" sz="4000" dirty="0" smtClean="0"/>
              <a:t>- Double Precision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5321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More </a:t>
            </a:r>
            <a:r>
              <a:rPr lang="en-US" altLang="ko-KR" sz="4000" dirty="0"/>
              <a:t>about real </a:t>
            </a:r>
            <a:r>
              <a:rPr lang="en-US" altLang="ko-KR" sz="4000" dirty="0" smtClean="0"/>
              <a:t>numbers</a:t>
            </a:r>
            <a:endParaRPr lang="en-US" altLang="ko-KR" sz="4000" dirty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4582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/>
              <a:t>Why using biased exponent?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 smtClean="0"/>
              <a:t>Effect</a:t>
            </a:r>
            <a:r>
              <a:rPr lang="en-US" altLang="ko-KR" sz="2000" dirty="0" smtClean="0"/>
              <a:t>: changing </a:t>
            </a:r>
            <a:r>
              <a:rPr lang="en-US" altLang="ko-KR" sz="2000" b="1" dirty="0" smtClean="0"/>
              <a:t>negative</a:t>
            </a:r>
            <a:r>
              <a:rPr lang="en-US" altLang="ko-KR" sz="2000" dirty="0" smtClean="0"/>
              <a:t> exponent value </a:t>
            </a:r>
            <a:r>
              <a:rPr lang="en-US" altLang="ko-KR" sz="2000" b="1" dirty="0" smtClean="0"/>
              <a:t>to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positive</a:t>
            </a:r>
            <a:r>
              <a:rPr lang="en-US" altLang="ko-KR" sz="2000" dirty="0" smtClean="0"/>
              <a:t> value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 smtClean="0"/>
              <a:t>Motivation</a:t>
            </a:r>
            <a:r>
              <a:rPr lang="en-US" altLang="ko-KR" sz="2000" dirty="0" smtClean="0"/>
              <a:t>: for quick comparison (bit-by-bit) of two real numbers</a:t>
            </a:r>
          </a:p>
          <a:p>
            <a:pPr>
              <a:lnSpc>
                <a:spcPct val="80000"/>
              </a:lnSpc>
            </a:pP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Why adding 127 for single-precision floating numbers?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 smtClean="0"/>
              <a:t>Effect</a:t>
            </a:r>
            <a:r>
              <a:rPr lang="en-US" altLang="ko-KR" sz="2000" dirty="0" smtClean="0"/>
              <a:t>: positive numbers in the rage of </a:t>
            </a:r>
            <a:r>
              <a:rPr lang="en-US" altLang="ko-KR" sz="2000" b="1" dirty="0" smtClean="0"/>
              <a:t>0 to 254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 smtClean="0"/>
              <a:t>Motivation</a:t>
            </a:r>
            <a:r>
              <a:rPr lang="en-US" altLang="ko-KR" sz="2000" dirty="0" smtClean="0"/>
              <a:t>: reserve 255 for </a:t>
            </a:r>
            <a:r>
              <a:rPr lang="en-US" altLang="ko-KR" sz="2000" b="1" dirty="0" smtClean="0"/>
              <a:t>special number usage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558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5086350" cy="6408000"/>
          </a:xfrm>
          <a:prstGeom prst="rect">
            <a:avLst/>
          </a:prstGeom>
        </p:spPr>
      </p:pic>
      <p:sp>
        <p:nvSpPr>
          <p:cNvPr id="5" name="Rectangle 3"/>
          <p:cNvSpPr txBox="1">
            <a:spLocks/>
          </p:cNvSpPr>
          <p:nvPr/>
        </p:nvSpPr>
        <p:spPr bwMode="auto">
          <a:xfrm>
            <a:off x="5334000" y="1295400"/>
            <a:ext cx="365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600" b="1" kern="0" dirty="0" err="1" smtClean="0"/>
              <a:t>NaN</a:t>
            </a:r>
            <a:r>
              <a:rPr lang="en-US" altLang="ko-KR" sz="1600" kern="0" dirty="0" smtClean="0"/>
              <a:t>: Not A Number</a:t>
            </a:r>
          </a:p>
          <a:p>
            <a:pPr>
              <a:lnSpc>
                <a:spcPct val="80000"/>
              </a:lnSpc>
            </a:pPr>
            <a:endParaRPr lang="en-US" altLang="ko-KR" sz="1600" kern="0" dirty="0"/>
          </a:p>
          <a:p>
            <a:pPr>
              <a:lnSpc>
                <a:spcPct val="80000"/>
              </a:lnSpc>
            </a:pPr>
            <a:r>
              <a:rPr lang="en-US" altLang="ko-KR" sz="1600" b="1" kern="0" dirty="0" err="1" smtClean="0"/>
              <a:t>QNaN</a:t>
            </a:r>
            <a:r>
              <a:rPr lang="en-US" altLang="ko-KR" sz="1600" kern="0" dirty="0" smtClean="0"/>
              <a:t>: </a:t>
            </a:r>
            <a:r>
              <a:rPr lang="en-US" altLang="ko-KR" sz="1600" b="1" kern="0" dirty="0" smtClean="0"/>
              <a:t>Quiet</a:t>
            </a:r>
            <a:r>
              <a:rPr lang="en-US" altLang="ko-KR" sz="1600" kern="0" dirty="0" smtClean="0"/>
              <a:t> </a:t>
            </a:r>
            <a:r>
              <a:rPr lang="en-US" altLang="ko-KR" sz="1600" kern="0" dirty="0" err="1" smtClean="0"/>
              <a:t>NaN</a:t>
            </a:r>
            <a:endParaRPr lang="en-US" altLang="ko-KR" sz="1600" kern="0" dirty="0" smtClean="0"/>
          </a:p>
          <a:p>
            <a:pPr lvl="1">
              <a:lnSpc>
                <a:spcPct val="80000"/>
              </a:lnSpc>
            </a:pPr>
            <a:r>
              <a:rPr lang="en-US" altLang="ko-KR" sz="1600" kern="0" dirty="0" smtClean="0"/>
              <a:t>generated </a:t>
            </a:r>
            <a:r>
              <a:rPr lang="en-US" altLang="ko-KR" sz="1600" kern="0" dirty="0"/>
              <a:t>from an operation when the result is not mathematically </a:t>
            </a:r>
            <a:r>
              <a:rPr lang="en-US" altLang="ko-KR" sz="1600" kern="0" dirty="0" smtClean="0"/>
              <a:t>defined</a:t>
            </a:r>
          </a:p>
          <a:p>
            <a:pPr lvl="1">
              <a:lnSpc>
                <a:spcPct val="80000"/>
              </a:lnSpc>
            </a:pPr>
            <a:r>
              <a:rPr lang="en-US" altLang="ko-KR" sz="1600" kern="0" dirty="0"/>
              <a:t>denote </a:t>
            </a:r>
            <a:r>
              <a:rPr lang="en-US" altLang="ko-KR" sz="1600" b="1" i="1" kern="0" dirty="0"/>
              <a:t>indeterminate </a:t>
            </a:r>
            <a:r>
              <a:rPr lang="en-US" altLang="ko-KR" sz="1600" kern="0" dirty="0"/>
              <a:t>operations</a:t>
            </a:r>
          </a:p>
          <a:p>
            <a:pPr lvl="1">
              <a:lnSpc>
                <a:spcPct val="80000"/>
              </a:lnSpc>
            </a:pPr>
            <a:endParaRPr lang="en-US" altLang="ko-KR" sz="1200" kern="0" dirty="0"/>
          </a:p>
          <a:p>
            <a:pPr>
              <a:lnSpc>
                <a:spcPct val="80000"/>
              </a:lnSpc>
            </a:pPr>
            <a:r>
              <a:rPr lang="en-US" altLang="ko-KR" sz="1600" b="1" kern="0" dirty="0" err="1" smtClean="0"/>
              <a:t>SNaN</a:t>
            </a:r>
            <a:r>
              <a:rPr lang="en-US" altLang="ko-KR" sz="1600" kern="0" dirty="0" smtClean="0"/>
              <a:t>: </a:t>
            </a:r>
            <a:r>
              <a:rPr lang="en-US" altLang="ko-KR" sz="1600" b="1" kern="0" dirty="0" smtClean="0"/>
              <a:t>Signaling</a:t>
            </a:r>
            <a:r>
              <a:rPr lang="en-US" altLang="ko-KR" sz="1600" kern="0" dirty="0" smtClean="0"/>
              <a:t> </a:t>
            </a:r>
            <a:r>
              <a:rPr lang="en-US" altLang="ko-KR" sz="1600" kern="0" dirty="0" err="1" smtClean="0"/>
              <a:t>NaN</a:t>
            </a:r>
            <a:endParaRPr lang="en-US" altLang="ko-KR" sz="1600" kern="0" dirty="0" smtClean="0"/>
          </a:p>
          <a:p>
            <a:pPr lvl="1">
              <a:lnSpc>
                <a:spcPct val="80000"/>
              </a:lnSpc>
            </a:pPr>
            <a:r>
              <a:rPr lang="en-US" altLang="ko-KR" sz="1600" kern="0" dirty="0"/>
              <a:t>used to signal an exception when used in </a:t>
            </a:r>
            <a:r>
              <a:rPr lang="en-US" altLang="ko-KR" sz="1600" kern="0" dirty="0" smtClean="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ko-KR" sz="1600" kern="0" dirty="0"/>
              <a:t>c</a:t>
            </a:r>
            <a:r>
              <a:rPr lang="en-US" altLang="ko-KR" sz="1600" kern="0" dirty="0" smtClean="0"/>
              <a:t>an be </a:t>
            </a:r>
            <a:r>
              <a:rPr lang="en-US" altLang="ko-KR" sz="1600" kern="0" dirty="0"/>
              <a:t>to assign to uninitialized variables to trap premature </a:t>
            </a:r>
            <a:r>
              <a:rPr lang="en-US" altLang="ko-KR" sz="1600" kern="0" dirty="0" smtClean="0"/>
              <a:t>usage</a:t>
            </a:r>
          </a:p>
          <a:p>
            <a:pPr lvl="1">
              <a:lnSpc>
                <a:spcPct val="80000"/>
              </a:lnSpc>
            </a:pPr>
            <a:r>
              <a:rPr lang="en-US" altLang="ko-KR" sz="1600" kern="0" dirty="0"/>
              <a:t>denote </a:t>
            </a:r>
            <a:r>
              <a:rPr lang="en-US" altLang="ko-KR" sz="1600" b="1" i="1" kern="0" dirty="0"/>
              <a:t>invalid </a:t>
            </a:r>
            <a:r>
              <a:rPr lang="en-US" altLang="ko-KR" sz="1600" kern="0" dirty="0"/>
              <a:t>operations</a:t>
            </a:r>
            <a:endParaRPr lang="en-US" altLang="ko-KR" sz="1600" kern="0" dirty="0" smtClean="0"/>
          </a:p>
          <a:p>
            <a:pPr lvl="1">
              <a:lnSpc>
                <a:spcPct val="80000"/>
              </a:lnSpc>
            </a:pP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21323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Topic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 smtClean="0"/>
              <a:t> Computer Arithmetic</a:t>
            </a:r>
          </a:p>
          <a:p>
            <a:pPr>
              <a:lnSpc>
                <a:spcPct val="80000"/>
              </a:lnSpc>
            </a:pPr>
            <a:r>
              <a:rPr lang="en-US" altLang="ko-KR" sz="2800" dirty="0" smtClean="0"/>
              <a:t>IEEE </a:t>
            </a:r>
            <a:r>
              <a:rPr lang="en-US" altLang="ko-KR" sz="2800" dirty="0"/>
              <a:t>floating point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 smtClean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sz="2800" dirty="0" smtClean="0"/>
              <a:t>Chapter 2.4, 2.5 (Null)</a:t>
            </a:r>
          </a:p>
          <a:p>
            <a:pPr>
              <a:lnSpc>
                <a:spcPct val="80000"/>
              </a:lnSpc>
            </a:pPr>
            <a:endParaRPr lang="en-US" altLang="ko-KR" sz="2800" dirty="0" smtClean="0"/>
          </a:p>
          <a:p>
            <a:pPr>
              <a:lnSpc>
                <a:spcPct val="80000"/>
              </a:lnSpc>
            </a:pPr>
            <a:endParaRPr lang="en-US" altLang="ko-KR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81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3127375"/>
          </a:xfrm>
        </p:spPr>
        <p:txBody>
          <a:bodyPr/>
          <a:lstStyle/>
          <a:p>
            <a:r>
              <a:rPr lang="en-US" dirty="0" smtClean="0"/>
              <a:t>How to represent a real number in binary?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90612"/>
            <a:ext cx="8178800" cy="51577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Let’s convert decimal </a:t>
            </a:r>
            <a:r>
              <a:rPr lang="en-US" sz="2000" dirty="0"/>
              <a:t>number </a:t>
            </a:r>
            <a:r>
              <a:rPr lang="en-US" sz="2000" b="1" dirty="0"/>
              <a:t>3.8125</a:t>
            </a:r>
            <a:r>
              <a:rPr lang="en-US" sz="2000" dirty="0"/>
              <a:t> to </a:t>
            </a:r>
            <a:r>
              <a:rPr lang="en-US" sz="2000" dirty="0" smtClean="0"/>
              <a:t>a binary number</a:t>
            </a:r>
          </a:p>
          <a:p>
            <a:pPr lvl="1">
              <a:lnSpc>
                <a:spcPct val="110000"/>
              </a:lnSpc>
            </a:pPr>
            <a:r>
              <a:rPr lang="en-US" sz="2000" b="1" dirty="0" smtClean="0"/>
              <a:t>Integer</a:t>
            </a:r>
            <a:r>
              <a:rPr lang="en-US" sz="2000" dirty="0" smtClean="0"/>
              <a:t> part: the same as the integer binary 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3</a:t>
            </a:r>
          </a:p>
          <a:p>
            <a:pPr lvl="1">
              <a:lnSpc>
                <a:spcPct val="110000"/>
              </a:lnSpc>
            </a:pPr>
            <a:r>
              <a:rPr lang="en-US" sz="2000" b="1" dirty="0" smtClean="0"/>
              <a:t>Fractional</a:t>
            </a:r>
            <a:r>
              <a:rPr lang="en-US" sz="2000" dirty="0" smtClean="0"/>
              <a:t> part:</a:t>
            </a:r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sz="2000" b="1" dirty="0" smtClean="0"/>
              <a:t>Multiply the fraction </a:t>
            </a:r>
            <a:r>
              <a:rPr lang="en-US" sz="2000" b="1" dirty="0" smtClean="0">
                <a:solidFill>
                  <a:srgbClr val="FF0000"/>
                </a:solidFill>
              </a:rPr>
              <a:t>by two</a:t>
            </a:r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sz="2000" dirty="0" smtClean="0"/>
              <a:t>Write down the </a:t>
            </a:r>
            <a:r>
              <a:rPr lang="en-US" sz="2000" b="1" dirty="0" smtClean="0"/>
              <a:t>integer part on right</a:t>
            </a:r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sz="2000" dirty="0" smtClean="0"/>
              <a:t>Repeat 1 and 2 </a:t>
            </a:r>
            <a:r>
              <a:rPr lang="en-US" sz="2000" b="1" dirty="0" smtClean="0"/>
              <a:t>until there is </a:t>
            </a:r>
            <a:r>
              <a:rPr lang="en-US" sz="2000" b="1" dirty="0" smtClean="0">
                <a:solidFill>
                  <a:srgbClr val="FF0000"/>
                </a:solidFill>
              </a:rPr>
              <a:t>no fractional part on left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sz="2000" b="1" dirty="0" smtClean="0"/>
              <a:t>Read the integer </a:t>
            </a:r>
            <a:r>
              <a:rPr lang="en-US" sz="2000" dirty="0" smtClean="0"/>
              <a:t>part on right, from </a:t>
            </a:r>
            <a:r>
              <a:rPr lang="en-US" sz="2000" b="1" dirty="0" smtClean="0">
                <a:solidFill>
                  <a:srgbClr val="FF0000"/>
                </a:solidFill>
              </a:rPr>
              <a:t>top to bottom</a:t>
            </a:r>
          </a:p>
          <a:p>
            <a:pPr marL="800100" lvl="1" indent="-342900">
              <a:lnSpc>
                <a:spcPct val="110000"/>
              </a:lnSpc>
              <a:buAutoNum type="arabicPeriod"/>
            </a:pPr>
            <a:endParaRPr lang="en-US" sz="1800" dirty="0" smtClean="0"/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 smtClean="0"/>
              <a:t>From Real to </a:t>
            </a:r>
            <a:r>
              <a:rPr lang="en-US" sz="4000" dirty="0"/>
              <a:t>Binary Numbers </a:t>
            </a:r>
            <a:endParaRPr lang="en-US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399" y="3998640"/>
            <a:ext cx="6553200" cy="1615827"/>
          </a:xfrm>
          <a:prstGeom prst="rect">
            <a:avLst/>
          </a:prstGeom>
          <a:solidFill>
            <a:schemeClr val="accent1">
              <a:alpha val="30000"/>
            </a:schemeClr>
          </a:solidFill>
          <a:ln cap="rnd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sz="1800" b="1" dirty="0" smtClean="0"/>
              <a:t>0.8125 </a:t>
            </a:r>
            <a:r>
              <a:rPr lang="en-US" sz="1800" b="1" dirty="0"/>
              <a:t>* 2 = </a:t>
            </a:r>
            <a:r>
              <a:rPr lang="en-US" sz="1800" b="1" dirty="0" smtClean="0"/>
              <a:t>0.625 </a:t>
            </a:r>
            <a:r>
              <a:rPr lang="en-US" sz="1800" b="1" dirty="0"/>
              <a:t>+ 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110000"/>
              </a:lnSpc>
            </a:pPr>
            <a:r>
              <a:rPr lang="en-US" sz="1800" b="1" dirty="0" smtClean="0"/>
              <a:t>	         </a:t>
            </a:r>
            <a:r>
              <a:rPr lang="en-US" sz="1800" b="1" dirty="0"/>
              <a:t> </a:t>
            </a:r>
            <a:r>
              <a:rPr lang="en-US" sz="1800" b="1" dirty="0" smtClean="0"/>
              <a:t>   0.625*2 </a:t>
            </a:r>
            <a:r>
              <a:rPr lang="en-US" sz="1800" b="1" dirty="0"/>
              <a:t>= </a:t>
            </a:r>
            <a:r>
              <a:rPr lang="en-US" sz="1800" b="1" dirty="0" smtClean="0"/>
              <a:t>0.25 </a:t>
            </a:r>
            <a:r>
              <a:rPr lang="en-US" sz="1800" b="1" dirty="0"/>
              <a:t>+ 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r>
              <a:rPr lang="en-US" sz="1800" b="1" dirty="0" smtClean="0"/>
              <a:t> </a:t>
            </a:r>
            <a:endParaRPr lang="en-US" sz="1800" b="1" dirty="0"/>
          </a:p>
          <a:p>
            <a:pPr lvl="1">
              <a:lnSpc>
                <a:spcPct val="110000"/>
              </a:lnSpc>
            </a:pPr>
            <a:r>
              <a:rPr lang="en-US" sz="1800" b="1" dirty="0" smtClean="0"/>
              <a:t>                                     0.25 </a:t>
            </a:r>
            <a:r>
              <a:rPr lang="en-US" sz="1800" b="1" dirty="0"/>
              <a:t>*2 </a:t>
            </a:r>
            <a:r>
              <a:rPr lang="en-US" sz="1800" b="1" dirty="0" smtClean="0"/>
              <a:t>= 0.5 + </a:t>
            </a:r>
            <a:r>
              <a:rPr lang="en-US" sz="1800" b="1" dirty="0" smtClean="0">
                <a:solidFill>
                  <a:srgbClr val="FF0000"/>
                </a:solidFill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		                 </a:t>
            </a:r>
            <a:r>
              <a:rPr lang="en-US" sz="1800" b="1" dirty="0" smtClean="0"/>
              <a:t>0.5*2 = 0.0 +</a:t>
            </a:r>
            <a:r>
              <a:rPr lang="en-US" sz="1800" b="1" dirty="0" smtClean="0">
                <a:solidFill>
                  <a:srgbClr val="FF0000"/>
                </a:solidFill>
              </a:rPr>
              <a:t> 1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			               0.0 STOP HERE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275" y="5722564"/>
            <a:ext cx="4377447" cy="373436"/>
          </a:xfrm>
          <a:prstGeom prst="rect">
            <a:avLst/>
          </a:prstGeom>
          <a:solidFill>
            <a:schemeClr val="accent1">
              <a:alpha val="30000"/>
            </a:schemeClr>
          </a:solidFill>
          <a:ln cap="rnd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lvl="1" algn="ctr">
              <a:lnSpc>
                <a:spcPct val="110000"/>
              </a:lnSpc>
            </a:pPr>
            <a:r>
              <a:rPr lang="en-US" sz="1800" b="1" dirty="0" smtClean="0">
                <a:solidFill>
                  <a:srgbClr val="0033CC"/>
                </a:solidFill>
              </a:rPr>
              <a:t>3</a:t>
            </a:r>
            <a:r>
              <a:rPr lang="en-US" sz="1800" b="1" dirty="0" smtClean="0">
                <a:solidFill>
                  <a:srgbClr val="FF0000"/>
                </a:solidFill>
              </a:rPr>
              <a:t>.8125</a:t>
            </a:r>
            <a:r>
              <a:rPr lang="en-US" sz="1800" b="1" baseline="-25000" dirty="0" smtClean="0"/>
              <a:t>10 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smtClean="0">
                <a:solidFill>
                  <a:srgbClr val="0033CC"/>
                </a:solidFill>
              </a:rPr>
              <a:t>0011</a:t>
            </a:r>
            <a:r>
              <a:rPr lang="en-US" sz="1800" b="1" dirty="0" smtClean="0">
                <a:solidFill>
                  <a:srgbClr val="FF0000"/>
                </a:solidFill>
              </a:rPr>
              <a:t>.1101</a:t>
            </a:r>
            <a:r>
              <a:rPr lang="en-US" sz="1800" b="1" baseline="-25000" dirty="0" smtClean="0"/>
              <a:t>2</a:t>
            </a:r>
            <a:endParaRPr lang="en-US" sz="1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160836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/>
              <a:t>From Binary to Real Numbers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Binary    I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m-1</a:t>
            </a:r>
            <a:r>
              <a:rPr lang="en-US" sz="2800" dirty="0" smtClean="0"/>
              <a:t>…I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…F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= </a:t>
            </a:r>
          </a:p>
          <a:p>
            <a:pPr marL="0" indent="0">
              <a:buNone/>
            </a:pPr>
            <a:r>
              <a:rPr lang="en-US" sz="2800" dirty="0" smtClean="0"/>
              <a:t>Decimal I*2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 + I*2</a:t>
            </a:r>
            <a:r>
              <a:rPr lang="en-US" sz="2800" baseline="30000" dirty="0" smtClean="0"/>
              <a:t>m-1</a:t>
            </a:r>
            <a:r>
              <a:rPr lang="en-US" sz="2800" dirty="0" smtClean="0"/>
              <a:t> + … + I*2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+ F*2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+ F*2</a:t>
            </a:r>
            <a:r>
              <a:rPr lang="en-US" sz="2800" baseline="30000" dirty="0" smtClean="0"/>
              <a:t>-2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+ … + F*2</a:t>
            </a:r>
            <a:r>
              <a:rPr lang="en-US" sz="2800" baseline="30000" dirty="0" smtClean="0"/>
              <a:t>-(n-1)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F*2</a:t>
            </a:r>
            <a:r>
              <a:rPr lang="en-US" sz="2800" baseline="30000" dirty="0" smtClean="0"/>
              <a:t>-n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10.101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1*2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 smtClean="0"/>
              <a:t>0*2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+ 1*2</a:t>
            </a:r>
            <a:r>
              <a:rPr lang="en-US" baseline="30000" dirty="0"/>
              <a:t>-1</a:t>
            </a:r>
            <a:r>
              <a:rPr lang="en-US" dirty="0"/>
              <a:t> + 0*2</a:t>
            </a:r>
            <a:r>
              <a:rPr lang="en-US" baseline="30000" dirty="0"/>
              <a:t>-2 </a:t>
            </a:r>
            <a:r>
              <a:rPr lang="en-US" dirty="0"/>
              <a:t>+ 1*2</a:t>
            </a:r>
            <a:r>
              <a:rPr lang="en-US" baseline="30000" dirty="0"/>
              <a:t>-3</a:t>
            </a:r>
            <a:endParaRPr lang="en-US" dirty="0"/>
          </a:p>
          <a:p>
            <a:pPr marL="0" indent="0">
              <a:buNone/>
            </a:pPr>
            <a:r>
              <a:rPr lang="en-US" baseline="30000" dirty="0" smtClean="0"/>
              <a:t>                    </a:t>
            </a:r>
            <a:r>
              <a:rPr lang="en-US" dirty="0"/>
              <a:t>= </a:t>
            </a:r>
            <a:r>
              <a:rPr lang="en-US" dirty="0" smtClean="0"/>
              <a:t>2 + 0.5 + 0.125 = 2.625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90612"/>
            <a:ext cx="8178800" cy="5157787"/>
          </a:xfrm>
        </p:spPr>
        <p:txBody>
          <a:bodyPr/>
          <a:lstStyle/>
          <a:p>
            <a:pPr marL="285750">
              <a:lnSpc>
                <a:spcPct val="110000"/>
              </a:lnSpc>
            </a:pPr>
            <a:r>
              <a:rPr lang="en-US" sz="2200" dirty="0" smtClean="0"/>
              <a:t>Many fractions are </a:t>
            </a:r>
            <a:r>
              <a:rPr lang="en-US" sz="2200" b="1" dirty="0" smtClean="0"/>
              <a:t>repeating infinitely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/>
              <a:t>	E.g., convert 0.6 to binary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 smtClean="0"/>
              <a:t>0.6 * 2 = 0.2 </a:t>
            </a:r>
            <a:r>
              <a:rPr lang="en-US" sz="1800" dirty="0"/>
              <a:t>-----</a:t>
            </a:r>
            <a:r>
              <a:rPr lang="en-US" sz="1800" dirty="0" smtClean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 smtClean="0"/>
              <a:t>0.2 * 2 = 0.4 -----0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 smtClean="0"/>
              <a:t>0.4 * 2 = 0.8 -----0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 smtClean="0"/>
              <a:t>0.8 * 2 = 0.6 -----</a:t>
            </a:r>
            <a:r>
              <a:rPr lang="en-US" sz="1800" dirty="0" smtClean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0.6 * 2 = 0.2 -----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endParaRPr lang="en-US" sz="1800" b="1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0.2 * 2 = 0.4 -----0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0.4 * 2 = 0.8 -----0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0.8 * 2 = 0.6 -----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So, 0.6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 0.1001100110011001….. (will be repeated infinitely)</a:t>
            </a:r>
            <a:endParaRPr lang="en-US" sz="1800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/>
              <a:t>Real Numbers </a:t>
            </a:r>
            <a:r>
              <a:rPr lang="en-US" sz="4000" dirty="0" smtClean="0"/>
              <a:t>and Errors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057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Integer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87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4" y="1090612"/>
            <a:ext cx="8493125" cy="5157787"/>
          </a:xfrm>
        </p:spPr>
        <p:txBody>
          <a:bodyPr/>
          <a:lstStyle/>
          <a:p>
            <a:pPr marL="285750">
              <a:lnSpc>
                <a:spcPct val="110000"/>
              </a:lnSpc>
            </a:pPr>
            <a:r>
              <a:rPr lang="en-US" sz="2000" b="1" dirty="0" smtClean="0"/>
              <a:t>Keep the number of bits </a:t>
            </a:r>
            <a:r>
              <a:rPr lang="en-US" sz="2000" b="1" dirty="0" smtClean="0">
                <a:solidFill>
                  <a:srgbClr val="FF0000"/>
                </a:solidFill>
              </a:rPr>
              <a:t>finite</a:t>
            </a:r>
          </a:p>
          <a:p>
            <a:pPr marL="685800" lvl="1">
              <a:lnSpc>
                <a:spcPct val="110000"/>
              </a:lnSpc>
            </a:pPr>
            <a:r>
              <a:rPr lang="en-US" sz="2000" b="1" dirty="0" smtClean="0"/>
              <a:t>Truncation</a:t>
            </a:r>
            <a:r>
              <a:rPr lang="en-US" sz="2000" dirty="0" smtClean="0"/>
              <a:t>: The simplest technique – just drop unwanted bits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E.g., 0.1101101 </a:t>
            </a:r>
            <a:r>
              <a:rPr lang="en-US" sz="2000" dirty="0" smtClean="0">
                <a:sym typeface="Wingdings" pitchFamily="2" charset="2"/>
              </a:rPr>
              <a:t> 0.1101 </a:t>
            </a:r>
          </a:p>
          <a:p>
            <a:pPr marL="685800" lvl="1">
              <a:lnSpc>
                <a:spcPct val="110000"/>
              </a:lnSpc>
            </a:pPr>
            <a:endParaRPr lang="en-US" sz="2000" dirty="0" smtClean="0"/>
          </a:p>
          <a:p>
            <a:pPr marL="685800" lvl="1">
              <a:lnSpc>
                <a:spcPct val="110000"/>
              </a:lnSpc>
            </a:pPr>
            <a:r>
              <a:rPr lang="en-US" sz="2000" b="1" dirty="0" smtClean="0"/>
              <a:t>Rounding</a:t>
            </a:r>
            <a:r>
              <a:rPr lang="en-US" sz="2000" dirty="0" smtClean="0"/>
              <a:t>: Better technique, but a bit complicated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If the </a:t>
            </a:r>
            <a:r>
              <a:rPr lang="en-US" sz="2000" b="1" dirty="0" smtClean="0">
                <a:solidFill>
                  <a:srgbClr val="0070C0"/>
                </a:solidFill>
              </a:rPr>
              <a:t>value of the lost digits </a:t>
            </a:r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rgbClr val="FF0000"/>
                </a:solidFill>
              </a:rPr>
              <a:t>greater than </a:t>
            </a:r>
            <a:r>
              <a:rPr lang="en-US" sz="2000" b="1" dirty="0" smtClean="0">
                <a:solidFill>
                  <a:srgbClr val="0070C0"/>
                </a:solidFill>
              </a:rPr>
              <a:t>half of the least-significant bit of the retained digits</a:t>
            </a:r>
            <a:r>
              <a:rPr lang="en-US" sz="2000" dirty="0" smtClean="0"/>
              <a:t>, add 1 to the LSB; otherwise drop.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2000" dirty="0" smtClean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/>
              <a:t>E.g</a:t>
            </a:r>
            <a:r>
              <a:rPr lang="en-US" sz="2000" dirty="0"/>
              <a:t>., </a:t>
            </a:r>
            <a:r>
              <a:rPr lang="en-US" sz="2000" dirty="0" smtClean="0"/>
              <a:t>0.1101101: If I w</a:t>
            </a:r>
            <a:r>
              <a:rPr lang="en-US" sz="2000" dirty="0" smtClean="0">
                <a:sym typeface="Wingdings" pitchFamily="2" charset="2"/>
              </a:rPr>
              <a:t>ant to lose the last three bits, what shall I do?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0.1101101 =  0.1101 + 0.0000101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                   0.1101 + 0.0001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                  =   0.11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10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dirty="0" smtClean="0"/>
              <a:t>Rounding and Truncation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856712"/>
            <a:ext cx="47244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LSB of retained digits: 0.0001 = 2</a:t>
            </a:r>
            <a:r>
              <a:rPr lang="en-US" sz="1800" baseline="30000" dirty="0" smtClean="0">
                <a:solidFill>
                  <a:srgbClr val="FF0000"/>
                </a:solidFill>
              </a:rPr>
              <a:t>-4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Lost digits: 0.0000101 = (2</a:t>
            </a:r>
            <a:r>
              <a:rPr lang="en-US" sz="1800" baseline="30000" dirty="0" smtClean="0">
                <a:solidFill>
                  <a:srgbClr val="FF0000"/>
                </a:solidFill>
              </a:rPr>
              <a:t>-5</a:t>
            </a:r>
            <a:r>
              <a:rPr lang="en-US" sz="1800" dirty="0" smtClean="0">
                <a:solidFill>
                  <a:srgbClr val="FF0000"/>
                </a:solidFill>
              </a:rPr>
              <a:t>+ 2</a:t>
            </a:r>
            <a:r>
              <a:rPr lang="en-US" sz="1800" baseline="30000" dirty="0" smtClean="0">
                <a:solidFill>
                  <a:srgbClr val="FF0000"/>
                </a:solidFill>
              </a:rPr>
              <a:t>-7</a:t>
            </a:r>
            <a:r>
              <a:rPr lang="en-US" sz="1800" dirty="0" smtClean="0">
                <a:solidFill>
                  <a:srgbClr val="FF0000"/>
                </a:solidFill>
              </a:rPr>
              <a:t>) &gt; 2</a:t>
            </a:r>
            <a:r>
              <a:rPr lang="en-US" sz="1800" baseline="30000" dirty="0" smtClean="0">
                <a:solidFill>
                  <a:srgbClr val="FF0000"/>
                </a:solidFill>
              </a:rPr>
              <a:t>-4</a:t>
            </a:r>
            <a:r>
              <a:rPr lang="en-US" sz="1800" dirty="0" smtClean="0">
                <a:solidFill>
                  <a:srgbClr val="FF0000"/>
                </a:solidFill>
              </a:rPr>
              <a:t> / 2</a:t>
            </a:r>
            <a:endParaRPr lang="en-US" sz="1800" baseline="30000" dirty="0">
              <a:solidFill>
                <a:srgbClr val="FF0000"/>
              </a:solidFill>
            </a:endParaRPr>
          </a:p>
          <a:p>
            <a:endParaRPr lang="en-US" sz="1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83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3127375"/>
          </a:xfrm>
        </p:spPr>
        <p:txBody>
          <a:bodyPr/>
          <a:lstStyle/>
          <a:p>
            <a:r>
              <a:rPr lang="en-US" dirty="0" smtClean="0"/>
              <a:t>How to represent a real number in a computer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90612"/>
            <a:ext cx="8178800" cy="51577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Two main approaches: Fixed-point vs. Floating-point </a:t>
            </a:r>
            <a:endParaRPr lang="en-US" sz="2000" dirty="0" smtClean="0"/>
          </a:p>
          <a:p>
            <a:pPr lvl="3">
              <a:lnSpc>
                <a:spcPct val="110000"/>
              </a:lnSpc>
            </a:pP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Fixed-point representation (</a:t>
            </a:r>
            <a:r>
              <a:rPr lang="en-US" sz="2400" b="1" dirty="0" smtClean="0">
                <a:solidFill>
                  <a:srgbClr val="FF0000"/>
                </a:solidFill>
              </a:rPr>
              <a:t>NOT used </a:t>
            </a:r>
            <a:r>
              <a:rPr lang="en-US" sz="2400" dirty="0" smtClean="0"/>
              <a:t>now)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Divide the bits into </a:t>
            </a:r>
            <a:r>
              <a:rPr lang="en-US" sz="2000" b="1" dirty="0" smtClean="0"/>
              <a:t>integer</a:t>
            </a:r>
            <a:r>
              <a:rPr lang="en-US" sz="2000" dirty="0" smtClean="0"/>
              <a:t> part and </a:t>
            </a:r>
            <a:r>
              <a:rPr lang="en-US" sz="2000" b="1" dirty="0" smtClean="0"/>
              <a:t>fraction </a:t>
            </a:r>
            <a:r>
              <a:rPr lang="en-US" sz="2000" dirty="0" smtClean="0"/>
              <a:t>part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“Point” </a:t>
            </a:r>
            <a:r>
              <a:rPr lang="en-US" sz="2000" dirty="0" smtClean="0"/>
              <a:t>is fixed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Easier but less flexible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Floating-point representation (</a:t>
            </a:r>
            <a:r>
              <a:rPr lang="en-US" sz="2400" b="1" dirty="0" smtClean="0">
                <a:solidFill>
                  <a:srgbClr val="00B050"/>
                </a:solidFill>
              </a:rPr>
              <a:t>IEEE standard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Divide the bits </a:t>
            </a:r>
            <a:r>
              <a:rPr lang="en-US" sz="2000" dirty="0" smtClean="0"/>
              <a:t>into </a:t>
            </a:r>
            <a:r>
              <a:rPr lang="en-US" sz="2000" b="1" dirty="0" smtClean="0"/>
              <a:t>sign</a:t>
            </a:r>
            <a:r>
              <a:rPr lang="en-US" sz="2000" dirty="0" smtClean="0"/>
              <a:t>, </a:t>
            </a:r>
            <a:r>
              <a:rPr lang="en-US" sz="2000" b="1" dirty="0" smtClean="0"/>
              <a:t>exponent</a:t>
            </a:r>
            <a:r>
              <a:rPr lang="en-US" sz="2000" dirty="0" smtClean="0"/>
              <a:t> and </a:t>
            </a:r>
            <a:r>
              <a:rPr lang="en-US" sz="2000" b="1" dirty="0" smtClean="0"/>
              <a:t>mantissa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 “Point” is floating 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Match with scientific notation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Flexible but more complex</a:t>
            </a:r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3600" dirty="0"/>
              <a:t>Real </a:t>
            </a:r>
            <a:r>
              <a:rPr lang="en-US" sz="3600" dirty="0" smtClean="0"/>
              <a:t>Numbers </a:t>
            </a:r>
            <a:r>
              <a:rPr lang="en-US" sz="3600" dirty="0"/>
              <a:t>in </a:t>
            </a:r>
            <a:r>
              <a:rPr lang="en-US" sz="3600" dirty="0" smtClean="0"/>
              <a:t>a Computer </a:t>
            </a:r>
            <a:r>
              <a:rPr lang="en-US" sz="36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939523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10122</TotalTime>
  <Words>871</Words>
  <Application>Microsoft Office PowerPoint</Application>
  <PresentationFormat>On-screen Show (4:3)</PresentationFormat>
  <Paragraphs>204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Frutiger 55 Roman</vt:lpstr>
      <vt:lpstr>굴림</vt:lpstr>
      <vt:lpstr>맑은 고딕</vt:lpstr>
      <vt:lpstr>ＭＳ Ｐゴシック</vt:lpstr>
      <vt:lpstr>Arial</vt:lpstr>
      <vt:lpstr>Calibri</vt:lpstr>
      <vt:lpstr>Wingdings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</vt:lpstr>
      <vt:lpstr>How to represent a real number in binary?</vt:lpstr>
      <vt:lpstr>PowerPoint Presentation</vt:lpstr>
      <vt:lpstr>From Binary to Real Numbers</vt:lpstr>
      <vt:lpstr>PowerPoint Presentation</vt:lpstr>
      <vt:lpstr>PowerPoint Presentation</vt:lpstr>
      <vt:lpstr>How to represent a real number in a computer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real numbers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422 Hardware and Computer Organization</dc:title>
  <dc:creator>Yang Peng</dc:creator>
  <cp:lastModifiedBy>Yang Peng</cp:lastModifiedBy>
  <cp:revision>130</cp:revision>
  <cp:lastPrinted>2013-01-31T20:32:59Z</cp:lastPrinted>
  <dcterms:created xsi:type="dcterms:W3CDTF">2006-01-05T18:10:09Z</dcterms:created>
  <dcterms:modified xsi:type="dcterms:W3CDTF">2018-10-03T02:41:13Z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