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DD416-DAD2-41A7-9B31-BB2DAB36141A}" v="25" dt="2020-02-03T22:45:04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34797abe98eaa765" providerId="LiveId" clId="{D36C1D75-EE2C-4E89-B728-B94DDFDB4875}"/>
    <pc:docChg chg="custSel addSld delSld modSld">
      <pc:chgData name="Jim" userId="34797abe98eaa765" providerId="LiveId" clId="{D36C1D75-EE2C-4E89-B728-B94DDFDB4875}" dt="2020-02-03T22:50:07.636" v="1394" actId="1076"/>
      <pc:docMkLst>
        <pc:docMk/>
      </pc:docMkLst>
      <pc:sldChg chg="delSp modSp">
        <pc:chgData name="Jim" userId="34797abe98eaa765" providerId="LiveId" clId="{D36C1D75-EE2C-4E89-B728-B94DDFDB4875}" dt="2020-02-03T22:32:21.552" v="664" actId="1076"/>
        <pc:sldMkLst>
          <pc:docMk/>
          <pc:sldMk cId="3591653385" sldId="257"/>
        </pc:sldMkLst>
        <pc:spChg chg="mod">
          <ac:chgData name="Jim" userId="34797abe98eaa765" providerId="LiveId" clId="{D36C1D75-EE2C-4E89-B728-B94DDFDB4875}" dt="2020-02-03T22:19:44.520" v="1" actId="20577"/>
          <ac:spMkLst>
            <pc:docMk/>
            <pc:sldMk cId="3591653385" sldId="257"/>
            <ac:spMk id="2" creationId="{18C92890-0BCC-4404-A01A-5B6D501A2060}"/>
          </ac:spMkLst>
        </pc:spChg>
        <pc:spChg chg="mod">
          <ac:chgData name="Jim" userId="34797abe98eaa765" providerId="LiveId" clId="{D36C1D75-EE2C-4E89-B728-B94DDFDB4875}" dt="2020-02-03T22:32:21.552" v="664" actId="1076"/>
          <ac:spMkLst>
            <pc:docMk/>
            <pc:sldMk cId="3591653385" sldId="257"/>
            <ac:spMk id="3" creationId="{998CA34F-48F9-46A1-AEA1-1D017B8D47E7}"/>
          </ac:spMkLst>
        </pc:spChg>
        <pc:spChg chg="del">
          <ac:chgData name="Jim" userId="34797abe98eaa765" providerId="LiveId" clId="{D36C1D75-EE2C-4E89-B728-B94DDFDB4875}" dt="2020-02-03T22:22:31.720" v="47" actId="478"/>
          <ac:spMkLst>
            <pc:docMk/>
            <pc:sldMk cId="3591653385" sldId="257"/>
            <ac:spMk id="4" creationId="{00000000-0000-0000-0000-000000000000}"/>
          </ac:spMkLst>
        </pc:spChg>
        <pc:spChg chg="del">
          <ac:chgData name="Jim" userId="34797abe98eaa765" providerId="LiveId" clId="{D36C1D75-EE2C-4E89-B728-B94DDFDB4875}" dt="2020-02-03T22:26:55.015" v="440" actId="478"/>
          <ac:spMkLst>
            <pc:docMk/>
            <pc:sldMk cId="3591653385" sldId="257"/>
            <ac:spMk id="5" creationId="{998CA34F-48F9-46A1-AEA1-1D017B8D47E7}"/>
          </ac:spMkLst>
        </pc:spChg>
      </pc:sldChg>
      <pc:sldChg chg="del">
        <pc:chgData name="Jim" userId="34797abe98eaa765" providerId="LiveId" clId="{D36C1D75-EE2C-4E89-B728-B94DDFDB4875}" dt="2020-02-03T22:28:44.461" v="584" actId="47"/>
        <pc:sldMkLst>
          <pc:docMk/>
          <pc:sldMk cId="3256582766" sldId="258"/>
        </pc:sldMkLst>
      </pc:sldChg>
      <pc:sldChg chg="del">
        <pc:chgData name="Jim" userId="34797abe98eaa765" providerId="LiveId" clId="{D36C1D75-EE2C-4E89-B728-B94DDFDB4875}" dt="2020-02-03T22:28:44.461" v="584" actId="47"/>
        <pc:sldMkLst>
          <pc:docMk/>
          <pc:sldMk cId="4189313693" sldId="260"/>
        </pc:sldMkLst>
      </pc:sldChg>
      <pc:sldChg chg="del">
        <pc:chgData name="Jim" userId="34797abe98eaa765" providerId="LiveId" clId="{D36C1D75-EE2C-4E89-B728-B94DDFDB4875}" dt="2020-02-03T22:28:44.461" v="584" actId="47"/>
        <pc:sldMkLst>
          <pc:docMk/>
          <pc:sldMk cId="1861186000" sldId="261"/>
        </pc:sldMkLst>
      </pc:sldChg>
      <pc:sldChg chg="delSp modSp">
        <pc:chgData name="Jim" userId="34797abe98eaa765" providerId="LiveId" clId="{D36C1D75-EE2C-4E89-B728-B94DDFDB4875}" dt="2020-02-03T22:50:07.636" v="1394" actId="1076"/>
        <pc:sldMkLst>
          <pc:docMk/>
          <pc:sldMk cId="1633564303" sldId="262"/>
        </pc:sldMkLst>
        <pc:spChg chg="mod">
          <ac:chgData name="Jim" userId="34797abe98eaa765" providerId="LiveId" clId="{D36C1D75-EE2C-4E89-B728-B94DDFDB4875}" dt="2020-02-03T22:48:17.882" v="1314" actId="20577"/>
          <ac:spMkLst>
            <pc:docMk/>
            <pc:sldMk cId="1633564303" sldId="262"/>
            <ac:spMk id="2" creationId="{18C92890-0BCC-4404-A01A-5B6D501A2060}"/>
          </ac:spMkLst>
        </pc:spChg>
        <pc:spChg chg="mod">
          <ac:chgData name="Jim" userId="34797abe98eaa765" providerId="LiveId" clId="{D36C1D75-EE2C-4E89-B728-B94DDFDB4875}" dt="2020-02-03T22:50:07.636" v="1394" actId="1076"/>
          <ac:spMkLst>
            <pc:docMk/>
            <pc:sldMk cId="1633564303" sldId="262"/>
            <ac:spMk id="8" creationId="{88384FAF-F940-4BFE-A71C-FD9A197BAF5A}"/>
          </ac:spMkLst>
        </pc:spChg>
        <pc:spChg chg="del">
          <ac:chgData name="Jim" userId="34797abe98eaa765" providerId="LiveId" clId="{D36C1D75-EE2C-4E89-B728-B94DDFDB4875}" dt="2020-02-03T22:48:55.492" v="1379" actId="478"/>
          <ac:spMkLst>
            <pc:docMk/>
            <pc:sldMk cId="1633564303" sldId="262"/>
            <ac:spMk id="10" creationId="{5819ED79-09C8-4485-A3A2-CFB2957E9444}"/>
          </ac:spMkLst>
        </pc:spChg>
      </pc:sldChg>
      <pc:sldChg chg="addSp modSp add">
        <pc:chgData name="Jim" userId="34797abe98eaa765" providerId="LiveId" clId="{D36C1D75-EE2C-4E89-B728-B94DDFDB4875}" dt="2020-02-03T22:49:49.707" v="1393" actId="1076"/>
        <pc:sldMkLst>
          <pc:docMk/>
          <pc:sldMk cId="2116520124" sldId="263"/>
        </pc:sldMkLst>
        <pc:spChg chg="mod">
          <ac:chgData name="Jim" userId="34797abe98eaa765" providerId="LiveId" clId="{D36C1D75-EE2C-4E89-B728-B94DDFDB4875}" dt="2020-02-03T22:49:43.013" v="1392" actId="6549"/>
          <ac:spMkLst>
            <pc:docMk/>
            <pc:sldMk cId="2116520124" sldId="263"/>
            <ac:spMk id="3" creationId="{998CA34F-48F9-46A1-AEA1-1D017B8D47E7}"/>
          </ac:spMkLst>
        </pc:spChg>
        <pc:spChg chg="add mod">
          <ac:chgData name="Jim" userId="34797abe98eaa765" providerId="LiveId" clId="{D36C1D75-EE2C-4E89-B728-B94DDFDB4875}" dt="2020-02-03T22:49:49.707" v="1393" actId="1076"/>
          <ac:spMkLst>
            <pc:docMk/>
            <pc:sldMk cId="2116520124" sldId="263"/>
            <ac:spMk id="4" creationId="{484F4344-EAD9-4D84-833E-A8939E4BEEE8}"/>
          </ac:spMkLst>
        </pc:spChg>
        <pc:spChg chg="add mod">
          <ac:chgData name="Jim" userId="34797abe98eaa765" providerId="LiveId" clId="{D36C1D75-EE2C-4E89-B728-B94DDFDB4875}" dt="2020-02-03T22:46:00.758" v="1312" actId="1076"/>
          <ac:spMkLst>
            <pc:docMk/>
            <pc:sldMk cId="2116520124" sldId="263"/>
            <ac:spMk id="9" creationId="{665DADE3-BE41-4B5C-AA03-45A2C7A02729}"/>
          </ac:spMkLst>
        </pc:spChg>
      </pc:sldChg>
      <pc:sldChg chg="del">
        <pc:chgData name="Jim" userId="34797abe98eaa765" providerId="LiveId" clId="{D36C1D75-EE2C-4E89-B728-B94DDFDB4875}" dt="2020-02-03T22:28:47.786" v="585" actId="47"/>
        <pc:sldMkLst>
          <pc:docMk/>
          <pc:sldMk cId="345854125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F7B94-D910-474F-965C-DE6AF81BCE0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43B8-D6CE-415C-A7F7-F92275B6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0C1-5CD1-4C24-A7AE-B4DE5AD6B3A1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A567-7D32-42AA-865E-81EDCD2B83FD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298-12A8-406D-AFA1-5746C3BBCEE7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1B8C-65F0-429F-82A4-D9914D494241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DEF6-9A04-4D9F-A61D-E0EAC0E751BA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22C6-313C-47CA-B246-45DE9090C349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F004-E0D5-41A5-9F0C-745790DF51ED}" type="datetime1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7B8-1326-4C01-89AE-0CE056CD281C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9ABC-135B-4259-BD15-4A2899313291}" type="datetime1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344-B7DF-448B-A11F-3489F272840D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347-4698-4817-B304-CCC09FFB0653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5FD2-42E9-4837-995E-15A0E8AEED84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585271" y="63091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H05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1001041" y="1862120"/>
            <a:ext cx="9994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Answer the following questions in the context of a Bottom-Up Parser:</a:t>
            </a:r>
          </a:p>
          <a:p>
            <a:endParaRPr lang="en-US" sz="2000"/>
          </a:p>
          <a:p>
            <a:pPr marL="457200" indent="-457200">
              <a:buAutoNum type="arabicPlain"/>
            </a:pPr>
            <a:r>
              <a:rPr lang="en-US" sz="2000"/>
              <a:t>Why is a Bottom-Up parse so called?</a:t>
            </a:r>
          </a:p>
          <a:p>
            <a:pPr marL="457200" indent="-457200">
              <a:buAutoNum type="arabicPlain"/>
            </a:pPr>
            <a:r>
              <a:rPr lang="en-US" sz="2000"/>
              <a:t>What is the input to, and the output from, a Bottom-Up parser?</a:t>
            </a:r>
          </a:p>
          <a:p>
            <a:pPr marL="457200" indent="-457200">
              <a:buAutoNum type="arabicPlain"/>
            </a:pPr>
            <a:r>
              <a:rPr lang="en-US" sz="2000"/>
              <a:t>What happens on a </a:t>
            </a:r>
            <a:r>
              <a:rPr lang="en-US" sz="2000" i="1">
                <a:solidFill>
                  <a:srgbClr val="FF0000"/>
                </a:solidFill>
              </a:rPr>
              <a:t>shift</a:t>
            </a:r>
            <a:r>
              <a:rPr lang="en-US" sz="2000"/>
              <a:t> operation?</a:t>
            </a:r>
          </a:p>
          <a:p>
            <a:pPr marL="457200" indent="-457200">
              <a:buAutoNum type="arabicPlain"/>
            </a:pPr>
            <a:r>
              <a:rPr lang="en-US" sz="2000"/>
              <a:t>What happens on a </a:t>
            </a:r>
            <a:r>
              <a:rPr lang="en-US" sz="2000" i="1">
                <a:solidFill>
                  <a:srgbClr val="FF0000"/>
                </a:solidFill>
              </a:rPr>
              <a:t>reduce</a:t>
            </a:r>
            <a:r>
              <a:rPr lang="en-US" sz="2000"/>
              <a:t> operation?</a:t>
            </a:r>
          </a:p>
          <a:p>
            <a:pPr marL="457200" indent="-457200">
              <a:buAutoNum type="arabicPlain"/>
            </a:pPr>
            <a:r>
              <a:rPr lang="en-US" sz="2000"/>
              <a:t>What is a </a:t>
            </a:r>
            <a:r>
              <a:rPr lang="en-US" sz="2000" i="1">
                <a:solidFill>
                  <a:srgbClr val="FF0000"/>
                </a:solidFill>
              </a:rPr>
              <a:t>handle</a:t>
            </a:r>
            <a:r>
              <a:rPr lang="en-US" sz="2000"/>
              <a:t>?</a:t>
            </a:r>
          </a:p>
          <a:p>
            <a:pPr marL="457200" indent="-457200">
              <a:buAutoNum type="arabicPlain"/>
            </a:pPr>
            <a:r>
              <a:rPr lang="en-US" sz="2000"/>
              <a:t>What is a </a:t>
            </a:r>
            <a:r>
              <a:rPr lang="en-US" sz="2000" i="1">
                <a:solidFill>
                  <a:srgbClr val="FF0000"/>
                </a:solidFill>
              </a:rPr>
              <a:t>frontier</a:t>
            </a:r>
            <a:r>
              <a:rPr lang="en-US" sz="2000"/>
              <a:t>?</a:t>
            </a:r>
          </a:p>
          <a:p>
            <a:pPr marL="457200" indent="-457200">
              <a:buAutoNum type="arabicPlain"/>
            </a:pPr>
            <a:r>
              <a:rPr lang="en-US" sz="2000"/>
              <a:t>What’s the difference between a </a:t>
            </a:r>
            <a:r>
              <a:rPr lang="en-US" sz="2000" i="1">
                <a:solidFill>
                  <a:srgbClr val="FF0000"/>
                </a:solidFill>
              </a:rPr>
              <a:t>sentential form</a:t>
            </a:r>
            <a:r>
              <a:rPr lang="en-US" sz="2000"/>
              <a:t>, and a </a:t>
            </a:r>
            <a:r>
              <a:rPr lang="en-US" sz="2000" i="1">
                <a:solidFill>
                  <a:srgbClr val="FF0000"/>
                </a:solidFill>
              </a:rPr>
              <a:t>sentence</a:t>
            </a:r>
            <a:r>
              <a:rPr lang="en-US" sz="2000"/>
              <a:t>?</a:t>
            </a:r>
          </a:p>
          <a:p>
            <a:pPr marL="457200" indent="-457200">
              <a:buAutoNum type="arabicPlain"/>
            </a:pPr>
            <a:r>
              <a:rPr lang="en-US" sz="2000"/>
              <a:t>Why is a Bottom-Up parser also called an “LR” parser? </a:t>
            </a:r>
          </a:p>
          <a:p>
            <a:pPr marL="457200" indent="-457200">
              <a:buAutoNum type="arabicPlain"/>
            </a:pPr>
            <a:r>
              <a:rPr lang="en-US" sz="2000"/>
              <a:t>What’s the difference between an LR(1) parser and an LR(2) parser?</a:t>
            </a:r>
          </a:p>
          <a:p>
            <a:pPr marL="457200" indent="-457200">
              <a:buAutoNum type="arabicPlain"/>
            </a:pPr>
            <a:endParaRPr lang="en-US" sz="2000"/>
          </a:p>
          <a:p>
            <a:pPr marL="457200" indent="-457200">
              <a:buAutoNum type="arabicPlain"/>
            </a:pPr>
            <a:endParaRPr lang="en-US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563EFD-6BA6-438A-BE8B-45471C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9FD28-4503-4A46-A267-8EE1E70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585271" y="63091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H05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735034" y="870134"/>
            <a:ext cx="9994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10"/>
            </a:pPr>
            <a:r>
              <a:rPr lang="en-US" sz="2000"/>
              <a:t>Every AST node in our Tog parser contains the fields: </a:t>
            </a:r>
            <a:r>
              <a:rPr lang="en-US" sz="2000">
                <a:solidFill>
                  <a:srgbClr val="FF0000"/>
                </a:solidFill>
              </a:rPr>
              <a:t>AST kind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Ast* next</a:t>
            </a:r>
            <a:r>
              <a:rPr lang="en-US" sz="2000"/>
              <a:t>.  What do these two fields contain?  Give an example.</a:t>
            </a:r>
          </a:p>
          <a:p>
            <a:pPr marL="457200" indent="-457200">
              <a:buAutoNum type="arabicPlain" startAt="10"/>
            </a:pPr>
            <a:r>
              <a:rPr lang="en-US" sz="2000"/>
              <a:t>The next code snippet shows an </a:t>
            </a:r>
            <a:r>
              <a:rPr lang="en-US" sz="2000">
                <a:solidFill>
                  <a:srgbClr val="FF0000"/>
                </a:solidFill>
              </a:rPr>
              <a:t>AstLet</a:t>
            </a:r>
            <a:r>
              <a:rPr lang="en-US" sz="2000"/>
              <a:t> node.  Why do we make </a:t>
            </a:r>
            <a:r>
              <a:rPr lang="en-US" sz="2000" i="1"/>
              <a:t>every</a:t>
            </a:r>
            <a:r>
              <a:rPr lang="en-US" sz="2000"/>
              <a:t> AST node contain the two fields </a:t>
            </a:r>
            <a:r>
              <a:rPr lang="en-US" sz="2000">
                <a:solidFill>
                  <a:srgbClr val="FF0000"/>
                </a:solidFill>
              </a:rPr>
              <a:t>kind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next</a:t>
            </a:r>
            <a:r>
              <a:rPr lang="en-US" sz="2000"/>
              <a:t>?</a:t>
            </a:r>
          </a:p>
          <a:p>
            <a:pPr marL="457200" indent="-457200">
              <a:buAutoNum type="arabicPlain" startAt="10"/>
            </a:pPr>
            <a:endParaRPr lang="en-US" sz="2000"/>
          </a:p>
          <a:p>
            <a:pPr marL="457200" indent="-457200">
              <a:buAutoNum type="arabicPlain" startAt="10"/>
            </a:pPr>
            <a:endParaRPr lang="en-US" sz="2000"/>
          </a:p>
          <a:p>
            <a:pPr marL="457200" indent="-457200">
              <a:buAutoNum type="arabicPlain" startAt="10"/>
            </a:pPr>
            <a:endParaRPr lang="en-US" sz="2000"/>
          </a:p>
          <a:p>
            <a:pPr marL="457200" indent="-457200">
              <a:buAutoNum type="arabicPlain" startAt="10"/>
            </a:pPr>
            <a:endParaRPr lang="en-US" sz="2000"/>
          </a:p>
          <a:p>
            <a:pPr marL="457200" indent="-457200">
              <a:buAutoNum type="arabicPlain" startAt="10"/>
            </a:pPr>
            <a:endParaRPr lang="en-US" sz="2000"/>
          </a:p>
          <a:p>
            <a:pPr marL="457200" indent="-457200">
              <a:buAutoNum type="arabicPlain" startAt="10"/>
            </a:pPr>
            <a:endParaRPr lang="en-US" sz="2000"/>
          </a:p>
          <a:p>
            <a:pPr marL="457200" indent="-457200">
              <a:buAutoNum type="arabicPlain" startAt="10"/>
            </a:pPr>
            <a:r>
              <a:rPr lang="en-US" sz="2000"/>
              <a:t>What’s the difference between </a:t>
            </a:r>
            <a:r>
              <a:rPr lang="en-US" sz="2000">
                <a:solidFill>
                  <a:srgbClr val="FF0000"/>
                </a:solidFill>
              </a:rPr>
              <a:t>static</a:t>
            </a:r>
            <a:r>
              <a:rPr lang="en-US" sz="2000"/>
              <a:t> and </a:t>
            </a:r>
            <a:r>
              <a:rPr lang="en-US" sz="2000">
                <a:solidFill>
                  <a:srgbClr val="FF0000"/>
                </a:solidFill>
              </a:rPr>
              <a:t>dynamic</a:t>
            </a:r>
            <a:r>
              <a:rPr lang="en-US" sz="2000"/>
              <a:t> typing?</a:t>
            </a:r>
          </a:p>
          <a:p>
            <a:pPr marL="457200" indent="-457200">
              <a:buAutoNum type="arabicPlain" startAt="10"/>
            </a:pPr>
            <a:r>
              <a:rPr lang="en-US" sz="2000"/>
              <a:t>Here is a snippet of code, written in some computer language.  If this snippet is valid, then is the language </a:t>
            </a:r>
            <a:r>
              <a:rPr lang="en-US" sz="2000">
                <a:solidFill>
                  <a:srgbClr val="FF0000"/>
                </a:solidFill>
              </a:rPr>
              <a:t>statically</a:t>
            </a:r>
            <a:r>
              <a:rPr lang="en-US" sz="2000"/>
              <a:t>, or </a:t>
            </a:r>
            <a:r>
              <a:rPr lang="en-US" sz="2000">
                <a:solidFill>
                  <a:srgbClr val="FF0000"/>
                </a:solidFill>
              </a:rPr>
              <a:t>dynamically</a:t>
            </a:r>
            <a:r>
              <a:rPr lang="en-US" sz="2000"/>
              <a:t> typed?</a:t>
            </a:r>
          </a:p>
          <a:p>
            <a:pPr marL="457200" indent="-457200">
              <a:buAutoNum type="arabicPlain" startAt="10"/>
            </a:pPr>
            <a:endParaRPr lang="en-US" sz="2000"/>
          </a:p>
          <a:p>
            <a:endParaRPr lang="en-US" sz="2000"/>
          </a:p>
          <a:p>
            <a:pPr marL="457200" indent="-457200">
              <a:buAutoNum type="arabicPlain"/>
            </a:pPr>
            <a:endParaRPr lang="en-US" sz="2000"/>
          </a:p>
          <a:p>
            <a:pPr marL="457200" indent="-457200">
              <a:buAutoNum type="arabicPlain"/>
            </a:pPr>
            <a:endParaRPr lang="en-US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563EFD-6BA6-438A-BE8B-45471C95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9FD28-4503-4A46-A267-8EE1E70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F4344-EAD9-4D84-833E-A8939E4BEEE8}"/>
              </a:ext>
            </a:extLst>
          </p:cNvPr>
          <p:cNvSpPr txBox="1"/>
          <p:nvPr/>
        </p:nvSpPr>
        <p:spPr>
          <a:xfrm>
            <a:off x="4571440" y="1907692"/>
            <a:ext cx="4114800" cy="184665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6"/>
                </a:solidFill>
                <a:latin typeface="Consolas" panose="020B0609020204030204" pitchFamily="49" charset="0"/>
              </a:rPr>
              <a:t>// Let =&gt; "let" Nam "=" Exp</a:t>
            </a:r>
          </a:p>
          <a:p>
            <a:r>
              <a:rPr lang="en-US" sz="1600" b="1">
                <a:latin typeface="Consolas" panose="020B0609020204030204" pitchFamily="49" charset="0"/>
              </a:rPr>
              <a:t>typedef struct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AST     kind;      // ASTLET</a:t>
            </a:r>
          </a:p>
          <a:p>
            <a:r>
              <a:rPr lang="en-US" sz="1600" b="1">
                <a:latin typeface="Consolas" panose="020B0609020204030204" pitchFamily="49" charset="0"/>
              </a:rPr>
              <a:t>  Ast*    next;</a:t>
            </a:r>
          </a:p>
          <a:p>
            <a:r>
              <a:rPr lang="en-US" sz="1600" b="1">
                <a:latin typeface="Consolas" panose="020B0609020204030204" pitchFamily="49" charset="0"/>
              </a:rPr>
              <a:t>  char*   nam;       // eg: abc</a:t>
            </a:r>
          </a:p>
          <a:p>
            <a:r>
              <a:rPr lang="en-US" sz="1600" b="1">
                <a:latin typeface="Consolas" panose="020B0609020204030204" pitchFamily="49" charset="0"/>
              </a:rPr>
              <a:t>  AstExp* exp;       // eg: x + 1</a:t>
            </a:r>
          </a:p>
          <a:p>
            <a:r>
              <a:rPr lang="en-US" sz="1600" b="1">
                <a:latin typeface="Consolas" panose="020B0609020204030204" pitchFamily="49" charset="0"/>
              </a:rPr>
              <a:t>}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AstLet</a:t>
            </a:r>
            <a:r>
              <a:rPr lang="en-US" sz="1600" b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DADE3-BE41-4B5C-AA03-45A2C7A02729}"/>
              </a:ext>
            </a:extLst>
          </p:cNvPr>
          <p:cNvSpPr txBox="1"/>
          <p:nvPr/>
        </p:nvSpPr>
        <p:spPr>
          <a:xfrm>
            <a:off x="6427271" y="4605251"/>
            <a:ext cx="1726129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x = 4</a:t>
            </a:r>
          </a:p>
          <a:p>
            <a:r>
              <a:rPr lang="en-US" sz="1600" b="1">
                <a:latin typeface="Consolas" panose="020B0609020204030204" pitchFamily="49" charset="0"/>
              </a:rPr>
              <a:t>print x</a:t>
            </a:r>
          </a:p>
          <a:p>
            <a:r>
              <a:rPr lang="en-US" sz="1600" b="1">
                <a:latin typeface="Consolas" panose="020B0609020204030204" pitchFamily="49" charset="0"/>
              </a:rPr>
              <a:t>x = “hello”</a:t>
            </a:r>
          </a:p>
          <a:p>
            <a:r>
              <a:rPr lang="en-US" sz="1600" b="1">
                <a:latin typeface="Consolas" panose="020B0609020204030204" pitchFamily="49" charset="0"/>
              </a:rPr>
              <a:t>print x </a:t>
            </a:r>
          </a:p>
        </p:txBody>
      </p:sp>
    </p:spTree>
    <p:extLst>
      <p:ext uri="{BB962C8B-B14F-4D97-AF65-F5344CB8AC3E}">
        <p14:creationId xmlns:p14="http://schemas.microsoft.com/office/powerpoint/2010/main" val="211652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585271" y="63091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H05 – What to Submit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84FAF-F940-4BFE-A71C-FD9A197BAF5A}"/>
              </a:ext>
            </a:extLst>
          </p:cNvPr>
          <p:cNvSpPr txBox="1"/>
          <p:nvPr/>
        </p:nvSpPr>
        <p:spPr>
          <a:xfrm>
            <a:off x="882282" y="3281754"/>
            <a:ext cx="98167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/>
              <a:t>Please upload your answers to questions 1 thru 13 to Canvas.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DDC7E-5F1E-49BC-B585-9705DF86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94E20-1ADE-40BE-9B3D-74C34DB3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276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Hogg</dc:creator>
  <cp:lastModifiedBy>Jim</cp:lastModifiedBy>
  <cp:revision>26</cp:revision>
  <dcterms:created xsi:type="dcterms:W3CDTF">2019-06-21T16:45:36Z</dcterms:created>
  <dcterms:modified xsi:type="dcterms:W3CDTF">2020-02-03T22:50:09Z</dcterms:modified>
</cp:coreProperties>
</file>