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2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0.xml.rels" ContentType="application/vnd.openxmlformats-package.relationships+xml"/>
  <Override PartName="/ppt/notesSlides/notesSlide11.xml" ContentType="application/vnd.openxmlformats-officedocument.presentationml.notesSlide+xml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2192000" cy="6858000"/>
  <p:notesSz cx="6997700" cy="92837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3227F99-22C4-47EF-BC53-1C657022695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TextShape 1"/>
          <p:cNvSpPr txBox="1"/>
          <p:nvPr/>
        </p:nvSpPr>
        <p:spPr>
          <a:xfrm>
            <a:off x="3963960" y="88185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98EA6D0B-4238-43C2-A212-1FF8383176BB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</p:spPr>
      </p:sp>
      <p:sp>
        <p:nvSpPr>
          <p:cNvPr id="693" name="PlaceHolder 3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728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TextShape 1"/>
          <p:cNvSpPr txBox="1"/>
          <p:nvPr/>
        </p:nvSpPr>
        <p:spPr>
          <a:xfrm>
            <a:off x="3963960" y="88185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15DE05BA-DCF0-484B-9D01-46D91D264F10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</p:spPr>
      </p:sp>
      <p:sp>
        <p:nvSpPr>
          <p:cNvPr id="702" name="PlaceHolder 3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7280" cy="4176360"/>
          </a:xfrm>
          <a:prstGeom prst="rect">
            <a:avLst/>
          </a:prstGeom>
        </p:spPr>
        <p:txBody>
          <a:bodyPr lIns="92880" rIns="92880" tIns="46440" bIns="4644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Au02: still borrowing from Cooper’s slides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TextShape 1"/>
          <p:cNvSpPr txBox="1"/>
          <p:nvPr/>
        </p:nvSpPr>
        <p:spPr>
          <a:xfrm>
            <a:off x="3963960" y="88185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433ECF7B-C937-42FE-A796-228D8106D203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</p:spPr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7280" cy="4176360"/>
          </a:xfrm>
          <a:prstGeom prst="rect">
            <a:avLst/>
          </a:prstGeom>
        </p:spPr>
        <p:txBody>
          <a:bodyPr lIns="92880" rIns="92880" tIns="46440" bIns="4644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Au02: still borrowing from Cooper’s slides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TextShape 1"/>
          <p:cNvSpPr txBox="1"/>
          <p:nvPr/>
        </p:nvSpPr>
        <p:spPr>
          <a:xfrm>
            <a:off x="3963960" y="88185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0751A863-DAC0-41F5-9717-4477BF155D34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</p:spPr>
      </p:sp>
      <p:sp>
        <p:nvSpPr>
          <p:cNvPr id="708" name="PlaceHolder 3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7280" cy="4176360"/>
          </a:xfrm>
          <a:prstGeom prst="rect">
            <a:avLst/>
          </a:prstGeom>
        </p:spPr>
        <p:txBody>
          <a:bodyPr lIns="92880" rIns="92880" tIns="46440" bIns="4644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Au02: based on Cooper’s slides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728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711" name="TextShape 3"/>
          <p:cNvSpPr txBox="1"/>
          <p:nvPr/>
        </p:nvSpPr>
        <p:spPr>
          <a:xfrm>
            <a:off x="3963960" y="88185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2F6595DD-7C58-46F9-A628-CDAD1053883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728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714" name="TextShape 3"/>
          <p:cNvSpPr txBox="1"/>
          <p:nvPr/>
        </p:nvSpPr>
        <p:spPr>
          <a:xfrm>
            <a:off x="3963960" y="88185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AE0DAA81-5D7D-4922-8A66-90874933AE18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728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717" name="TextShape 3"/>
          <p:cNvSpPr txBox="1"/>
          <p:nvPr/>
        </p:nvSpPr>
        <p:spPr>
          <a:xfrm>
            <a:off x="3963960" y="88185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D6EE2561-D1C2-4D73-94D6-C8F473D8860F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7280" cy="4176360"/>
          </a:xfrm>
          <a:prstGeom prst="rect">
            <a:avLst/>
          </a:prstGeom>
        </p:spPr>
        <p:txBody>
          <a:bodyPr lIns="92880" rIns="9288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96" name="TextShape 3"/>
          <p:cNvSpPr txBox="1"/>
          <p:nvPr/>
        </p:nvSpPr>
        <p:spPr>
          <a:xfrm>
            <a:off x="3963960" y="88185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E0667B92-E7FD-485D-A103-07DBCB0239B6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TextShape 1"/>
          <p:cNvSpPr txBox="1"/>
          <p:nvPr/>
        </p:nvSpPr>
        <p:spPr>
          <a:xfrm>
            <a:off x="3963960" y="881856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72539F31-E0C1-4AA5-A460-048CC210E9D2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</p:spPr>
      </p:sp>
      <p:sp>
        <p:nvSpPr>
          <p:cNvPr id="699" name="PlaceHolder 3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7280" cy="4176360"/>
          </a:xfrm>
          <a:prstGeom prst="rect">
            <a:avLst/>
          </a:prstGeom>
        </p:spPr>
        <p:txBody>
          <a:bodyPr lIns="92880" rIns="92880" tIns="46440" bIns="4644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Au02: taken from Cooper’s slides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Master text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Spring 2014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Calibri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3C9CBB8-E89E-454F-AADB-74804BFFDB63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Spring 2014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IR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B94BD35-FF41-4E21-8046-6BBD4FE7F59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Spring 2014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IR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DC8881-2F55-49D3-9B28-F35A9E40867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://llvm.org/" TargetMode="External"/><Relationship Id="rId2" Type="http://schemas.openxmlformats.org/officeDocument/2006/relationships/hyperlink" Target="http://suif.stanford.edu/" TargetMode="External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152800" y="603720"/>
            <a:ext cx="7886520" cy="1006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CSS-448 - Introduction to Compilers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40680" y="3505320"/>
            <a:ext cx="5076360" cy="1958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Intermediate Representations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DAG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Linear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Control Flow Graph (CFG)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5181480" y="6412680"/>
            <a:ext cx="2895120" cy="288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3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0FABAB9-69ED-443E-9CD0-FFDEA71F2B7F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2666880" y="204084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IR - Intermediate Representation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2377080" y="2745720"/>
            <a:ext cx="2306160" cy="19807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TextShape 2"/>
          <p:cNvSpPr txBox="1"/>
          <p:nvPr/>
        </p:nvSpPr>
        <p:spPr>
          <a:xfrm>
            <a:off x="1576080" y="215280"/>
            <a:ext cx="7886520" cy="836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Examples: Array Reference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1287720" y="5882040"/>
            <a:ext cx="1455480" cy="36468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>
            <a:normAutofit/>
          </a:bodyPr>
          <a:p>
            <a:pPr marL="228600" indent="-228240"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t1 = A[i, j]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28C29C1-F78D-43B6-A669-2EB9955A597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3017880" y="3021840"/>
            <a:ext cx="1142640" cy="53316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subscript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7"/>
          <p:cNvSpPr/>
          <p:nvPr/>
        </p:nvSpPr>
        <p:spPr>
          <a:xfrm>
            <a:off x="2865240" y="4088520"/>
            <a:ext cx="380520" cy="380520"/>
          </a:xfrm>
          <a:prstGeom prst="ellipse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8"/>
          <p:cNvSpPr/>
          <p:nvPr/>
        </p:nvSpPr>
        <p:spPr>
          <a:xfrm>
            <a:off x="3322440" y="4088520"/>
            <a:ext cx="380520" cy="380520"/>
          </a:xfrm>
          <a:prstGeom prst="ellipse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9"/>
          <p:cNvSpPr/>
          <p:nvPr/>
        </p:nvSpPr>
        <p:spPr>
          <a:xfrm>
            <a:off x="3779640" y="4088520"/>
            <a:ext cx="380520" cy="380520"/>
          </a:xfrm>
          <a:prstGeom prst="ellipse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Line 10"/>
          <p:cNvSpPr/>
          <p:nvPr/>
        </p:nvSpPr>
        <p:spPr>
          <a:xfrm>
            <a:off x="3517560" y="3555000"/>
            <a:ext cx="360" cy="5335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11"/>
          <p:cNvSpPr/>
          <p:nvPr/>
        </p:nvSpPr>
        <p:spPr>
          <a:xfrm>
            <a:off x="3519360" y="3555000"/>
            <a:ext cx="412560" cy="5335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12"/>
          <p:cNvSpPr/>
          <p:nvPr/>
        </p:nvSpPr>
        <p:spPr>
          <a:xfrm flipH="1">
            <a:off x="3093840" y="3555000"/>
            <a:ext cx="426960" cy="5335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3"/>
          <p:cNvSpPr/>
          <p:nvPr/>
        </p:nvSpPr>
        <p:spPr>
          <a:xfrm>
            <a:off x="1648800" y="3456360"/>
            <a:ext cx="80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14"/>
          <p:cNvSpPr/>
          <p:nvPr/>
        </p:nvSpPr>
        <p:spPr>
          <a:xfrm>
            <a:off x="1383120" y="5243040"/>
            <a:ext cx="1455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High-level, linear IR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15"/>
          <p:cNvSpPr/>
          <p:nvPr/>
        </p:nvSpPr>
        <p:spPr>
          <a:xfrm>
            <a:off x="2893320" y="1528560"/>
            <a:ext cx="1127520" cy="5785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/>
          </a:gra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A[i, j]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16"/>
          <p:cNvSpPr/>
          <p:nvPr/>
        </p:nvSpPr>
        <p:spPr>
          <a:xfrm>
            <a:off x="1995120" y="1456200"/>
            <a:ext cx="891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FortranSource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17"/>
          <p:cNvSpPr/>
          <p:nvPr/>
        </p:nvSpPr>
        <p:spPr>
          <a:xfrm>
            <a:off x="5791320" y="1204200"/>
            <a:ext cx="6095520" cy="7858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Assume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is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array dimensioned [1..9, 1..9]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Array is stored in column-major form; ie column-by-column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44" name="Table 18"/>
          <p:cNvGraphicFramePr/>
          <p:nvPr/>
        </p:nvGraphicFramePr>
        <p:xfrm>
          <a:off x="7939440" y="2193120"/>
          <a:ext cx="3040920" cy="2366640"/>
        </p:xfrm>
        <a:graphic>
          <a:graphicData uri="http://schemas.openxmlformats.org/drawingml/2006/table">
            <a:tbl>
              <a:tblPr/>
              <a:tblGrid>
                <a:gridCol w="337680"/>
                <a:gridCol w="337680"/>
                <a:gridCol w="337680"/>
                <a:gridCol w="337680"/>
                <a:gridCol w="337680"/>
                <a:gridCol w="337680"/>
                <a:gridCol w="337680"/>
                <a:gridCol w="337680"/>
                <a:gridCol w="339480"/>
              </a:tblGrid>
              <a:tr h="497880">
                <a:tc>
                  <a:txBody>
                    <a:bodyPr/>
                    <a:p>
                      <a:pPr>
                        <a:lnSpc>
                          <a:spcPts val="1599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ts val="1599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ts val="1599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ts val="1599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ts val="1599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ts val="1599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ts val="1599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ts val="1599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ts val="1599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7880">
                <a:tc>
                  <a:txBody>
                    <a:bodyPr/>
                    <a:p>
                      <a:pPr>
                        <a:lnSpc>
                          <a:spcPts val="1599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7880">
                <a:tc>
                  <a:txBody>
                    <a:bodyPr/>
                    <a:p>
                      <a:pPr>
                        <a:lnSpc>
                          <a:spcPts val="1599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7880">
                <a:tc>
                  <a:txBody>
                    <a:bodyPr/>
                    <a:p>
                      <a:pPr>
                        <a:lnSpc>
                          <a:spcPts val="1599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7880">
                <a:tc>
                  <a:txBody>
                    <a:bodyPr/>
                    <a:p>
                      <a:pPr>
                        <a:lnSpc>
                          <a:spcPts val="1599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7880">
                <a:tc>
                  <a:txBody>
                    <a:bodyPr/>
                    <a:p>
                      <a:pPr>
                        <a:lnSpc>
                          <a:spcPts val="1599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7880">
                <a:tc>
                  <a:txBody>
                    <a:bodyPr/>
                    <a:p>
                      <a:pPr>
                        <a:lnSpc>
                          <a:spcPts val="1599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7880">
                <a:tc>
                  <a:txBody>
                    <a:bodyPr/>
                    <a:p>
                      <a:pPr>
                        <a:lnSpc>
                          <a:spcPts val="1599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7880">
                <a:tc>
                  <a:txBody>
                    <a:bodyPr/>
                    <a:p>
                      <a:pPr>
                        <a:lnSpc>
                          <a:spcPts val="1599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ts val="1599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5" name="CustomShape 19"/>
          <p:cNvSpPr/>
          <p:nvPr/>
        </p:nvSpPr>
        <p:spPr>
          <a:xfrm>
            <a:off x="4206240" y="5303520"/>
            <a:ext cx="3538800" cy="83664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Address of A[i, j] is: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&amp;A[1,1] + (j – 1) * 9 + (i – 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20"/>
          <p:cNvSpPr/>
          <p:nvPr/>
        </p:nvSpPr>
        <p:spPr>
          <a:xfrm>
            <a:off x="8015040" y="2362320"/>
            <a:ext cx="198000" cy="2209320"/>
          </a:xfrm>
          <a:prstGeom prst="downArrow">
            <a:avLst>
              <a:gd name="adj1" fmla="val 95340"/>
              <a:gd name="adj2" fmla="val 50000"/>
            </a:avLst>
          </a:prstGeom>
          <a:solidFill>
            <a:schemeClr val="accent4">
              <a:alpha val="34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066680" y="260280"/>
            <a:ext cx="7886520" cy="836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Examples: Array Reference : r9 = A[i, j]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3429000" y="1614960"/>
            <a:ext cx="2768760" cy="322236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b5d2e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loadI  1      =&gt; r1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sub    rj, r1 =&gt; r2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loadI  9      =&gt; r3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mul    r2, r3 =&gt; r4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sub    ri, r1 =&gt; r5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add    r4, r5 =&gt; r6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loadI  @A     =&gt; r7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add    r7, r6 =&gt; r8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load   r8     =&gt; r9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8A42750-EBF1-4111-95E0-969ED8C3A7A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3581280" y="1226160"/>
            <a:ext cx="3368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Medium-level, linear IR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1684080" y="1537200"/>
            <a:ext cx="1717200" cy="3646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 algn="ctr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load Immediate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2275920" y="2658240"/>
            <a:ext cx="1052640" cy="3646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 algn="ctr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multiply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8"/>
          <p:cNvSpPr/>
          <p:nvPr/>
        </p:nvSpPr>
        <p:spPr>
          <a:xfrm>
            <a:off x="2273760" y="1970280"/>
            <a:ext cx="1052640" cy="3646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 algn="ctr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subtract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9"/>
          <p:cNvSpPr/>
          <p:nvPr/>
        </p:nvSpPr>
        <p:spPr>
          <a:xfrm>
            <a:off x="2592720" y="3306240"/>
            <a:ext cx="735480" cy="3646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 algn="ctr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10"/>
          <p:cNvSpPr/>
          <p:nvPr/>
        </p:nvSpPr>
        <p:spPr>
          <a:xfrm>
            <a:off x="6300360" y="1912680"/>
            <a:ext cx="735480" cy="3646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 algn="ctr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 - 1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11"/>
          <p:cNvSpPr/>
          <p:nvPr/>
        </p:nvSpPr>
        <p:spPr>
          <a:xfrm>
            <a:off x="6296760" y="2635200"/>
            <a:ext cx="1094400" cy="30636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 algn="ctr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9 * (j – 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12"/>
          <p:cNvSpPr/>
          <p:nvPr/>
        </p:nvSpPr>
        <p:spPr>
          <a:xfrm>
            <a:off x="6296760" y="3017520"/>
            <a:ext cx="735480" cy="30636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 algn="ctr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 - 1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13"/>
          <p:cNvSpPr/>
          <p:nvPr/>
        </p:nvSpPr>
        <p:spPr>
          <a:xfrm>
            <a:off x="6296760" y="3386520"/>
            <a:ext cx="1870920" cy="30636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 algn="ctr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9 * (j – 1) + (i – 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14"/>
          <p:cNvSpPr/>
          <p:nvPr/>
        </p:nvSpPr>
        <p:spPr>
          <a:xfrm>
            <a:off x="6269040" y="4413960"/>
            <a:ext cx="1212480" cy="30636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 algn="ctr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r9 = A[i, j]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15"/>
          <p:cNvSpPr/>
          <p:nvPr/>
        </p:nvSpPr>
        <p:spPr>
          <a:xfrm>
            <a:off x="8967240" y="1526040"/>
            <a:ext cx="2211480" cy="83664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 is in ri (register i)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 is in rj (register j)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16"/>
          <p:cNvSpPr/>
          <p:nvPr/>
        </p:nvSpPr>
        <p:spPr>
          <a:xfrm>
            <a:off x="3681720" y="5186520"/>
            <a:ext cx="5174280" cy="107496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is IR is still “medium level”.  Why?</a:t>
            </a:r>
            <a:endParaRPr b="0" lang="en-US" sz="1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allows unlimited number of registers (r1, ...)</a:t>
            </a:r>
            <a:endParaRPr b="0" lang="en-US" sz="1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supports symbolic registers.  Eg: ri, rj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17"/>
          <p:cNvSpPr/>
          <p:nvPr/>
        </p:nvSpPr>
        <p:spPr>
          <a:xfrm>
            <a:off x="8565480" y="3947760"/>
            <a:ext cx="3212280" cy="40500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How to change if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held floats?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18"/>
          <p:cNvSpPr/>
          <p:nvPr/>
        </p:nvSpPr>
        <p:spPr>
          <a:xfrm>
            <a:off x="8565480" y="2977200"/>
            <a:ext cx="2211480" cy="40500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is a register?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19"/>
          <p:cNvSpPr/>
          <p:nvPr/>
        </p:nvSpPr>
        <p:spPr>
          <a:xfrm>
            <a:off x="465120" y="4384800"/>
            <a:ext cx="2912400" cy="3646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 algn="ctr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load value from address in R8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62240" y="233280"/>
            <a:ext cx="8686440" cy="567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Where are values stored?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A8B42C01-72A8-4A4E-9450-3278DF1465F3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02/21/2020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Calibri"/>
              </a:rPr>
              <a:t>CSS430 Operating Systems : Memory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6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AE78183-8D64-4195-BC63-D3E1B1120EF8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1792080" y="3288960"/>
            <a:ext cx="6027120" cy="1424520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100000">
                <a:srgbClr val="0303e7"/>
              </a:gs>
            </a:gsLst>
            <a:lin ang="54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Memory (RAM)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3883680" y="959040"/>
            <a:ext cx="1630440" cy="851040"/>
          </a:xfrm>
          <a:prstGeom prst="rect">
            <a:avLst/>
          </a:prstGeom>
          <a:gradFill rotWithShape="0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7"/>
          <p:cNvSpPr/>
          <p:nvPr/>
        </p:nvSpPr>
        <p:spPr>
          <a:xfrm>
            <a:off x="5339520" y="830160"/>
            <a:ext cx="24796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CPU Registers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Typically 16 x 64-bit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Access time ~1 nsec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CustomShape 8"/>
          <p:cNvSpPr/>
          <p:nvPr/>
        </p:nvSpPr>
        <p:spPr>
          <a:xfrm>
            <a:off x="4100760" y="1107360"/>
            <a:ext cx="487440" cy="14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9"/>
          <p:cNvSpPr/>
          <p:nvPr/>
        </p:nvSpPr>
        <p:spPr>
          <a:xfrm>
            <a:off x="4104720" y="1292040"/>
            <a:ext cx="487440" cy="14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10"/>
          <p:cNvSpPr/>
          <p:nvPr/>
        </p:nvSpPr>
        <p:spPr>
          <a:xfrm>
            <a:off x="4104720" y="1483920"/>
            <a:ext cx="487440" cy="14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11"/>
          <p:cNvSpPr/>
          <p:nvPr/>
        </p:nvSpPr>
        <p:spPr>
          <a:xfrm>
            <a:off x="4805640" y="1107360"/>
            <a:ext cx="487440" cy="14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12"/>
          <p:cNvSpPr/>
          <p:nvPr/>
        </p:nvSpPr>
        <p:spPr>
          <a:xfrm>
            <a:off x="4805640" y="1483920"/>
            <a:ext cx="487440" cy="14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13"/>
          <p:cNvSpPr/>
          <p:nvPr/>
        </p:nvSpPr>
        <p:spPr>
          <a:xfrm>
            <a:off x="4805640" y="1292040"/>
            <a:ext cx="487440" cy="14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14"/>
          <p:cNvSpPr/>
          <p:nvPr/>
        </p:nvSpPr>
        <p:spPr>
          <a:xfrm>
            <a:off x="3632400" y="2356920"/>
            <a:ext cx="2125080" cy="369000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100000">
                <a:srgbClr val="0303e7"/>
              </a:gs>
            </a:gsLst>
            <a:lin ang="54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Cache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15"/>
          <p:cNvSpPr/>
          <p:nvPr/>
        </p:nvSpPr>
        <p:spPr>
          <a:xfrm>
            <a:off x="4592160" y="1902240"/>
            <a:ext cx="213120" cy="369000"/>
          </a:xfrm>
          <a:prstGeom prst="up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16"/>
          <p:cNvSpPr/>
          <p:nvPr/>
        </p:nvSpPr>
        <p:spPr>
          <a:xfrm>
            <a:off x="4592160" y="2813040"/>
            <a:ext cx="213120" cy="369000"/>
          </a:xfrm>
          <a:prstGeom prst="up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17"/>
          <p:cNvSpPr/>
          <p:nvPr/>
        </p:nvSpPr>
        <p:spPr>
          <a:xfrm>
            <a:off x="4592160" y="4796280"/>
            <a:ext cx="213120" cy="369000"/>
          </a:xfrm>
          <a:prstGeom prst="up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8"/>
          <p:cNvSpPr/>
          <p:nvPr/>
        </p:nvSpPr>
        <p:spPr>
          <a:xfrm>
            <a:off x="3931920" y="5257800"/>
            <a:ext cx="1526400" cy="826560"/>
          </a:xfrm>
          <a:prstGeom prst="can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19"/>
          <p:cNvSpPr/>
          <p:nvPr/>
        </p:nvSpPr>
        <p:spPr>
          <a:xfrm>
            <a:off x="5757840" y="2281320"/>
            <a:ext cx="2184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Typically 3 MB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Access Time ~10 nsec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20"/>
          <p:cNvSpPr/>
          <p:nvPr/>
        </p:nvSpPr>
        <p:spPr>
          <a:xfrm>
            <a:off x="7819200" y="3733560"/>
            <a:ext cx="25804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Typically 8 GB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Access Time ~ 150 nsec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21"/>
          <p:cNvSpPr/>
          <p:nvPr/>
        </p:nvSpPr>
        <p:spPr>
          <a:xfrm>
            <a:off x="5250960" y="5263560"/>
            <a:ext cx="26568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Typically 1 TB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Non-Volatile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Access Time ~10 msec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09480" y="392400"/>
            <a:ext cx="7478640" cy="498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Storage-Device Hierarchy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8" name="Picture 4" descr=""/>
          <p:cNvPicPr/>
          <p:nvPr/>
        </p:nvPicPr>
        <p:blipFill>
          <a:blip r:embed="rId1"/>
          <a:stretch/>
        </p:blipFill>
        <p:spPr>
          <a:xfrm>
            <a:off x="1385640" y="1676520"/>
            <a:ext cx="5453640" cy="4571640"/>
          </a:xfrm>
          <a:prstGeom prst="rect">
            <a:avLst/>
          </a:prstGeom>
          <a:ln>
            <a:noFill/>
          </a:ln>
        </p:spPr>
      </p:pic>
      <p:sp>
        <p:nvSpPr>
          <p:cNvPr id="289" name="CustomShape 2"/>
          <p:cNvSpPr/>
          <p:nvPr/>
        </p:nvSpPr>
        <p:spPr>
          <a:xfrm>
            <a:off x="5051160" y="1680480"/>
            <a:ext cx="104436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1 nano-sec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5176080" y="2198880"/>
            <a:ext cx="18154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10 nano-secs (L2)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5387040" y="2730960"/>
            <a:ext cx="18154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150 nano-secs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5609880" y="3391560"/>
            <a:ext cx="18154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100 micro-secs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5931360" y="4097160"/>
            <a:ext cx="18154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10 milli-secs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6356880" y="4886280"/>
            <a:ext cx="18154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minutes!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95" name="CustomShape 8"/>
          <p:cNvSpPr/>
          <p:nvPr/>
        </p:nvSpPr>
        <p:spPr>
          <a:xfrm>
            <a:off x="8326440" y="1758240"/>
            <a:ext cx="917640" cy="295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1 sec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96" name="CustomShape 9"/>
          <p:cNvSpPr/>
          <p:nvPr/>
        </p:nvSpPr>
        <p:spPr>
          <a:xfrm>
            <a:off x="8326800" y="3399480"/>
            <a:ext cx="985320" cy="295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1 day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97" name="CustomShape 10"/>
          <p:cNvSpPr/>
          <p:nvPr/>
        </p:nvSpPr>
        <p:spPr>
          <a:xfrm>
            <a:off x="8328240" y="4097160"/>
            <a:ext cx="986040" cy="295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4 months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98" name="CustomShape 11"/>
          <p:cNvSpPr/>
          <p:nvPr/>
        </p:nvSpPr>
        <p:spPr>
          <a:xfrm>
            <a:off x="8326440" y="5715000"/>
            <a:ext cx="986040" cy="295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2 years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99" name="CustomShape 12"/>
          <p:cNvSpPr/>
          <p:nvPr/>
        </p:nvSpPr>
        <p:spPr>
          <a:xfrm>
            <a:off x="8326440" y="601920"/>
            <a:ext cx="754200" cy="706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Human</a:t>
            </a:r>
            <a:endParaRPr b="0" lang="en-US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Scale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300" name="CustomShape 13"/>
          <p:cNvSpPr/>
          <p:nvPr/>
        </p:nvSpPr>
        <p:spPr>
          <a:xfrm>
            <a:off x="8539560" y="1189800"/>
            <a:ext cx="327240" cy="443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2152800" y="365040"/>
            <a:ext cx="7886520" cy="92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Structural IRs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2057400" y="2057400"/>
            <a:ext cx="7745760" cy="304776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Typically reflect source (or other higher-level) language structure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Tend to be large - all those grammar NonTerminals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Examples: syntax trees, DAGs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Generally used in early phases of compilers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0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28D06D4-9749-49F5-968E-6A0BA92ED262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1905120" y="228600"/>
            <a:ext cx="7886520" cy="821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Concrete Syntax Trees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1905120" y="1447920"/>
            <a:ext cx="8534160" cy="403812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Also called “Parse Trees”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Useful for IDE; syntax coloring; refactoring; source-to-source translation (which also, retains comments)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Full grammar is needed to guide the parser; but once parsed, we don’t need: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NonTerminals used to define associativity &amp; precedence (recall E, T, F in Expression Grammar)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NonTerminals for every production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Punctuation, such as ( ) { } - these help us express a tree structure in linear text format (consider XML and LISP)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0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C33BE34-50C3-4D50-A4DC-ACA85C7DFA61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2057400" y="411120"/>
            <a:ext cx="447624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Syntax Tree Example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2152800" y="1825560"/>
            <a:ext cx="5009760" cy="38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Concrete syntax for x = 2 * ( n + m 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1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E84D3A7-3C63-44C8-9F6E-6F3982450C1C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8839080" y="530280"/>
            <a:ext cx="2112480" cy="129492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  =&gt; id = E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  =&gt; E + T | E – T | T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 =&gt; T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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F | T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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F | F 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 =&gt; int | id  |  ( E 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2209680" y="3962520"/>
            <a:ext cx="5943240" cy="38376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Draw the Syntex Tree (AST) for the above assignment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5" name="CustomShape 7"/>
          <p:cNvSpPr/>
          <p:nvPr/>
        </p:nvSpPr>
        <p:spPr>
          <a:xfrm>
            <a:off x="2223720" y="3236760"/>
            <a:ext cx="5243760" cy="38376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Draw the Parse Tree for the above assignment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905120" y="30600"/>
            <a:ext cx="7886520" cy="68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Parse Tree: x = 2 </a:t>
            </a:r>
            <a:r>
              <a:rPr b="0" lang="en-US" sz="3600" spc="-1" strike="noStrike">
                <a:solidFill>
                  <a:srgbClr val="000000"/>
                </a:solidFill>
                <a:latin typeface="Symbol"/>
              </a:rPr>
              <a:t>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(m + n)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Calibri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505F74E-6808-42E0-8D79-8EC3F369A418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4164120" y="1403640"/>
            <a:ext cx="380520" cy="3607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5"/>
          <p:cNvSpPr/>
          <p:nvPr/>
        </p:nvSpPr>
        <p:spPr>
          <a:xfrm>
            <a:off x="4164120" y="1953360"/>
            <a:ext cx="380520" cy="4010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CustomShape 6"/>
          <p:cNvSpPr/>
          <p:nvPr/>
        </p:nvSpPr>
        <p:spPr>
          <a:xfrm>
            <a:off x="4354560" y="1764720"/>
            <a:ext cx="360" cy="18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7"/>
          <p:cNvSpPr/>
          <p:nvPr/>
        </p:nvSpPr>
        <p:spPr>
          <a:xfrm>
            <a:off x="3424680" y="2648160"/>
            <a:ext cx="380520" cy="397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CustomShape 8"/>
          <p:cNvSpPr/>
          <p:nvPr/>
        </p:nvSpPr>
        <p:spPr>
          <a:xfrm flipH="1">
            <a:off x="3614400" y="2354760"/>
            <a:ext cx="739080" cy="29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9"/>
          <p:cNvSpPr/>
          <p:nvPr/>
        </p:nvSpPr>
        <p:spPr>
          <a:xfrm>
            <a:off x="4163040" y="2642400"/>
            <a:ext cx="380520" cy="397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10"/>
          <p:cNvSpPr/>
          <p:nvPr/>
        </p:nvSpPr>
        <p:spPr>
          <a:xfrm>
            <a:off x="5322600" y="2652480"/>
            <a:ext cx="380520" cy="397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11"/>
          <p:cNvSpPr/>
          <p:nvPr/>
        </p:nvSpPr>
        <p:spPr>
          <a:xfrm flipH="1">
            <a:off x="4353480" y="2354760"/>
            <a:ext cx="72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2"/>
          <p:cNvSpPr/>
          <p:nvPr/>
        </p:nvSpPr>
        <p:spPr>
          <a:xfrm>
            <a:off x="4354560" y="2354760"/>
            <a:ext cx="1158120" cy="29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13"/>
          <p:cNvSpPr/>
          <p:nvPr/>
        </p:nvSpPr>
        <p:spPr>
          <a:xfrm>
            <a:off x="3424680" y="3333960"/>
            <a:ext cx="380520" cy="3560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14"/>
          <p:cNvSpPr/>
          <p:nvPr/>
        </p:nvSpPr>
        <p:spPr>
          <a:xfrm>
            <a:off x="3615120" y="3045600"/>
            <a:ext cx="36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5"/>
          <p:cNvSpPr/>
          <p:nvPr/>
        </p:nvSpPr>
        <p:spPr>
          <a:xfrm>
            <a:off x="3424680" y="3982320"/>
            <a:ext cx="380520" cy="356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CustomShape 16"/>
          <p:cNvSpPr/>
          <p:nvPr/>
        </p:nvSpPr>
        <p:spPr>
          <a:xfrm>
            <a:off x="3615120" y="3690000"/>
            <a:ext cx="36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7"/>
          <p:cNvSpPr/>
          <p:nvPr/>
        </p:nvSpPr>
        <p:spPr>
          <a:xfrm>
            <a:off x="3424680" y="4511520"/>
            <a:ext cx="380520" cy="3758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CustomShape 18"/>
          <p:cNvSpPr/>
          <p:nvPr/>
        </p:nvSpPr>
        <p:spPr>
          <a:xfrm>
            <a:off x="3615120" y="4339800"/>
            <a:ext cx="36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9"/>
          <p:cNvSpPr/>
          <p:nvPr/>
        </p:nvSpPr>
        <p:spPr>
          <a:xfrm>
            <a:off x="4583160" y="3994920"/>
            <a:ext cx="380520" cy="3560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CustomShape 20"/>
          <p:cNvSpPr/>
          <p:nvPr/>
        </p:nvSpPr>
        <p:spPr>
          <a:xfrm flipH="1">
            <a:off x="4643640" y="3050280"/>
            <a:ext cx="869040" cy="28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21"/>
          <p:cNvSpPr/>
          <p:nvPr/>
        </p:nvSpPr>
        <p:spPr>
          <a:xfrm>
            <a:off x="5322600" y="3982680"/>
            <a:ext cx="380520" cy="356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22"/>
          <p:cNvSpPr/>
          <p:nvPr/>
        </p:nvSpPr>
        <p:spPr>
          <a:xfrm>
            <a:off x="6084720" y="3999600"/>
            <a:ext cx="380520" cy="3560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CustomShape 23"/>
          <p:cNvSpPr/>
          <p:nvPr/>
        </p:nvSpPr>
        <p:spPr>
          <a:xfrm>
            <a:off x="5513040" y="3050280"/>
            <a:ext cx="360" cy="28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24"/>
          <p:cNvSpPr/>
          <p:nvPr/>
        </p:nvSpPr>
        <p:spPr>
          <a:xfrm>
            <a:off x="5513040" y="3050280"/>
            <a:ext cx="854280" cy="29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5"/>
          <p:cNvSpPr/>
          <p:nvPr/>
        </p:nvSpPr>
        <p:spPr>
          <a:xfrm>
            <a:off x="4583160" y="4521960"/>
            <a:ext cx="380520" cy="35676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CustomShape 26"/>
          <p:cNvSpPr/>
          <p:nvPr/>
        </p:nvSpPr>
        <p:spPr>
          <a:xfrm>
            <a:off x="4773600" y="4351320"/>
            <a:ext cx="360" cy="17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27"/>
          <p:cNvSpPr/>
          <p:nvPr/>
        </p:nvSpPr>
        <p:spPr>
          <a:xfrm>
            <a:off x="4583160" y="5054400"/>
            <a:ext cx="380520" cy="3074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3" name="CustomShape 28"/>
          <p:cNvSpPr/>
          <p:nvPr/>
        </p:nvSpPr>
        <p:spPr>
          <a:xfrm>
            <a:off x="4773600" y="4879080"/>
            <a:ext cx="360" cy="17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9"/>
          <p:cNvSpPr/>
          <p:nvPr/>
        </p:nvSpPr>
        <p:spPr>
          <a:xfrm>
            <a:off x="4583160" y="5569920"/>
            <a:ext cx="380520" cy="348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5" name="CustomShape 30"/>
          <p:cNvSpPr/>
          <p:nvPr/>
        </p:nvSpPr>
        <p:spPr>
          <a:xfrm>
            <a:off x="4773600" y="5362200"/>
            <a:ext cx="360" cy="20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31"/>
          <p:cNvSpPr/>
          <p:nvPr/>
        </p:nvSpPr>
        <p:spPr>
          <a:xfrm>
            <a:off x="4583160" y="6069960"/>
            <a:ext cx="380520" cy="348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CustomShape 32"/>
          <p:cNvSpPr/>
          <p:nvPr/>
        </p:nvSpPr>
        <p:spPr>
          <a:xfrm>
            <a:off x="4773600" y="5918400"/>
            <a:ext cx="360" cy="15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3"/>
          <p:cNvSpPr/>
          <p:nvPr/>
        </p:nvSpPr>
        <p:spPr>
          <a:xfrm>
            <a:off x="6082920" y="4595400"/>
            <a:ext cx="380520" cy="35676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34"/>
          <p:cNvSpPr/>
          <p:nvPr/>
        </p:nvSpPr>
        <p:spPr>
          <a:xfrm flipH="1">
            <a:off x="6273360" y="4355640"/>
            <a:ext cx="144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5"/>
          <p:cNvSpPr/>
          <p:nvPr/>
        </p:nvSpPr>
        <p:spPr>
          <a:xfrm>
            <a:off x="6082920" y="5205960"/>
            <a:ext cx="380520" cy="307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CustomShape 36"/>
          <p:cNvSpPr/>
          <p:nvPr/>
        </p:nvSpPr>
        <p:spPr>
          <a:xfrm>
            <a:off x="6273360" y="4952520"/>
            <a:ext cx="360" cy="25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37"/>
          <p:cNvSpPr/>
          <p:nvPr/>
        </p:nvSpPr>
        <p:spPr>
          <a:xfrm>
            <a:off x="6082920" y="5792040"/>
            <a:ext cx="380520" cy="348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38"/>
          <p:cNvSpPr/>
          <p:nvPr/>
        </p:nvSpPr>
        <p:spPr>
          <a:xfrm>
            <a:off x="6273360" y="5514120"/>
            <a:ext cx="360" cy="27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9"/>
          <p:cNvSpPr/>
          <p:nvPr/>
        </p:nvSpPr>
        <p:spPr>
          <a:xfrm>
            <a:off x="3183120" y="720360"/>
            <a:ext cx="380520" cy="397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CustomShape 40"/>
          <p:cNvSpPr/>
          <p:nvPr/>
        </p:nvSpPr>
        <p:spPr>
          <a:xfrm>
            <a:off x="2211840" y="1417680"/>
            <a:ext cx="380520" cy="397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CustomShape 41"/>
          <p:cNvSpPr/>
          <p:nvPr/>
        </p:nvSpPr>
        <p:spPr>
          <a:xfrm>
            <a:off x="2211840" y="2128680"/>
            <a:ext cx="380520" cy="348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CustomShape 42"/>
          <p:cNvSpPr/>
          <p:nvPr/>
        </p:nvSpPr>
        <p:spPr>
          <a:xfrm>
            <a:off x="2402640" y="1815480"/>
            <a:ext cx="360" cy="31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43"/>
          <p:cNvSpPr/>
          <p:nvPr/>
        </p:nvSpPr>
        <p:spPr>
          <a:xfrm>
            <a:off x="3183120" y="1403640"/>
            <a:ext cx="380520" cy="397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CustomShape 44"/>
          <p:cNvSpPr/>
          <p:nvPr/>
        </p:nvSpPr>
        <p:spPr>
          <a:xfrm flipH="1">
            <a:off x="2401920" y="1118160"/>
            <a:ext cx="970920" cy="29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45"/>
          <p:cNvSpPr/>
          <p:nvPr/>
        </p:nvSpPr>
        <p:spPr>
          <a:xfrm>
            <a:off x="3373560" y="1118160"/>
            <a:ext cx="36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46"/>
          <p:cNvSpPr/>
          <p:nvPr/>
        </p:nvSpPr>
        <p:spPr>
          <a:xfrm>
            <a:off x="3373560" y="1118160"/>
            <a:ext cx="9806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47"/>
          <p:cNvSpPr/>
          <p:nvPr/>
        </p:nvSpPr>
        <p:spPr>
          <a:xfrm>
            <a:off x="5553000" y="1743480"/>
            <a:ext cx="380520" cy="397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48"/>
          <p:cNvSpPr/>
          <p:nvPr/>
        </p:nvSpPr>
        <p:spPr>
          <a:xfrm>
            <a:off x="6048360" y="1676160"/>
            <a:ext cx="24379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Denotes a node that survives into the AST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CustomShape 49"/>
          <p:cNvSpPr/>
          <p:nvPr/>
        </p:nvSpPr>
        <p:spPr>
          <a:xfrm>
            <a:off x="4453200" y="3336480"/>
            <a:ext cx="380520" cy="3560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CustomShape 50"/>
          <p:cNvSpPr/>
          <p:nvPr/>
        </p:nvSpPr>
        <p:spPr>
          <a:xfrm>
            <a:off x="6177240" y="3342600"/>
            <a:ext cx="380520" cy="3560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CustomShape 51"/>
          <p:cNvSpPr/>
          <p:nvPr/>
        </p:nvSpPr>
        <p:spPr>
          <a:xfrm>
            <a:off x="5322600" y="3332520"/>
            <a:ext cx="380520" cy="3560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" name="CustomShape 52"/>
          <p:cNvSpPr/>
          <p:nvPr/>
        </p:nvSpPr>
        <p:spPr>
          <a:xfrm flipH="1">
            <a:off x="4772880" y="3688920"/>
            <a:ext cx="739080" cy="30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53"/>
          <p:cNvSpPr/>
          <p:nvPr/>
        </p:nvSpPr>
        <p:spPr>
          <a:xfrm>
            <a:off x="5513040" y="3688920"/>
            <a:ext cx="360" cy="29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54"/>
          <p:cNvSpPr/>
          <p:nvPr/>
        </p:nvSpPr>
        <p:spPr>
          <a:xfrm>
            <a:off x="5513040" y="3688920"/>
            <a:ext cx="761760" cy="3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55"/>
          <p:cNvSpPr/>
          <p:nvPr/>
        </p:nvSpPr>
        <p:spPr>
          <a:xfrm>
            <a:off x="8381880" y="228600"/>
            <a:ext cx="2112480" cy="129492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  =&gt; id = E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  =&gt; E + T | E – T | T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 =&gt; T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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F | T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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F | F 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 =&gt; int | id  |  ( E 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1" name="CustomShape 56"/>
          <p:cNvSpPr/>
          <p:nvPr/>
        </p:nvSpPr>
        <p:spPr>
          <a:xfrm>
            <a:off x="9372600" y="3297960"/>
            <a:ext cx="380520" cy="397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CustomShape 57"/>
          <p:cNvSpPr/>
          <p:nvPr/>
        </p:nvSpPr>
        <p:spPr>
          <a:xfrm>
            <a:off x="8915400" y="4036680"/>
            <a:ext cx="380520" cy="348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3" name="CustomShape 58"/>
          <p:cNvSpPr/>
          <p:nvPr/>
        </p:nvSpPr>
        <p:spPr>
          <a:xfrm>
            <a:off x="9893160" y="4012200"/>
            <a:ext cx="380520" cy="397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CustomShape 59"/>
          <p:cNvSpPr/>
          <p:nvPr/>
        </p:nvSpPr>
        <p:spPr>
          <a:xfrm>
            <a:off x="9563040" y="4847760"/>
            <a:ext cx="380520" cy="3758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CustomShape 60"/>
          <p:cNvSpPr/>
          <p:nvPr/>
        </p:nvSpPr>
        <p:spPr>
          <a:xfrm>
            <a:off x="10324080" y="4847760"/>
            <a:ext cx="380520" cy="356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CustomShape 61"/>
          <p:cNvSpPr/>
          <p:nvPr/>
        </p:nvSpPr>
        <p:spPr>
          <a:xfrm>
            <a:off x="9982080" y="5631840"/>
            <a:ext cx="380520" cy="348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7" name="CustomShape 62"/>
          <p:cNvSpPr/>
          <p:nvPr/>
        </p:nvSpPr>
        <p:spPr>
          <a:xfrm>
            <a:off x="10743120" y="5631840"/>
            <a:ext cx="380520" cy="348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CustomShape 63"/>
          <p:cNvSpPr/>
          <p:nvPr/>
        </p:nvSpPr>
        <p:spPr>
          <a:xfrm flipH="1">
            <a:off x="10172160" y="5203800"/>
            <a:ext cx="341640" cy="42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64"/>
          <p:cNvSpPr/>
          <p:nvPr/>
        </p:nvSpPr>
        <p:spPr>
          <a:xfrm>
            <a:off x="10514520" y="5203800"/>
            <a:ext cx="418680" cy="42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65"/>
          <p:cNvSpPr/>
          <p:nvPr/>
        </p:nvSpPr>
        <p:spPr>
          <a:xfrm flipH="1">
            <a:off x="9753480" y="4409640"/>
            <a:ext cx="329760" cy="43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66"/>
          <p:cNvSpPr/>
          <p:nvPr/>
        </p:nvSpPr>
        <p:spPr>
          <a:xfrm>
            <a:off x="10083960" y="4409640"/>
            <a:ext cx="430560" cy="43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67"/>
          <p:cNvSpPr/>
          <p:nvPr/>
        </p:nvSpPr>
        <p:spPr>
          <a:xfrm>
            <a:off x="9563040" y="3695400"/>
            <a:ext cx="520200" cy="31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68"/>
          <p:cNvSpPr/>
          <p:nvPr/>
        </p:nvSpPr>
        <p:spPr>
          <a:xfrm flipH="1">
            <a:off x="9105120" y="3695400"/>
            <a:ext cx="456840" cy="34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69"/>
          <p:cNvSpPr/>
          <p:nvPr/>
        </p:nvSpPr>
        <p:spPr>
          <a:xfrm>
            <a:off x="8610480" y="3124080"/>
            <a:ext cx="2963160" cy="312372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5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5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0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5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0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0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5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1857960" y="409680"/>
            <a:ext cx="7886520" cy="701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Abstract Syntax Trees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1215720" y="1447920"/>
            <a:ext cx="6946200" cy="441936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Want only essential structural information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Omit extraneous junk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Can be represented explicitly as a tree or in a linear form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Example: LISP/Scheme S-expressions are essentially ASTs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Common output from parser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Used for static semantics (type checking, etc) and high-level optimizations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Usually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lowered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for later compiler phases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406764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88" name="TextShape 4"/>
          <p:cNvSpPr txBox="1"/>
          <p:nvPr/>
        </p:nvSpPr>
        <p:spPr>
          <a:xfrm>
            <a:off x="863964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64AC88B-30C5-4FC2-8F90-22C212E42A29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89" name="CustomShape 5"/>
          <p:cNvSpPr/>
          <p:nvPr/>
        </p:nvSpPr>
        <p:spPr>
          <a:xfrm>
            <a:off x="7420320" y="5293440"/>
            <a:ext cx="3399480" cy="45432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What does “lowered” mean?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914400" y="407880"/>
            <a:ext cx="8632800" cy="810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Lisp == AST of Prefix Expressions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406764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92" name="TextShape 3"/>
          <p:cNvSpPr txBox="1"/>
          <p:nvPr/>
        </p:nvSpPr>
        <p:spPr>
          <a:xfrm>
            <a:off x="863964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69B4D92-9EBA-411D-9387-056C0F9A5716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93" name="CustomShape 4"/>
          <p:cNvSpPr/>
          <p:nvPr/>
        </p:nvSpPr>
        <p:spPr>
          <a:xfrm>
            <a:off x="914400" y="1724040"/>
            <a:ext cx="2609640" cy="38376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(+ 2 3)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4" name="CustomShape 5"/>
          <p:cNvSpPr/>
          <p:nvPr/>
        </p:nvSpPr>
        <p:spPr>
          <a:xfrm>
            <a:off x="914400" y="3608280"/>
            <a:ext cx="2609640" cy="42984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(= 10 (+ 4 6))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5" name="CustomShape 6"/>
          <p:cNvSpPr/>
          <p:nvPr/>
        </p:nvSpPr>
        <p:spPr>
          <a:xfrm>
            <a:off x="914400" y="2739960"/>
            <a:ext cx="2609640" cy="38376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(+ (* 2 3) 8)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96" name="CustomShape 7"/>
          <p:cNvSpPr/>
          <p:nvPr/>
        </p:nvSpPr>
        <p:spPr>
          <a:xfrm>
            <a:off x="9166680" y="2780280"/>
            <a:ext cx="380520" cy="3560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CustomShape 8"/>
          <p:cNvSpPr/>
          <p:nvPr/>
        </p:nvSpPr>
        <p:spPr>
          <a:xfrm>
            <a:off x="9906120" y="2767680"/>
            <a:ext cx="380520" cy="356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CustomShape 9"/>
          <p:cNvSpPr/>
          <p:nvPr/>
        </p:nvSpPr>
        <p:spPr>
          <a:xfrm>
            <a:off x="10667880" y="2784600"/>
            <a:ext cx="380520" cy="3560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9" name="CustomShape 10"/>
          <p:cNvSpPr/>
          <p:nvPr/>
        </p:nvSpPr>
        <p:spPr>
          <a:xfrm>
            <a:off x="8766360" y="3475080"/>
            <a:ext cx="380520" cy="35676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CustomShape 11"/>
          <p:cNvSpPr/>
          <p:nvPr/>
        </p:nvSpPr>
        <p:spPr>
          <a:xfrm flipH="1">
            <a:off x="8956800" y="3136320"/>
            <a:ext cx="399600" cy="33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12"/>
          <p:cNvSpPr/>
          <p:nvPr/>
        </p:nvSpPr>
        <p:spPr>
          <a:xfrm>
            <a:off x="9516240" y="3468960"/>
            <a:ext cx="380520" cy="3632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CustomShape 13"/>
          <p:cNvSpPr/>
          <p:nvPr/>
        </p:nvSpPr>
        <p:spPr>
          <a:xfrm>
            <a:off x="9357120" y="3136320"/>
            <a:ext cx="349560" cy="33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14"/>
          <p:cNvSpPr/>
          <p:nvPr/>
        </p:nvSpPr>
        <p:spPr>
          <a:xfrm>
            <a:off x="9906120" y="2117880"/>
            <a:ext cx="380520" cy="3560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CustomShape 15"/>
          <p:cNvSpPr/>
          <p:nvPr/>
        </p:nvSpPr>
        <p:spPr>
          <a:xfrm flipH="1">
            <a:off x="9356400" y="2473920"/>
            <a:ext cx="739080" cy="30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16"/>
          <p:cNvSpPr/>
          <p:nvPr/>
        </p:nvSpPr>
        <p:spPr>
          <a:xfrm>
            <a:off x="10096560" y="2473920"/>
            <a:ext cx="360" cy="29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17"/>
          <p:cNvSpPr/>
          <p:nvPr/>
        </p:nvSpPr>
        <p:spPr>
          <a:xfrm>
            <a:off x="10096560" y="2473920"/>
            <a:ext cx="761760" cy="3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18"/>
          <p:cNvSpPr/>
          <p:nvPr/>
        </p:nvSpPr>
        <p:spPr>
          <a:xfrm>
            <a:off x="3714840" y="2732400"/>
            <a:ext cx="3796560" cy="38376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Draw the AST for this expression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8" name="CustomShape 19"/>
          <p:cNvSpPr/>
          <p:nvPr/>
        </p:nvSpPr>
        <p:spPr>
          <a:xfrm>
            <a:off x="870840" y="5029200"/>
            <a:ext cx="3624840" cy="72360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expressions are written in Scheme – a tidy variant of List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3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6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2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5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8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4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0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3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IR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9E41AEA-A323-4DD3-B4C8-292A8BE0CB0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505320" y="2782800"/>
            <a:ext cx="7314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Reminder : Compiler Phases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6662160" y="2158920"/>
            <a:ext cx="3832200" cy="293400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TextShape 2"/>
          <p:cNvSpPr txBox="1"/>
          <p:nvPr/>
        </p:nvSpPr>
        <p:spPr>
          <a:xfrm>
            <a:off x="1721520" y="204120"/>
            <a:ext cx="7886520" cy="54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Parse Tree &amp; AST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1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Calibri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1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90B98C8-F500-460A-B7C3-D8616C7D7D29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3" name="CustomShape 5"/>
          <p:cNvSpPr/>
          <p:nvPr/>
        </p:nvSpPr>
        <p:spPr>
          <a:xfrm flipH="1">
            <a:off x="7828920" y="3513600"/>
            <a:ext cx="744120" cy="34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6"/>
          <p:cNvSpPr/>
          <p:nvPr/>
        </p:nvSpPr>
        <p:spPr>
          <a:xfrm>
            <a:off x="8383680" y="3116160"/>
            <a:ext cx="380520" cy="397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5" name="CustomShape 7"/>
          <p:cNvSpPr/>
          <p:nvPr/>
        </p:nvSpPr>
        <p:spPr>
          <a:xfrm>
            <a:off x="8574120" y="3513600"/>
            <a:ext cx="667080" cy="33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8"/>
          <p:cNvSpPr/>
          <p:nvPr/>
        </p:nvSpPr>
        <p:spPr>
          <a:xfrm>
            <a:off x="7549560" y="3854160"/>
            <a:ext cx="560160" cy="356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int:2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CustomShape 9"/>
          <p:cNvSpPr/>
          <p:nvPr/>
        </p:nvSpPr>
        <p:spPr>
          <a:xfrm>
            <a:off x="9051120" y="3844800"/>
            <a:ext cx="380520" cy="356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8" name="CustomShape 10"/>
          <p:cNvSpPr/>
          <p:nvPr/>
        </p:nvSpPr>
        <p:spPr>
          <a:xfrm>
            <a:off x="8458200" y="4467600"/>
            <a:ext cx="592560" cy="34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id:m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CustomShape 11"/>
          <p:cNvSpPr/>
          <p:nvPr/>
        </p:nvSpPr>
        <p:spPr>
          <a:xfrm flipH="1">
            <a:off x="8754480" y="4201200"/>
            <a:ext cx="486720" cy="26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2"/>
          <p:cNvSpPr/>
          <p:nvPr/>
        </p:nvSpPr>
        <p:spPr>
          <a:xfrm>
            <a:off x="6903720" y="3110040"/>
            <a:ext cx="486000" cy="397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id:x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1" name="CustomShape 13"/>
          <p:cNvSpPr/>
          <p:nvPr/>
        </p:nvSpPr>
        <p:spPr>
          <a:xfrm>
            <a:off x="7729200" y="2359800"/>
            <a:ext cx="380520" cy="397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CustomShape 14"/>
          <p:cNvSpPr/>
          <p:nvPr/>
        </p:nvSpPr>
        <p:spPr>
          <a:xfrm flipH="1">
            <a:off x="7146000" y="2757240"/>
            <a:ext cx="772200" cy="35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5"/>
          <p:cNvSpPr/>
          <p:nvPr/>
        </p:nvSpPr>
        <p:spPr>
          <a:xfrm>
            <a:off x="7919640" y="2757240"/>
            <a:ext cx="654120" cy="35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6"/>
          <p:cNvSpPr/>
          <p:nvPr/>
        </p:nvSpPr>
        <p:spPr>
          <a:xfrm>
            <a:off x="9524880" y="4482720"/>
            <a:ext cx="609120" cy="34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id:n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5" name="CustomShape 17"/>
          <p:cNvSpPr/>
          <p:nvPr/>
        </p:nvSpPr>
        <p:spPr>
          <a:xfrm>
            <a:off x="9241560" y="4201200"/>
            <a:ext cx="587880" cy="28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8"/>
          <p:cNvSpPr/>
          <p:nvPr/>
        </p:nvSpPr>
        <p:spPr>
          <a:xfrm>
            <a:off x="7562520" y="1623600"/>
            <a:ext cx="2284920" cy="364680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 = 2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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(m + 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CustomShape 19"/>
          <p:cNvSpPr/>
          <p:nvPr/>
        </p:nvSpPr>
        <p:spPr>
          <a:xfrm>
            <a:off x="7010280" y="5159160"/>
            <a:ext cx="3268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Think of each box as a C struct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8" name="CustomShape 20"/>
          <p:cNvSpPr/>
          <p:nvPr/>
        </p:nvSpPr>
        <p:spPr>
          <a:xfrm>
            <a:off x="3803400" y="1609200"/>
            <a:ext cx="380520" cy="3607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CustomShape 21"/>
          <p:cNvSpPr/>
          <p:nvPr/>
        </p:nvSpPr>
        <p:spPr>
          <a:xfrm>
            <a:off x="3803400" y="2158920"/>
            <a:ext cx="380520" cy="4010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CustomShape 22"/>
          <p:cNvSpPr/>
          <p:nvPr/>
        </p:nvSpPr>
        <p:spPr>
          <a:xfrm>
            <a:off x="3993840" y="1970280"/>
            <a:ext cx="360" cy="18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23"/>
          <p:cNvSpPr/>
          <p:nvPr/>
        </p:nvSpPr>
        <p:spPr>
          <a:xfrm>
            <a:off x="3063960" y="2853720"/>
            <a:ext cx="380520" cy="397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2" name="CustomShape 24"/>
          <p:cNvSpPr/>
          <p:nvPr/>
        </p:nvSpPr>
        <p:spPr>
          <a:xfrm flipH="1">
            <a:off x="3253680" y="2560320"/>
            <a:ext cx="739080" cy="29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25"/>
          <p:cNvSpPr/>
          <p:nvPr/>
        </p:nvSpPr>
        <p:spPr>
          <a:xfrm>
            <a:off x="3802320" y="2848320"/>
            <a:ext cx="380520" cy="397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CustomShape 26"/>
          <p:cNvSpPr/>
          <p:nvPr/>
        </p:nvSpPr>
        <p:spPr>
          <a:xfrm>
            <a:off x="4961880" y="2858400"/>
            <a:ext cx="380520" cy="397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CustomShape 27"/>
          <p:cNvSpPr/>
          <p:nvPr/>
        </p:nvSpPr>
        <p:spPr>
          <a:xfrm flipH="1">
            <a:off x="3992760" y="2560320"/>
            <a:ext cx="72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28"/>
          <p:cNvSpPr/>
          <p:nvPr/>
        </p:nvSpPr>
        <p:spPr>
          <a:xfrm>
            <a:off x="3993840" y="2560320"/>
            <a:ext cx="1158120" cy="29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29"/>
          <p:cNvSpPr/>
          <p:nvPr/>
        </p:nvSpPr>
        <p:spPr>
          <a:xfrm>
            <a:off x="3063960" y="3539520"/>
            <a:ext cx="380520" cy="3560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CustomShape 30"/>
          <p:cNvSpPr/>
          <p:nvPr/>
        </p:nvSpPr>
        <p:spPr>
          <a:xfrm>
            <a:off x="3254400" y="3251520"/>
            <a:ext cx="36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31"/>
          <p:cNvSpPr/>
          <p:nvPr/>
        </p:nvSpPr>
        <p:spPr>
          <a:xfrm>
            <a:off x="3063960" y="4188240"/>
            <a:ext cx="380520" cy="356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CustomShape 32"/>
          <p:cNvSpPr/>
          <p:nvPr/>
        </p:nvSpPr>
        <p:spPr>
          <a:xfrm>
            <a:off x="3254400" y="3895920"/>
            <a:ext cx="36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33"/>
          <p:cNvSpPr/>
          <p:nvPr/>
        </p:nvSpPr>
        <p:spPr>
          <a:xfrm>
            <a:off x="3063960" y="4717440"/>
            <a:ext cx="380520" cy="375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2" name="CustomShape 34"/>
          <p:cNvSpPr/>
          <p:nvPr/>
        </p:nvSpPr>
        <p:spPr>
          <a:xfrm>
            <a:off x="3254400" y="4545360"/>
            <a:ext cx="36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35"/>
          <p:cNvSpPr/>
          <p:nvPr/>
        </p:nvSpPr>
        <p:spPr>
          <a:xfrm>
            <a:off x="4222440" y="4200840"/>
            <a:ext cx="380520" cy="3560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4" name="CustomShape 36"/>
          <p:cNvSpPr/>
          <p:nvPr/>
        </p:nvSpPr>
        <p:spPr>
          <a:xfrm flipH="1">
            <a:off x="4282920" y="3255840"/>
            <a:ext cx="869040" cy="28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37"/>
          <p:cNvSpPr/>
          <p:nvPr/>
        </p:nvSpPr>
        <p:spPr>
          <a:xfrm>
            <a:off x="4961880" y="4188240"/>
            <a:ext cx="380520" cy="356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6" name="CustomShape 38"/>
          <p:cNvSpPr/>
          <p:nvPr/>
        </p:nvSpPr>
        <p:spPr>
          <a:xfrm>
            <a:off x="5724000" y="4205160"/>
            <a:ext cx="380520" cy="3560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7" name="CustomShape 39"/>
          <p:cNvSpPr/>
          <p:nvPr/>
        </p:nvSpPr>
        <p:spPr>
          <a:xfrm>
            <a:off x="5152320" y="3255840"/>
            <a:ext cx="360" cy="28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40"/>
          <p:cNvSpPr/>
          <p:nvPr/>
        </p:nvSpPr>
        <p:spPr>
          <a:xfrm>
            <a:off x="5152320" y="3255840"/>
            <a:ext cx="854280" cy="29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41"/>
          <p:cNvSpPr/>
          <p:nvPr/>
        </p:nvSpPr>
        <p:spPr>
          <a:xfrm>
            <a:off x="4222440" y="4727520"/>
            <a:ext cx="380520" cy="35676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0" name="CustomShape 42"/>
          <p:cNvSpPr/>
          <p:nvPr/>
        </p:nvSpPr>
        <p:spPr>
          <a:xfrm>
            <a:off x="4412880" y="4556880"/>
            <a:ext cx="360" cy="17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43"/>
          <p:cNvSpPr/>
          <p:nvPr/>
        </p:nvSpPr>
        <p:spPr>
          <a:xfrm>
            <a:off x="4222440" y="5259960"/>
            <a:ext cx="380520" cy="3074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2" name="CustomShape 44"/>
          <p:cNvSpPr/>
          <p:nvPr/>
        </p:nvSpPr>
        <p:spPr>
          <a:xfrm>
            <a:off x="4412880" y="5084640"/>
            <a:ext cx="360" cy="17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5"/>
          <p:cNvSpPr/>
          <p:nvPr/>
        </p:nvSpPr>
        <p:spPr>
          <a:xfrm>
            <a:off x="4222440" y="5775840"/>
            <a:ext cx="380520" cy="34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CustomShape 46"/>
          <p:cNvSpPr/>
          <p:nvPr/>
        </p:nvSpPr>
        <p:spPr>
          <a:xfrm>
            <a:off x="4412880" y="5568120"/>
            <a:ext cx="360" cy="20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47"/>
          <p:cNvSpPr/>
          <p:nvPr/>
        </p:nvSpPr>
        <p:spPr>
          <a:xfrm>
            <a:off x="4222440" y="6275880"/>
            <a:ext cx="380520" cy="34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6" name="CustomShape 48"/>
          <p:cNvSpPr/>
          <p:nvPr/>
        </p:nvSpPr>
        <p:spPr>
          <a:xfrm>
            <a:off x="4412880" y="6124320"/>
            <a:ext cx="360" cy="15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49"/>
          <p:cNvSpPr/>
          <p:nvPr/>
        </p:nvSpPr>
        <p:spPr>
          <a:xfrm>
            <a:off x="5722200" y="4800960"/>
            <a:ext cx="380520" cy="35676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CustomShape 50"/>
          <p:cNvSpPr/>
          <p:nvPr/>
        </p:nvSpPr>
        <p:spPr>
          <a:xfrm flipH="1">
            <a:off x="5912640" y="4561560"/>
            <a:ext cx="1440" cy="2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51"/>
          <p:cNvSpPr/>
          <p:nvPr/>
        </p:nvSpPr>
        <p:spPr>
          <a:xfrm>
            <a:off x="5722200" y="5411880"/>
            <a:ext cx="380520" cy="3074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0" name="CustomShape 52"/>
          <p:cNvSpPr/>
          <p:nvPr/>
        </p:nvSpPr>
        <p:spPr>
          <a:xfrm>
            <a:off x="5912640" y="5158080"/>
            <a:ext cx="360" cy="25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53"/>
          <p:cNvSpPr/>
          <p:nvPr/>
        </p:nvSpPr>
        <p:spPr>
          <a:xfrm>
            <a:off x="5722200" y="5997600"/>
            <a:ext cx="380520" cy="34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CustomShape 54"/>
          <p:cNvSpPr/>
          <p:nvPr/>
        </p:nvSpPr>
        <p:spPr>
          <a:xfrm>
            <a:off x="5912640" y="5719680"/>
            <a:ext cx="360" cy="27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55"/>
          <p:cNvSpPr/>
          <p:nvPr/>
        </p:nvSpPr>
        <p:spPr>
          <a:xfrm>
            <a:off x="2822400" y="926280"/>
            <a:ext cx="380520" cy="397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4" name="CustomShape 56"/>
          <p:cNvSpPr/>
          <p:nvPr/>
        </p:nvSpPr>
        <p:spPr>
          <a:xfrm>
            <a:off x="1851120" y="1623600"/>
            <a:ext cx="380520" cy="397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5" name="CustomShape 57"/>
          <p:cNvSpPr/>
          <p:nvPr/>
        </p:nvSpPr>
        <p:spPr>
          <a:xfrm>
            <a:off x="1851120" y="2334600"/>
            <a:ext cx="380520" cy="34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CustomShape 58"/>
          <p:cNvSpPr/>
          <p:nvPr/>
        </p:nvSpPr>
        <p:spPr>
          <a:xfrm>
            <a:off x="2041920" y="2021040"/>
            <a:ext cx="360" cy="31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59"/>
          <p:cNvSpPr/>
          <p:nvPr/>
        </p:nvSpPr>
        <p:spPr>
          <a:xfrm>
            <a:off x="2822400" y="1649520"/>
            <a:ext cx="380520" cy="397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CustomShape 60"/>
          <p:cNvSpPr/>
          <p:nvPr/>
        </p:nvSpPr>
        <p:spPr>
          <a:xfrm flipH="1">
            <a:off x="2041200" y="1323720"/>
            <a:ext cx="970920" cy="29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61"/>
          <p:cNvSpPr/>
          <p:nvPr/>
        </p:nvSpPr>
        <p:spPr>
          <a:xfrm>
            <a:off x="3012840" y="1323720"/>
            <a:ext cx="360" cy="32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62"/>
          <p:cNvSpPr/>
          <p:nvPr/>
        </p:nvSpPr>
        <p:spPr>
          <a:xfrm>
            <a:off x="3012840" y="1323720"/>
            <a:ext cx="98064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63"/>
          <p:cNvSpPr/>
          <p:nvPr/>
        </p:nvSpPr>
        <p:spPr>
          <a:xfrm>
            <a:off x="4092480" y="3542040"/>
            <a:ext cx="380520" cy="3560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CustomShape 64"/>
          <p:cNvSpPr/>
          <p:nvPr/>
        </p:nvSpPr>
        <p:spPr>
          <a:xfrm>
            <a:off x="5816520" y="3548520"/>
            <a:ext cx="380520" cy="3560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3" name="CustomShape 65"/>
          <p:cNvSpPr/>
          <p:nvPr/>
        </p:nvSpPr>
        <p:spPr>
          <a:xfrm>
            <a:off x="4961880" y="3538440"/>
            <a:ext cx="380520" cy="3560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4" name="CustomShape 66"/>
          <p:cNvSpPr/>
          <p:nvPr/>
        </p:nvSpPr>
        <p:spPr>
          <a:xfrm flipH="1">
            <a:off x="4412160" y="3894480"/>
            <a:ext cx="739080" cy="30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67"/>
          <p:cNvSpPr/>
          <p:nvPr/>
        </p:nvSpPr>
        <p:spPr>
          <a:xfrm>
            <a:off x="5152320" y="3894480"/>
            <a:ext cx="360" cy="29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68"/>
          <p:cNvSpPr/>
          <p:nvPr/>
        </p:nvSpPr>
        <p:spPr>
          <a:xfrm>
            <a:off x="5152320" y="3894480"/>
            <a:ext cx="761760" cy="3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69"/>
          <p:cNvSpPr/>
          <p:nvPr/>
        </p:nvSpPr>
        <p:spPr>
          <a:xfrm>
            <a:off x="7639200" y="115560"/>
            <a:ext cx="2112480" cy="129492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  =&gt; id = E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  =&gt; E + T | E – T | T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 =&gt; T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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F | T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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F | F 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 =&gt; int | id  |  ( E 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8" name="CustomShape 70"/>
          <p:cNvSpPr/>
          <p:nvPr/>
        </p:nvSpPr>
        <p:spPr>
          <a:xfrm>
            <a:off x="1721520" y="876240"/>
            <a:ext cx="4602600" cy="584496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71"/>
          <p:cNvSpPr/>
          <p:nvPr/>
        </p:nvSpPr>
        <p:spPr>
          <a:xfrm>
            <a:off x="5207760" y="1049760"/>
            <a:ext cx="13392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49" strike="noStrike">
                <a:solidFill>
                  <a:srgbClr val="5b9bd5"/>
                </a:solidFill>
                <a:latin typeface="Calibri"/>
              </a:rPr>
              <a:t>Parse Tree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0" name="CustomShape 72"/>
          <p:cNvSpPr/>
          <p:nvPr/>
        </p:nvSpPr>
        <p:spPr>
          <a:xfrm>
            <a:off x="9113400" y="2177640"/>
            <a:ext cx="13392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49" strike="noStrike">
                <a:solidFill>
                  <a:srgbClr val="5b9bd5"/>
                </a:solidFill>
                <a:latin typeface="Calibri"/>
              </a:rPr>
              <a:t>Abstract Syntax Tree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IR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8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50CCA67-5DC8-4D0C-BA27-7E746E6E189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3" name="CustomShape 3"/>
          <p:cNvSpPr/>
          <p:nvPr/>
        </p:nvSpPr>
        <p:spPr>
          <a:xfrm>
            <a:off x="3505320" y="3200400"/>
            <a:ext cx="5638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DAGs</a:t>
            </a:r>
            <a:endParaRPr b="0" lang="en-US" sz="36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2152800" y="365040"/>
            <a:ext cx="7886520" cy="92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DAG : Directed Acyclic Graph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5" name="TextShape 2"/>
          <p:cNvSpPr txBox="1"/>
          <p:nvPr/>
        </p:nvSpPr>
        <p:spPr>
          <a:xfrm>
            <a:off x="1905120" y="2514600"/>
            <a:ext cx="8305560" cy="213336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DAGs often used to identify common sub-expressions (CSEs)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Not necessarily a primary representation, compiler might build dag then translate back after some code improvement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Leaves = operands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Interior nodes = operators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6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8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6CC2BD2-3C3E-49B6-A1CC-0569EA45C412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Expression DAG example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9" name="TextShape 2"/>
          <p:cNvSpPr txBox="1"/>
          <p:nvPr/>
        </p:nvSpPr>
        <p:spPr>
          <a:xfrm>
            <a:off x="3048120" y="3048120"/>
            <a:ext cx="5409720" cy="47340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DAG for  a + a * (b – c) + (b – c) * 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0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9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ADBD965-C6EF-47ED-8E5E-D51AC348BBE1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2" name="CustomShape 5"/>
          <p:cNvSpPr/>
          <p:nvPr/>
        </p:nvSpPr>
        <p:spPr>
          <a:xfrm>
            <a:off x="3581280" y="4406760"/>
            <a:ext cx="4343040" cy="69948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Draw the AST for the above Expression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2152800" y="365040"/>
            <a:ext cx="7886520" cy="573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AST for : a + a * </a:t>
            </a:r>
            <a:r>
              <a:rPr b="0" lang="en-US" sz="3600" spc="-1" strike="noStrike">
                <a:solidFill>
                  <a:srgbClr val="ff0000"/>
                </a:solidFill>
                <a:latin typeface="Calibri"/>
              </a:rPr>
              <a:t>(b – c)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0" lang="en-US" sz="3600" spc="-1" strike="noStrike">
                <a:solidFill>
                  <a:srgbClr val="ff0000"/>
                </a:solidFill>
                <a:latin typeface="Calibri"/>
              </a:rPr>
              <a:t>(b – c)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* d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4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9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F032A98-A441-448D-8F62-26B49E49D865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6" name="CustomShape 4"/>
          <p:cNvSpPr/>
          <p:nvPr/>
        </p:nvSpPr>
        <p:spPr>
          <a:xfrm flipH="1">
            <a:off x="3593160" y="3657600"/>
            <a:ext cx="744120" cy="34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5"/>
          <p:cNvSpPr/>
          <p:nvPr/>
        </p:nvSpPr>
        <p:spPr>
          <a:xfrm>
            <a:off x="4147560" y="3259800"/>
            <a:ext cx="380520" cy="397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CustomShape 6"/>
          <p:cNvSpPr/>
          <p:nvPr/>
        </p:nvSpPr>
        <p:spPr>
          <a:xfrm>
            <a:off x="4338000" y="3657600"/>
            <a:ext cx="667080" cy="33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7"/>
          <p:cNvSpPr/>
          <p:nvPr/>
        </p:nvSpPr>
        <p:spPr>
          <a:xfrm>
            <a:off x="3313440" y="3997800"/>
            <a:ext cx="560160" cy="35676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id:a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CustomShape 8"/>
          <p:cNvSpPr/>
          <p:nvPr/>
        </p:nvSpPr>
        <p:spPr>
          <a:xfrm>
            <a:off x="4815000" y="3988800"/>
            <a:ext cx="380520" cy="356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1" name="CustomShape 9"/>
          <p:cNvSpPr/>
          <p:nvPr/>
        </p:nvSpPr>
        <p:spPr>
          <a:xfrm>
            <a:off x="4222080" y="4611600"/>
            <a:ext cx="592560" cy="34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id:b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CustomShape 10"/>
          <p:cNvSpPr/>
          <p:nvPr/>
        </p:nvSpPr>
        <p:spPr>
          <a:xfrm flipH="1">
            <a:off x="4518360" y="4344840"/>
            <a:ext cx="486720" cy="26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11"/>
          <p:cNvSpPr/>
          <p:nvPr/>
        </p:nvSpPr>
        <p:spPr>
          <a:xfrm>
            <a:off x="2667600" y="3254040"/>
            <a:ext cx="538560" cy="397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id:a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CustomShape 12"/>
          <p:cNvSpPr/>
          <p:nvPr/>
        </p:nvSpPr>
        <p:spPr>
          <a:xfrm>
            <a:off x="3493080" y="2503440"/>
            <a:ext cx="380520" cy="397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5" name="CustomShape 13"/>
          <p:cNvSpPr/>
          <p:nvPr/>
        </p:nvSpPr>
        <p:spPr>
          <a:xfrm flipH="1">
            <a:off x="2937240" y="2901240"/>
            <a:ext cx="745920" cy="35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14"/>
          <p:cNvSpPr/>
          <p:nvPr/>
        </p:nvSpPr>
        <p:spPr>
          <a:xfrm>
            <a:off x="3683520" y="2901240"/>
            <a:ext cx="654120" cy="35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15"/>
          <p:cNvSpPr/>
          <p:nvPr/>
        </p:nvSpPr>
        <p:spPr>
          <a:xfrm>
            <a:off x="5288760" y="4626720"/>
            <a:ext cx="609120" cy="34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id:c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8" name="CustomShape 16"/>
          <p:cNvSpPr/>
          <p:nvPr/>
        </p:nvSpPr>
        <p:spPr>
          <a:xfrm>
            <a:off x="5005440" y="4344840"/>
            <a:ext cx="587880" cy="28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17"/>
          <p:cNvSpPr/>
          <p:nvPr/>
        </p:nvSpPr>
        <p:spPr>
          <a:xfrm>
            <a:off x="5753160" y="1483560"/>
            <a:ext cx="380520" cy="397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0" name="CustomShape 18"/>
          <p:cNvSpPr/>
          <p:nvPr/>
        </p:nvSpPr>
        <p:spPr>
          <a:xfrm flipH="1">
            <a:off x="3682800" y="1881000"/>
            <a:ext cx="2259720" cy="62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19"/>
          <p:cNvSpPr/>
          <p:nvPr/>
        </p:nvSpPr>
        <p:spPr>
          <a:xfrm>
            <a:off x="5943600" y="1881000"/>
            <a:ext cx="2158560" cy="131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20"/>
          <p:cNvSpPr/>
          <p:nvPr/>
        </p:nvSpPr>
        <p:spPr>
          <a:xfrm>
            <a:off x="7085880" y="3973680"/>
            <a:ext cx="380520" cy="356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CustomShape 21"/>
          <p:cNvSpPr/>
          <p:nvPr/>
        </p:nvSpPr>
        <p:spPr>
          <a:xfrm>
            <a:off x="6493320" y="4596480"/>
            <a:ext cx="592560" cy="34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id:b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4" name="CustomShape 22"/>
          <p:cNvSpPr/>
          <p:nvPr/>
        </p:nvSpPr>
        <p:spPr>
          <a:xfrm flipH="1">
            <a:off x="6789600" y="4329720"/>
            <a:ext cx="486720" cy="26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23"/>
          <p:cNvSpPr/>
          <p:nvPr/>
        </p:nvSpPr>
        <p:spPr>
          <a:xfrm>
            <a:off x="7560000" y="4611600"/>
            <a:ext cx="609120" cy="34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id:c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6" name="CustomShape 24"/>
          <p:cNvSpPr/>
          <p:nvPr/>
        </p:nvSpPr>
        <p:spPr>
          <a:xfrm>
            <a:off x="7276680" y="4329720"/>
            <a:ext cx="587880" cy="28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25"/>
          <p:cNvSpPr/>
          <p:nvPr/>
        </p:nvSpPr>
        <p:spPr>
          <a:xfrm>
            <a:off x="8102520" y="3598920"/>
            <a:ext cx="76032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26"/>
          <p:cNvSpPr/>
          <p:nvPr/>
        </p:nvSpPr>
        <p:spPr>
          <a:xfrm>
            <a:off x="7912080" y="3201480"/>
            <a:ext cx="380520" cy="397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9" name="CustomShape 27"/>
          <p:cNvSpPr/>
          <p:nvPr/>
        </p:nvSpPr>
        <p:spPr>
          <a:xfrm>
            <a:off x="8583120" y="3997800"/>
            <a:ext cx="560160" cy="35676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id:d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0" name="CustomShape 28"/>
          <p:cNvSpPr/>
          <p:nvPr/>
        </p:nvSpPr>
        <p:spPr>
          <a:xfrm flipH="1">
            <a:off x="7276680" y="3598920"/>
            <a:ext cx="825840" cy="37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29"/>
          <p:cNvSpPr/>
          <p:nvPr/>
        </p:nvSpPr>
        <p:spPr>
          <a:xfrm>
            <a:off x="5107320" y="5541120"/>
            <a:ext cx="380520" cy="356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30"/>
          <p:cNvSpPr/>
          <p:nvPr/>
        </p:nvSpPr>
        <p:spPr>
          <a:xfrm>
            <a:off x="5281200" y="5533560"/>
            <a:ext cx="2202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Duplicated Nodes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2152800" y="365040"/>
            <a:ext cx="7886520" cy="414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DAG for : a + a * (b – c) + (b – c) * d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4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2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FFAEB4E-5F4D-4D57-994B-EFDDBBB3F60F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26" name="CustomShape 4"/>
          <p:cNvSpPr/>
          <p:nvPr/>
        </p:nvSpPr>
        <p:spPr>
          <a:xfrm flipH="1">
            <a:off x="7691400" y="3565080"/>
            <a:ext cx="351360" cy="32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5"/>
          <p:cNvSpPr/>
          <p:nvPr/>
        </p:nvSpPr>
        <p:spPr>
          <a:xfrm>
            <a:off x="7853040" y="3167280"/>
            <a:ext cx="380520" cy="397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8" name="CustomShape 6"/>
          <p:cNvSpPr/>
          <p:nvPr/>
        </p:nvSpPr>
        <p:spPr>
          <a:xfrm>
            <a:off x="8043480" y="3565080"/>
            <a:ext cx="304920" cy="34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7"/>
          <p:cNvSpPr/>
          <p:nvPr/>
        </p:nvSpPr>
        <p:spPr>
          <a:xfrm>
            <a:off x="7411320" y="3891240"/>
            <a:ext cx="560160" cy="35676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id:a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CustomShape 8"/>
          <p:cNvSpPr/>
          <p:nvPr/>
        </p:nvSpPr>
        <p:spPr>
          <a:xfrm>
            <a:off x="8157960" y="3906720"/>
            <a:ext cx="380520" cy="356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CustomShape 9"/>
          <p:cNvSpPr/>
          <p:nvPr/>
        </p:nvSpPr>
        <p:spPr>
          <a:xfrm>
            <a:off x="7565040" y="4529520"/>
            <a:ext cx="592560" cy="34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id:b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CustomShape 10"/>
          <p:cNvSpPr/>
          <p:nvPr/>
        </p:nvSpPr>
        <p:spPr>
          <a:xfrm flipH="1">
            <a:off x="7861680" y="4263120"/>
            <a:ext cx="486720" cy="26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11"/>
          <p:cNvSpPr/>
          <p:nvPr/>
        </p:nvSpPr>
        <p:spPr>
          <a:xfrm>
            <a:off x="6776280" y="3169080"/>
            <a:ext cx="538560" cy="397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id:a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CustomShape 12"/>
          <p:cNvSpPr/>
          <p:nvPr/>
        </p:nvSpPr>
        <p:spPr>
          <a:xfrm>
            <a:off x="7300080" y="2368800"/>
            <a:ext cx="380520" cy="397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5" name="CustomShape 13"/>
          <p:cNvSpPr/>
          <p:nvPr/>
        </p:nvSpPr>
        <p:spPr>
          <a:xfrm flipH="1">
            <a:off x="7044840" y="2766240"/>
            <a:ext cx="444600" cy="40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14"/>
          <p:cNvSpPr/>
          <p:nvPr/>
        </p:nvSpPr>
        <p:spPr>
          <a:xfrm>
            <a:off x="7490520" y="2766240"/>
            <a:ext cx="552240" cy="40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15"/>
          <p:cNvSpPr/>
          <p:nvPr/>
        </p:nvSpPr>
        <p:spPr>
          <a:xfrm>
            <a:off x="8632080" y="4545000"/>
            <a:ext cx="609120" cy="34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id:c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8" name="CustomShape 16"/>
          <p:cNvSpPr/>
          <p:nvPr/>
        </p:nvSpPr>
        <p:spPr>
          <a:xfrm>
            <a:off x="8348400" y="4263120"/>
            <a:ext cx="587880" cy="28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17"/>
          <p:cNvSpPr/>
          <p:nvPr/>
        </p:nvSpPr>
        <p:spPr>
          <a:xfrm>
            <a:off x="7814880" y="1595160"/>
            <a:ext cx="380520" cy="397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0" name="CustomShape 18"/>
          <p:cNvSpPr/>
          <p:nvPr/>
        </p:nvSpPr>
        <p:spPr>
          <a:xfrm flipH="1">
            <a:off x="7489800" y="1992600"/>
            <a:ext cx="514440" cy="37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19"/>
          <p:cNvSpPr/>
          <p:nvPr/>
        </p:nvSpPr>
        <p:spPr>
          <a:xfrm>
            <a:off x="8005320" y="1992600"/>
            <a:ext cx="718920" cy="11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20"/>
          <p:cNvSpPr/>
          <p:nvPr/>
        </p:nvSpPr>
        <p:spPr>
          <a:xfrm>
            <a:off x="8724960" y="3565080"/>
            <a:ext cx="390600" cy="32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21"/>
          <p:cNvSpPr/>
          <p:nvPr/>
        </p:nvSpPr>
        <p:spPr>
          <a:xfrm>
            <a:off x="8534520" y="3167280"/>
            <a:ext cx="380520" cy="397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CustomShape 22"/>
          <p:cNvSpPr/>
          <p:nvPr/>
        </p:nvSpPr>
        <p:spPr>
          <a:xfrm>
            <a:off x="8835480" y="3891240"/>
            <a:ext cx="560160" cy="35676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id:d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CustomShape 23"/>
          <p:cNvSpPr/>
          <p:nvPr/>
        </p:nvSpPr>
        <p:spPr>
          <a:xfrm flipH="1">
            <a:off x="8348400" y="3565080"/>
            <a:ext cx="375840" cy="34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rgbClr val="0070c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24"/>
          <p:cNvSpPr/>
          <p:nvPr/>
        </p:nvSpPr>
        <p:spPr>
          <a:xfrm>
            <a:off x="1915920" y="5317560"/>
            <a:ext cx="8305560" cy="91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When we come to generate code (compiler) or evaluate (interpreter), we will process the blue nodes only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once.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Example of Constant Sub-Expression Elimination (CSE)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CustomShape 25"/>
          <p:cNvSpPr/>
          <p:nvPr/>
        </p:nvSpPr>
        <p:spPr>
          <a:xfrm flipH="1">
            <a:off x="2381400" y="3569400"/>
            <a:ext cx="379440" cy="32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26"/>
          <p:cNvSpPr/>
          <p:nvPr/>
        </p:nvSpPr>
        <p:spPr>
          <a:xfrm>
            <a:off x="2570760" y="3171600"/>
            <a:ext cx="380520" cy="397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9" name="CustomShape 27"/>
          <p:cNvSpPr/>
          <p:nvPr/>
        </p:nvSpPr>
        <p:spPr>
          <a:xfrm>
            <a:off x="2761560" y="3569400"/>
            <a:ext cx="420840" cy="32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28"/>
          <p:cNvSpPr/>
          <p:nvPr/>
        </p:nvSpPr>
        <p:spPr>
          <a:xfrm>
            <a:off x="2101320" y="3895200"/>
            <a:ext cx="560160" cy="35676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id:a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CustomShape 29"/>
          <p:cNvSpPr/>
          <p:nvPr/>
        </p:nvSpPr>
        <p:spPr>
          <a:xfrm>
            <a:off x="2992320" y="3889800"/>
            <a:ext cx="380520" cy="356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2" name="CustomShape 30"/>
          <p:cNvSpPr/>
          <p:nvPr/>
        </p:nvSpPr>
        <p:spPr>
          <a:xfrm>
            <a:off x="2310840" y="4595400"/>
            <a:ext cx="592560" cy="34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id:b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3" name="CustomShape 31"/>
          <p:cNvSpPr/>
          <p:nvPr/>
        </p:nvSpPr>
        <p:spPr>
          <a:xfrm flipH="1">
            <a:off x="2607120" y="4246200"/>
            <a:ext cx="575280" cy="34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32"/>
          <p:cNvSpPr/>
          <p:nvPr/>
        </p:nvSpPr>
        <p:spPr>
          <a:xfrm>
            <a:off x="1758240" y="3123360"/>
            <a:ext cx="538560" cy="397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id:a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CustomShape 33"/>
          <p:cNvSpPr/>
          <p:nvPr/>
        </p:nvSpPr>
        <p:spPr>
          <a:xfrm>
            <a:off x="2280600" y="2403720"/>
            <a:ext cx="380520" cy="397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6" name="CustomShape 34"/>
          <p:cNvSpPr/>
          <p:nvPr/>
        </p:nvSpPr>
        <p:spPr>
          <a:xfrm flipH="1">
            <a:off x="2027160" y="2801520"/>
            <a:ext cx="443160" cy="32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35"/>
          <p:cNvSpPr/>
          <p:nvPr/>
        </p:nvSpPr>
        <p:spPr>
          <a:xfrm>
            <a:off x="2471040" y="2801520"/>
            <a:ext cx="28980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36"/>
          <p:cNvSpPr/>
          <p:nvPr/>
        </p:nvSpPr>
        <p:spPr>
          <a:xfrm>
            <a:off x="3108960" y="4608720"/>
            <a:ext cx="609120" cy="34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id:c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9" name="CustomShape 37"/>
          <p:cNvSpPr/>
          <p:nvPr/>
        </p:nvSpPr>
        <p:spPr>
          <a:xfrm>
            <a:off x="3182760" y="4246200"/>
            <a:ext cx="230400" cy="36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38"/>
          <p:cNvSpPr/>
          <p:nvPr/>
        </p:nvSpPr>
        <p:spPr>
          <a:xfrm>
            <a:off x="3227760" y="1456920"/>
            <a:ext cx="380520" cy="397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1" name="CustomShape 39"/>
          <p:cNvSpPr/>
          <p:nvPr/>
        </p:nvSpPr>
        <p:spPr>
          <a:xfrm flipH="1">
            <a:off x="2471040" y="1854360"/>
            <a:ext cx="946800" cy="54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40"/>
          <p:cNvSpPr/>
          <p:nvPr/>
        </p:nvSpPr>
        <p:spPr>
          <a:xfrm>
            <a:off x="3418200" y="1854360"/>
            <a:ext cx="1085040" cy="118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41"/>
          <p:cNvSpPr/>
          <p:nvPr/>
        </p:nvSpPr>
        <p:spPr>
          <a:xfrm>
            <a:off x="4122720" y="3895200"/>
            <a:ext cx="380520" cy="356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CustomShape 42"/>
          <p:cNvSpPr/>
          <p:nvPr/>
        </p:nvSpPr>
        <p:spPr>
          <a:xfrm>
            <a:off x="3959640" y="4611960"/>
            <a:ext cx="592560" cy="34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id:b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5" name="CustomShape 43"/>
          <p:cNvSpPr/>
          <p:nvPr/>
        </p:nvSpPr>
        <p:spPr>
          <a:xfrm flipH="1">
            <a:off x="4255920" y="4251240"/>
            <a:ext cx="56880" cy="3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44"/>
          <p:cNvSpPr/>
          <p:nvPr/>
        </p:nvSpPr>
        <p:spPr>
          <a:xfrm>
            <a:off x="4661280" y="4607280"/>
            <a:ext cx="609120" cy="34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id:c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7" name="CustomShape 45"/>
          <p:cNvSpPr/>
          <p:nvPr/>
        </p:nvSpPr>
        <p:spPr>
          <a:xfrm>
            <a:off x="4313160" y="4251240"/>
            <a:ext cx="652680" cy="35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46"/>
          <p:cNvSpPr/>
          <p:nvPr/>
        </p:nvSpPr>
        <p:spPr>
          <a:xfrm>
            <a:off x="4503960" y="3440880"/>
            <a:ext cx="506160" cy="44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47"/>
          <p:cNvSpPr/>
          <p:nvPr/>
        </p:nvSpPr>
        <p:spPr>
          <a:xfrm>
            <a:off x="4313160" y="3043440"/>
            <a:ext cx="380520" cy="397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0" name="CustomShape 48"/>
          <p:cNvSpPr/>
          <p:nvPr/>
        </p:nvSpPr>
        <p:spPr>
          <a:xfrm>
            <a:off x="4730040" y="3886200"/>
            <a:ext cx="560160" cy="35676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id:d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1" name="CustomShape 49"/>
          <p:cNvSpPr/>
          <p:nvPr/>
        </p:nvSpPr>
        <p:spPr>
          <a:xfrm flipH="1">
            <a:off x="4313160" y="3440880"/>
            <a:ext cx="190080" cy="45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50"/>
          <p:cNvSpPr/>
          <p:nvPr/>
        </p:nvSpPr>
        <p:spPr>
          <a:xfrm>
            <a:off x="3853440" y="2013120"/>
            <a:ext cx="1491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Original AST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CustomShape 51"/>
          <p:cNvSpPr/>
          <p:nvPr/>
        </p:nvSpPr>
        <p:spPr>
          <a:xfrm>
            <a:off x="8445600" y="1690200"/>
            <a:ext cx="14911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'Folded' AST or DAG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IR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7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6E3CB15-610B-466B-ACF1-F6383619704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76" name="CustomShape 3"/>
          <p:cNvSpPr/>
          <p:nvPr/>
        </p:nvSpPr>
        <p:spPr>
          <a:xfrm>
            <a:off x="3505320" y="3200400"/>
            <a:ext cx="5638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Linear IRs</a:t>
            </a:r>
            <a:endParaRPr b="0" lang="en-US" sz="3600" spc="-1" strike="noStrike"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TextShape 1"/>
          <p:cNvSpPr txBox="1"/>
          <p:nvPr/>
        </p:nvSpPr>
        <p:spPr>
          <a:xfrm>
            <a:off x="2152800" y="365040"/>
            <a:ext cx="7886520" cy="585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Linear IRs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8" name="TextShape 2"/>
          <p:cNvSpPr txBox="1"/>
          <p:nvPr/>
        </p:nvSpPr>
        <p:spPr>
          <a:xfrm>
            <a:off x="2057400" y="1295280"/>
            <a:ext cx="7848360" cy="449532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Pseudo-code for some abstract machine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Level of abstraction varies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Eg: </a:t>
            </a:r>
            <a:r>
              <a:rPr b="0" lang="en-US" sz="2000" spc="-1" strike="noStrike">
                <a:solidFill>
                  <a:srgbClr val="0070c0"/>
                </a:solidFill>
                <a:latin typeface="Calibri"/>
              </a:rPr>
              <a:t>t </a:t>
            </a:r>
            <a:r>
              <a:rPr b="0" lang="en-US" sz="2000" spc="-1" strike="noStrike">
                <a:solidFill>
                  <a:srgbClr val="0070c0"/>
                </a:solidFill>
                <a:latin typeface="Symbol"/>
              </a:rPr>
              <a:t></a:t>
            </a:r>
            <a:r>
              <a:rPr b="0" lang="en-US" sz="2000" spc="-1" strike="noStrike">
                <a:solidFill>
                  <a:srgbClr val="0070c0"/>
                </a:solidFill>
                <a:latin typeface="Calibri"/>
              </a:rPr>
              <a:t> a[i, j]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– High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Eg: no registers, just variables &amp; temps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Cf: </a:t>
            </a:r>
            <a:r>
              <a:rPr b="0" lang="en-US" sz="2000" spc="-1" strike="noStrike">
                <a:solidFill>
                  <a:srgbClr val="0070c0"/>
                </a:solidFill>
                <a:latin typeface="Calibri"/>
              </a:rPr>
              <a:t>@a + 4 * (i * numcols + j)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– Low Level (0-based index)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Simple, compact data structures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Commonly used: arrays, linked lists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Examples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Three-Address Code (TAC) – </a:t>
            </a:r>
            <a:r>
              <a:rPr b="0" lang="en-US" sz="2000" spc="-1" strike="noStrike">
                <a:solidFill>
                  <a:srgbClr val="0070c0"/>
                </a:solidFill>
                <a:latin typeface="Calibri"/>
              </a:rPr>
              <a:t>ADD t123, b, 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Stack machine code – </a:t>
            </a:r>
            <a:r>
              <a:rPr b="0" lang="en-US" sz="2000" spc="-1" strike="noStrike">
                <a:solidFill>
                  <a:srgbClr val="0070c0"/>
                </a:solidFill>
                <a:latin typeface="Calibri"/>
              </a:rPr>
              <a:t>push a; push b; add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8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4DD6DC8-7E27-4D74-991A-98F0EBA763E2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1822320" y="365040"/>
            <a:ext cx="7886520" cy="831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IRs for a[i, j+2]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2" name="TextShape 2"/>
          <p:cNvSpPr txBox="1"/>
          <p:nvPr/>
        </p:nvSpPr>
        <p:spPr>
          <a:xfrm>
            <a:off x="4230720" y="1752480"/>
            <a:ext cx="2855520" cy="289512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b5d2e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Medium-level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t1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j + 2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t2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i * 20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t3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t1 + t2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t4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4 * t3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t5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addr 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t6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t5 + t4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t7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*t6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3" name="TextShape 3"/>
          <p:cNvSpPr txBox="1"/>
          <p:nvPr/>
        </p:nvSpPr>
        <p:spPr>
          <a:xfrm>
            <a:off x="7431120" y="1752480"/>
            <a:ext cx="2931840" cy="327636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b5d2e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Low-level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r1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[fp-4]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r2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r1 + 2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r3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[fp-8]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r4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r3 * 20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r5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r4 + r2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r6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4 * r5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r7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fp – 216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f1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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[r7+r6]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4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8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18F0350-6190-4BEA-B9DC-124E3B13569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86" name="CustomShape 6"/>
          <p:cNvSpPr/>
          <p:nvPr/>
        </p:nvSpPr>
        <p:spPr>
          <a:xfrm>
            <a:off x="1811160" y="1763280"/>
            <a:ext cx="2074680" cy="97956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High-level</a:t>
            </a:r>
            <a:endParaRPr b="0" lang="en-US" sz="2400" spc="-1" strike="noStrike"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a[i, j+2]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7" name="CustomShape 7"/>
          <p:cNvSpPr/>
          <p:nvPr/>
        </p:nvSpPr>
        <p:spPr>
          <a:xfrm>
            <a:off x="1833480" y="2774160"/>
            <a:ext cx="21204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Akin to source code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88" name="CustomShape 8"/>
          <p:cNvSpPr/>
          <p:nvPr/>
        </p:nvSpPr>
        <p:spPr>
          <a:xfrm>
            <a:off x="4172760" y="4720680"/>
            <a:ext cx="29714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Spells out 2-D indexing.  Defines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temps -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like virtual registers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89" name="CustomShape 9"/>
          <p:cNvSpPr/>
          <p:nvPr/>
        </p:nvSpPr>
        <p:spPr>
          <a:xfrm>
            <a:off x="7431120" y="5262840"/>
            <a:ext cx="308412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Full detail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Actual machine registers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Actual locations (no variable names)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Shape 1"/>
          <p:cNvSpPr txBox="1"/>
          <p:nvPr/>
        </p:nvSpPr>
        <p:spPr>
          <a:xfrm>
            <a:off x="2152800" y="365040"/>
            <a:ext cx="788652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Abstraction Level Tradeoffs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1" name="TextShape 2"/>
          <p:cNvSpPr txBox="1"/>
          <p:nvPr/>
        </p:nvSpPr>
        <p:spPr>
          <a:xfrm>
            <a:off x="2209680" y="1447920"/>
            <a:ext cx="7656120" cy="480024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High-level: good for source optimizations; semantic checking; refactoring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Medium-level: great for machine-independent optimizations.  Many optimizing compilers work at this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Low-level: required for actual memory (frame) layout; target instruction selection; register allocation; peephole (target-specific) optimizations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Examples: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Cooper&amp;Torczon "</a:t>
            </a:r>
            <a:r>
              <a:rPr b="0" lang="en-US" sz="1600" spc="-1" strike="noStrike">
                <a:solidFill>
                  <a:srgbClr val="0070c0"/>
                </a:solidFill>
                <a:latin typeface="Calibri"/>
              </a:rPr>
              <a:t>ILOC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"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LLVM  -  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http://llvm.org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SUIF - 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http://suif.stanford.edu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2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9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433A3AD-71DF-4E32-88FB-57D0A6B9BB6E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IR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3D589EA-5085-4EC2-97EE-63821239809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0" y="361800"/>
            <a:ext cx="7886520" cy="502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Compiler Phases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689120" y="3294000"/>
            <a:ext cx="8784720" cy="45612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Above was original picture of a compiler.  In reality, “Backend" comprises many sub-phases: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2156400" y="4129920"/>
            <a:ext cx="908640" cy="62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AST to IR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 flipV="1">
            <a:off x="3065400" y="4438080"/>
            <a:ext cx="34848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7"/>
          <p:cNvSpPr/>
          <p:nvPr/>
        </p:nvSpPr>
        <p:spPr>
          <a:xfrm>
            <a:off x="1739520" y="4444200"/>
            <a:ext cx="416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8"/>
          <p:cNvSpPr/>
          <p:nvPr/>
        </p:nvSpPr>
        <p:spPr>
          <a:xfrm>
            <a:off x="1685520" y="4170240"/>
            <a:ext cx="56268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ahoma"/>
                <a:ea typeface="Tahoma"/>
              </a:rPr>
              <a:t>AST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414240" y="4124160"/>
            <a:ext cx="1031400" cy="628200"/>
          </a:xfrm>
          <a:prstGeom prst="rect">
            <a:avLst/>
          </a:prstGeom>
          <a:solidFill>
            <a:srgbClr val="0070c0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Control Flow Analysis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4445640" y="4438080"/>
            <a:ext cx="43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1"/>
          <p:cNvSpPr/>
          <p:nvPr/>
        </p:nvSpPr>
        <p:spPr>
          <a:xfrm>
            <a:off x="4877280" y="4065120"/>
            <a:ext cx="867240" cy="745920"/>
          </a:xfrm>
          <a:prstGeom prst="rect">
            <a:avLst/>
          </a:prstGeom>
          <a:solidFill>
            <a:srgbClr val="0070c0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Convert IR to x86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CustomShape 12"/>
          <p:cNvSpPr/>
          <p:nvPr/>
        </p:nvSpPr>
        <p:spPr>
          <a:xfrm>
            <a:off x="5744880" y="4438080"/>
            <a:ext cx="457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3"/>
          <p:cNvSpPr/>
          <p:nvPr/>
        </p:nvSpPr>
        <p:spPr>
          <a:xfrm>
            <a:off x="6202800" y="4065120"/>
            <a:ext cx="913320" cy="745920"/>
          </a:xfrm>
          <a:prstGeom prst="rect">
            <a:avLst/>
          </a:prstGeom>
          <a:solidFill>
            <a:srgbClr val="0070c0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Register Allocator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1" name="CustomShape 14"/>
          <p:cNvSpPr/>
          <p:nvPr/>
        </p:nvSpPr>
        <p:spPr>
          <a:xfrm>
            <a:off x="7571520" y="4065120"/>
            <a:ext cx="983880" cy="745920"/>
          </a:xfrm>
          <a:prstGeom prst="rect">
            <a:avLst/>
          </a:prstGeom>
          <a:solidFill>
            <a:srgbClr val="0070c0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Instruction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Scheduler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2" name="CustomShape 15"/>
          <p:cNvSpPr/>
          <p:nvPr/>
        </p:nvSpPr>
        <p:spPr>
          <a:xfrm>
            <a:off x="2889720" y="5552640"/>
            <a:ext cx="946800" cy="338040"/>
          </a:xfrm>
          <a:prstGeom prst="rect">
            <a:avLst/>
          </a:prstGeom>
          <a:solidFill>
            <a:srgbClr val="ffd966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ahoma"/>
                <a:ea typeface="Tahoma"/>
              </a:rPr>
              <a:t>Assemble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53" name="CustomShape 16"/>
          <p:cNvSpPr/>
          <p:nvPr/>
        </p:nvSpPr>
        <p:spPr>
          <a:xfrm>
            <a:off x="8555400" y="4438080"/>
            <a:ext cx="39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7"/>
          <p:cNvSpPr/>
          <p:nvPr/>
        </p:nvSpPr>
        <p:spPr>
          <a:xfrm>
            <a:off x="4411440" y="5554800"/>
            <a:ext cx="609120" cy="338040"/>
          </a:xfrm>
          <a:prstGeom prst="rect">
            <a:avLst/>
          </a:prstGeom>
          <a:solidFill>
            <a:srgbClr val="ffd966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ahoma"/>
                <a:ea typeface="Tahoma"/>
              </a:rPr>
              <a:t>Link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55" name="CustomShape 18"/>
          <p:cNvSpPr/>
          <p:nvPr/>
        </p:nvSpPr>
        <p:spPr>
          <a:xfrm>
            <a:off x="3837240" y="5721840"/>
            <a:ext cx="57384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9"/>
          <p:cNvSpPr/>
          <p:nvPr/>
        </p:nvSpPr>
        <p:spPr>
          <a:xfrm>
            <a:off x="7116480" y="4438080"/>
            <a:ext cx="454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0"/>
          <p:cNvSpPr/>
          <p:nvPr/>
        </p:nvSpPr>
        <p:spPr>
          <a:xfrm>
            <a:off x="5020920" y="5724000"/>
            <a:ext cx="46512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1"/>
          <p:cNvSpPr/>
          <p:nvPr/>
        </p:nvSpPr>
        <p:spPr>
          <a:xfrm>
            <a:off x="5486400" y="5560200"/>
            <a:ext cx="706320" cy="338040"/>
          </a:xfrm>
          <a:prstGeom prst="rect">
            <a:avLst/>
          </a:prstGeom>
          <a:solidFill>
            <a:srgbClr val="ffd966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ahoma"/>
                <a:ea typeface="Tahoma"/>
              </a:rPr>
              <a:t>target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59" name="CustomShape 22"/>
          <p:cNvSpPr/>
          <p:nvPr/>
        </p:nvSpPr>
        <p:spPr>
          <a:xfrm>
            <a:off x="2280240" y="5716800"/>
            <a:ext cx="59976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3"/>
          <p:cNvSpPr/>
          <p:nvPr/>
        </p:nvSpPr>
        <p:spPr>
          <a:xfrm flipH="1" flipV="1">
            <a:off x="2299320" y="5150160"/>
            <a:ext cx="7916040" cy="3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4"/>
          <p:cNvSpPr/>
          <p:nvPr/>
        </p:nvSpPr>
        <p:spPr>
          <a:xfrm>
            <a:off x="10216440" y="4438080"/>
            <a:ext cx="360" cy="76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5"/>
          <p:cNvSpPr/>
          <p:nvPr/>
        </p:nvSpPr>
        <p:spPr>
          <a:xfrm flipH="1">
            <a:off x="2279520" y="5135040"/>
            <a:ext cx="3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6"/>
          <p:cNvSpPr/>
          <p:nvPr/>
        </p:nvSpPr>
        <p:spPr>
          <a:xfrm>
            <a:off x="2089800" y="1361880"/>
            <a:ext cx="883080" cy="8377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Lexer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27"/>
          <p:cNvSpPr/>
          <p:nvPr/>
        </p:nvSpPr>
        <p:spPr>
          <a:xfrm>
            <a:off x="3949200" y="1361880"/>
            <a:ext cx="975600" cy="837720"/>
          </a:xfrm>
          <a:prstGeom prst="rect">
            <a:avLst/>
          </a:prstGeom>
          <a:solidFill>
            <a:srgbClr val="9fc5e8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Parser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28"/>
          <p:cNvSpPr/>
          <p:nvPr/>
        </p:nvSpPr>
        <p:spPr>
          <a:xfrm>
            <a:off x="1274400" y="1780920"/>
            <a:ext cx="815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lin ang="0"/>
          </a:gradFill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9"/>
          <p:cNvSpPr/>
          <p:nvPr/>
        </p:nvSpPr>
        <p:spPr>
          <a:xfrm>
            <a:off x="2973240" y="1780920"/>
            <a:ext cx="97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lin ang="0"/>
          </a:gradFill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0"/>
          <p:cNvSpPr/>
          <p:nvPr/>
        </p:nvSpPr>
        <p:spPr>
          <a:xfrm>
            <a:off x="4924800" y="1780920"/>
            <a:ext cx="65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lin ang="0"/>
          </a:gradFill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1"/>
          <p:cNvSpPr/>
          <p:nvPr/>
        </p:nvSpPr>
        <p:spPr>
          <a:xfrm>
            <a:off x="331920" y="1555200"/>
            <a:ext cx="942120" cy="450720"/>
          </a:xfrm>
          <a:prstGeom prst="rect">
            <a:avLst/>
          </a:prstGeom>
          <a:solidFill>
            <a:srgbClr val="ffd966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ahoma"/>
              </a:rPr>
              <a:t>source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32"/>
          <p:cNvSpPr/>
          <p:nvPr/>
        </p:nvSpPr>
        <p:spPr>
          <a:xfrm>
            <a:off x="5577480" y="1361880"/>
            <a:ext cx="1246320" cy="837720"/>
          </a:xfrm>
          <a:prstGeom prst="rect">
            <a:avLst/>
          </a:prstGeom>
          <a:solidFill>
            <a:srgbClr val="9fc5e8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Semantic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Checker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33"/>
          <p:cNvSpPr/>
          <p:nvPr/>
        </p:nvSpPr>
        <p:spPr>
          <a:xfrm>
            <a:off x="6824160" y="1780920"/>
            <a:ext cx="80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4"/>
          <p:cNvSpPr/>
          <p:nvPr/>
        </p:nvSpPr>
        <p:spPr>
          <a:xfrm>
            <a:off x="1292040" y="1443960"/>
            <a:ext cx="81252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ahoma"/>
              </a:rPr>
              <a:t>chars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35"/>
          <p:cNvSpPr/>
          <p:nvPr/>
        </p:nvSpPr>
        <p:spPr>
          <a:xfrm>
            <a:off x="2991960" y="1413000"/>
            <a:ext cx="94212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ahoma"/>
              </a:rPr>
              <a:t>tokens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36"/>
          <p:cNvSpPr/>
          <p:nvPr/>
        </p:nvSpPr>
        <p:spPr>
          <a:xfrm>
            <a:off x="6922800" y="1447200"/>
            <a:ext cx="750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ahoma"/>
              </a:rPr>
              <a:t>AST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37"/>
          <p:cNvSpPr/>
          <p:nvPr/>
        </p:nvSpPr>
        <p:spPr>
          <a:xfrm>
            <a:off x="9372600" y="736560"/>
            <a:ext cx="1223280" cy="208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BackEnd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38"/>
          <p:cNvSpPr/>
          <p:nvPr/>
        </p:nvSpPr>
        <p:spPr>
          <a:xfrm>
            <a:off x="10596240" y="1773360"/>
            <a:ext cx="528120" cy="1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9"/>
          <p:cNvSpPr/>
          <p:nvPr/>
        </p:nvSpPr>
        <p:spPr>
          <a:xfrm>
            <a:off x="11103120" y="1555200"/>
            <a:ext cx="942120" cy="450720"/>
          </a:xfrm>
          <a:prstGeom prst="rect">
            <a:avLst/>
          </a:prstGeom>
          <a:solidFill>
            <a:srgbClr val="ffd966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ahoma"/>
              </a:rPr>
              <a:t>target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40"/>
          <p:cNvSpPr/>
          <p:nvPr/>
        </p:nvSpPr>
        <p:spPr>
          <a:xfrm>
            <a:off x="7633080" y="1361880"/>
            <a:ext cx="1120680" cy="837720"/>
          </a:xfrm>
          <a:prstGeom prst="rect">
            <a:avLst/>
          </a:prstGeom>
          <a:solidFill>
            <a:srgbClr val="9fc5e8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AST to IR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41"/>
          <p:cNvSpPr/>
          <p:nvPr/>
        </p:nvSpPr>
        <p:spPr>
          <a:xfrm>
            <a:off x="8839080" y="1423080"/>
            <a:ext cx="750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ahoma"/>
              </a:rPr>
              <a:t>IR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42"/>
          <p:cNvSpPr/>
          <p:nvPr/>
        </p:nvSpPr>
        <p:spPr>
          <a:xfrm>
            <a:off x="8754120" y="1780920"/>
            <a:ext cx="61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3"/>
          <p:cNvSpPr/>
          <p:nvPr/>
        </p:nvSpPr>
        <p:spPr>
          <a:xfrm>
            <a:off x="4932360" y="1434240"/>
            <a:ext cx="75060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ahoma"/>
              </a:rPr>
              <a:t>AST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44"/>
          <p:cNvSpPr/>
          <p:nvPr/>
        </p:nvSpPr>
        <p:spPr>
          <a:xfrm>
            <a:off x="8953560" y="4065120"/>
            <a:ext cx="893160" cy="745920"/>
          </a:xfrm>
          <a:prstGeom prst="rect">
            <a:avLst/>
          </a:prstGeom>
          <a:solidFill>
            <a:srgbClr val="0070c0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Emit Assembly Code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" name="CustomShape 45"/>
          <p:cNvSpPr/>
          <p:nvPr/>
        </p:nvSpPr>
        <p:spPr>
          <a:xfrm>
            <a:off x="9847080" y="4438080"/>
            <a:ext cx="369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1981080" y="304920"/>
            <a:ext cx="788652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Three-Address Code (TAC)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5" name="TextShape 2"/>
          <p:cNvSpPr txBox="1"/>
          <p:nvPr/>
        </p:nvSpPr>
        <p:spPr>
          <a:xfrm>
            <a:off x="1752480" y="1676520"/>
            <a:ext cx="8589600" cy="467964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Usual form: </a:t>
            </a:r>
            <a:r>
              <a:rPr b="0" lang="en-US" sz="2000" spc="-1" strike="noStrike">
                <a:solidFill>
                  <a:srgbClr val="0070c0"/>
                </a:solidFill>
                <a:latin typeface="Calibri"/>
              </a:rPr>
              <a:t>x </a:t>
            </a:r>
            <a:r>
              <a:rPr b="0" lang="en-US" sz="2000" spc="-1" strike="noStrike">
                <a:solidFill>
                  <a:srgbClr val="0070c0"/>
                </a:solidFill>
                <a:latin typeface="Symbol"/>
              </a:rPr>
              <a:t></a:t>
            </a:r>
            <a:r>
              <a:rPr b="0" lang="en-US" sz="2000" spc="-1" strike="noStrike">
                <a:solidFill>
                  <a:srgbClr val="0070c0"/>
                </a:solidFill>
                <a:latin typeface="Calibri"/>
              </a:rPr>
              <a:t> y op z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One operator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Maximum of 3 names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(Copes with: nullary </a:t>
            </a:r>
            <a:r>
              <a:rPr b="0" lang="en-US" sz="2000" spc="-1" strike="noStrike">
                <a:solidFill>
                  <a:srgbClr val="0070c0"/>
                </a:solidFill>
                <a:latin typeface="Calibri"/>
              </a:rPr>
              <a:t>x </a:t>
            </a:r>
            <a:r>
              <a:rPr b="0" lang="en-US" sz="2000" spc="-1" strike="noStrike">
                <a:solidFill>
                  <a:srgbClr val="0070c0"/>
                </a:solidFill>
                <a:latin typeface="Symbol"/>
              </a:rPr>
              <a:t></a:t>
            </a:r>
            <a:r>
              <a:rPr b="0" lang="en-US" sz="2000" spc="-1" strike="noStrike">
                <a:solidFill>
                  <a:srgbClr val="0070c0"/>
                </a:solidFill>
                <a:latin typeface="Calibri"/>
              </a:rPr>
              <a:t> 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and unary </a:t>
            </a:r>
            <a:r>
              <a:rPr b="0" lang="en-US" sz="2000" spc="-1" strike="noStrike">
                <a:solidFill>
                  <a:srgbClr val="0070c0"/>
                </a:solidFill>
                <a:latin typeface="Calibri"/>
              </a:rPr>
              <a:t>x </a:t>
            </a:r>
            <a:r>
              <a:rPr b="0" lang="en-US" sz="2000" spc="-1" strike="noStrike">
                <a:solidFill>
                  <a:srgbClr val="0070c0"/>
                </a:solidFill>
                <a:latin typeface="Symbol"/>
              </a:rPr>
              <a:t></a:t>
            </a:r>
            <a:r>
              <a:rPr b="0" lang="en-US" sz="2000" spc="-1" strike="noStrike">
                <a:solidFill>
                  <a:srgbClr val="0070c0"/>
                </a:solidFill>
                <a:latin typeface="Calibri"/>
              </a:rPr>
              <a:t> op 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Eg: </a:t>
            </a:r>
            <a:r>
              <a:rPr b="0" lang="en-US" sz="2000" spc="-1" strike="noStrike">
                <a:solidFill>
                  <a:srgbClr val="0070c0"/>
                </a:solidFill>
                <a:latin typeface="Calibri"/>
              </a:rPr>
              <a:t>x = 2 * (m + n)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becomes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70c0"/>
                </a:solidFill>
                <a:latin typeface="Calibri"/>
              </a:rPr>
              <a:t>t1 </a:t>
            </a:r>
            <a:r>
              <a:rPr b="0" lang="en-US" sz="2000" spc="-1" strike="noStrike">
                <a:solidFill>
                  <a:srgbClr val="0070c0"/>
                </a:solidFill>
                <a:latin typeface="Symbol"/>
              </a:rPr>
              <a:t></a:t>
            </a:r>
            <a:r>
              <a:rPr b="0" lang="en-US" sz="2000" spc="-1" strike="noStrike">
                <a:solidFill>
                  <a:srgbClr val="0070c0"/>
                </a:solidFill>
                <a:latin typeface="Calibri"/>
              </a:rPr>
              <a:t> m + n;     t2 </a:t>
            </a:r>
            <a:r>
              <a:rPr b="0" lang="en-US" sz="2000" spc="-1" strike="noStrike">
                <a:solidFill>
                  <a:srgbClr val="0070c0"/>
                </a:solidFill>
                <a:latin typeface="Symbol"/>
              </a:rPr>
              <a:t></a:t>
            </a:r>
            <a:r>
              <a:rPr b="0" lang="en-US" sz="2000" spc="-1" strike="noStrike">
                <a:solidFill>
                  <a:srgbClr val="0070c0"/>
                </a:solidFill>
                <a:latin typeface="Calibri"/>
              </a:rPr>
              <a:t> 2 * t1;     x  </a:t>
            </a:r>
            <a:r>
              <a:rPr b="0" lang="en-US" sz="2000" spc="-1" strike="noStrike">
                <a:solidFill>
                  <a:srgbClr val="0070c0"/>
                </a:solidFill>
                <a:latin typeface="Symbol"/>
              </a:rPr>
              <a:t></a:t>
            </a:r>
            <a:r>
              <a:rPr b="0" lang="en-US" sz="2000" spc="-1" strike="noStrike">
                <a:solidFill>
                  <a:srgbClr val="0070c0"/>
                </a:solidFill>
                <a:latin typeface="Calibri"/>
              </a:rPr>
              <a:t> t2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You may prefer: </a:t>
            </a:r>
            <a:r>
              <a:rPr b="0" lang="en-US" sz="2000" spc="-1" strike="noStrike">
                <a:solidFill>
                  <a:srgbClr val="0070c0"/>
                </a:solidFill>
                <a:latin typeface="Calibri"/>
              </a:rPr>
              <a:t>add t1, m, n;    mul t2, 2, t1;    mov x, t2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Invent as many new temp names as needed.  “expression temps” – don’t correspond to any user variables; ‘anonymous’ variables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Store in a quad(ruple)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Calibri"/>
              </a:rPr>
              <a:t>&lt;lhs, lhs, op, rhs&gt;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6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9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24ADA2A-BBB4-4B65-B6E7-6BFC5ABFDDA5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Shape 1"/>
          <p:cNvSpPr txBox="1"/>
          <p:nvPr/>
        </p:nvSpPr>
        <p:spPr>
          <a:xfrm>
            <a:off x="2152800" y="365040"/>
            <a:ext cx="7886520" cy="89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Three Address Code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9" name="TextShape 2"/>
          <p:cNvSpPr txBox="1"/>
          <p:nvPr/>
        </p:nvSpPr>
        <p:spPr>
          <a:xfrm>
            <a:off x="2057400" y="1752480"/>
            <a:ext cx="8189640" cy="411444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Advantages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Resembles code for actual machines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Explicitly names intermediate results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Compact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Often easy to rearrange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Various representations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Quadruples, triples, SSA (Static Single Assignment)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 will see much more of this…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0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0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467C945-AF37-47E4-8F5C-AABC9089559C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extShape 1"/>
          <p:cNvSpPr txBox="1"/>
          <p:nvPr/>
        </p:nvSpPr>
        <p:spPr>
          <a:xfrm>
            <a:off x="2152800" y="365040"/>
            <a:ext cx="7886520" cy="888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Stack Machine Code Example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3" name="TextShape 2"/>
          <p:cNvSpPr txBox="1"/>
          <p:nvPr/>
        </p:nvSpPr>
        <p:spPr>
          <a:xfrm>
            <a:off x="2209680" y="1447920"/>
            <a:ext cx="7656120" cy="45684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Hypothetical code for </a:t>
            </a:r>
            <a:r>
              <a:rPr b="0" lang="en-US" sz="2400" spc="-1" strike="noStrike">
                <a:solidFill>
                  <a:srgbClr val="0070c0"/>
                </a:solidFill>
                <a:latin typeface="Calibri"/>
              </a:rPr>
              <a:t>x = 2 * (m + n)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4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0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33DD72F-3800-47D6-806C-18DCEAC58B6B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06" name="CustomShape 5"/>
          <p:cNvSpPr/>
          <p:nvPr/>
        </p:nvSpPr>
        <p:spPr>
          <a:xfrm>
            <a:off x="1865160" y="5144760"/>
            <a:ext cx="8497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Compact: common opcodes just 1 byte wide; instructions have 0 or 1 operand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7" name="CustomShape 6"/>
          <p:cNvSpPr/>
          <p:nvPr/>
        </p:nvSpPr>
        <p:spPr>
          <a:xfrm>
            <a:off x="2514600" y="2286000"/>
            <a:ext cx="1797840" cy="23338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pushaddr    x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pushconst   2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pushval      n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pushval      m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add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mult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store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8" name="CustomShape 7"/>
          <p:cNvSpPr/>
          <p:nvPr/>
        </p:nvSpPr>
        <p:spPr>
          <a:xfrm>
            <a:off x="5029200" y="3479760"/>
            <a:ext cx="1066320" cy="2818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@x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9" name="CustomShape 8"/>
          <p:cNvSpPr/>
          <p:nvPr/>
        </p:nvSpPr>
        <p:spPr>
          <a:xfrm>
            <a:off x="5029200" y="3199320"/>
            <a:ext cx="1066320" cy="2818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0" name="CustomShape 9"/>
          <p:cNvSpPr/>
          <p:nvPr/>
        </p:nvSpPr>
        <p:spPr>
          <a:xfrm>
            <a:off x="5029200" y="2917080"/>
            <a:ext cx="1066320" cy="2818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1" name="CustomShape 10"/>
          <p:cNvSpPr/>
          <p:nvPr/>
        </p:nvSpPr>
        <p:spPr>
          <a:xfrm>
            <a:off x="5029200" y="2636280"/>
            <a:ext cx="1066320" cy="2818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CustomShape 11"/>
          <p:cNvSpPr/>
          <p:nvPr/>
        </p:nvSpPr>
        <p:spPr>
          <a:xfrm>
            <a:off x="6553080" y="3468960"/>
            <a:ext cx="1066320" cy="2818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@x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3" name="CustomShape 12"/>
          <p:cNvSpPr/>
          <p:nvPr/>
        </p:nvSpPr>
        <p:spPr>
          <a:xfrm>
            <a:off x="6553080" y="3188160"/>
            <a:ext cx="1066320" cy="2818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4" name="CustomShape 13"/>
          <p:cNvSpPr/>
          <p:nvPr/>
        </p:nvSpPr>
        <p:spPr>
          <a:xfrm>
            <a:off x="6553080" y="2905920"/>
            <a:ext cx="1066320" cy="2818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m + 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5" name="CustomShape 14"/>
          <p:cNvSpPr/>
          <p:nvPr/>
        </p:nvSpPr>
        <p:spPr>
          <a:xfrm>
            <a:off x="7924680" y="3479760"/>
            <a:ext cx="1066320" cy="2818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@x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6" name="CustomShape 15"/>
          <p:cNvSpPr/>
          <p:nvPr/>
        </p:nvSpPr>
        <p:spPr>
          <a:xfrm>
            <a:off x="7924680" y="3199320"/>
            <a:ext cx="1066320" cy="2818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2*(m+n)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CustomShape 16"/>
          <p:cNvSpPr/>
          <p:nvPr/>
        </p:nvSpPr>
        <p:spPr>
          <a:xfrm>
            <a:off x="5029200" y="3769560"/>
            <a:ext cx="1066320" cy="2818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8" name="CustomShape 17"/>
          <p:cNvSpPr/>
          <p:nvPr/>
        </p:nvSpPr>
        <p:spPr>
          <a:xfrm>
            <a:off x="6553080" y="3753000"/>
            <a:ext cx="1066320" cy="2818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9" name="CustomShape 18"/>
          <p:cNvSpPr/>
          <p:nvPr/>
        </p:nvSpPr>
        <p:spPr>
          <a:xfrm>
            <a:off x="7924680" y="3769560"/>
            <a:ext cx="1066320" cy="2818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0" name="CustomShape 19"/>
          <p:cNvSpPr/>
          <p:nvPr/>
        </p:nvSpPr>
        <p:spPr>
          <a:xfrm>
            <a:off x="9326880" y="3762360"/>
            <a:ext cx="1066320" cy="2818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extShape 1"/>
          <p:cNvSpPr txBox="1"/>
          <p:nvPr/>
        </p:nvSpPr>
        <p:spPr>
          <a:xfrm>
            <a:off x="1905120" y="304920"/>
            <a:ext cx="7886520" cy="549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Stack Machine Code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2" name="TextShape 2"/>
          <p:cNvSpPr txBox="1"/>
          <p:nvPr/>
        </p:nvSpPr>
        <p:spPr>
          <a:xfrm>
            <a:off x="1752480" y="1143000"/>
            <a:ext cx="8610120" cy="518112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Originally used for stack-based computers (famous example: B5000, ~1961)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Also now used for virtual machines: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UCSD Pascal – pcode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Forth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Java bytecode in a .class files (generated by Java compiler)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MSIL in a .dll or .exe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assembly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(generated by C#/F#/VB compiler)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Advantages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Compact; mostly 0-address opcodes (fast download over network)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Easy to generate; easy to write a FrontEnd compiler, leaving the 'heavy lifting' and optimizations to the JIT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Simple to interpret or compile to machine code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Disadvantages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Inconvenient/difficult to optimize directly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Does not match up with modern chip architectures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3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2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185D05E-AFEF-4369-BBF2-072E6625C93C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2152800" y="365040"/>
            <a:ext cx="78865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Hybrid IRs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6" name="TextShape 2"/>
          <p:cNvSpPr txBox="1"/>
          <p:nvPr/>
        </p:nvSpPr>
        <p:spPr>
          <a:xfrm>
            <a:off x="2743200" y="2301840"/>
            <a:ext cx="7029000" cy="274284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Combination of structural and linear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 of abstraction varies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Most common example: control-flow graph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Nodes: basic blocks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Edge from B1 to B2 if execution can flow from B1 to B2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2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1312B61-D8BA-4EA6-9281-05F1E145A66A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IR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3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6482F0E-2A72-4C2A-A39A-DB1004DA5AA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31" name="CustomShape 3"/>
          <p:cNvSpPr/>
          <p:nvPr/>
        </p:nvSpPr>
        <p:spPr>
          <a:xfrm>
            <a:off x="2514600" y="2971800"/>
            <a:ext cx="7009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Control Flowgraph : Intro </a:t>
            </a:r>
            <a:endParaRPr b="0" lang="en-US" sz="3600" spc="-1" strike="noStrike"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TextShape 1"/>
          <p:cNvSpPr txBox="1"/>
          <p:nvPr/>
        </p:nvSpPr>
        <p:spPr>
          <a:xfrm>
            <a:off x="2152800" y="365040"/>
            <a:ext cx="7886520" cy="56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Basic Blocks: Starting Tuples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33" name="Table 2"/>
          <p:cNvGraphicFramePr/>
          <p:nvPr/>
        </p:nvGraphicFramePr>
        <p:xfrm>
          <a:off x="2268720" y="1054800"/>
          <a:ext cx="7656120" cy="360000"/>
        </p:xfrm>
        <a:graphic>
          <a:graphicData uri="http://schemas.openxmlformats.org/drawingml/2006/table">
            <a:tbl>
              <a:tblPr/>
              <a:tblGrid>
                <a:gridCol w="3828240"/>
                <a:gridCol w="3828240"/>
              </a:tblGrid>
              <a:tr h="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1 i = 1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2 j = 1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3 t1 = 10 * i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4 t2 = t1 + j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5 t3 = 8 * t2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6 t4 = t3 - 88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7 a[t4] = 0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8 j = j + 1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9 if j &lt;= 10 goto #3</a:t>
                      </a:r>
                      <a:endParaRPr b="0" lang="en-US" sz="167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10 i = i + 1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11 if i &lt;= 10 goto #2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12 i = 1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13 t5 = i - 1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14 t6 = 88 * t5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15 a[t6] = 1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16 i = i + 1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17 if i &lt;= 10 goto #13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b="0" lang="en-US" sz="167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634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Calibri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3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70FDACA-7D1C-4FF5-BD26-8BF0EF552753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36" name="CustomShape 5"/>
          <p:cNvSpPr/>
          <p:nvPr/>
        </p:nvSpPr>
        <p:spPr>
          <a:xfrm>
            <a:off x="2268720" y="4230360"/>
            <a:ext cx="765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Typical "tuple stew" - IR generated by traversing an AST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7" name="CustomShape 6"/>
          <p:cNvSpPr/>
          <p:nvPr/>
        </p:nvSpPr>
        <p:spPr>
          <a:xfrm>
            <a:off x="2268720" y="4727520"/>
            <a:ext cx="765612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Partition into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Basic Blocks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Sequence of consecutive instructions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 jumps into the middle of a BB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 jumps out of the middles of a BB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"I've started, so I'll finish"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(Ignore exceptions)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8" name="CustomShape 7"/>
          <p:cNvSpPr/>
          <p:nvPr/>
        </p:nvSpPr>
        <p:spPr>
          <a:xfrm>
            <a:off x="8001000" y="4572360"/>
            <a:ext cx="3580920" cy="91260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Identify the Leaders – instructions that being a Basic Block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CustomShape 8"/>
          <p:cNvSpPr/>
          <p:nvPr/>
        </p:nvSpPr>
        <p:spPr>
          <a:xfrm>
            <a:off x="8017200" y="5610960"/>
            <a:ext cx="3580920" cy="63828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How many loops in this fragment?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extShape 1"/>
          <p:cNvSpPr txBox="1"/>
          <p:nvPr/>
        </p:nvSpPr>
        <p:spPr>
          <a:xfrm>
            <a:off x="2152800" y="365040"/>
            <a:ext cx="7886520" cy="472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Basic Blocks: Leaders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41" name="Table 2"/>
          <p:cNvGraphicFramePr/>
          <p:nvPr/>
        </p:nvGraphicFramePr>
        <p:xfrm>
          <a:off x="2286000" y="1326240"/>
          <a:ext cx="7656120" cy="360000"/>
        </p:xfrm>
        <a:graphic>
          <a:graphicData uri="http://schemas.openxmlformats.org/drawingml/2006/table">
            <a:tbl>
              <a:tblPr/>
              <a:tblGrid>
                <a:gridCol w="3828240"/>
                <a:gridCol w="3828240"/>
              </a:tblGrid>
              <a:tr h="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ff0000"/>
                          </a:solidFill>
                          <a:latin typeface="Consolas"/>
                        </a:rPr>
                        <a:t>1 i = 1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ff0000"/>
                          </a:solidFill>
                          <a:latin typeface="Consolas"/>
                        </a:rPr>
                        <a:t>2 j = 1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ff0000"/>
                          </a:solidFill>
                          <a:latin typeface="Consolas"/>
                        </a:rPr>
                        <a:t>3 t1 = 10 * i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4 t2 = t1 + j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5 t3 = 8 * t2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6 t4 = t3 - 88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7 a[t4] = 0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8 j = j + 1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9 if j &lt;= 10 goto</a:t>
                      </a:r>
                      <a:r>
                        <a:rPr b="0" lang="en-US" sz="1670" spc="-1" strike="noStrike">
                          <a:solidFill>
                            <a:srgbClr val="ff0000"/>
                          </a:solidFill>
                          <a:latin typeface="Consolas"/>
                        </a:rPr>
                        <a:t> #3</a:t>
                      </a:r>
                      <a:endParaRPr b="0" lang="en-US" sz="167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ff0000"/>
                          </a:solidFill>
                          <a:latin typeface="Consolas"/>
                        </a:rPr>
                        <a:t>10 i = i + 1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11 if i &lt;= 10 goto</a:t>
                      </a:r>
                      <a:r>
                        <a:rPr b="0" lang="en-US" sz="1670" spc="-1" strike="noStrike">
                          <a:solidFill>
                            <a:srgbClr val="ff0000"/>
                          </a:solidFill>
                          <a:latin typeface="Consolas"/>
                        </a:rPr>
                        <a:t> #2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ff0000"/>
                          </a:solidFill>
                          <a:latin typeface="Consolas"/>
                        </a:rPr>
                        <a:t>12 i = 1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13 </a:t>
                      </a:r>
                      <a:r>
                        <a:rPr b="0" lang="en-US" sz="1670" spc="-1" strike="noStrike">
                          <a:solidFill>
                            <a:srgbClr val="ff0000"/>
                          </a:solidFill>
                          <a:latin typeface="Consolas"/>
                        </a:rPr>
                        <a:t>t5 = i - 1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14 t6 = 88 * t5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15 a[t6] = 1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16 i = i + 1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0" lang="en-US" sz="167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17 if i &lt;= 10 goto</a:t>
                      </a:r>
                      <a:r>
                        <a:rPr b="0" lang="en-US" sz="1670" spc="-1" strike="noStrike">
                          <a:solidFill>
                            <a:srgbClr val="ff0000"/>
                          </a:solidFill>
                          <a:latin typeface="Consolas"/>
                        </a:rPr>
                        <a:t> #13</a:t>
                      </a:r>
                      <a:endParaRPr b="0" lang="en-US" sz="167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b="0" lang="en-US" sz="167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642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Calibri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4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5A202B9-011C-4132-82F1-9DE454DAE0E8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44" name="CustomShape 5"/>
          <p:cNvSpPr/>
          <p:nvPr/>
        </p:nvSpPr>
        <p:spPr>
          <a:xfrm>
            <a:off x="2286000" y="4572000"/>
            <a:ext cx="76561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Identify Leaders (first instruction in a basic block):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First instruction is a leader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Any target of a branch/jump/goto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Any instruction immediately after a branch/jump/goto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5" name="CustomShape 6"/>
          <p:cNvSpPr/>
          <p:nvPr/>
        </p:nvSpPr>
        <p:spPr>
          <a:xfrm>
            <a:off x="2286000" y="5940000"/>
            <a:ext cx="7656120" cy="3646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Leaders in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red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  Why is each leader a leader?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TextShape 1"/>
          <p:cNvSpPr txBox="1"/>
          <p:nvPr/>
        </p:nvSpPr>
        <p:spPr>
          <a:xfrm>
            <a:off x="5762520" y="127080"/>
            <a:ext cx="4628880" cy="6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Basic Blocks: Flowgraph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7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Calibri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4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B7085FC-791F-4663-AB97-3E2A591B55D2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49" name="CustomShape 4"/>
          <p:cNvSpPr/>
          <p:nvPr/>
        </p:nvSpPr>
        <p:spPr>
          <a:xfrm>
            <a:off x="3736080" y="720720"/>
            <a:ext cx="685440" cy="303480"/>
          </a:xfrm>
          <a:prstGeom prst="rect">
            <a:avLst/>
          </a:prstGeom>
          <a:gradFill rotWithShape="0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 = 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0" name="CustomShape 5"/>
          <p:cNvSpPr/>
          <p:nvPr/>
        </p:nvSpPr>
        <p:spPr>
          <a:xfrm>
            <a:off x="3088440" y="1275120"/>
            <a:ext cx="1977120" cy="303480"/>
          </a:xfrm>
          <a:prstGeom prst="rect">
            <a:avLst/>
          </a:prstGeom>
          <a:gradFill rotWithShape="0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j = 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1" name="CustomShape 6"/>
          <p:cNvSpPr/>
          <p:nvPr/>
        </p:nvSpPr>
        <p:spPr>
          <a:xfrm>
            <a:off x="3088440" y="1806120"/>
            <a:ext cx="1980720" cy="1582200"/>
          </a:xfrm>
          <a:prstGeom prst="rect">
            <a:avLst/>
          </a:prstGeom>
          <a:gradFill rotWithShape="0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t1 = 10 * i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t2 = t1 + j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t3 = 8 * t2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t4 = t3 - 88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a[t4] = 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j = j + 1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if j &lt;= 10 goto B3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2" name="CustomShape 7"/>
          <p:cNvSpPr/>
          <p:nvPr/>
        </p:nvSpPr>
        <p:spPr>
          <a:xfrm>
            <a:off x="3200400" y="689400"/>
            <a:ext cx="456840" cy="3034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B1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3" name="CustomShape 8"/>
          <p:cNvSpPr/>
          <p:nvPr/>
        </p:nvSpPr>
        <p:spPr>
          <a:xfrm>
            <a:off x="2562120" y="1253160"/>
            <a:ext cx="456840" cy="3034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B2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4" name="CustomShape 9"/>
          <p:cNvSpPr/>
          <p:nvPr/>
        </p:nvSpPr>
        <p:spPr>
          <a:xfrm>
            <a:off x="2571840" y="1806120"/>
            <a:ext cx="456840" cy="333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CustomShape 10"/>
          <p:cNvSpPr/>
          <p:nvPr/>
        </p:nvSpPr>
        <p:spPr>
          <a:xfrm>
            <a:off x="3088440" y="3669840"/>
            <a:ext cx="1980720" cy="516600"/>
          </a:xfrm>
          <a:prstGeom prst="rect">
            <a:avLst/>
          </a:prstGeom>
          <a:gradFill rotWithShape="0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 = i + 1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if i &lt;= 10 goto B2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CustomShape 11"/>
          <p:cNvSpPr/>
          <p:nvPr/>
        </p:nvSpPr>
        <p:spPr>
          <a:xfrm>
            <a:off x="2576520" y="3669840"/>
            <a:ext cx="456840" cy="3034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B4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7" name="CustomShape 12"/>
          <p:cNvSpPr/>
          <p:nvPr/>
        </p:nvSpPr>
        <p:spPr>
          <a:xfrm>
            <a:off x="3731400" y="4436640"/>
            <a:ext cx="695160" cy="303480"/>
          </a:xfrm>
          <a:prstGeom prst="rect">
            <a:avLst/>
          </a:prstGeom>
          <a:gradFill rotWithShape="0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 = 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8" name="CustomShape 13"/>
          <p:cNvSpPr/>
          <p:nvPr/>
        </p:nvSpPr>
        <p:spPr>
          <a:xfrm>
            <a:off x="3219480" y="4436640"/>
            <a:ext cx="456840" cy="3034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B5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9" name="CustomShape 14"/>
          <p:cNvSpPr/>
          <p:nvPr/>
        </p:nvSpPr>
        <p:spPr>
          <a:xfrm flipH="1">
            <a:off x="4077360" y="1028520"/>
            <a:ext cx="1440" cy="24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15"/>
          <p:cNvSpPr/>
          <p:nvPr/>
        </p:nvSpPr>
        <p:spPr>
          <a:xfrm>
            <a:off x="4079160" y="452880"/>
            <a:ext cx="360" cy="26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16"/>
          <p:cNvSpPr/>
          <p:nvPr/>
        </p:nvSpPr>
        <p:spPr>
          <a:xfrm>
            <a:off x="4077360" y="1582920"/>
            <a:ext cx="1440" cy="22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17"/>
          <p:cNvSpPr/>
          <p:nvPr/>
        </p:nvSpPr>
        <p:spPr>
          <a:xfrm>
            <a:off x="3088440" y="4998240"/>
            <a:ext cx="1980720" cy="1155960"/>
          </a:xfrm>
          <a:prstGeom prst="rect">
            <a:avLst/>
          </a:prstGeom>
          <a:gradFill rotWithShape="0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t5 = i - 1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t6 = 88 * t5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a[t6] = 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 = i + 1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if i &lt;= 10 goto B6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63" name="CustomShape 18"/>
          <p:cNvSpPr/>
          <p:nvPr/>
        </p:nvSpPr>
        <p:spPr>
          <a:xfrm>
            <a:off x="2576520" y="4998240"/>
            <a:ext cx="456840" cy="3034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B6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64" name="CustomShape 19"/>
          <p:cNvSpPr/>
          <p:nvPr/>
        </p:nvSpPr>
        <p:spPr>
          <a:xfrm>
            <a:off x="3698280" y="6390720"/>
            <a:ext cx="761760" cy="3034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EXIT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65" name="CustomShape 20"/>
          <p:cNvSpPr/>
          <p:nvPr/>
        </p:nvSpPr>
        <p:spPr>
          <a:xfrm>
            <a:off x="3621960" y="145080"/>
            <a:ext cx="914040" cy="3034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ENTRY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66" name="CustomShape 21"/>
          <p:cNvSpPr/>
          <p:nvPr/>
        </p:nvSpPr>
        <p:spPr>
          <a:xfrm>
            <a:off x="4079160" y="4744440"/>
            <a:ext cx="360" cy="25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22"/>
          <p:cNvSpPr/>
          <p:nvPr/>
        </p:nvSpPr>
        <p:spPr>
          <a:xfrm>
            <a:off x="4079160" y="6167880"/>
            <a:ext cx="360" cy="22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23"/>
          <p:cNvSpPr/>
          <p:nvPr/>
        </p:nvSpPr>
        <p:spPr>
          <a:xfrm>
            <a:off x="4079160" y="3406680"/>
            <a:ext cx="360" cy="26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24"/>
          <p:cNvSpPr/>
          <p:nvPr/>
        </p:nvSpPr>
        <p:spPr>
          <a:xfrm>
            <a:off x="4079160" y="4192920"/>
            <a:ext cx="360" cy="24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25"/>
          <p:cNvSpPr/>
          <p:nvPr/>
        </p:nvSpPr>
        <p:spPr>
          <a:xfrm>
            <a:off x="6646680" y="1605960"/>
            <a:ext cx="3861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Control Flow Graph ("CFG", again!)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1" name="CustomShape 26"/>
          <p:cNvSpPr/>
          <p:nvPr/>
        </p:nvSpPr>
        <p:spPr>
          <a:xfrm flipH="1" rot="5400000">
            <a:off x="4298400" y="1937160"/>
            <a:ext cx="1537560" cy="1293480"/>
          </a:xfrm>
          <a:prstGeom prst="circularArrow">
            <a:avLst>
              <a:gd name="adj1" fmla="val 12500"/>
              <a:gd name="adj2" fmla="val 1096533"/>
              <a:gd name="adj3" fmla="val 20457681"/>
              <a:gd name="adj4" fmla="val 10961835"/>
              <a:gd name="adj5" fmla="val 0"/>
            </a:avLst>
          </a:prstGeom>
          <a:solidFill>
            <a:srgbClr val="ff0000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27"/>
          <p:cNvSpPr/>
          <p:nvPr/>
        </p:nvSpPr>
        <p:spPr>
          <a:xfrm flipH="1" rot="5400000">
            <a:off x="4481280" y="4937760"/>
            <a:ext cx="1171800" cy="1293480"/>
          </a:xfrm>
          <a:prstGeom prst="circularArrow">
            <a:avLst>
              <a:gd name="adj1" fmla="val 12500"/>
              <a:gd name="adj2" fmla="val 1096533"/>
              <a:gd name="adj3" fmla="val 20457681"/>
              <a:gd name="adj4" fmla="val 10961835"/>
              <a:gd name="adj5" fmla="val 0"/>
            </a:avLst>
          </a:prstGeom>
          <a:solidFill>
            <a:srgbClr val="ff0000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28"/>
          <p:cNvSpPr/>
          <p:nvPr/>
        </p:nvSpPr>
        <p:spPr>
          <a:xfrm flipH="1" rot="5400000">
            <a:off x="3602880" y="1261080"/>
            <a:ext cx="2929680" cy="2952000"/>
          </a:xfrm>
          <a:prstGeom prst="circularArrow">
            <a:avLst>
              <a:gd name="adj1" fmla="val 0"/>
              <a:gd name="adj2" fmla="val 1112637"/>
              <a:gd name="adj3" fmla="val 20433051"/>
              <a:gd name="adj4" fmla="val 10873983"/>
              <a:gd name="adj5" fmla="val 0"/>
            </a:avLst>
          </a:prstGeom>
          <a:solidFill>
            <a:srgbClr val="ff0000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29"/>
          <p:cNvSpPr/>
          <p:nvPr/>
        </p:nvSpPr>
        <p:spPr>
          <a:xfrm>
            <a:off x="6805800" y="3331080"/>
            <a:ext cx="3861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 loops total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 of the loops are nested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5" name="CustomShape 30"/>
          <p:cNvSpPr/>
          <p:nvPr/>
        </p:nvSpPr>
        <p:spPr>
          <a:xfrm>
            <a:off x="6477840" y="5032080"/>
            <a:ext cx="38617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Most of the executions likely spent in loop bodies; that's where to focus efforts at optimization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6" name="CustomShape 31"/>
          <p:cNvSpPr/>
          <p:nvPr/>
        </p:nvSpPr>
        <p:spPr>
          <a:xfrm flipV="1">
            <a:off x="6544440" y="2590920"/>
            <a:ext cx="3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CustomShape 32"/>
          <p:cNvSpPr/>
          <p:nvPr/>
        </p:nvSpPr>
        <p:spPr>
          <a:xfrm flipV="1">
            <a:off x="5712480" y="2476440"/>
            <a:ext cx="3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CustomShape 33"/>
          <p:cNvSpPr/>
          <p:nvPr/>
        </p:nvSpPr>
        <p:spPr>
          <a:xfrm flipV="1">
            <a:off x="5712480" y="5486400"/>
            <a:ext cx="3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extShape 1"/>
          <p:cNvSpPr txBox="1"/>
          <p:nvPr/>
        </p:nvSpPr>
        <p:spPr>
          <a:xfrm>
            <a:off x="2152800" y="365040"/>
            <a:ext cx="7886520" cy="701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Basic Blocks: Recap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0" name="TextShape 2"/>
          <p:cNvSpPr txBox="1"/>
          <p:nvPr/>
        </p:nvSpPr>
        <p:spPr>
          <a:xfrm>
            <a:off x="2209680" y="1905120"/>
            <a:ext cx="7772040" cy="338328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 maximal sequence of instructions entered at the first instruction and exited at the last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So, if we execute the first instruction, we execute all of them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 jumps/branches into the middle of a BB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 jumps/branches out of the middle of a BB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We are ignoring exceptions!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1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8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9036D22-0158-4EEF-A88D-26F060720D70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IR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293BDDE-A835-4C02-BD50-1B2EB21A6C8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824400" y="344520"/>
            <a:ext cx="7886520" cy="502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Compiler Backend Phases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2973600" y="1225440"/>
            <a:ext cx="908640" cy="62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AST to IR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3882240" y="1539720"/>
            <a:ext cx="369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6"/>
          <p:cNvSpPr/>
          <p:nvPr/>
        </p:nvSpPr>
        <p:spPr>
          <a:xfrm>
            <a:off x="2556720" y="1539720"/>
            <a:ext cx="416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7"/>
          <p:cNvSpPr/>
          <p:nvPr/>
        </p:nvSpPr>
        <p:spPr>
          <a:xfrm>
            <a:off x="2442600" y="1236960"/>
            <a:ext cx="56268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ahoma"/>
                <a:ea typeface="Tahoma"/>
              </a:rPr>
              <a:t>AST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90" name="CustomShape 8"/>
          <p:cNvSpPr/>
          <p:nvPr/>
        </p:nvSpPr>
        <p:spPr>
          <a:xfrm>
            <a:off x="4251960" y="1225440"/>
            <a:ext cx="1031400" cy="628200"/>
          </a:xfrm>
          <a:prstGeom prst="rect">
            <a:avLst/>
          </a:prstGeom>
          <a:solidFill>
            <a:srgbClr val="0070c0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Control Flow Analysis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" name="CustomShape 9"/>
          <p:cNvSpPr/>
          <p:nvPr/>
        </p:nvSpPr>
        <p:spPr>
          <a:xfrm>
            <a:off x="5283360" y="1539720"/>
            <a:ext cx="43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0"/>
          <p:cNvSpPr/>
          <p:nvPr/>
        </p:nvSpPr>
        <p:spPr>
          <a:xfrm>
            <a:off x="5715000" y="1166400"/>
            <a:ext cx="867240" cy="745920"/>
          </a:xfrm>
          <a:prstGeom prst="rect">
            <a:avLst/>
          </a:prstGeom>
          <a:solidFill>
            <a:srgbClr val="0070c0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Convert IR to x86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CustomShape 11"/>
          <p:cNvSpPr/>
          <p:nvPr/>
        </p:nvSpPr>
        <p:spPr>
          <a:xfrm>
            <a:off x="6582600" y="1539720"/>
            <a:ext cx="457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2"/>
          <p:cNvSpPr/>
          <p:nvPr/>
        </p:nvSpPr>
        <p:spPr>
          <a:xfrm>
            <a:off x="7040520" y="1166400"/>
            <a:ext cx="913320" cy="745920"/>
          </a:xfrm>
          <a:prstGeom prst="rect">
            <a:avLst/>
          </a:prstGeom>
          <a:solidFill>
            <a:srgbClr val="0070c0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Register Allocator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5" name="CustomShape 13"/>
          <p:cNvSpPr/>
          <p:nvPr/>
        </p:nvSpPr>
        <p:spPr>
          <a:xfrm>
            <a:off x="8409240" y="1166400"/>
            <a:ext cx="893160" cy="745920"/>
          </a:xfrm>
          <a:prstGeom prst="rect">
            <a:avLst/>
          </a:prstGeom>
          <a:solidFill>
            <a:srgbClr val="0070c0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Emit Assembly Code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CustomShape 14"/>
          <p:cNvSpPr/>
          <p:nvPr/>
        </p:nvSpPr>
        <p:spPr>
          <a:xfrm>
            <a:off x="9302760" y="1539720"/>
            <a:ext cx="369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5"/>
          <p:cNvSpPr/>
          <p:nvPr/>
        </p:nvSpPr>
        <p:spPr>
          <a:xfrm>
            <a:off x="7954200" y="1539720"/>
            <a:ext cx="454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6"/>
          <p:cNvSpPr/>
          <p:nvPr/>
        </p:nvSpPr>
        <p:spPr>
          <a:xfrm>
            <a:off x="5101200" y="5577120"/>
            <a:ext cx="5017320" cy="3646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Emit text file, to feed into Assembler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17"/>
          <p:cNvSpPr/>
          <p:nvPr/>
        </p:nvSpPr>
        <p:spPr>
          <a:xfrm>
            <a:off x="1993320" y="5577120"/>
            <a:ext cx="2380320" cy="6382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Emit Assembly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18"/>
          <p:cNvSpPr/>
          <p:nvPr/>
        </p:nvSpPr>
        <p:spPr>
          <a:xfrm>
            <a:off x="1987920" y="2577960"/>
            <a:ext cx="2380320" cy="3646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AST to IR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19"/>
          <p:cNvSpPr/>
          <p:nvPr/>
        </p:nvSpPr>
        <p:spPr>
          <a:xfrm>
            <a:off x="5130360" y="2577960"/>
            <a:ext cx="5017320" cy="3646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Walk the AST and generate IR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20"/>
          <p:cNvSpPr/>
          <p:nvPr/>
        </p:nvSpPr>
        <p:spPr>
          <a:xfrm>
            <a:off x="1987920" y="3346560"/>
            <a:ext cx="2380320" cy="6382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Control Flow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21"/>
          <p:cNvSpPr/>
          <p:nvPr/>
        </p:nvSpPr>
        <p:spPr>
          <a:xfrm>
            <a:off x="5130360" y="3210120"/>
            <a:ext cx="5017320" cy="91260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Optimize the code to make it run faster.   This step alone may comprise dozens of sub-phases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22"/>
          <p:cNvSpPr/>
          <p:nvPr/>
        </p:nvSpPr>
        <p:spPr>
          <a:xfrm>
            <a:off x="1987920" y="4114440"/>
            <a:ext cx="2380320" cy="3646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Convert IR to x86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23"/>
          <p:cNvSpPr/>
          <p:nvPr/>
        </p:nvSpPr>
        <p:spPr>
          <a:xfrm>
            <a:off x="5104800" y="4128120"/>
            <a:ext cx="5017320" cy="3646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Like is says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24"/>
          <p:cNvSpPr/>
          <p:nvPr/>
        </p:nvSpPr>
        <p:spPr>
          <a:xfrm>
            <a:off x="1987920" y="4811400"/>
            <a:ext cx="2380320" cy="3646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Register Allocator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25"/>
          <p:cNvSpPr/>
          <p:nvPr/>
        </p:nvSpPr>
        <p:spPr>
          <a:xfrm>
            <a:off x="5078880" y="4811400"/>
            <a:ext cx="5017320" cy="3646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Make best use of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all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available registers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TextShape 1"/>
          <p:cNvSpPr txBox="1"/>
          <p:nvPr/>
        </p:nvSpPr>
        <p:spPr>
          <a:xfrm>
            <a:off x="1785240" y="365040"/>
            <a:ext cx="7886520" cy="745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Identifying Basic Blocks: Recap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4" name="TextShape 2"/>
          <p:cNvSpPr txBox="1"/>
          <p:nvPr/>
        </p:nvSpPr>
        <p:spPr>
          <a:xfrm>
            <a:off x="2966040" y="2286000"/>
            <a:ext cx="6716520" cy="266652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Perform linear scan of instruction stream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 basic blocks begins at each instruction that is: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beginning of a function/method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target of a branch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Immediately follows a branch or return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5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8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D7B600D-D81F-4E65-9A75-C2E45471C0D7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extShape 1"/>
          <p:cNvSpPr txBox="1"/>
          <p:nvPr/>
        </p:nvSpPr>
        <p:spPr>
          <a:xfrm>
            <a:off x="2152800" y="365040"/>
            <a:ext cx="7886520" cy="701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What IR to Use?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8" name="TextShape 2"/>
          <p:cNvSpPr txBox="1"/>
          <p:nvPr/>
        </p:nvSpPr>
        <p:spPr>
          <a:xfrm>
            <a:off x="1828800" y="1600200"/>
            <a:ext cx="8457840" cy="452628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Common choice: all of them!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AST used in early stages of the compiler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Closer to source code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Good for semantic analysis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Facilitates some higher-level optimizations, such as CSE - altho' this can be done equally well on linear IR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Lower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to linear IR for optimization &amp; codegen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Closer to machine code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Use to build control-flow graph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Exposes machine-related optimizations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Hybrid (graph + linear IR) for dataflow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9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3AA0810-78F5-4840-9E60-40D91EF34181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IR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97AFB3D-CAA2-4647-98B6-738802520D3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191120" y="3048120"/>
            <a:ext cx="5638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Intermediate Reps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2152800" y="365040"/>
            <a:ext cx="7886520" cy="701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Intermediate Representations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523880" y="1828800"/>
            <a:ext cx="8838720" cy="368820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 most compilers, the parser builds an AST, then constructs an Intermediate Representation (IR) of the program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intermediate” =&gt; between source &amp; target; or between frontend and backend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Rest of the compiler transforms the IR to improve (“optimize”) it; eventually translate to final code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Sometimes use multiple forms of IR on the way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Eg:  Muchnick’s HIR, MIR, LIR (“lowering”)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Choosing the 'right' IR is critical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1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9295FDA-15C0-40EA-88E6-CC76513B338E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864080" y="380880"/>
            <a:ext cx="788652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IR Design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828800" y="1371600"/>
            <a:ext cx="8534160" cy="480024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Decisions affect speed and efficiency of the compiler.  Difficult to change later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Desirable properties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Easy to generate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Easy to manipulate, for analysis and transformations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Expressive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Appropriate level of abstraction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Efficient &amp; compact (memory footprint; cache performance)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Different tradeoffs depending on compiler goals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eg: Throughput versus Code Quality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Different tradeoffs in different parts of the same compiler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1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88D713E-1A7C-48EE-9EBA-DFC401FF2753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2152800" y="365040"/>
            <a:ext cx="788652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IR Design Taxonomy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2382840" y="1905120"/>
            <a:ext cx="5922720" cy="285012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Structure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Graphical (trees, DAGs, etc)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Linear (code for some abstract machine)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Hybrids are common (eg: Flowgraphs)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Abstraction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High-level, near to source language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Low-level, closer to machine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2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1D8A3F4-E834-4823-8B34-5047C417F6C6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Levels of Abstraction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1828800" y="2286000"/>
            <a:ext cx="7772040" cy="213336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Key design decision: how much detail to expose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Affects possibility and profitability of various optimizations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Structural IRs are typically fairly high-level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Linear IRs are typically low-level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latin typeface="Tahoma"/>
              </a:rPr>
              <a:t>Introduction to Compilers : IR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2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92E3A1F-B54C-43A5-AA0D-C0482C239EC1}" type="slidenum">
              <a:rPr b="0" lang="en-US" sz="1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3594</TotalTime>
  <Application>LibreOffice/6.0.7.3$Linux_X86_64 LibreOffice_project/00m0$Build-3</Application>
  <Words>3022</Words>
  <Paragraphs>686</Paragraphs>
  <Company>UW CSE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2002-10-01T01:44:57Z</dcterms:created>
  <dc:creator>Hal Perkins</dc:creator>
  <dc:description/>
  <dc:language>en-US</dc:language>
  <cp:lastModifiedBy/>
  <dcterms:modified xsi:type="dcterms:W3CDTF">2020-02-21T18:42:57Z</dcterms:modified>
  <cp:revision>224</cp:revision>
  <dc:subject/>
  <dc:title>CSE 582 – Compilers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UW CSE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12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41</vt:i4>
  </property>
</Properties>
</file>