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_rels/notesSlide17.xml.rels" ContentType="application/vnd.openxmlformats-package.relationships+xml"/>
  <Override PartName="/ppt/notesSlides/notesSlide17.xml" ContentType="application/vnd.openxmlformats-officedocument.presentationml.notesSlide+xml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jpeg" ContentType="image/jpeg"/>
  <Override PartName="/ppt/media/image4.jpeg" ContentType="image/jpe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8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2.xml" ContentType="application/vnd.openxmlformats-officedocument.presentationml.slide+xml"/>
  <Override PartName="/ppt/slides/slide45.xml" ContentType="application/vnd.openxmlformats-officedocument.presentationml.slide+xml"/>
  <Override PartName="/ppt/slides/slide20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11.xml" ContentType="application/vnd.openxmlformats-officedocument.presentationml.slide+xml"/>
  <Override PartName="/ppt/slides/slide3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_rels/slide48.xml.rels" ContentType="application/vnd.openxmlformats-package.relationships+xml"/>
  <Override PartName="/ppt/slides/_rels/slide44.xml.rels" ContentType="application/vnd.openxmlformats-package.relationships+xml"/>
  <Override PartName="/ppt/slides/_rels/slide43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3.xml.rels" ContentType="application/vnd.openxmlformats-package.relationships+xml"/>
  <Override PartName="/ppt/slides/_rels/slide3.xml.rels" ContentType="application/vnd.openxmlformats-package.relationships+xml"/>
  <Override PartName="/ppt/slides/_rels/slide45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.xml.rels" ContentType="application/vnd.openxmlformats-package.relationships+xml"/>
  <Override PartName="/ppt/slides/_rels/slide36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46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25.xml.rels" ContentType="application/vnd.openxmlformats-package.relationships+xml"/>
  <Override PartName="/ppt/slides/_rels/slide31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32.xml.rels" ContentType="application/vnd.openxmlformats-package.relationships+xml"/>
  <Override PartName="/ppt/slides/_rels/slide28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slide17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7E37241-FB38-4CA7-B787-6125E5FA879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2AC481E-A04B-4E33-AB50-4A377102F14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368B4847-67EE-4C5C-AD24-E5BB20EB45D1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02/22/2020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To Compilers : </a:t>
            </a: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3511075-D1FB-45EE-A3BF-8FEED03F0BD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edit the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title text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0E3F2A2-0BE5-43FA-9FE1-690B3FC44371}" type="datetime1">
              <a:rPr b="0" lang="en-US" sz="1200" spc="-1" strike="noStrike">
                <a:solidFill>
                  <a:srgbClr val="8b8b8b"/>
                </a:solidFill>
                <a:latin typeface="Calibri"/>
              </a:rPr>
              <a:t>02/22/2020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5608AA8-1E61-4820-9CC3-7E98E5F635C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yasm.tortall.net/" TargetMode="External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software.intel.com/en-us/articles/introduction-to-x64-assembly" TargetMode="External"/><Relationship Id="rId2" Type="http://schemas.openxmlformats.org/officeDocument/2006/relationships/hyperlink" Target="https://www.tutorialspoint.com/assembly_programming/assembly_tutorial.pdf" TargetMode="External"/><Relationship Id="rId3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24600" y="343800"/>
            <a:ext cx="10481760" cy="8128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/>
          <a:p>
            <a:pPr algn="ctr"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CSS448 – Introduction to Compilers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283040" y="2457360"/>
            <a:ext cx="10184040" cy="33253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lIns="0" rIns="122040" tIns="0" bIns="0"/>
          <a:p>
            <a:pPr marL="152280">
              <a:lnSpc>
                <a:spcPct val="100000"/>
              </a:lnSpc>
              <a:spcBef>
                <a:spcPts val="2132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Compiler Phases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52280">
              <a:lnSpc>
                <a:spcPct val="100000"/>
              </a:lnSpc>
              <a:spcBef>
                <a:spcPts val="2132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CPU Architecture (Registers, Memory, Instructions)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52280">
              <a:lnSpc>
                <a:spcPct val="100000"/>
              </a:lnSpc>
              <a:spcBef>
                <a:spcPts val="2132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yasm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convert assembly program into binary, x64, object code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52280">
              <a:lnSpc>
                <a:spcPct val="100000"/>
              </a:lnSpc>
              <a:spcBef>
                <a:spcPts val="2132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gcc -lc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linking our object code with the C library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152280">
              <a:lnSpc>
                <a:spcPct val="100000"/>
              </a:lnSpc>
              <a:spcBef>
                <a:spcPts val="2132"/>
              </a:spcBef>
              <a:spcAft>
                <a:spcPts val="2132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gdb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interactive debugging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stepping thru our program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20D075F1-4821-4B5E-89AF-71851E87E1B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624600" y="1361880"/>
            <a:ext cx="10481760" cy="81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x64 : Architecture &amp; Assembler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0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F38455A-B1AB-4C57-9AC9-6B9F14595A9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1799640" y="609480"/>
            <a:ext cx="914364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Digression : How to Visualize Memory Sizes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2142720" y="2005560"/>
            <a:ext cx="8457840" cy="11869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31538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Suppose 1 byte holds 1 letter of the alphabet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Suppose we squeeze each letter into a space 1 mm wide (40 ‘thou’, or about 3/64 inch)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2547360" y="3333240"/>
            <a:ext cx="7271280" cy="333000"/>
          </a:xfrm>
          <a:prstGeom prst="rect">
            <a:avLst/>
          </a:prstGeom>
          <a:noFill/>
          <a:ln>
            <a:solidFill>
              <a:srgbClr val="31538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</a:rPr>
              <a:t>This text is tiny.  It is meant to illustrate typing so small that each character takes up only 1 mm of horizontal space.  We are using Calibri type font at a size of 8 point.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11" name="CustomShape 6"/>
          <p:cNvSpPr/>
          <p:nvPr/>
        </p:nvSpPr>
        <p:spPr>
          <a:xfrm>
            <a:off x="1897920" y="3979080"/>
            <a:ext cx="8817120" cy="173556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31538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 KByte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Mathematica1"/>
              </a:rPr>
              <a:t>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1 m of text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 feet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 MByte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Mathematica1"/>
              </a:rPr>
              <a:t>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1 km of text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0.6 miles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Husky Hall to Highway 522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 GByte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Mathematica1"/>
              </a:rPr>
              <a:t>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1,000 km of text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620 miles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Seattle to Spokane, and back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 TByte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Mathematica1"/>
              </a:rPr>
              <a:t>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 1,000,000 km of text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620,000 miles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25 times around the earth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8" dur="indefinite" restart="never" nodeType="tmRoot">
          <p:childTnLst>
            <p:seq>
              <p:cTn id="79" dur="indefinite" nodeType="mainSeq">
                <p:childTnLst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818280" y="229320"/>
            <a:ext cx="7540200" cy="567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CPU and Memory : Detail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3EC4097-4B8B-471F-A690-29F2E02DD62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470160" y="3354120"/>
            <a:ext cx="6027120" cy="142452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Memory (RAM)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5"/>
          <p:cNvSpPr/>
          <p:nvPr/>
        </p:nvSpPr>
        <p:spPr>
          <a:xfrm>
            <a:off x="2562120" y="1024200"/>
            <a:ext cx="1630440" cy="851040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6"/>
          <p:cNvSpPr/>
          <p:nvPr/>
        </p:nvSpPr>
        <p:spPr>
          <a:xfrm>
            <a:off x="4017960" y="895320"/>
            <a:ext cx="24796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CPU Registers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Typically 16 x 64-bit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Access time ~1 nsec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7"/>
          <p:cNvSpPr/>
          <p:nvPr/>
        </p:nvSpPr>
        <p:spPr>
          <a:xfrm>
            <a:off x="2783160" y="1172520"/>
            <a:ext cx="487440" cy="14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8"/>
          <p:cNvSpPr/>
          <p:nvPr/>
        </p:nvSpPr>
        <p:spPr>
          <a:xfrm>
            <a:off x="2783160" y="1356840"/>
            <a:ext cx="487440" cy="14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9"/>
          <p:cNvSpPr/>
          <p:nvPr/>
        </p:nvSpPr>
        <p:spPr>
          <a:xfrm>
            <a:off x="2783160" y="1548720"/>
            <a:ext cx="487440" cy="14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0"/>
          <p:cNvSpPr/>
          <p:nvPr/>
        </p:nvSpPr>
        <p:spPr>
          <a:xfrm>
            <a:off x="3484080" y="1172520"/>
            <a:ext cx="487440" cy="14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1"/>
          <p:cNvSpPr/>
          <p:nvPr/>
        </p:nvSpPr>
        <p:spPr>
          <a:xfrm>
            <a:off x="3484080" y="1548720"/>
            <a:ext cx="487440" cy="14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12"/>
          <p:cNvSpPr/>
          <p:nvPr/>
        </p:nvSpPr>
        <p:spPr>
          <a:xfrm>
            <a:off x="3484080" y="1356840"/>
            <a:ext cx="487440" cy="14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13"/>
          <p:cNvSpPr/>
          <p:nvPr/>
        </p:nvSpPr>
        <p:spPr>
          <a:xfrm>
            <a:off x="2310840" y="2393640"/>
            <a:ext cx="2125080" cy="369000"/>
          </a:xfrm>
          <a:prstGeom prst="rect">
            <a:avLst/>
          </a:prstGeom>
          <a:gradFill rotWithShape="0">
            <a:gsLst>
              <a:gs pos="0">
                <a:srgbClr val="00b0f0"/>
              </a:gs>
              <a:gs pos="100000">
                <a:srgbClr val="0303e7"/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Cache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CustomShape 14"/>
          <p:cNvSpPr/>
          <p:nvPr/>
        </p:nvSpPr>
        <p:spPr>
          <a:xfrm>
            <a:off x="3270600" y="1967400"/>
            <a:ext cx="213120" cy="369000"/>
          </a:xfrm>
          <a:prstGeom prst="up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15"/>
          <p:cNvSpPr/>
          <p:nvPr/>
        </p:nvSpPr>
        <p:spPr>
          <a:xfrm>
            <a:off x="3270600" y="2878200"/>
            <a:ext cx="213120" cy="369000"/>
          </a:xfrm>
          <a:prstGeom prst="up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6"/>
          <p:cNvSpPr/>
          <p:nvPr/>
        </p:nvSpPr>
        <p:spPr>
          <a:xfrm>
            <a:off x="3270600" y="4861440"/>
            <a:ext cx="213120" cy="369000"/>
          </a:xfrm>
          <a:prstGeom prst="upDown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7"/>
          <p:cNvSpPr/>
          <p:nvPr/>
        </p:nvSpPr>
        <p:spPr>
          <a:xfrm>
            <a:off x="2610000" y="5322600"/>
            <a:ext cx="1526400" cy="826560"/>
          </a:xfrm>
          <a:prstGeom prst="can">
            <a:avLst>
              <a:gd name="adj" fmla="val 25000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CustomShape 18"/>
          <p:cNvSpPr/>
          <p:nvPr/>
        </p:nvSpPr>
        <p:spPr>
          <a:xfrm>
            <a:off x="4436280" y="2248560"/>
            <a:ext cx="2184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Typically 3 MB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Access Time ~10 nsec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CustomShape 19"/>
          <p:cNvSpPr/>
          <p:nvPr/>
        </p:nvSpPr>
        <p:spPr>
          <a:xfrm>
            <a:off x="6497640" y="3798720"/>
            <a:ext cx="25804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Typically 8 GB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Access Time ~ 150 nsec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1" name="CustomShape 20"/>
          <p:cNvSpPr/>
          <p:nvPr/>
        </p:nvSpPr>
        <p:spPr>
          <a:xfrm>
            <a:off x="3929400" y="5328720"/>
            <a:ext cx="265680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Typically 1 TB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Non-Volatile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Access Time ~10 msec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21"/>
          <p:cNvSpPr/>
          <p:nvPr/>
        </p:nvSpPr>
        <p:spPr>
          <a:xfrm>
            <a:off x="7468560" y="1501920"/>
            <a:ext cx="4322520" cy="161424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31538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Typical sizes for a modern x64 laptop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Registers are ~ 150 times faster than RAM memory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3" name="CustomShape 22"/>
          <p:cNvSpPr/>
          <p:nvPr/>
        </p:nvSpPr>
        <p:spPr>
          <a:xfrm>
            <a:off x="7525440" y="4968720"/>
            <a:ext cx="4208760" cy="100440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31538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150 times slower?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1 second compared with 2.5 minutes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87" dur="indefinite" restart="never" nodeType="tmRoot">
          <p:childTnLst>
            <p:seq>
              <p:cTn id="8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844920" y="719640"/>
            <a:ext cx="984492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Questions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389240" y="2646000"/>
            <a:ext cx="7772760" cy="242064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31538f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What are the names of some popular CPU chips (“processors”)?</a:t>
            </a:r>
            <a:endParaRPr b="0" lang="en-US" sz="2000" spc="-1" strike="noStrike">
              <a:latin typeface="Arial"/>
            </a:endParaRPr>
          </a:p>
          <a:p>
            <a:pPr marL="6094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Are they 8-bit, 16-bit, 32-bit or 64-bit?</a:t>
            </a:r>
            <a:endParaRPr b="0" lang="en-US" sz="2000" spc="-1" strike="noStrike">
              <a:latin typeface="Arial"/>
            </a:endParaRPr>
          </a:p>
          <a:p>
            <a:pPr marL="6094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How much memory can they address?</a:t>
            </a:r>
            <a:endParaRPr b="0" lang="en-US" sz="2000" spc="-1" strike="noStrike">
              <a:latin typeface="Arial"/>
            </a:endParaRPr>
          </a:p>
          <a:p>
            <a:pPr marL="6094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What is the most widely used chip architecture on Planet Earth?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37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2B075F1-7D6E-42F9-8032-E45336583A8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38" name="CustomShape 5"/>
          <p:cNvSpPr/>
          <p:nvPr/>
        </p:nvSpPr>
        <p:spPr>
          <a:xfrm>
            <a:off x="7778520" y="3317040"/>
            <a:ext cx="3455640" cy="538920"/>
          </a:xfrm>
          <a:prstGeom prst="rect">
            <a:avLst/>
          </a:prstGeom>
          <a:gradFill rotWithShape="0">
            <a:gsLst>
              <a:gs pos="0">
                <a:schemeClr val="accent6">
                  <a:lumMod val="89000"/>
                </a:schemeClr>
              </a:gs>
              <a:gs pos="23000">
                <a:schemeClr val="accent6">
                  <a:lumMod val="89000"/>
                </a:schemeClr>
              </a:gs>
              <a:gs pos="69000">
                <a:schemeClr val="accent6">
                  <a:lumMod val="75000"/>
                </a:schemeClr>
              </a:gs>
              <a:gs pos="97000">
                <a:schemeClr val="accent6">
                  <a:lumMod val="70000"/>
                </a:schemeClr>
              </a:gs>
            </a:gsLst>
            <a:lin ang="0"/>
          </a:gradFill>
          <a:ln>
            <a:solidFill>
              <a:srgbClr val="31538f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marL="15228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  <a:ea typeface="Calibri"/>
              </a:rPr>
              <a:t>What does 8-bit, etc, mean?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A0223EB4-4AD0-4FE5-94E2-5152217EFF1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155240" y="389880"/>
            <a:ext cx="9259920" cy="95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Which Chip to Choose for our Compiler?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1311120" y="1344240"/>
            <a:ext cx="8788680" cy="351000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>
            <a:solidFill>
              <a:srgbClr val="31538f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The assembly code, and resultant machine code, is different for each chip</a:t>
            </a:r>
            <a:endParaRPr b="0" lang="en-US" sz="2000" spc="-1" strike="noStrike">
              <a:latin typeface="Arial"/>
            </a:endParaRPr>
          </a:p>
          <a:p>
            <a:pPr marL="60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Eg: code for Apple A9 (iPhone) will not run on Intel x64 (Laptop PC)</a:t>
            </a:r>
            <a:endParaRPr b="0" lang="en-US" sz="2000" spc="-1" strike="noStrike">
              <a:latin typeface="Arial"/>
            </a:endParaRPr>
          </a:p>
          <a:p>
            <a:pPr marL="6094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We will study Intel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x64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(64-bit) code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All modern laptops have an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x64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(64-bit) cpu, but can run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legacy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x86 Apps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lvl="1" marL="10666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Eg: you can find VisiCalc 1.0 (1979).  It still runs on a modern laptop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32-bit Apps on desktop are becoming more rare: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2016000" y="5000400"/>
            <a:ext cx="7509960" cy="120960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marL="609480" indent="-4399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140" spc="-1" strike="noStrike">
                <a:solidFill>
                  <a:srgbClr val="000000"/>
                </a:solidFill>
                <a:latin typeface="Calibri"/>
                <a:ea typeface="Calibri"/>
              </a:rPr>
              <a:t>Mac: </a:t>
            </a:r>
            <a:r>
              <a:rPr b="0" lang="en-US" sz="214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140" spc="-1" strike="noStrike">
                <a:solidFill>
                  <a:srgbClr val="000000"/>
                </a:solidFill>
                <a:latin typeface="Calibri"/>
                <a:ea typeface="Calibri"/>
              </a:rPr>
              <a:t>No longer supports 32-bit Apps</a:t>
            </a:r>
            <a:endParaRPr b="0" lang="en-US" sz="2140" spc="-1" strike="noStrike">
              <a:latin typeface="Arial"/>
            </a:endParaRPr>
          </a:p>
          <a:p>
            <a:pPr marL="609480" indent="-4399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140" spc="-1" strike="noStrike">
                <a:solidFill>
                  <a:srgbClr val="000000"/>
                </a:solidFill>
                <a:latin typeface="Calibri"/>
                <a:ea typeface="Calibri"/>
              </a:rPr>
              <a:t>Ubuntu:</a:t>
            </a:r>
            <a:r>
              <a:rPr b="0" lang="en-US" sz="214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140" spc="-1" strike="noStrike">
                <a:solidFill>
                  <a:srgbClr val="000000"/>
                </a:solidFill>
                <a:latin typeface="Calibri"/>
                <a:ea typeface="Calibri"/>
              </a:rPr>
              <a:t>Need to install extra libraries to run 32-bit Apps</a:t>
            </a:r>
            <a:endParaRPr b="0" lang="en-US" sz="2140" spc="-1" strike="noStrike">
              <a:latin typeface="Arial"/>
            </a:endParaRPr>
          </a:p>
          <a:p>
            <a:pPr marL="609480" indent="-43992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140" spc="-1" strike="noStrike">
                <a:solidFill>
                  <a:srgbClr val="000000"/>
                </a:solidFill>
                <a:latin typeface="Calibri"/>
                <a:ea typeface="Calibri"/>
              </a:rPr>
              <a:t>Windows: </a:t>
            </a:r>
            <a:r>
              <a:rPr b="0" lang="en-US" sz="214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140" spc="-1" strike="noStrike">
                <a:solidFill>
                  <a:srgbClr val="000000"/>
                </a:solidFill>
                <a:latin typeface="Calibri"/>
                <a:ea typeface="Calibri"/>
              </a:rPr>
              <a:t>Supports both 32-bit and 64-bit Apps</a:t>
            </a:r>
            <a:endParaRPr b="0" lang="en-US" sz="2140" spc="-1" strike="noStrike">
              <a:latin typeface="Arial"/>
            </a:endParaRPr>
          </a:p>
        </p:txBody>
      </p:sp>
      <p:sp>
        <p:nvSpPr>
          <p:cNvPr id="243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08E57E7F-48B0-4501-854C-0BE41B290DC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2201400" y="2833560"/>
            <a:ext cx="8119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Digression : x64 History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93" dur="indefinite" restart="never" nodeType="tmRoot">
          <p:childTnLst>
            <p:seq>
              <p:cTn id="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Shape 1"/>
          <p:cNvSpPr txBox="1"/>
          <p:nvPr/>
        </p:nvSpPr>
        <p:spPr>
          <a:xfrm>
            <a:off x="609480" y="303480"/>
            <a:ext cx="10515240" cy="49464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Intel/AMD Potted History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475200" y="954720"/>
            <a:ext cx="6507000" cy="198576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Started life as 8-bit 8080 in 1974 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Evolved to 64 bit by 2006 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Naming by Intel and AMD is a muddle 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We will call them x86 (16 &amp; 32-bit) or x64 (64-bit)</a:t>
            </a:r>
            <a:endParaRPr b="0" lang="en-US" sz="2000" spc="-1" strike="noStrike">
              <a:latin typeface="Arial"/>
            </a:endParaRPr>
          </a:p>
          <a:p>
            <a:pPr marL="6094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Naming: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x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86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=&gt; 80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86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, 801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86,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802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86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, 803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86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, 804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86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49" name="Google Shape;213;p24" descr=""/>
          <p:cNvPicPr/>
          <p:nvPr/>
        </p:nvPicPr>
        <p:blipFill>
          <a:blip r:embed="rId1"/>
          <a:stretch/>
        </p:blipFill>
        <p:spPr>
          <a:xfrm>
            <a:off x="7349400" y="4446720"/>
            <a:ext cx="1868760" cy="1466640"/>
          </a:xfrm>
          <a:prstGeom prst="rect">
            <a:avLst/>
          </a:prstGeom>
          <a:ln>
            <a:noFill/>
          </a:ln>
        </p:spPr>
      </p:pic>
      <p:sp>
        <p:nvSpPr>
          <p:cNvPr id="250" name="CustomShape 3"/>
          <p:cNvSpPr/>
          <p:nvPr/>
        </p:nvSpPr>
        <p:spPr>
          <a:xfrm>
            <a:off x="9339480" y="4579200"/>
            <a:ext cx="1959480" cy="114912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2 Billion transistors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4 cores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8 threads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4 GHz Clock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2885760" y="4446720"/>
            <a:ext cx="1825200" cy="115056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AMD x86-x64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AMD64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Intel EMT64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9226800" y="904680"/>
            <a:ext cx="1785240" cy="114912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1971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Intel 4004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2,300 transistors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740 kHz Clock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3" name="CustomShape 6"/>
          <p:cNvSpPr/>
          <p:nvPr/>
        </p:nvSpPr>
        <p:spPr>
          <a:xfrm>
            <a:off x="2885760" y="3951720"/>
            <a:ext cx="1825200" cy="49428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Former Names: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TextShape 7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55" name="TextShape 8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E03EA01-36F8-4640-80FA-816FA8023E8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56" name="Picture 2" descr=""/>
          <p:cNvPicPr/>
          <p:nvPr/>
        </p:nvPicPr>
        <p:blipFill>
          <a:blip r:embed="rId2"/>
          <a:stretch/>
        </p:blipFill>
        <p:spPr>
          <a:xfrm>
            <a:off x="7643520" y="1011240"/>
            <a:ext cx="1407240" cy="936360"/>
          </a:xfrm>
          <a:prstGeom prst="rect">
            <a:avLst/>
          </a:prstGeom>
          <a:ln>
            <a:noFill/>
          </a:ln>
        </p:spPr>
      </p:pic>
      <p:pic>
        <p:nvPicPr>
          <p:cNvPr id="257" name="Picture 2" descr=""/>
          <p:cNvPicPr/>
          <p:nvPr/>
        </p:nvPicPr>
        <p:blipFill>
          <a:blip r:embed="rId3"/>
          <a:stretch/>
        </p:blipFill>
        <p:spPr>
          <a:xfrm>
            <a:off x="7540560" y="2745000"/>
            <a:ext cx="1612800" cy="1076760"/>
          </a:xfrm>
          <a:prstGeom prst="rect">
            <a:avLst/>
          </a:prstGeom>
          <a:ln>
            <a:noFill/>
          </a:ln>
        </p:spPr>
      </p:pic>
      <p:sp>
        <p:nvSpPr>
          <p:cNvPr id="258" name="CustomShape 9"/>
          <p:cNvSpPr/>
          <p:nvPr/>
        </p:nvSpPr>
        <p:spPr>
          <a:xfrm>
            <a:off x="9339480" y="2726640"/>
            <a:ext cx="1785240" cy="114912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1974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Intel 8080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6,000 transistors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3 MHz Clock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/>
          <p:nvPr/>
        </p:nvSpPr>
        <p:spPr>
          <a:xfrm>
            <a:off x="4038480" y="4767120"/>
            <a:ext cx="4114440" cy="2736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pic>
        <p:nvPicPr>
          <p:cNvPr id="260" name="Google Shape;230;p26" descr=""/>
          <p:cNvPicPr/>
          <p:nvPr/>
        </p:nvPicPr>
        <p:blipFill>
          <a:blip r:embed="rId1"/>
          <a:stretch/>
        </p:blipFill>
        <p:spPr>
          <a:xfrm>
            <a:off x="1625760" y="136440"/>
            <a:ext cx="7106040" cy="6233040"/>
          </a:xfrm>
          <a:prstGeom prst="rect">
            <a:avLst/>
          </a:prstGeom>
          <a:ln>
            <a:noFill/>
          </a:ln>
        </p:spPr>
      </p:pic>
      <p:sp>
        <p:nvSpPr>
          <p:cNvPr id="261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7F591120-1071-4243-9114-448323046DB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7436520" y="3757320"/>
            <a:ext cx="3200040" cy="91260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 orders of magnitude increase in chip complexity!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7" dur="indefinite" restart="never" nodeType="tmRoot">
          <p:childTnLst>
            <p:seq>
              <p:cTn id="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2152800" y="365040"/>
            <a:ext cx="7886520" cy="701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x86 Potted History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2419200" y="1135800"/>
            <a:ext cx="7619760" cy="424296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40 Years of x86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1978: 8086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16-bit, 5 MHz, 3</a:t>
            </a:r>
            <a:r>
              <a:rPr b="0" lang="en-US" sz="1800" spc="-1" strike="noStrike">
                <a:solidFill>
                  <a:srgbClr val="000000"/>
                </a:solidFill>
                <a:latin typeface="Symbol"/>
              </a:rPr>
              <a:t>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segmented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1982: 80286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protected mode, floating point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1985: 80386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32-bit, Virtual Memory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1993: Pentium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MMX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1999: Pentium III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SSE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2000: Pentium IV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SSE3, HyperThreading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2006: Core Duo, Core2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Multicore, SSE4, x64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2013: Haswell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64-bit, 4-8 core, ~3 GHz, 22 nm, AVX2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and it just keeps getting better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Many micro-architecture changes over the years: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pipelining, super-scalar, out-of-order, caching, multicore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6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D263AA2-A01B-42D2-8EEB-5BFC804F9A5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3960000" y="5861880"/>
            <a:ext cx="4800240" cy="3646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343080">
              <a:lnSpc>
                <a:spcPct val="90000"/>
              </a:lnSpc>
              <a:spcBef>
                <a:spcPts val="374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You don’t need to remember any of this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9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6008B4F-D1C3-49D4-A95B-98645DEE2B5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2201400" y="2833560"/>
            <a:ext cx="8119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Back to CPU Architecture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304;p32" descr=""/>
          <p:cNvPicPr/>
          <p:nvPr/>
        </p:nvPicPr>
        <p:blipFill>
          <a:blip r:embed="rId1"/>
          <a:stretch/>
        </p:blipFill>
        <p:spPr>
          <a:xfrm>
            <a:off x="6852240" y="1194480"/>
            <a:ext cx="4678200" cy="4937400"/>
          </a:xfrm>
          <a:prstGeom prst="rect">
            <a:avLst/>
          </a:prstGeom>
          <a:ln>
            <a:noFill/>
          </a:ln>
        </p:spPr>
      </p:pic>
      <p:sp>
        <p:nvSpPr>
          <p:cNvPr id="272" name="CustomShape 1"/>
          <p:cNvSpPr/>
          <p:nvPr/>
        </p:nvSpPr>
        <p:spPr>
          <a:xfrm>
            <a:off x="3615480" y="4435200"/>
            <a:ext cx="532800" cy="364680"/>
          </a:xfrm>
          <a:prstGeom prst="rect">
            <a:avLst/>
          </a:prstGeom>
          <a:solidFill>
            <a:srgbClr val="ddeaf6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2140" spc="-1" strike="noStrike">
                <a:solidFill>
                  <a:srgbClr val="000000"/>
                </a:solidFill>
                <a:latin typeface="Calibri"/>
                <a:ea typeface="Calibri"/>
              </a:rPr>
              <a:t>ah</a:t>
            </a:r>
            <a:endParaRPr b="0" lang="en-US" sz="2140" spc="-1" strike="noStrike"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464040" y="3339720"/>
            <a:ext cx="4213440" cy="364680"/>
          </a:xfrm>
          <a:prstGeom prst="rect">
            <a:avLst/>
          </a:prstGeom>
          <a:solidFill>
            <a:srgbClr val="ddeaf6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rax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2552760" y="3704760"/>
            <a:ext cx="2124720" cy="364680"/>
          </a:xfrm>
          <a:prstGeom prst="rect">
            <a:avLst/>
          </a:prstGeom>
          <a:solidFill>
            <a:srgbClr val="ddeaf6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eax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3614040" y="4070160"/>
            <a:ext cx="1063080" cy="364680"/>
          </a:xfrm>
          <a:prstGeom prst="rect">
            <a:avLst/>
          </a:prstGeom>
          <a:solidFill>
            <a:srgbClr val="ddeaf6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6" name="CustomShape 5"/>
          <p:cNvSpPr/>
          <p:nvPr/>
        </p:nvSpPr>
        <p:spPr>
          <a:xfrm>
            <a:off x="464040" y="2659320"/>
            <a:ext cx="530280" cy="364680"/>
          </a:xfrm>
          <a:prstGeom prst="rect">
            <a:avLst/>
          </a:prstGeom>
          <a:solidFill>
            <a:srgbClr val="ddeaf6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6"/>
          <p:cNvSpPr/>
          <p:nvPr/>
        </p:nvSpPr>
        <p:spPr>
          <a:xfrm>
            <a:off x="995040" y="2659320"/>
            <a:ext cx="530280" cy="364680"/>
          </a:xfrm>
          <a:prstGeom prst="rect">
            <a:avLst/>
          </a:prstGeom>
          <a:solidFill>
            <a:srgbClr val="ddeaf6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7"/>
          <p:cNvSpPr/>
          <p:nvPr/>
        </p:nvSpPr>
        <p:spPr>
          <a:xfrm>
            <a:off x="1527840" y="2659320"/>
            <a:ext cx="530280" cy="364680"/>
          </a:xfrm>
          <a:prstGeom prst="rect">
            <a:avLst/>
          </a:prstGeom>
          <a:solidFill>
            <a:srgbClr val="ddeaf6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8"/>
          <p:cNvSpPr/>
          <p:nvPr/>
        </p:nvSpPr>
        <p:spPr>
          <a:xfrm>
            <a:off x="2058840" y="2659320"/>
            <a:ext cx="530280" cy="364680"/>
          </a:xfrm>
          <a:prstGeom prst="rect">
            <a:avLst/>
          </a:prstGeom>
          <a:solidFill>
            <a:srgbClr val="ddeaf6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9"/>
          <p:cNvSpPr/>
          <p:nvPr/>
        </p:nvSpPr>
        <p:spPr>
          <a:xfrm>
            <a:off x="2552760" y="2659320"/>
            <a:ext cx="530280" cy="364680"/>
          </a:xfrm>
          <a:prstGeom prst="rect">
            <a:avLst/>
          </a:prstGeom>
          <a:solidFill>
            <a:srgbClr val="ddeaf6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10"/>
          <p:cNvSpPr/>
          <p:nvPr/>
        </p:nvSpPr>
        <p:spPr>
          <a:xfrm>
            <a:off x="3083400" y="2659320"/>
            <a:ext cx="530280" cy="364680"/>
          </a:xfrm>
          <a:prstGeom prst="rect">
            <a:avLst/>
          </a:prstGeom>
          <a:solidFill>
            <a:srgbClr val="ddeaf6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1"/>
          <p:cNvSpPr/>
          <p:nvPr/>
        </p:nvSpPr>
        <p:spPr>
          <a:xfrm>
            <a:off x="3616560" y="2659320"/>
            <a:ext cx="530280" cy="364680"/>
          </a:xfrm>
          <a:prstGeom prst="rect">
            <a:avLst/>
          </a:prstGeom>
          <a:solidFill>
            <a:srgbClr val="ddeaf6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12"/>
          <p:cNvSpPr/>
          <p:nvPr/>
        </p:nvSpPr>
        <p:spPr>
          <a:xfrm>
            <a:off x="4147200" y="2659320"/>
            <a:ext cx="530280" cy="364680"/>
          </a:xfrm>
          <a:prstGeom prst="rect">
            <a:avLst/>
          </a:prstGeom>
          <a:solidFill>
            <a:srgbClr val="ddeaf6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3"/>
          <p:cNvSpPr/>
          <p:nvPr/>
        </p:nvSpPr>
        <p:spPr>
          <a:xfrm>
            <a:off x="4148640" y="4435200"/>
            <a:ext cx="532800" cy="364680"/>
          </a:xfrm>
          <a:prstGeom prst="rect">
            <a:avLst/>
          </a:prstGeom>
          <a:solidFill>
            <a:srgbClr val="ddeaf6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2140" spc="-1" strike="noStrike">
                <a:solidFill>
                  <a:srgbClr val="000000"/>
                </a:solidFill>
                <a:latin typeface="Calibri"/>
                <a:ea typeface="Calibri"/>
              </a:rPr>
              <a:t>al</a:t>
            </a:r>
            <a:endParaRPr b="0" lang="en-US" sz="2140" spc="-1" strike="noStrike">
              <a:latin typeface="Arial"/>
            </a:endParaRPr>
          </a:p>
        </p:txBody>
      </p:sp>
      <p:sp>
        <p:nvSpPr>
          <p:cNvPr id="285" name="CustomShape 14"/>
          <p:cNvSpPr/>
          <p:nvPr/>
        </p:nvSpPr>
        <p:spPr>
          <a:xfrm>
            <a:off x="443880" y="307080"/>
            <a:ext cx="5278680" cy="5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16 GPRs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86" name="CustomShape 15"/>
          <p:cNvSpPr/>
          <p:nvPr/>
        </p:nvSpPr>
        <p:spPr>
          <a:xfrm>
            <a:off x="165240" y="1194480"/>
            <a:ext cx="5449680" cy="954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Each GPR is 64 bits (8 bytes) wide</a:t>
            </a:r>
            <a:endParaRPr b="0" lang="en-US" sz="24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Can access subsets of bytes: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7" name="CustomShape 16"/>
          <p:cNvSpPr/>
          <p:nvPr/>
        </p:nvSpPr>
        <p:spPr>
          <a:xfrm>
            <a:off x="7415280" y="511920"/>
            <a:ext cx="3551760" cy="68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Crazy Naming Scheme!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8" name="TextShape 17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89" name="TextShape 18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3E7F57B-7EF6-4AC8-BFB5-9059F495557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F7971CD-3096-4654-8D41-D3E73D75F61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172040" y="3047040"/>
            <a:ext cx="6507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Modified Compiler Phases 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CB0110F4-8797-4C52-9973-1DDA266AB99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291" name="Google Shape;294;p31" descr=""/>
          <p:cNvPicPr/>
          <p:nvPr/>
        </p:nvPicPr>
        <p:blipFill>
          <a:blip r:embed="rId1"/>
          <a:stretch/>
        </p:blipFill>
        <p:spPr>
          <a:xfrm>
            <a:off x="603360" y="1043280"/>
            <a:ext cx="8049960" cy="5698800"/>
          </a:xfrm>
          <a:prstGeom prst="rect">
            <a:avLst/>
          </a:prstGeom>
          <a:ln>
            <a:noFill/>
          </a:ln>
        </p:spPr>
      </p:pic>
      <p:sp>
        <p:nvSpPr>
          <p:cNvPr id="292" name="CustomShape 2"/>
          <p:cNvSpPr/>
          <p:nvPr/>
        </p:nvSpPr>
        <p:spPr>
          <a:xfrm>
            <a:off x="743040" y="1713960"/>
            <a:ext cx="1800000" cy="743760"/>
          </a:xfrm>
          <a:prstGeom prst="rect">
            <a:avLst/>
          </a:prstGeom>
          <a:solidFill>
            <a:schemeClr val="accent4">
              <a:alpha val="50000"/>
            </a:schemeClr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3"/>
          <p:cNvSpPr/>
          <p:nvPr/>
        </p:nvSpPr>
        <p:spPr>
          <a:xfrm>
            <a:off x="743040" y="2714760"/>
            <a:ext cx="1800000" cy="247680"/>
          </a:xfrm>
          <a:prstGeom prst="rect">
            <a:avLst/>
          </a:prstGeom>
          <a:solidFill>
            <a:schemeClr val="accent4">
              <a:alpha val="50000"/>
            </a:schemeClr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4"/>
          <p:cNvSpPr/>
          <p:nvPr/>
        </p:nvSpPr>
        <p:spPr>
          <a:xfrm>
            <a:off x="774720" y="3472200"/>
            <a:ext cx="1800000" cy="247680"/>
          </a:xfrm>
          <a:prstGeom prst="rect">
            <a:avLst/>
          </a:prstGeom>
          <a:solidFill>
            <a:schemeClr val="accent4">
              <a:alpha val="50000"/>
            </a:schemeClr>
          </a:solidFill>
          <a:ln w="1908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5"/>
          <p:cNvSpPr/>
          <p:nvPr/>
        </p:nvSpPr>
        <p:spPr>
          <a:xfrm>
            <a:off x="603360" y="199440"/>
            <a:ext cx="10079640" cy="69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X64 Registers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296" name="CustomShape 6"/>
          <p:cNvSpPr/>
          <p:nvPr/>
        </p:nvSpPr>
        <p:spPr>
          <a:xfrm>
            <a:off x="8990640" y="1058760"/>
            <a:ext cx="3037320" cy="303444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16 General Purpose Registers (GPRs)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8 Floating-Point Registers (defunct)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16 SIMD registers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 few Special-Purpose Registers (RBP, RSP, RIP)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CustomShape 7"/>
          <p:cNvSpPr/>
          <p:nvPr/>
        </p:nvSpPr>
        <p:spPr>
          <a:xfrm>
            <a:off x="7599960" y="6076800"/>
            <a:ext cx="3910680" cy="5245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We shall need only RAX, RBX and RCX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8" dur="indefinite" restart="never" nodeType="tmRoot">
          <p:childTnLst>
            <p:seq>
              <p:cTn id="11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603360" y="3011040"/>
            <a:ext cx="6918480" cy="2603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CustomShape 2"/>
          <p:cNvSpPr/>
          <p:nvPr/>
        </p:nvSpPr>
        <p:spPr>
          <a:xfrm>
            <a:off x="838080" y="1078560"/>
            <a:ext cx="10458000" cy="1651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TextShape 3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EF293D5B-DDE4-4F6D-BA87-8A37E60A596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603360" y="199440"/>
            <a:ext cx="10079640" cy="69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X64 Special-Purpose Registers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7746840" y="3011040"/>
            <a:ext cx="3549600" cy="6901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RIP : Instruction Pointer – points at the next instruction to be executed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6"/>
          <p:cNvSpPr/>
          <p:nvPr/>
        </p:nvSpPr>
        <p:spPr>
          <a:xfrm>
            <a:off x="1208160" y="1243440"/>
            <a:ext cx="4946760" cy="5245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RSP : Stack Pointer - points at top of process stack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CustomShape 7"/>
          <p:cNvSpPr/>
          <p:nvPr/>
        </p:nvSpPr>
        <p:spPr>
          <a:xfrm>
            <a:off x="4127400" y="3773880"/>
            <a:ext cx="3157200" cy="6901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RBP : Base Pointer - points into Frame of current function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5" name="CustomShape 8"/>
          <p:cNvSpPr/>
          <p:nvPr/>
        </p:nvSpPr>
        <p:spPr>
          <a:xfrm>
            <a:off x="6743880" y="1337760"/>
            <a:ext cx="1928520" cy="2368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9"/>
          <p:cNvSpPr/>
          <p:nvPr/>
        </p:nvSpPr>
        <p:spPr>
          <a:xfrm>
            <a:off x="6743880" y="1575000"/>
            <a:ext cx="1928520" cy="2368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48f20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CustomShape 10"/>
          <p:cNvSpPr/>
          <p:nvPr/>
        </p:nvSpPr>
        <p:spPr>
          <a:xfrm>
            <a:off x="6743880" y="1812240"/>
            <a:ext cx="1928520" cy="2368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99781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CustomShape 11"/>
          <p:cNvSpPr/>
          <p:nvPr/>
        </p:nvSpPr>
        <p:spPr>
          <a:xfrm>
            <a:off x="6743880" y="2049120"/>
            <a:ext cx="1928520" cy="2368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ff03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CustomShape 12"/>
          <p:cNvSpPr/>
          <p:nvPr/>
        </p:nvSpPr>
        <p:spPr>
          <a:xfrm>
            <a:off x="6743880" y="2286360"/>
            <a:ext cx="1928520" cy="2368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 . 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CustomShape 13"/>
          <p:cNvSpPr/>
          <p:nvPr/>
        </p:nvSpPr>
        <p:spPr>
          <a:xfrm>
            <a:off x="6222240" y="1456560"/>
            <a:ext cx="521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CustomShape 14"/>
          <p:cNvSpPr/>
          <p:nvPr/>
        </p:nvSpPr>
        <p:spPr>
          <a:xfrm flipV="1">
            <a:off x="9022680" y="1178280"/>
            <a:ext cx="360" cy="1343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CustomShape 15"/>
          <p:cNvSpPr/>
          <p:nvPr/>
        </p:nvSpPr>
        <p:spPr>
          <a:xfrm>
            <a:off x="9051120" y="1549440"/>
            <a:ext cx="2765520" cy="74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Stack grows towards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smaller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addresses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16"/>
          <p:cNvSpPr/>
          <p:nvPr/>
        </p:nvSpPr>
        <p:spPr>
          <a:xfrm>
            <a:off x="2992320" y="3193560"/>
            <a:ext cx="744480" cy="3646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rsp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4" name="CustomShape 17"/>
          <p:cNvSpPr/>
          <p:nvPr/>
        </p:nvSpPr>
        <p:spPr>
          <a:xfrm flipH="1">
            <a:off x="2601360" y="3378240"/>
            <a:ext cx="38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8"/>
          <p:cNvSpPr/>
          <p:nvPr/>
        </p:nvSpPr>
        <p:spPr>
          <a:xfrm>
            <a:off x="1219320" y="3562920"/>
            <a:ext cx="1382400" cy="6382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???? ????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19"/>
          <p:cNvSpPr/>
          <p:nvPr/>
        </p:nvSpPr>
        <p:spPr>
          <a:xfrm>
            <a:off x="1219320" y="3932280"/>
            <a:ext cx="1382400" cy="3646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old rbp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20"/>
          <p:cNvSpPr/>
          <p:nvPr/>
        </p:nvSpPr>
        <p:spPr>
          <a:xfrm>
            <a:off x="2992320" y="3932280"/>
            <a:ext cx="744480" cy="36468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onsolas"/>
              </a:rPr>
              <a:t>rbp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21"/>
          <p:cNvSpPr/>
          <p:nvPr/>
        </p:nvSpPr>
        <p:spPr>
          <a:xfrm flipH="1">
            <a:off x="2601360" y="4116600"/>
            <a:ext cx="389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chemeClr val="accent1"/>
          </a:solidFill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22"/>
          <p:cNvSpPr/>
          <p:nvPr/>
        </p:nvSpPr>
        <p:spPr>
          <a:xfrm>
            <a:off x="1219320" y="3193560"/>
            <a:ext cx="1382400" cy="6382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???? ????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23"/>
          <p:cNvSpPr/>
          <p:nvPr/>
        </p:nvSpPr>
        <p:spPr>
          <a:xfrm>
            <a:off x="1219320" y="4662720"/>
            <a:ext cx="1383840" cy="6382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0000 0001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CustomShape 24"/>
          <p:cNvSpPr/>
          <p:nvPr/>
        </p:nvSpPr>
        <p:spPr>
          <a:xfrm>
            <a:off x="1219320" y="5032080"/>
            <a:ext cx="1381320" cy="6382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0000 0002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" name="CustomShape 25"/>
          <p:cNvSpPr/>
          <p:nvPr/>
        </p:nvSpPr>
        <p:spPr>
          <a:xfrm>
            <a:off x="838080" y="5014080"/>
            <a:ext cx="380520" cy="364680"/>
          </a:xfrm>
          <a:prstGeom prst="rect">
            <a:avLst/>
          </a:prstGeom>
          <a:gradFill rotWithShape="0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26"/>
          <p:cNvSpPr/>
          <p:nvPr/>
        </p:nvSpPr>
        <p:spPr>
          <a:xfrm>
            <a:off x="838080" y="4635360"/>
            <a:ext cx="380520" cy="364680"/>
          </a:xfrm>
          <a:prstGeom prst="rect">
            <a:avLst/>
          </a:prstGeom>
          <a:gradFill rotWithShape="0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4" name="CustomShape 27"/>
          <p:cNvSpPr/>
          <p:nvPr/>
        </p:nvSpPr>
        <p:spPr>
          <a:xfrm>
            <a:off x="839160" y="3570840"/>
            <a:ext cx="380520" cy="364680"/>
          </a:xfrm>
          <a:prstGeom prst="rect">
            <a:avLst/>
          </a:prstGeom>
          <a:gradFill rotWithShape="0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28"/>
          <p:cNvSpPr/>
          <p:nvPr/>
        </p:nvSpPr>
        <p:spPr>
          <a:xfrm>
            <a:off x="839160" y="3192120"/>
            <a:ext cx="380520" cy="364680"/>
          </a:xfrm>
          <a:prstGeom prst="rect">
            <a:avLst/>
          </a:prstGeom>
          <a:gradFill rotWithShape="0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CustomShape 29"/>
          <p:cNvSpPr/>
          <p:nvPr/>
        </p:nvSpPr>
        <p:spPr>
          <a:xfrm>
            <a:off x="1219320" y="4293360"/>
            <a:ext cx="1381320" cy="6382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00A5 F988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7" name="CustomShape 30"/>
          <p:cNvSpPr/>
          <p:nvPr/>
        </p:nvSpPr>
        <p:spPr>
          <a:xfrm>
            <a:off x="2459880" y="4264560"/>
            <a:ext cx="1809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return address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8" name="CustomShape 31"/>
          <p:cNvSpPr/>
          <p:nvPr/>
        </p:nvSpPr>
        <p:spPr>
          <a:xfrm flipH="1" flipV="1">
            <a:off x="3736440" y="4115880"/>
            <a:ext cx="389880" cy="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ff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32"/>
          <p:cNvSpPr/>
          <p:nvPr/>
        </p:nvSpPr>
        <p:spPr>
          <a:xfrm>
            <a:off x="1074960" y="5816520"/>
            <a:ext cx="4946760" cy="5245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We shall cover RSP and RBP in more detail later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0" name="TextShape 3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1" name="CustomShape 34"/>
          <p:cNvSpPr/>
          <p:nvPr/>
        </p:nvSpPr>
        <p:spPr>
          <a:xfrm>
            <a:off x="8266680" y="4076640"/>
            <a:ext cx="2313360" cy="264456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int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add(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int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x,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int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y)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int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a = x;  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int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a = y;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return a + b;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int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main()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int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ans = add(1, 2);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return 0;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20" dur="indefinite" restart="never" nodeType="tmRoot">
          <p:childTnLst>
            <p:seq>
              <p:cTn id="12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33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48E085D-946F-452C-8264-B023FAF6753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2201400" y="2833560"/>
            <a:ext cx="8119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Programming the x64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22" dur="indefinite" restart="never" nodeType="tmRoot">
          <p:childTnLst>
            <p:seq>
              <p:cTn id="12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8024040" y="2540160"/>
            <a:ext cx="3727800" cy="32007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2"/>
          <p:cNvSpPr/>
          <p:nvPr/>
        </p:nvSpPr>
        <p:spPr>
          <a:xfrm>
            <a:off x="2098080" y="3243960"/>
            <a:ext cx="2147760" cy="55692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add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[x], [y]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8499600" y="3762000"/>
            <a:ext cx="2776320" cy="158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8" name="CustomShape 4"/>
          <p:cNvSpPr/>
          <p:nvPr/>
        </p:nvSpPr>
        <p:spPr>
          <a:xfrm>
            <a:off x="9270360" y="2787840"/>
            <a:ext cx="1039320" cy="65916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CPU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8806320" y="4851360"/>
            <a:ext cx="463680" cy="429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0" name="CustomShape 6"/>
          <p:cNvSpPr/>
          <p:nvPr/>
        </p:nvSpPr>
        <p:spPr>
          <a:xfrm>
            <a:off x="9681120" y="3470400"/>
            <a:ext cx="153000" cy="2912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7"/>
          <p:cNvSpPr/>
          <p:nvPr/>
        </p:nvSpPr>
        <p:spPr>
          <a:xfrm>
            <a:off x="10534320" y="4532760"/>
            <a:ext cx="463680" cy="429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2" name="CustomShape 8"/>
          <p:cNvSpPr/>
          <p:nvPr/>
        </p:nvSpPr>
        <p:spPr>
          <a:xfrm>
            <a:off x="2330280" y="2097360"/>
            <a:ext cx="1708200" cy="51012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x += 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3" name="CustomShape 9"/>
          <p:cNvSpPr/>
          <p:nvPr/>
        </p:nvSpPr>
        <p:spPr>
          <a:xfrm>
            <a:off x="475560" y="294840"/>
            <a:ext cx="6872760" cy="95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Operands in Memory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44" name="CustomShape 10"/>
          <p:cNvSpPr/>
          <p:nvPr/>
        </p:nvSpPr>
        <p:spPr>
          <a:xfrm>
            <a:off x="475560" y="1245960"/>
            <a:ext cx="525348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Suppose we want to write assembly code for the following C instruction: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5" name="CustomShape 11"/>
          <p:cNvSpPr/>
          <p:nvPr/>
        </p:nvSpPr>
        <p:spPr>
          <a:xfrm>
            <a:off x="444960" y="2705400"/>
            <a:ext cx="5362560" cy="45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It would be nice to translate this, as follows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6" name="CustomShape 12"/>
          <p:cNvSpPr/>
          <p:nvPr/>
        </p:nvSpPr>
        <p:spPr>
          <a:xfrm>
            <a:off x="629280" y="4067280"/>
            <a:ext cx="6285960" cy="170316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marL="152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But x64 does not support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both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operands being in memory.  </a:t>
            </a:r>
            <a:endParaRPr b="0" lang="en-US" sz="2000" spc="-1" strike="noStrike">
              <a:latin typeface="Arial"/>
            </a:endParaRPr>
          </a:p>
          <a:p>
            <a:pPr marL="152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152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Instead, we will copy the operands from memory into registers and perform arithmetic on the registers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47" name="TextShape 1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48" name="TextShape 1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ECB9C346-0427-4F22-8894-827B62D3910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24" dur="indefinite" restart="never" nodeType="tmRoot">
          <p:childTnLst>
            <p:seq>
              <p:cTn id="125" dur="indefinite" nodeType="mainSeq">
                <p:childTnLst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0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1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5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6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1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6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7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1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6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7" dur="10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1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8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1"/>
          <p:cNvSpPr/>
          <p:nvPr/>
        </p:nvSpPr>
        <p:spPr>
          <a:xfrm>
            <a:off x="8461440" y="3738960"/>
            <a:ext cx="2776320" cy="158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0" name="CustomShape 2"/>
          <p:cNvSpPr/>
          <p:nvPr/>
        </p:nvSpPr>
        <p:spPr>
          <a:xfrm>
            <a:off x="8806320" y="1748880"/>
            <a:ext cx="1871280" cy="169812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CPU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1" name="CustomShape 3"/>
          <p:cNvSpPr/>
          <p:nvPr/>
        </p:nvSpPr>
        <p:spPr>
          <a:xfrm>
            <a:off x="8768160" y="4828320"/>
            <a:ext cx="463680" cy="429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2" name="CustomShape 4"/>
          <p:cNvSpPr/>
          <p:nvPr/>
        </p:nvSpPr>
        <p:spPr>
          <a:xfrm>
            <a:off x="9642600" y="3447360"/>
            <a:ext cx="153000" cy="2912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5"/>
          <p:cNvSpPr/>
          <p:nvPr/>
        </p:nvSpPr>
        <p:spPr>
          <a:xfrm>
            <a:off x="10495800" y="4509720"/>
            <a:ext cx="463680" cy="429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4" name="CustomShape 6"/>
          <p:cNvSpPr/>
          <p:nvPr/>
        </p:nvSpPr>
        <p:spPr>
          <a:xfrm>
            <a:off x="767160" y="368280"/>
            <a:ext cx="665820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Registers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55" name="CustomShape 7"/>
          <p:cNvSpPr/>
          <p:nvPr/>
        </p:nvSpPr>
        <p:spPr>
          <a:xfrm>
            <a:off x="9059400" y="2362680"/>
            <a:ext cx="1395720" cy="2912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rax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6" name="CustomShape 8"/>
          <p:cNvSpPr/>
          <p:nvPr/>
        </p:nvSpPr>
        <p:spPr>
          <a:xfrm>
            <a:off x="9059400" y="2654280"/>
            <a:ext cx="1395720" cy="2912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rbx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7" name="CustomShape 9"/>
          <p:cNvSpPr/>
          <p:nvPr/>
        </p:nvSpPr>
        <p:spPr>
          <a:xfrm>
            <a:off x="9059400" y="2945880"/>
            <a:ext cx="1395720" cy="291240"/>
          </a:xfrm>
          <a:prstGeom prst="rect">
            <a:avLst/>
          </a:prstGeom>
          <a:noFill/>
          <a:ln w="19080">
            <a:solidFill>
              <a:schemeClr val="bg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rcx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8" name="CustomShape 10"/>
          <p:cNvSpPr/>
          <p:nvPr/>
        </p:nvSpPr>
        <p:spPr>
          <a:xfrm>
            <a:off x="767160" y="1979280"/>
            <a:ext cx="6658200" cy="405000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Small chunks of memory inside the CPU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x64 has 16 (general purpose) registers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Each is 64 bits wide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Access Times: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Register: 1 clock cycle:   ~1 nanosec</a:t>
            </a:r>
            <a:endParaRPr b="0" lang="en-US" sz="24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Main memory: 150 nanosecs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59" name="TextShape 1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60" name="TextShape 1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36FFD6E-B26D-491A-B03E-3EA1D987497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70" dur="indefinite" restart="never" nodeType="tmRoot">
          <p:childTnLst>
            <p:seq>
              <p:cTn id="171" dur="indefinite" nodeType="mainSeq"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9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1228320" y="1623600"/>
            <a:ext cx="3727800" cy="320364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"/>
          <p:cNvSpPr/>
          <p:nvPr/>
        </p:nvSpPr>
        <p:spPr>
          <a:xfrm>
            <a:off x="6266880" y="2147760"/>
            <a:ext cx="4834080" cy="144864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mov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rax, [x]  </a:t>
            </a:r>
            <a:r>
              <a:rPr b="0" lang="en-US" sz="2000" spc="-1" strike="noStrike">
                <a:solidFill>
                  <a:srgbClr val="70ad47"/>
                </a:solidFill>
                <a:latin typeface="Consolas"/>
                <a:ea typeface="Calibri"/>
              </a:rPr>
              <a:t>; load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mov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rbx, [y]  </a:t>
            </a:r>
            <a:r>
              <a:rPr b="0" lang="en-US" sz="2000" spc="-1" strike="noStrike">
                <a:solidFill>
                  <a:srgbClr val="70ad47"/>
                </a:solidFill>
                <a:latin typeface="Consolas"/>
                <a:ea typeface="Calibri"/>
              </a:rPr>
              <a:t>; load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add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rax, rbx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mov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alibri"/>
              </a:rPr>
              <a:t>[x], rax  </a:t>
            </a:r>
            <a:r>
              <a:rPr b="0" lang="en-US" sz="2000" spc="-1" strike="noStrike">
                <a:solidFill>
                  <a:srgbClr val="70ad47"/>
                </a:solidFill>
                <a:latin typeface="Consolas"/>
                <a:ea typeface="Calibri"/>
              </a:rPr>
              <a:t>; store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1704240" y="2905920"/>
            <a:ext cx="2776320" cy="158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Memory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2572560" y="1995480"/>
            <a:ext cx="1039320" cy="65916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CPU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5" name="CustomShape 5"/>
          <p:cNvSpPr/>
          <p:nvPr/>
        </p:nvSpPr>
        <p:spPr>
          <a:xfrm>
            <a:off x="2048760" y="3891600"/>
            <a:ext cx="463680" cy="429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6" name="CustomShape 6"/>
          <p:cNvSpPr/>
          <p:nvPr/>
        </p:nvSpPr>
        <p:spPr>
          <a:xfrm>
            <a:off x="3692880" y="3596400"/>
            <a:ext cx="463680" cy="42912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7" name="CustomShape 7"/>
          <p:cNvSpPr/>
          <p:nvPr/>
        </p:nvSpPr>
        <p:spPr>
          <a:xfrm>
            <a:off x="3015720" y="2644920"/>
            <a:ext cx="153000" cy="2912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TextShape 8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69" name="TextShape 9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D37F487-37C7-4544-AAAD-6BC2792263F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0" name="CustomShape 10"/>
          <p:cNvSpPr/>
          <p:nvPr/>
        </p:nvSpPr>
        <p:spPr>
          <a:xfrm>
            <a:off x="767160" y="368280"/>
            <a:ext cx="480348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x += y, using Registers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1" name="CustomShape 11"/>
          <p:cNvSpPr/>
          <p:nvPr/>
        </p:nvSpPr>
        <p:spPr>
          <a:xfrm>
            <a:off x="5835240" y="3967560"/>
            <a:ext cx="5697720" cy="100440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Note : first operand is the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destination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So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mov rax, rbx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copies value in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rbx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into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rax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2" name="CustomShape 12"/>
          <p:cNvSpPr/>
          <p:nvPr/>
        </p:nvSpPr>
        <p:spPr>
          <a:xfrm>
            <a:off x="3692880" y="5562720"/>
            <a:ext cx="5339520" cy="13093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Transfer value from memory to register =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LOAD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Transfer value from register to memory =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STORE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3" name="CustomShape 13"/>
          <p:cNvSpPr/>
          <p:nvPr/>
        </p:nvSpPr>
        <p:spPr>
          <a:xfrm>
            <a:off x="2280600" y="5709600"/>
            <a:ext cx="15530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Terminology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89" dur="indefinite" restart="never" nodeType="tmRoot">
          <p:childTnLst>
            <p:seq>
              <p:cTn id="19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1C643E30-92AB-43C4-97B8-47DE974F0FB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76" name="CustomShape 3"/>
          <p:cNvSpPr/>
          <p:nvPr/>
        </p:nvSpPr>
        <p:spPr>
          <a:xfrm>
            <a:off x="2201400" y="2833560"/>
            <a:ext cx="811908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Building Assembler Programs</a:t>
            </a:r>
            <a:endParaRPr b="0" lang="en-US" sz="3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with nano, yasm and gcc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191" dur="indefinite" restart="never" nodeType="tmRoot">
          <p:childTnLst>
            <p:seq>
              <p:cTn id="19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2322360" y="252360"/>
            <a:ext cx="7848360" cy="6350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x86/x64 Assemblers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1442880" y="1407240"/>
            <a:ext cx="9193680" cy="447156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Our Tog compiler will emit Assembly code, targetting the x64 chip.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We might have hoped that all assemblers for x86/x64 would have used the same syntax.  Alas no.  There are two variants: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Intel/Microsoft – used by Intel docs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GNU/AT&amp;T syntax (Linux, OS X)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Example differences: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Intel: 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mov ebp, esp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  </a:t>
            </a:r>
            <a:r>
              <a:rPr b="1" lang="en-US" sz="2000" spc="-1" strike="noStrike">
                <a:solidFill>
                  <a:srgbClr val="70ad47"/>
                </a:solidFill>
                <a:latin typeface="Calibri"/>
              </a:rPr>
              <a:t>; destination comes first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AT&amp;T: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movl %esp, %ebp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  </a:t>
            </a:r>
            <a:r>
              <a:rPr b="1" lang="en-US" sz="2000" spc="-1" strike="noStrike">
                <a:solidFill>
                  <a:srgbClr val="70ad47"/>
                </a:solidFill>
                <a:latin typeface="Calibri"/>
              </a:rPr>
              <a:t>; source comes first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We will use </a:t>
            </a:r>
            <a:r>
              <a:rPr b="1" lang="en-US" sz="2000" spc="-1" strike="noStrike">
                <a:solidFill>
                  <a:srgbClr val="000000"/>
                </a:solidFill>
                <a:latin typeface="Calibri"/>
              </a:rPr>
              <a:t>Intel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descriptions, with the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yasm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assembler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9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80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338D901-85E1-442A-BAE4-B203762A2EB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93" dur="indefinite" restart="never" nodeType="tmRoot">
          <p:childTnLst>
            <p:seq>
              <p:cTn id="19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B34FFFF8-8D8F-4398-AD85-9947BCC59D3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797760" y="675000"/>
            <a:ext cx="9496440" cy="8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yasm?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1035000" y="2535120"/>
            <a:ext cx="10121760" cy="237528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marL="609480" indent="-456840">
              <a:lnSpc>
                <a:spcPct val="15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yasm is an open-source Assembler.  See </a:t>
            </a: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https://yasm.tortall.net/</a:t>
            </a:r>
            <a:endParaRPr b="0" lang="en-US" sz="2400" spc="-1" strike="noStrike">
              <a:latin typeface="Arial"/>
            </a:endParaRPr>
          </a:p>
          <a:p>
            <a:pPr marL="609480" indent="-456840">
              <a:lnSpc>
                <a:spcPct val="150000"/>
              </a:lnSpc>
              <a:buClr>
                <a:srgbClr val="666666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a6a6a6"/>
                </a:solidFill>
                <a:latin typeface="Calibri"/>
                <a:ea typeface="Calibri"/>
              </a:rPr>
              <a:t>Supports x86 (16 bit and 32 bit) - but we won’t use this</a:t>
            </a:r>
            <a:endParaRPr b="0" lang="en-US" sz="2400" spc="-1" strike="noStrike">
              <a:latin typeface="Arial"/>
            </a:endParaRPr>
          </a:p>
          <a:p>
            <a:pPr marL="609480" indent="-456840">
              <a:lnSpc>
                <a:spcPct val="15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Supports x64</a:t>
            </a:r>
            <a:endParaRPr b="0" lang="en-US" sz="2400" spc="-1" strike="noStrike">
              <a:latin typeface="Arial"/>
            </a:endParaRPr>
          </a:p>
          <a:p>
            <a:pPr marL="609480" indent="-456840">
              <a:lnSpc>
                <a:spcPct val="15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Runs on Linux, Windows and Mac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384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95" dur="indefinite" restart="never" nodeType="tmRoot">
          <p:childTnLst>
            <p:seq>
              <p:cTn id="19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582840" y="302760"/>
            <a:ext cx="605988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Calibri"/>
              </a:rPr>
              <a:t>Example Assembly Code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1232280" y="2399760"/>
            <a:ext cx="3576240" cy="267372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segment .text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global main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main: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mov rax, 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mov rbx, 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add rax, rbx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mov eax, 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ret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5FC22DF0-1321-4C7D-8182-3D361190B70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88" name="CustomShape 4"/>
          <p:cNvSpPr/>
          <p:nvPr/>
        </p:nvSpPr>
        <p:spPr>
          <a:xfrm>
            <a:off x="2291760" y="1874880"/>
            <a:ext cx="1457280" cy="524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add.s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89" name="CustomShape 5"/>
          <p:cNvSpPr/>
          <p:nvPr/>
        </p:nvSpPr>
        <p:spPr>
          <a:xfrm>
            <a:off x="5974920" y="0"/>
            <a:ext cx="4356720" cy="1315440"/>
          </a:xfrm>
          <a:prstGeom prst="wedgeRoundRectCallout">
            <a:avLst>
              <a:gd name="adj1" fmla="val -93896"/>
              <a:gd name="adj2" fmla="val 220918"/>
              <a:gd name="adj3" fmla="val 0"/>
            </a:avLst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Following instructions will be inserted into the .text segment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0" name="CustomShape 6"/>
          <p:cNvSpPr/>
          <p:nvPr/>
        </p:nvSpPr>
        <p:spPr>
          <a:xfrm>
            <a:off x="6926760" y="2083320"/>
            <a:ext cx="4694400" cy="789480"/>
          </a:xfrm>
          <a:prstGeom prst="wedgeRoundRectCallout">
            <a:avLst>
              <a:gd name="adj1" fmla="val -115659"/>
              <a:gd name="adj2" fmla="val 63265"/>
              <a:gd name="adj3" fmla="val 0"/>
            </a:avLst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main” is visible outside object file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1" name="CustomShape 7"/>
          <p:cNvSpPr/>
          <p:nvPr/>
        </p:nvSpPr>
        <p:spPr>
          <a:xfrm>
            <a:off x="5096880" y="3291120"/>
            <a:ext cx="2354400" cy="524520"/>
          </a:xfrm>
          <a:prstGeom prst="wedgeRoundRectCallout">
            <a:avLst>
              <a:gd name="adj1" fmla="val -129148"/>
              <a:gd name="adj2" fmla="val 112203"/>
              <a:gd name="adj3" fmla="val 0"/>
            </a:avLst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rax is destination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2" name="CustomShape 8"/>
          <p:cNvSpPr/>
          <p:nvPr/>
        </p:nvSpPr>
        <p:spPr>
          <a:xfrm>
            <a:off x="5282640" y="3996720"/>
            <a:ext cx="2673360" cy="504360"/>
          </a:xfrm>
          <a:prstGeom prst="wedgeRoundRectCallout">
            <a:avLst>
              <a:gd name="adj1" fmla="val -104956"/>
              <a:gd name="adj2" fmla="val 52345"/>
              <a:gd name="adj3" fmla="val 0"/>
            </a:avLst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return value in eax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3" name="CustomShape 9"/>
          <p:cNvSpPr/>
          <p:nvPr/>
        </p:nvSpPr>
        <p:spPr>
          <a:xfrm>
            <a:off x="249120" y="1776240"/>
            <a:ext cx="982800" cy="524520"/>
          </a:xfrm>
          <a:prstGeom prst="wedgeRoundRectCallout">
            <a:avLst>
              <a:gd name="adj1" fmla="val 89124"/>
              <a:gd name="adj2" fmla="val 212456"/>
              <a:gd name="adj3" fmla="val 0"/>
            </a:avLst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label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4" name="TextShape 10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95" name="CustomShape 11"/>
          <p:cNvSpPr/>
          <p:nvPr/>
        </p:nvSpPr>
        <p:spPr>
          <a:xfrm>
            <a:off x="2291760" y="5509800"/>
            <a:ext cx="8736480" cy="13093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Lines like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mov rax, 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generate binary code into the output file :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mov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is called an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op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Instructions like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global main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instruct the assembler :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global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is called a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pseudo-op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6" name="CustomShape 12"/>
          <p:cNvSpPr/>
          <p:nvPr/>
        </p:nvSpPr>
        <p:spPr>
          <a:xfrm>
            <a:off x="819360" y="5693760"/>
            <a:ext cx="1553040" cy="6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Terminology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97" dur="indefinite" restart="never" nodeType="tmRoot">
          <p:childTnLst>
            <p:seq>
              <p:cTn id="19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31AE92FF-BAC2-4669-9F7C-41E8810281A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500040" y="311040"/>
            <a:ext cx="8615160" cy="66960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ctr"/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Compiler Phases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CustomShape 4"/>
          <p:cNvSpPr/>
          <p:nvPr/>
        </p:nvSpPr>
        <p:spPr>
          <a:xfrm>
            <a:off x="1971000" y="1698120"/>
            <a:ext cx="883080" cy="837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Lexer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3830400" y="1698120"/>
            <a:ext cx="975600" cy="837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Parser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1155600" y="2116800"/>
            <a:ext cx="815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lin ang="0"/>
          </a:gradFill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7"/>
          <p:cNvSpPr/>
          <p:nvPr/>
        </p:nvSpPr>
        <p:spPr>
          <a:xfrm>
            <a:off x="2854440" y="2116800"/>
            <a:ext cx="975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lin ang="0"/>
          </a:gradFill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8"/>
          <p:cNvSpPr/>
          <p:nvPr/>
        </p:nvSpPr>
        <p:spPr>
          <a:xfrm>
            <a:off x="4806000" y="2116800"/>
            <a:ext cx="65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35000">
                <a:srgbClr val="ffffff"/>
              </a:gs>
              <a:gs pos="100000">
                <a:schemeClr val="accent4"/>
              </a:gs>
            </a:gsLst>
            <a:lin ang="0"/>
          </a:gradFill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9"/>
          <p:cNvSpPr/>
          <p:nvPr/>
        </p:nvSpPr>
        <p:spPr>
          <a:xfrm>
            <a:off x="213120" y="1891440"/>
            <a:ext cx="942120" cy="450720"/>
          </a:xfrm>
          <a:prstGeom prst="rect">
            <a:avLst/>
          </a:prstGeom>
          <a:solidFill>
            <a:srgbClr val="ffd966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source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10"/>
          <p:cNvSpPr/>
          <p:nvPr/>
        </p:nvSpPr>
        <p:spPr>
          <a:xfrm>
            <a:off x="5458320" y="1698120"/>
            <a:ext cx="1246320" cy="837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Semantic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Checker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ustomShape 11"/>
          <p:cNvSpPr/>
          <p:nvPr/>
        </p:nvSpPr>
        <p:spPr>
          <a:xfrm>
            <a:off x="6705360" y="2116800"/>
            <a:ext cx="808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2"/>
          <p:cNvSpPr/>
          <p:nvPr/>
        </p:nvSpPr>
        <p:spPr>
          <a:xfrm>
            <a:off x="1173240" y="1780200"/>
            <a:ext cx="81252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chars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8" name="CustomShape 13"/>
          <p:cNvSpPr/>
          <p:nvPr/>
        </p:nvSpPr>
        <p:spPr>
          <a:xfrm>
            <a:off x="2873160" y="1749240"/>
            <a:ext cx="94212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tokens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CustomShape 14"/>
          <p:cNvSpPr/>
          <p:nvPr/>
        </p:nvSpPr>
        <p:spPr>
          <a:xfrm>
            <a:off x="6804000" y="1783440"/>
            <a:ext cx="750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AST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CustomShape 15"/>
          <p:cNvSpPr/>
          <p:nvPr/>
        </p:nvSpPr>
        <p:spPr>
          <a:xfrm>
            <a:off x="9253800" y="1221480"/>
            <a:ext cx="1223280" cy="1798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BackEnd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CustomShape 16"/>
          <p:cNvSpPr/>
          <p:nvPr/>
        </p:nvSpPr>
        <p:spPr>
          <a:xfrm>
            <a:off x="10477440" y="2120760"/>
            <a:ext cx="558720" cy="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17"/>
          <p:cNvSpPr/>
          <p:nvPr/>
        </p:nvSpPr>
        <p:spPr>
          <a:xfrm>
            <a:off x="11036520" y="1904400"/>
            <a:ext cx="942120" cy="450720"/>
          </a:xfrm>
          <a:prstGeom prst="rect">
            <a:avLst/>
          </a:prstGeom>
          <a:solidFill>
            <a:srgbClr val="ffd966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target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18"/>
          <p:cNvSpPr/>
          <p:nvPr/>
        </p:nvSpPr>
        <p:spPr>
          <a:xfrm>
            <a:off x="7514280" y="1698120"/>
            <a:ext cx="1120680" cy="837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36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AST to IR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ustomShape 19"/>
          <p:cNvSpPr/>
          <p:nvPr/>
        </p:nvSpPr>
        <p:spPr>
          <a:xfrm>
            <a:off x="8720280" y="1759320"/>
            <a:ext cx="7506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IR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20"/>
          <p:cNvSpPr/>
          <p:nvPr/>
        </p:nvSpPr>
        <p:spPr>
          <a:xfrm>
            <a:off x="8635320" y="2116800"/>
            <a:ext cx="618120" cy="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1"/>
          <p:cNvSpPr/>
          <p:nvPr/>
        </p:nvSpPr>
        <p:spPr>
          <a:xfrm>
            <a:off x="4813560" y="1770120"/>
            <a:ext cx="750600" cy="45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Tahoma"/>
              </a:rPr>
              <a:t>AST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22"/>
          <p:cNvSpPr/>
          <p:nvPr/>
        </p:nvSpPr>
        <p:spPr>
          <a:xfrm>
            <a:off x="1227600" y="3596760"/>
            <a:ext cx="8920440" cy="236772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>
            <a:solidFill>
              <a:srgbClr val="31538f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marL="152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Above we see the familiar picture of Compiler phases</a:t>
            </a:r>
            <a:endParaRPr b="0" lang="en-US" sz="2000" spc="-1" strike="noStrike">
              <a:latin typeface="Arial"/>
            </a:endParaRPr>
          </a:p>
          <a:p>
            <a:pPr marL="152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152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In this lecture, we will describe a very simple Backend: just a single phase that emits Assembly code directly</a:t>
            </a:r>
            <a:endParaRPr b="0" lang="en-US" sz="2000" spc="-1" strike="noStrike">
              <a:latin typeface="Arial"/>
            </a:endParaRPr>
          </a:p>
          <a:p>
            <a:pPr marL="152280"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1522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This lecture provides enough background in Assembly code to understand what’s going on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838080" y="4133520"/>
            <a:ext cx="1695960" cy="1303920"/>
          </a:xfrm>
          <a:prstGeom prst="snipRoundRect">
            <a:avLst>
              <a:gd name="adj1" fmla="val 16667"/>
              <a:gd name="adj2" fmla="val 16667"/>
            </a:avLst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Calibri"/>
                <a:ea typeface="Tahoma"/>
              </a:rPr>
              <a:t>add.s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ahoma"/>
              </a:rPr>
              <a:t>Assembly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 rot="5400000">
            <a:off x="5969520" y="5240160"/>
            <a:ext cx="476280" cy="25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3"/>
          <p:cNvSpPr/>
          <p:nvPr/>
        </p:nvSpPr>
        <p:spPr>
          <a:xfrm>
            <a:off x="3235320" y="4234320"/>
            <a:ext cx="1415880" cy="61632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2140" spc="-1" strike="noStrike">
                <a:solidFill>
                  <a:srgbClr val="ffffff"/>
                </a:solidFill>
                <a:latin typeface="Tahoma"/>
                <a:ea typeface="Tahoma"/>
              </a:rPr>
              <a:t>yasm </a:t>
            </a:r>
            <a:endParaRPr b="0" lang="en-US" sz="2140" spc="-1" strike="noStrike">
              <a:latin typeface="Arial"/>
            </a:endParaRPr>
          </a:p>
        </p:txBody>
      </p:sp>
      <p:sp>
        <p:nvSpPr>
          <p:cNvPr id="400" name="CustomShape 4"/>
          <p:cNvSpPr/>
          <p:nvPr/>
        </p:nvSpPr>
        <p:spPr>
          <a:xfrm>
            <a:off x="2656440" y="4447440"/>
            <a:ext cx="456840" cy="19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5"/>
          <p:cNvSpPr/>
          <p:nvPr/>
        </p:nvSpPr>
        <p:spPr>
          <a:xfrm>
            <a:off x="5359320" y="4006800"/>
            <a:ext cx="1695960" cy="1121760"/>
          </a:xfrm>
          <a:prstGeom prst="snipRoundRect">
            <a:avLst>
              <a:gd name="adj1" fmla="val 16667"/>
              <a:gd name="adj2" fmla="val 16667"/>
            </a:avLst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Calibri"/>
                <a:ea typeface="Tahoma"/>
              </a:rPr>
              <a:t>add.o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ahoma"/>
              </a:rPr>
              <a:t>x64 Object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2" name="CustomShape 6"/>
          <p:cNvSpPr/>
          <p:nvPr/>
        </p:nvSpPr>
        <p:spPr>
          <a:xfrm>
            <a:off x="4776840" y="4447440"/>
            <a:ext cx="456840" cy="19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7"/>
          <p:cNvSpPr/>
          <p:nvPr/>
        </p:nvSpPr>
        <p:spPr>
          <a:xfrm>
            <a:off x="737640" y="164160"/>
            <a:ext cx="806832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Building the “add” program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04" name="CustomShape 8"/>
          <p:cNvSpPr/>
          <p:nvPr/>
        </p:nvSpPr>
        <p:spPr>
          <a:xfrm>
            <a:off x="737640" y="1135440"/>
            <a:ext cx="5388840" cy="279648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$ nano add.s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$ yasm  -f elf64  -g dwarf2  -l add.lis   add.s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$ gcc  -o add   -lc  -static   add.o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$ ./add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05" name="CustomShape 9"/>
          <p:cNvSpPr/>
          <p:nvPr/>
        </p:nvSpPr>
        <p:spPr>
          <a:xfrm>
            <a:off x="7869960" y="4234320"/>
            <a:ext cx="1695960" cy="61632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2140" spc="-1" strike="noStrike">
                <a:solidFill>
                  <a:srgbClr val="ffffff"/>
                </a:solidFill>
                <a:latin typeface="Tahoma"/>
                <a:ea typeface="Tahoma"/>
              </a:rPr>
              <a:t>gcc linker </a:t>
            </a:r>
            <a:endParaRPr b="0" lang="en-US" sz="2140" spc="-1" strike="noStrike">
              <a:latin typeface="Arial"/>
            </a:endParaRPr>
          </a:p>
        </p:txBody>
      </p:sp>
      <p:sp>
        <p:nvSpPr>
          <p:cNvPr id="406" name="CustomShape 10"/>
          <p:cNvSpPr/>
          <p:nvPr/>
        </p:nvSpPr>
        <p:spPr>
          <a:xfrm>
            <a:off x="10115280" y="3934800"/>
            <a:ext cx="1906200" cy="1303920"/>
          </a:xfrm>
          <a:prstGeom prst="snipRoundRect">
            <a:avLst>
              <a:gd name="adj1" fmla="val 16667"/>
              <a:gd name="adj2" fmla="val 16667"/>
            </a:avLst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rgbClr val="0000ff"/>
                </a:solidFill>
                <a:latin typeface="Calibri"/>
                <a:ea typeface="Tahoma"/>
              </a:rPr>
              <a:t>add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ahoma"/>
              </a:rPr>
              <a:t>x64 Executable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7" name="CustomShape 11"/>
          <p:cNvSpPr/>
          <p:nvPr/>
        </p:nvSpPr>
        <p:spPr>
          <a:xfrm>
            <a:off x="7869960" y="2634840"/>
            <a:ext cx="1695960" cy="656280"/>
          </a:xfrm>
          <a:prstGeom prst="snipRoundRect">
            <a:avLst>
              <a:gd name="adj1" fmla="val 16667"/>
              <a:gd name="adj2" fmla="val 16667"/>
            </a:avLst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Tahoma"/>
              </a:rPr>
              <a:t>C library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8" name="CustomShape 12"/>
          <p:cNvSpPr/>
          <p:nvPr/>
        </p:nvSpPr>
        <p:spPr>
          <a:xfrm rot="5400000">
            <a:off x="8321040" y="3632760"/>
            <a:ext cx="935640" cy="25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CustomShape 13"/>
          <p:cNvSpPr/>
          <p:nvPr/>
        </p:nvSpPr>
        <p:spPr>
          <a:xfrm>
            <a:off x="7182720" y="4447440"/>
            <a:ext cx="561600" cy="19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CustomShape 14"/>
          <p:cNvSpPr/>
          <p:nvPr/>
        </p:nvSpPr>
        <p:spPr>
          <a:xfrm>
            <a:off x="9612360" y="4447440"/>
            <a:ext cx="456840" cy="19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15"/>
          <p:cNvSpPr/>
          <p:nvPr/>
        </p:nvSpPr>
        <p:spPr>
          <a:xfrm>
            <a:off x="5359320" y="5613840"/>
            <a:ext cx="1695960" cy="476280"/>
          </a:xfrm>
          <a:prstGeom prst="rect">
            <a:avLst/>
          </a:prstGeom>
          <a:solidFill>
            <a:srgbClr val="ffff00"/>
          </a:solidFill>
          <a:ln w="936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2140" spc="-1" strike="noStrike">
                <a:solidFill>
                  <a:srgbClr val="000000"/>
                </a:solidFill>
                <a:latin typeface="Tahoma"/>
                <a:ea typeface="Tahoma"/>
              </a:rPr>
              <a:t>add.lis </a:t>
            </a:r>
            <a:endParaRPr b="0" lang="en-US" sz="2140" spc="-1" strike="noStrike">
              <a:latin typeface="Arial"/>
            </a:endParaRPr>
          </a:p>
        </p:txBody>
      </p:sp>
      <p:sp>
        <p:nvSpPr>
          <p:cNvPr id="412" name="CustomShape 16"/>
          <p:cNvSpPr/>
          <p:nvPr/>
        </p:nvSpPr>
        <p:spPr>
          <a:xfrm>
            <a:off x="6298920" y="1156680"/>
            <a:ext cx="4587840" cy="113796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elf = Executable and Linkable Format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-g =&gt; Inject Debug Info in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dwarf2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format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-lc =&gt; link with C library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3" name="TextShape 17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14" name="TextShape 18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D7F9B6B2-ED1A-4A78-B405-F15413B148D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199" dur="indefinite" restart="never" nodeType="tmRoot">
          <p:childTnLst>
            <p:seq>
              <p:cTn id="20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737640" y="164160"/>
            <a:ext cx="977040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Calibri"/>
              </a:rPr>
              <a:t>Building the “add” program on Linux 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1092240" y="4047120"/>
            <a:ext cx="6863040" cy="153072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$ yasm   -f elf64   -g dwarf2   -l add.lis   add.s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$ gcc  -o add   -lc  -static   add.o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1092240" y="2008800"/>
            <a:ext cx="3022560" cy="183168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$ yasm  --help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$ gcc     --help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18" name="CustomShape 4"/>
          <p:cNvSpPr/>
          <p:nvPr/>
        </p:nvSpPr>
        <p:spPr>
          <a:xfrm>
            <a:off x="4767480" y="2062440"/>
            <a:ext cx="65710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Use the --help option to discover required syntax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19" name="CustomShape 5"/>
          <p:cNvSpPr/>
          <p:nvPr/>
        </p:nvSpPr>
        <p:spPr>
          <a:xfrm>
            <a:off x="8869680" y="4190040"/>
            <a:ext cx="218916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The Answer!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0" name="TextShape 6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1" name="TextShape 7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62834B9A-CE14-427D-9E16-2BD5A2E13E6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01" dur="indefinite" restart="never" nodeType="tmRoot">
          <p:childTnLst>
            <p:seq>
              <p:cTn id="20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734E8FF0-0B2B-4407-BB09-B953F23F867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1563840" y="1800000"/>
            <a:ext cx="8164800" cy="2998080"/>
          </a:xfrm>
          <a:prstGeom prst="rect">
            <a:avLst/>
          </a:prstGeom>
          <a:gradFill rotWithShape="0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1                                 %line 1+1 add.s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2                                 [segment .text]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3                                 [global main]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4                                 main: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5 00000000 </a:t>
            </a:r>
            <a:r>
              <a:rPr b="0" lang="en-US" sz="2000" spc="-1" strike="noStrike">
                <a:solidFill>
                  <a:srgbClr val="ff0000"/>
                </a:solidFill>
                <a:latin typeface="Consolas"/>
                <a:ea typeface="Consolas"/>
              </a:rPr>
              <a:t>48C7C002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000000          mov rax, 2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6 00000007 48C7C303000000          mov rbx, 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7 0000000E 4801D8                  add rax, rbx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8 00000011 B800000000              mov eax, 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9 00000016 C3                      ret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1065240" y="136440"/>
            <a:ext cx="7087680" cy="8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add.lis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25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6" name="CustomShape 5"/>
          <p:cNvSpPr/>
          <p:nvPr/>
        </p:nvSpPr>
        <p:spPr>
          <a:xfrm>
            <a:off x="1563840" y="910080"/>
            <a:ext cx="8164800" cy="100440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The listing file shows: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Line number, byte address from start, assembled instruction, source line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7" name="CustomShape 6"/>
          <p:cNvSpPr/>
          <p:nvPr/>
        </p:nvSpPr>
        <p:spPr>
          <a:xfrm>
            <a:off x="2760120" y="4980600"/>
            <a:ext cx="5772600" cy="191916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Quiz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Are instructions all the same length?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How long is each instruction above (in bytes)?</a:t>
            </a:r>
            <a:endParaRPr b="0" lang="en-US" sz="20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How long is the shortest possible instruction?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03" dur="indefinite" restart="never" nodeType="tmRoot">
          <p:childTnLst>
            <p:seq>
              <p:cTn id="20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136CD62A-AA98-498D-B842-F7BF0EF3866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666000" y="1266840"/>
            <a:ext cx="10703160" cy="3999600"/>
          </a:xfrm>
          <a:prstGeom prst="rect">
            <a:avLst/>
          </a:prstGeom>
          <a:gradFill rotWithShape="0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00000000  7f 45 4c 46 02 01 01 00  00 00 00 00 00 00 00 00  |.ELF............|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00000010  01 00 3e 00 01 00 00 00  00 00 00 00 00 00 00 00  |..&gt;.............|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00000020  00 00 00 00 00 00 00 00  f0 00 00 00 00 00 00 00  |................|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00000030  00 00 00 00 40 00 00 00  00 00 40 00 05 00 01 00  |....@.....@.....|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00000040  </a:t>
            </a:r>
            <a:r>
              <a:rPr b="0" lang="en-US" sz="1800" spc="-1" strike="noStrike">
                <a:solidFill>
                  <a:srgbClr val="ff0000"/>
                </a:solidFill>
                <a:latin typeface="Consolas"/>
                <a:ea typeface="Consolas"/>
              </a:rPr>
              <a:t>48 c7 c0 02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 00 00 00 48  c7 c3 03 00 00 00 48 01  |H......H......H.|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00000050  d8 b8 00 00 00 00 c3 00  00 2e 74 65 78 74 00 2e  |..........text..|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00000060  73 74 72 74 61 62 00 2e  73 79 6d 74 61 62 00 2e  |strtab..symtab..|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00000070  73 68 73 74 72 74 61 62  00 00 00 00 00 61 64 64  |shstrtab.....add|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00000080  2e 73 00 6d 61 69 6e 00  00 00 00 00 00 00 00 00  |.s.main.........|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00000090  00 00 00 00 00 00 00 00  00 00 00 00 00 00 00 00  |................|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000000a0  01 00 00 00 04 00 f1 ff  00 00 00 00 00 00 00 00  |................|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000000b0  00 00 00 00 00 00 00 00  00 00 00 00 03 00 04 00  |................|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  <a:ea typeface="Consolas"/>
              </a:rPr>
              <a:t>000000c0  00 00 00 00 00 00 00 00  00 00 00 00 00 00 00 00  |................|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751680" y="376920"/>
            <a:ext cx="7379280" cy="7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hexdump of add.o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1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32" name="CustomShape 5"/>
          <p:cNvSpPr/>
          <p:nvPr/>
        </p:nvSpPr>
        <p:spPr>
          <a:xfrm>
            <a:off x="666000" y="5457600"/>
            <a:ext cx="10703160" cy="70020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Some machine code, some text. 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yasm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knows how to make this format.  The Linux OS Loader program understands this format.  The two must match!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05" dur="indefinite" restart="never" nodeType="tmRoot">
          <p:childTnLst>
            <p:seq>
              <p:cTn id="20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CustomShape 1"/>
          <p:cNvSpPr/>
          <p:nvPr/>
        </p:nvSpPr>
        <p:spPr>
          <a:xfrm>
            <a:off x="737640" y="164160"/>
            <a:ext cx="806832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Define a Bash Function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34" name="CustomShape 2"/>
          <p:cNvSpPr/>
          <p:nvPr/>
        </p:nvSpPr>
        <p:spPr>
          <a:xfrm>
            <a:off x="856080" y="1875960"/>
            <a:ext cx="2783160" cy="57600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$ nano ~/.bashrc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737640" y="1053360"/>
            <a:ext cx="1023480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Add a function to the end of your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.bashrc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script to avoid repetitive typing!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856080" y="2717640"/>
            <a:ext cx="8573040" cy="154512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140" spc="-1" strike="noStrike">
                <a:solidFill>
                  <a:srgbClr val="000000"/>
                </a:solidFill>
                <a:latin typeface="Consolas"/>
                <a:ea typeface="Consolas"/>
              </a:rPr>
              <a:t>function asmlnk() { </a:t>
            </a:r>
            <a:endParaRPr b="0" lang="en-US" sz="21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4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2140" spc="-1" strike="noStrike">
                <a:solidFill>
                  <a:srgbClr val="000000"/>
                </a:solidFill>
                <a:latin typeface="Consolas"/>
                <a:ea typeface="Consolas"/>
              </a:rPr>
              <a:t>yasm –f elf64 –g dwarf2 -l"$1".lis "$1".s; </a:t>
            </a:r>
            <a:endParaRPr b="0" lang="en-US" sz="21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40" spc="-1" strike="noStrike">
                <a:solidFill>
                  <a:srgbClr val="000000"/>
                </a:solidFill>
                <a:latin typeface="Consolas"/>
                <a:ea typeface="Consolas"/>
              </a:rPr>
              <a:t>  </a:t>
            </a:r>
            <a:r>
              <a:rPr b="0" lang="en-US" sz="2140" spc="-1" strike="noStrike">
                <a:solidFill>
                  <a:srgbClr val="000000"/>
                </a:solidFill>
                <a:latin typeface="Consolas"/>
                <a:ea typeface="Consolas"/>
              </a:rPr>
              <a:t>gcc -o "$1" -lc -static "$1".o; </a:t>
            </a:r>
            <a:endParaRPr b="0" lang="en-US" sz="21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40" spc="-1" strike="noStrike">
                <a:solidFill>
                  <a:srgbClr val="000000"/>
                </a:solidFill>
                <a:latin typeface="Consolas"/>
                <a:ea typeface="Consolas"/>
              </a:rPr>
              <a:t>}</a:t>
            </a:r>
            <a:endParaRPr b="0" lang="en-US" sz="21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4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40" spc="-1" strike="noStrike">
              <a:latin typeface="Arial"/>
            </a:endParaRPr>
          </a:p>
        </p:txBody>
      </p:sp>
      <p:sp>
        <p:nvSpPr>
          <p:cNvPr id="437" name="CustomShape 5"/>
          <p:cNvSpPr/>
          <p:nvPr/>
        </p:nvSpPr>
        <p:spPr>
          <a:xfrm>
            <a:off x="737640" y="4559400"/>
            <a:ext cx="9237240" cy="67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Relaunch the terminal window, to pick up this function, and now: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38" name="CustomShape 6"/>
          <p:cNvSpPr/>
          <p:nvPr/>
        </p:nvSpPr>
        <p:spPr>
          <a:xfrm>
            <a:off x="856080" y="5412600"/>
            <a:ext cx="2412360" cy="57600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$ asmlnk  add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39" name="TextShape 7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0" name="TextShape 8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C4108D85-77D4-4F6C-9A10-593919219AA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07" dur="indefinite" restart="never" nodeType="tmRoot">
          <p:childTnLst>
            <p:seq>
              <p:cTn id="20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4FC11CCE-2AF2-4882-8066-6ADEB5AA80A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797760" y="460440"/>
            <a:ext cx="5399280" cy="8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Calibri"/>
              </a:rPr>
              <a:t>Don’t Panic, Again!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43" name="CustomShape 3"/>
          <p:cNvSpPr/>
          <p:nvPr/>
        </p:nvSpPr>
        <p:spPr>
          <a:xfrm>
            <a:off x="411480" y="2202480"/>
            <a:ext cx="11368440" cy="358308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marL="609480" indent="-4568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Every program we build in x64 assembly code will follow the same pattern as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add.s</a:t>
            </a:r>
            <a:endParaRPr b="0" lang="en-US" sz="2400" spc="-1" strike="noStrike">
              <a:latin typeface="Arial"/>
            </a:endParaRPr>
          </a:p>
          <a:p>
            <a:pPr marL="609480"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 marL="609480" indent="-4568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Every x64 assembly program will use the same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yasm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gcc link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commands</a:t>
            </a:r>
            <a:endParaRPr b="0" lang="en-US" sz="2400" spc="-1" strike="noStrike">
              <a:latin typeface="Arial"/>
            </a:endParaRPr>
          </a:p>
          <a:p>
            <a:pPr marL="609480">
              <a:lnSpc>
                <a:spcPct val="115000"/>
              </a:lnSpc>
            </a:pPr>
            <a:endParaRPr b="0" lang="en-US" sz="2400" spc="-1" strike="noStrike">
              <a:latin typeface="Arial"/>
            </a:endParaRPr>
          </a:p>
          <a:p>
            <a:pPr marL="609480" indent="-4568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For the Tog compiler, we will only ever use 3 GPRs: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rax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rbx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rcx</a:t>
            </a:r>
            <a:endParaRPr b="0" lang="en-US" sz="2400" spc="-1" strike="noStrike">
              <a:latin typeface="Arial"/>
            </a:endParaRPr>
          </a:p>
          <a:p>
            <a:pPr marL="609480">
              <a:lnSpc>
                <a:spcPct val="11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endParaRPr b="0" lang="en-US" sz="2400" spc="-1" strike="noStrike">
              <a:latin typeface="Arial"/>
            </a:endParaRPr>
          </a:p>
          <a:p>
            <a:pPr marL="609480" indent="-4568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Later, when we call functions, we will use the Stack Pointer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rsp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,  and the Base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Pointer,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rbp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44" name="Google Shape;401;p40" descr=""/>
          <p:cNvPicPr/>
          <p:nvPr/>
        </p:nvPicPr>
        <p:blipFill>
          <a:blip r:embed="rId1"/>
          <a:stretch/>
        </p:blipFill>
        <p:spPr>
          <a:xfrm>
            <a:off x="11030760" y="107280"/>
            <a:ext cx="996840" cy="107532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</p:pic>
      <p:sp>
        <p:nvSpPr>
          <p:cNvPr id="445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09" dur="indefinite" restart="never" nodeType="tmRoot">
          <p:childTnLst>
            <p:seq>
              <p:cTn id="2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extShape 1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735FCE8C-4083-49A9-A0C0-08DE6C7BD98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337680" y="153360"/>
            <a:ext cx="11091960" cy="8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Calibri"/>
              </a:rPr>
              <a:t>Tutorials/Books  for x64 Assembler?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48" name="CustomShape 3"/>
          <p:cNvSpPr/>
          <p:nvPr/>
        </p:nvSpPr>
        <p:spPr>
          <a:xfrm>
            <a:off x="1727640" y="4335120"/>
            <a:ext cx="8736120" cy="145728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Example Online Tutorials: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1"/>
              </a:rPr>
              <a:t>https://software.intel.com/en-us/articles/introduction-to-x64-assembly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 u="sng">
                <a:solidFill>
                  <a:srgbClr val="0563c1"/>
                </a:solidFill>
                <a:uFillTx/>
                <a:latin typeface="Calibri"/>
                <a:ea typeface="Calibri"/>
                <a:hlinkClick r:id="rId2"/>
              </a:rPr>
              <a:t>https://www.tutorialspoint.com/assembly_programming/assembly_tutorial.pdf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9" name="CustomShape 4"/>
          <p:cNvSpPr/>
          <p:nvPr/>
        </p:nvSpPr>
        <p:spPr>
          <a:xfrm>
            <a:off x="465480" y="1150560"/>
            <a:ext cx="11260800" cy="275940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The lecture slides will cover all the concepts and instructions we need.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If you want further background, then below are a couple of free, online tutorials.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Beware: avoid tutorials/books that spend all their time on x86, with only a mention of x64 at the end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Beware: there are two syntaxes for x86/x64 assembly code.  (Intel/Microsoft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versus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 Unix/AT&amp;T)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Note that the following links provide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much, much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more info than we will need for this course!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0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11" dur="indefinite" restart="never" nodeType="tmRoot">
          <p:childTnLst>
            <p:seq>
              <p:cTn id="2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6247CEF3-1246-42AB-A62C-097A867CBD3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337680" y="153360"/>
            <a:ext cx="11091960" cy="8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Book for x64 Assembler?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1802160" y="2440800"/>
            <a:ext cx="5089320" cy="183456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In paperback ($23) and Kindle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 gentle, but thorough treatment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(Again,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much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more info than we will need) 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454" name="Google Shape;417;p42" descr=""/>
          <p:cNvPicPr/>
          <p:nvPr/>
        </p:nvPicPr>
        <p:blipFill>
          <a:blip r:embed="rId1"/>
          <a:stretch/>
        </p:blipFill>
        <p:spPr>
          <a:xfrm>
            <a:off x="8127000" y="1043280"/>
            <a:ext cx="2924280" cy="4382280"/>
          </a:xfrm>
          <a:prstGeom prst="rect">
            <a:avLst/>
          </a:prstGeom>
          <a:ln>
            <a:noFill/>
          </a:ln>
        </p:spPr>
      </p:pic>
      <p:sp>
        <p:nvSpPr>
          <p:cNvPr id="455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13" dur="indefinite" restart="never" nodeType="tmRoot">
          <p:childTnLst>
            <p:seq>
              <p:cTn id="2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57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91C6AF13-AC8E-4CA6-9B3A-3123A5FD3DE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8" name="CustomShape 3"/>
          <p:cNvSpPr/>
          <p:nvPr/>
        </p:nvSpPr>
        <p:spPr>
          <a:xfrm>
            <a:off x="2201400" y="2833560"/>
            <a:ext cx="8119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add3 : Fun with yasm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215" dur="indefinite" restart="never" nodeType="tmRoot">
          <p:childTnLst>
            <p:seq>
              <p:cTn id="2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582840" y="302760"/>
            <a:ext cx="605988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More x64 Assembly Code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60" name="TextShape 2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73595130-1EE5-44A1-BDBD-86EA6FAA6C5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61" name="CustomShape 3"/>
          <p:cNvSpPr/>
          <p:nvPr/>
        </p:nvSpPr>
        <p:spPr>
          <a:xfrm>
            <a:off x="1798200" y="1263600"/>
            <a:ext cx="2515680" cy="524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memadd.s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2" name="CustomShape 4"/>
          <p:cNvSpPr/>
          <p:nvPr/>
        </p:nvSpPr>
        <p:spPr>
          <a:xfrm>
            <a:off x="6581880" y="302760"/>
            <a:ext cx="5246280" cy="554040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marL="609480" indent="-423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Line-oriented</a:t>
            </a:r>
            <a:endParaRPr b="0" lang="en-US" sz="2000" spc="-1" strike="noStrike">
              <a:latin typeface="Arial"/>
            </a:endParaRPr>
          </a:p>
          <a:p>
            <a:pPr marL="609480" indent="-423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Semicolon starts a line comment</a:t>
            </a:r>
            <a:endParaRPr b="0" lang="en-US" sz="2000" spc="-1" strike="noStrike">
              <a:latin typeface="Arial"/>
            </a:endParaRPr>
          </a:p>
          <a:p>
            <a:pPr marL="609480" indent="-423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x: and y: and main: are labels</a:t>
            </a:r>
            <a:endParaRPr b="0" lang="en-US" sz="2000" spc="-1" strike="noStrike">
              <a:latin typeface="Arial"/>
            </a:endParaRPr>
          </a:p>
          <a:p>
            <a:pPr marL="609480" indent="-423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Types of instruction:</a:t>
            </a:r>
            <a:endParaRPr b="0" lang="en-US" sz="2000" spc="-1" strike="noStrike">
              <a:latin typeface="Arial"/>
            </a:endParaRPr>
          </a:p>
          <a:p>
            <a:pPr marL="60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Directive to yasm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(eg: “segment”)</a:t>
            </a:r>
            <a:endParaRPr b="0" lang="en-US" sz="2000" spc="-1" strike="noStrike">
              <a:latin typeface="Arial"/>
            </a:endParaRPr>
          </a:p>
          <a:p>
            <a:pPr marL="60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Data declaration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(eg: “dq”)</a:t>
            </a:r>
            <a:endParaRPr b="0" lang="en-US" sz="2000" spc="-1" strike="noStrike">
              <a:latin typeface="Arial"/>
            </a:endParaRPr>
          </a:p>
          <a:p>
            <a:pPr marL="609480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Instruction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(eg: “add rax, rbx”)</a:t>
            </a:r>
            <a:endParaRPr b="0" lang="en-US" sz="2000" spc="-1" strike="noStrike">
              <a:latin typeface="Arial"/>
            </a:endParaRPr>
          </a:p>
          <a:p>
            <a:pPr marL="609480" indent="-423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.data  =&gt; read/write memory</a:t>
            </a:r>
            <a:endParaRPr b="0" lang="en-US" sz="2000" spc="-1" strike="noStrike">
              <a:latin typeface="Arial"/>
            </a:endParaRPr>
          </a:p>
          <a:p>
            <a:pPr marL="609480" indent="-423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dq =&gt; define quadword (8 bytes)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23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.text  =&gt; readonly memory (instructions)</a:t>
            </a:r>
            <a:endParaRPr b="0" lang="en-US" sz="2000" spc="-1" strike="noStrike">
              <a:latin typeface="Arial"/>
            </a:endParaRPr>
          </a:p>
          <a:p>
            <a:pPr marL="609480" indent="-423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global  =&gt; visible to Linker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23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mov  =&gt; move data</a:t>
            </a:r>
            <a:endParaRPr b="0" lang="en-US" sz="2000" spc="-1" strike="noStrike">
              <a:latin typeface="Arial"/>
            </a:endParaRPr>
          </a:p>
          <a:p>
            <a:pPr marL="609480" indent="-423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[x]  =&gt; contents of x (not its address)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230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xor rax, rax   ; small and fast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63" name="TextShape 5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64" name="CustomShape 6"/>
          <p:cNvSpPr/>
          <p:nvPr/>
        </p:nvSpPr>
        <p:spPr>
          <a:xfrm>
            <a:off x="363600" y="1788480"/>
            <a:ext cx="5408640" cy="394524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segment .data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x:    dq 175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y:    dq 4097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segment .text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global main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main: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mov rax, [x]      </a:t>
            </a:r>
            <a:r>
              <a:rPr b="1" lang="en-US" sz="2000" spc="-1" strike="noStrike">
                <a:solidFill>
                  <a:srgbClr val="70ad47"/>
                </a:solidFill>
                <a:latin typeface="Consolas"/>
                <a:ea typeface="Consolas"/>
              </a:rPr>
              <a:t>; load 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mov rbx, [y]      </a:t>
            </a:r>
            <a:r>
              <a:rPr b="1" lang="en-US" sz="2000" spc="-1" strike="noStrike">
                <a:solidFill>
                  <a:srgbClr val="70ad47"/>
                </a:solidFill>
                <a:latin typeface="Consolas"/>
                <a:ea typeface="Consolas"/>
              </a:rPr>
              <a:t>; load 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add rax, rbx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mov [x], rax      </a:t>
            </a:r>
            <a:r>
              <a:rPr b="1" lang="en-US" sz="2000" spc="-1" strike="noStrike">
                <a:solidFill>
                  <a:srgbClr val="70ad47"/>
                </a:solidFill>
                <a:latin typeface="Consolas"/>
                <a:ea typeface="Consolas"/>
              </a:rPr>
              <a:t>; store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xor rax, rax      </a:t>
            </a:r>
            <a:r>
              <a:rPr b="1" lang="en-US" sz="2000" spc="-1" strike="noStrike">
                <a:solidFill>
                  <a:srgbClr val="70ad47"/>
                </a:solidFill>
                <a:latin typeface="Consolas"/>
                <a:ea typeface="Consolas"/>
              </a:rPr>
              <a:t>; rax = 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1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ret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17" dur="indefinite" restart="never" nodeType="tmRoot">
          <p:childTnLst>
            <p:seq>
              <p:cTn id="218" dur="indefinite" nodeType="mainSeq">
                <p:childTnLst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4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5" dur="1000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996480" y="242280"/>
            <a:ext cx="9844920" cy="71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Code Generation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173680" y="4097160"/>
            <a:ext cx="8051400" cy="84240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>
            <a:solidFill>
              <a:schemeClr val="accent1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140" spc="-1" strike="noStrike">
                <a:solidFill>
                  <a:srgbClr val="000000"/>
                </a:solidFill>
                <a:latin typeface="Calibri"/>
                <a:ea typeface="Calibri"/>
              </a:rPr>
              <a:t>Our focus, then, is on the red boxes: from the program’s AST, generate a text file of x64 Assembly code</a:t>
            </a:r>
            <a:endParaRPr b="0" lang="en-US" sz="2140" spc="-1" strike="noStrike">
              <a:latin typeface="Arial"/>
            </a:endParaRPr>
          </a:p>
        </p:txBody>
      </p:sp>
      <p:sp>
        <p:nvSpPr>
          <p:cNvPr id="120" name="TextShape 3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F17141A6-04AD-4D9C-B6BB-ED6EDE571C3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1717920" y="1834560"/>
            <a:ext cx="910800" cy="71532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Lexer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3923640" y="1834560"/>
            <a:ext cx="1036440" cy="71532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Parser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6131880" y="1834560"/>
            <a:ext cx="1619280" cy="715320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Sem.Check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8659800" y="1834560"/>
            <a:ext cx="1553760" cy="7153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CodeGen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722880" y="3097800"/>
            <a:ext cx="910800" cy="4896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chars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2748960" y="3097800"/>
            <a:ext cx="1096560" cy="4896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Tokens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5187600" y="3097800"/>
            <a:ext cx="731160" cy="48960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8" name="CustomShape 11"/>
          <p:cNvSpPr/>
          <p:nvPr/>
        </p:nvSpPr>
        <p:spPr>
          <a:xfrm>
            <a:off x="9949680" y="3057480"/>
            <a:ext cx="1553760" cy="60228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Assembly 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7751520" y="3097800"/>
            <a:ext cx="731160" cy="48960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AST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 flipH="1" rot="10800000">
            <a:off x="1717920" y="3097800"/>
            <a:ext cx="539280" cy="90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14"/>
          <p:cNvSpPr/>
          <p:nvPr/>
        </p:nvSpPr>
        <p:spPr>
          <a:xfrm>
            <a:off x="2629080" y="2192400"/>
            <a:ext cx="667800" cy="90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15"/>
          <p:cNvSpPr/>
          <p:nvPr/>
        </p:nvSpPr>
        <p:spPr>
          <a:xfrm flipH="1" rot="10800000">
            <a:off x="3922920" y="3097800"/>
            <a:ext cx="626040" cy="90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16"/>
          <p:cNvSpPr/>
          <p:nvPr/>
        </p:nvSpPr>
        <p:spPr>
          <a:xfrm flipH="1" rot="10800000">
            <a:off x="6131880" y="3097800"/>
            <a:ext cx="578160" cy="90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17"/>
          <p:cNvSpPr/>
          <p:nvPr/>
        </p:nvSpPr>
        <p:spPr>
          <a:xfrm flipH="1" rot="10800000">
            <a:off x="8659440" y="3097800"/>
            <a:ext cx="542520" cy="90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8"/>
          <p:cNvSpPr/>
          <p:nvPr/>
        </p:nvSpPr>
        <p:spPr>
          <a:xfrm>
            <a:off x="4960440" y="2192400"/>
            <a:ext cx="592920" cy="90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9"/>
          <p:cNvSpPr/>
          <p:nvPr/>
        </p:nvSpPr>
        <p:spPr>
          <a:xfrm>
            <a:off x="7751520" y="2192400"/>
            <a:ext cx="365760" cy="90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0"/>
          <p:cNvSpPr/>
          <p:nvPr/>
        </p:nvSpPr>
        <p:spPr>
          <a:xfrm>
            <a:off x="10213920" y="2192400"/>
            <a:ext cx="512280" cy="864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TextShape 2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Shape 1"/>
          <p:cNvSpPr txBox="1"/>
          <p:nvPr/>
        </p:nvSpPr>
        <p:spPr>
          <a:xfrm>
            <a:off x="2152800" y="365040"/>
            <a:ext cx="7886520" cy="701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yasm Statements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6" name="TextShape 2"/>
          <p:cNvSpPr txBox="1"/>
          <p:nvPr/>
        </p:nvSpPr>
        <p:spPr>
          <a:xfrm>
            <a:off x="1828800" y="1523880"/>
            <a:ext cx="8381520" cy="3276360"/>
          </a:xfrm>
          <a:prstGeom prst="rect">
            <a:avLst/>
          </a:prstGeom>
          <a:gradFill rotWithShape="0">
            <a:gsLst>
              <a:gs pos="0">
                <a:srgbClr val="fffcf2"/>
              </a:gs>
              <a:gs pos="100000">
                <a:srgbClr val="ffe38c"/>
              </a:gs>
            </a:gsLst>
            <a:lin ang="5400000"/>
          </a:gradFill>
          <a:ln>
            <a:solidFill>
              <a:srgbClr val="000000"/>
            </a:solidFill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Format is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label:  opcode  operands  ; comment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685800" indent="-228240">
              <a:lnSpc>
                <a:spcPct val="90000"/>
              </a:lnSpc>
              <a:spcBef>
                <a:spcPts val="499"/>
              </a:spcBef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label is an optional label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opcode and operands make up the assembly language instruction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Anything following a </a:t>
            </a:r>
            <a:r>
              <a:rPr b="1" lang="en-US" sz="2000" spc="-1" strike="noStrike">
                <a:solidFill>
                  <a:srgbClr val="ff0000"/>
                </a:solidFill>
                <a:latin typeface="Calibri"/>
              </a:rPr>
              <a:t>;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is a comment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Comments and labels may appear on lines by themselves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7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Tahoma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68" name="TextShape 4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A1ADFD6-66A5-44F8-A947-CE922EE0F0E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26" dur="indefinite" restart="never" nodeType="tmRoot">
          <p:childTnLst>
            <p:seq>
              <p:cTn id="22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E70BBEA0-E73D-4AD6-BE3A-F98F848C2E3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460440" y="281880"/>
            <a:ext cx="11460600" cy="94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Bytes, etc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1" name="TextShape 3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graphicFrame>
        <p:nvGraphicFramePr>
          <p:cNvPr id="472" name="Table 4"/>
          <p:cNvGraphicFramePr/>
          <p:nvPr/>
        </p:nvGraphicFramePr>
        <p:xfrm>
          <a:off x="3493800" y="4101840"/>
          <a:ext cx="5080680" cy="1846800"/>
        </p:xfrm>
        <a:graphic>
          <a:graphicData uri="http://schemas.openxmlformats.org/drawingml/2006/table">
            <a:tbl>
              <a:tblPr/>
              <a:tblGrid>
                <a:gridCol w="1270080"/>
                <a:gridCol w="1270080"/>
                <a:gridCol w="1270080"/>
                <a:gridCol w="1270440"/>
              </a:tblGrid>
              <a:tr h="3636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Bits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Bytes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yasm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byte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word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dword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080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qword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dq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</a:tbl>
          </a:graphicData>
        </a:graphic>
      </p:graphicFrame>
      <p:sp>
        <p:nvSpPr>
          <p:cNvPr id="473" name="CustomShape 5"/>
          <p:cNvSpPr/>
          <p:nvPr/>
        </p:nvSpPr>
        <p:spPr>
          <a:xfrm>
            <a:off x="1078560" y="1710000"/>
            <a:ext cx="9679320" cy="149004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To instruct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yasm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to reserve 8 bytes of space in memory, and give that cell a name, we use the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dq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pseudo-op.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There are pseudo-ops for smaller cells, but we won’t need them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28" dur="indefinite" restart="never" nodeType="tmRoot">
          <p:childTnLst>
            <p:seq>
              <p:cTn id="22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TextShape 1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9857F713-7231-4DAF-BCAF-999FE143303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5" name="CustomShape 2"/>
          <p:cNvSpPr/>
          <p:nvPr/>
        </p:nvSpPr>
        <p:spPr>
          <a:xfrm>
            <a:off x="1228680" y="281880"/>
            <a:ext cx="10692000" cy="8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Practice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6" name="CustomShape 3"/>
          <p:cNvSpPr/>
          <p:nvPr/>
        </p:nvSpPr>
        <p:spPr>
          <a:xfrm>
            <a:off x="2662560" y="1577160"/>
            <a:ext cx="6044040" cy="433044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Write an x64 Assembly Program, called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add3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Define 3 variables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in the .data section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Each variable should be 64-bits long (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dq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Assign them any values you want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Load each variable into a different GPR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Add all 3 registers into a fourth register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Return that sum in rax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Use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yasm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to assemble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add3.s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into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add3.o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Use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gcc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linker to create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add3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Run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add3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Did it work?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77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30" dur="indefinite" restart="never" nodeType="tmRoot">
          <p:childTnLst>
            <p:seq>
              <p:cTn id="23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TextShape 1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1B23D24D-C9EC-446B-90A6-316CD4871ED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5314320" y="1637280"/>
            <a:ext cx="2325600" cy="284976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$ nano add3.s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$ asmlnk add3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$ ./add3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$ echo $?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443520" y="1082520"/>
            <a:ext cx="4422960" cy="507276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segment .data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a:    dq 123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b:    dq 456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c:    dq 789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segment .text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global  main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main: mov     rax, [a]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mov     rbx, [b]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mov     rcx, [c]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mov     rdx, 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add     rdx, rax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add     rdx, rbx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add     rdx, rcx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mov     rax, rdx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      </a:t>
            </a: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ret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481" name="CustomShape 4"/>
          <p:cNvSpPr/>
          <p:nvPr/>
        </p:nvSpPr>
        <p:spPr>
          <a:xfrm>
            <a:off x="443520" y="96480"/>
            <a:ext cx="11460600" cy="92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Answer : add3.s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2" name="CustomShape 5"/>
          <p:cNvSpPr/>
          <p:nvPr/>
        </p:nvSpPr>
        <p:spPr>
          <a:xfrm>
            <a:off x="7325280" y="3965760"/>
            <a:ext cx="3945240" cy="75312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$?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is return value of last Bash command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3" name="TextShape 6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84" name="CustomShape 7"/>
          <p:cNvSpPr/>
          <p:nvPr/>
        </p:nvSpPr>
        <p:spPr>
          <a:xfrm>
            <a:off x="5474880" y="5092560"/>
            <a:ext cx="6273000" cy="75312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Answer should be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1368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.  But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$?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says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88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!  How do we debug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add3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?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232" dur="indefinite" restart="never" nodeType="tmRoot">
          <p:childTnLst>
            <p:seq>
              <p:cTn id="23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8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8F84ECB7-BE64-4CE3-AA70-DF3DC462D04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2201400" y="2833560"/>
            <a:ext cx="8119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gdb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234" dur="indefinite" restart="never" nodeType="tmRoot">
          <p:childTnLst>
            <p:seq>
              <p:cTn id="235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51070747-33A7-4E35-895E-E80B3F8179D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444960" y="521640"/>
            <a:ext cx="11460600" cy="11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How to ‘watch’ the add program running?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2235960" y="2567520"/>
            <a:ext cx="7979040" cy="2182680"/>
          </a:xfrm>
          <a:prstGeom prst="rect">
            <a:avLst/>
          </a:prstGeom>
          <a:gradFill rotWithShape="0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marL="609480" indent="-507600">
              <a:lnSpc>
                <a:spcPct val="100000"/>
              </a:lnSpc>
              <a:buClr>
                <a:srgbClr val="ff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add3.s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 contains no print statement</a:t>
            </a:r>
            <a:endParaRPr b="0" lang="en-US" sz="2400" spc="-1" strike="noStrike">
              <a:latin typeface="Arial"/>
            </a:endParaRPr>
          </a:p>
          <a:p>
            <a:pPr marL="60948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609480" indent="-5076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So how do we know what’s going on inside?</a:t>
            </a:r>
            <a:endParaRPr b="0" lang="en-US" sz="2400" spc="-1" strike="noStrike">
              <a:latin typeface="Arial"/>
            </a:endParaRPr>
          </a:p>
          <a:p>
            <a:pPr marL="609480"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 marL="609480" indent="-50760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How can we ‘watch’ it running?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1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36" dur="indefinite" restart="never" nodeType="tmRoot">
          <p:childTnLst>
            <p:seq>
              <p:cTn id="237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TextShape 1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5C001178-639B-4D62-8CEE-A521F28A4A2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93" name="CustomShape 2"/>
          <p:cNvSpPr/>
          <p:nvPr/>
        </p:nvSpPr>
        <p:spPr>
          <a:xfrm>
            <a:off x="625320" y="416880"/>
            <a:ext cx="6616800" cy="92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Calibri"/>
              </a:rPr>
              <a:t>gdb - GNU Debugger</a:t>
            </a:r>
            <a:endParaRPr b="0" lang="en-US" sz="4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4800" spc="-1" strike="noStrike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1032480" y="3521520"/>
            <a:ext cx="1770480" cy="5245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add3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5" name="CustomShape 4"/>
          <p:cNvSpPr/>
          <p:nvPr/>
        </p:nvSpPr>
        <p:spPr>
          <a:xfrm>
            <a:off x="3115080" y="1924560"/>
            <a:ext cx="1770480" cy="524520"/>
          </a:xfrm>
          <a:prstGeom prst="rect">
            <a:avLst/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gdb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6" name="CustomShape 5"/>
          <p:cNvSpPr/>
          <p:nvPr/>
        </p:nvSpPr>
        <p:spPr>
          <a:xfrm>
            <a:off x="802800" y="4967280"/>
            <a:ext cx="4165560" cy="820440"/>
          </a:xfrm>
          <a:prstGeom prst="rect">
            <a:avLst/>
          </a:prstGeom>
          <a:solidFill>
            <a:srgbClr val="e69138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X64 PC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7" name="CustomShape 6"/>
          <p:cNvSpPr/>
          <p:nvPr/>
        </p:nvSpPr>
        <p:spPr>
          <a:xfrm>
            <a:off x="6312600" y="1924560"/>
            <a:ext cx="3350160" cy="241812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$ gdb add3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(gdb) list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(gdb) break 8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(gdb) run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(gdb) nexti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(gdb) info registers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  <a:ea typeface="Consolas"/>
              </a:rPr>
              <a:t>(gdb) ...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8" name="CustomShape 7"/>
          <p:cNvSpPr/>
          <p:nvPr/>
        </p:nvSpPr>
        <p:spPr>
          <a:xfrm flipH="1">
            <a:off x="1917000" y="2187000"/>
            <a:ext cx="1197000" cy="1334520"/>
          </a:xfrm>
          <a:prstGeom prst="bentConnector2">
            <a:avLst/>
          </a:prstGeom>
          <a:noFill/>
          <a:ln w="3816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8"/>
          <p:cNvSpPr/>
          <p:nvPr/>
        </p:nvSpPr>
        <p:spPr>
          <a:xfrm>
            <a:off x="4000320" y="2449440"/>
            <a:ext cx="2880" cy="251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CustomShape 9"/>
          <p:cNvSpPr/>
          <p:nvPr/>
        </p:nvSpPr>
        <p:spPr>
          <a:xfrm flipH="1">
            <a:off x="1911240" y="4046400"/>
            <a:ext cx="6480" cy="90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TextShape 10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38" dur="indefinite" restart="never" nodeType="tmRoot">
          <p:childTnLst>
            <p:seq>
              <p:cTn id="2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TextShape 1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E34A31A0-F469-4B45-8885-E22823B6E27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3" name="CustomShape 2"/>
          <p:cNvSpPr/>
          <p:nvPr/>
        </p:nvSpPr>
        <p:spPr>
          <a:xfrm>
            <a:off x="460440" y="281880"/>
            <a:ext cx="11460600" cy="11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Calibri"/>
              </a:rPr>
              <a:t>Practice : Run add3 under gdb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04" name="CustomShape 3"/>
          <p:cNvSpPr/>
          <p:nvPr/>
        </p:nvSpPr>
        <p:spPr>
          <a:xfrm>
            <a:off x="2899440" y="1661040"/>
            <a:ext cx="6115680" cy="433224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Use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list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to see the beginning of your program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Type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list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again - what happens?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How do you list lines 5 thru 10?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Set a breakpoint on last line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Type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run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Show contents of register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rax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rbx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rcx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Explore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help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Find abbreviations for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nexti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break 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Explore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info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Step thru add3 and discover if there’s a bug!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5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240" dur="indefinite" restart="never" nodeType="tmRoot">
          <p:childTnLst>
            <p:seq>
              <p:cTn id="241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TextShape 1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1D177A29-431A-4162-9ECF-72D567EAA8F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460440" y="281880"/>
            <a:ext cx="11460600" cy="111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  <a:ea typeface="Calibri"/>
              </a:rPr>
              <a:t>Run add3 under gdb : Answer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1792080" y="2125440"/>
            <a:ext cx="5822640" cy="362520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Use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list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to see the beginning of your program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Type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list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again - what happens?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How do you list lines 5 thru 10?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Set a breakpoint on last line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Type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run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Show contents of register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rax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rbx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rcx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Explore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help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Find abbreviations for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nexti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break 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00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Explore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  <a:ea typeface="Calibri"/>
              </a:rPr>
              <a:t>info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9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10" name="CustomShape 5"/>
          <p:cNvSpPr/>
          <p:nvPr/>
        </p:nvSpPr>
        <p:spPr>
          <a:xfrm>
            <a:off x="8829720" y="1546920"/>
            <a:ext cx="1721160" cy="460080"/>
          </a:xfrm>
          <a:prstGeom prst="wedgeRectCallout">
            <a:avLst>
              <a:gd name="adj1" fmla="val -142825"/>
              <a:gd name="adj2" fmla="val 134625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list lines 1..10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CustomShape 6"/>
          <p:cNvSpPr/>
          <p:nvPr/>
        </p:nvSpPr>
        <p:spPr>
          <a:xfrm>
            <a:off x="7968960" y="2399400"/>
            <a:ext cx="1721160" cy="364680"/>
          </a:xfrm>
          <a:prstGeom prst="wedgeRectCallout">
            <a:avLst>
              <a:gd name="adj1" fmla="val -170211"/>
              <a:gd name="adj2" fmla="val 42862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list lines 11..17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CustomShape 7"/>
          <p:cNvSpPr/>
          <p:nvPr/>
        </p:nvSpPr>
        <p:spPr>
          <a:xfrm>
            <a:off x="7042680" y="2895480"/>
            <a:ext cx="1236600" cy="364680"/>
          </a:xfrm>
          <a:prstGeom prst="wedgeRectCallout">
            <a:avLst>
              <a:gd name="adj1" fmla="val -145216"/>
              <a:gd name="adj2" fmla="val -25616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list 5, 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CustomShape 8"/>
          <p:cNvSpPr/>
          <p:nvPr/>
        </p:nvSpPr>
        <p:spPr>
          <a:xfrm>
            <a:off x="6731640" y="3546720"/>
            <a:ext cx="1236600" cy="364680"/>
          </a:xfrm>
          <a:prstGeom prst="wedgeRectCallout">
            <a:avLst>
              <a:gd name="adj1" fmla="val -145216"/>
              <a:gd name="adj2" fmla="val -25616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break 17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4" name="CustomShape 9"/>
          <p:cNvSpPr/>
          <p:nvPr/>
        </p:nvSpPr>
        <p:spPr>
          <a:xfrm>
            <a:off x="7725240" y="4690080"/>
            <a:ext cx="775440" cy="364680"/>
          </a:xfrm>
          <a:prstGeom prst="wedgeRectCallout">
            <a:avLst>
              <a:gd name="adj1" fmla="val -249284"/>
              <a:gd name="adj2" fmla="val 70253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ni, 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CustomShape 10"/>
          <p:cNvSpPr/>
          <p:nvPr/>
        </p:nvSpPr>
        <p:spPr>
          <a:xfrm>
            <a:off x="8927280" y="3849120"/>
            <a:ext cx="2280960" cy="364680"/>
          </a:xfrm>
          <a:prstGeom prst="wedgeRectCallout">
            <a:avLst>
              <a:gd name="adj1" fmla="val -140062"/>
              <a:gd name="adj2" fmla="val 64384"/>
            </a:avLst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info registers rax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42" dur="indefinite" restart="never" nodeType="tmRoot">
          <p:childTnLst>
            <p:seq>
              <p:cTn id="243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0CE73562-CACC-4346-BB79-838E58DB92E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726720" y="645120"/>
            <a:ext cx="6117120" cy="88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"/>
                <a:ea typeface="Calibri"/>
              </a:rPr>
              <a:t>Don’t Panic!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483120" y="2314440"/>
            <a:ext cx="11368440" cy="312876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>
            <a:solidFill>
              <a:srgbClr val="31538f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marL="609480" indent="-4568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The aim of this lecture is for us to understand basic Computer Architecture and Assembly code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We are intestested in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concepts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, rather than detail. The aim is to appreciate how a computer works at the lowest level.  This is a near-to-last step in the introduction to how Compilers work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If you have already studied CSS 422 : “Hardware and Computer Organization” this will be easy</a:t>
            </a:r>
            <a:endParaRPr b="0" lang="en-US" sz="2000" spc="-1" strike="noStrike">
              <a:latin typeface="Arial"/>
            </a:endParaRPr>
          </a:p>
          <a:p>
            <a:pPr marL="152280">
              <a:lnSpc>
                <a:spcPct val="115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609480" indent="-45684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The aim is 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 to become Assembler programmer gurus.   That would take a little more time.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42" name="Google Shape;401;p40" descr=""/>
          <p:cNvPicPr/>
          <p:nvPr/>
        </p:nvPicPr>
        <p:blipFill>
          <a:blip r:embed="rId1"/>
          <a:stretch/>
        </p:blipFill>
        <p:spPr>
          <a:xfrm>
            <a:off x="11030760" y="107280"/>
            <a:ext cx="996840" cy="1075320"/>
          </a:xfrm>
          <a:prstGeom prst="rect">
            <a:avLst/>
          </a:prstGeom>
          <a:ln w="9360">
            <a:solidFill>
              <a:srgbClr val="000000"/>
            </a:solidFill>
            <a:round/>
          </a:ln>
        </p:spPr>
      </p:pic>
      <p:sp>
        <p:nvSpPr>
          <p:cNvPr id="143" name="TextShape 4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94200" y="200160"/>
            <a:ext cx="9645480" cy="8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The Pipeline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2127600" y="2575440"/>
            <a:ext cx="654480" cy="62496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3"/>
          <p:cNvSpPr/>
          <p:nvPr/>
        </p:nvSpPr>
        <p:spPr>
          <a:xfrm>
            <a:off x="2818080" y="2800080"/>
            <a:ext cx="498600" cy="19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7152480" y="2237040"/>
            <a:ext cx="1137240" cy="133920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000000"/>
                </a:solidFill>
                <a:latin typeface="Consolas"/>
                <a:ea typeface="Consolas"/>
              </a:rPr>
              <a:t>001010011101010101101110101111010011010011101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5484600" y="2809440"/>
            <a:ext cx="498600" cy="19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6"/>
          <p:cNvSpPr/>
          <p:nvPr/>
        </p:nvSpPr>
        <p:spPr>
          <a:xfrm>
            <a:off x="10107360" y="1982880"/>
            <a:ext cx="1752120" cy="183168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ctr"/>
          <a:p>
            <a:pPr>
              <a:lnSpc>
                <a:spcPct val="100000"/>
              </a:lnSpc>
            </a:pPr>
            <a:r>
              <a:rPr b="0" lang="en-US" sz="1340" spc="-1" strike="noStrike">
                <a:solidFill>
                  <a:srgbClr val="000000"/>
                </a:solidFill>
                <a:latin typeface="Consolas"/>
                <a:ea typeface="Consolas"/>
              </a:rPr>
              <a:t>01010011101010011000000100111100000101010001000100000100001100100100001111100011000001010011101010101101110101111010011010011101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50" name="CustomShape 7"/>
          <p:cNvSpPr/>
          <p:nvPr/>
        </p:nvSpPr>
        <p:spPr>
          <a:xfrm>
            <a:off x="8847000" y="2584800"/>
            <a:ext cx="862560" cy="62496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8"/>
          <p:cNvSpPr/>
          <p:nvPr/>
        </p:nvSpPr>
        <p:spPr>
          <a:xfrm>
            <a:off x="9720360" y="2823480"/>
            <a:ext cx="386280" cy="19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9"/>
          <p:cNvSpPr/>
          <p:nvPr/>
        </p:nvSpPr>
        <p:spPr>
          <a:xfrm>
            <a:off x="1619280" y="2813400"/>
            <a:ext cx="498600" cy="19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0"/>
          <p:cNvSpPr/>
          <p:nvPr/>
        </p:nvSpPr>
        <p:spPr>
          <a:xfrm>
            <a:off x="8300880" y="2809440"/>
            <a:ext cx="535320" cy="19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1"/>
          <p:cNvSpPr/>
          <p:nvPr/>
        </p:nvSpPr>
        <p:spPr>
          <a:xfrm>
            <a:off x="217800" y="3926520"/>
            <a:ext cx="1418400" cy="50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add.tog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5" name="CustomShape 12"/>
          <p:cNvSpPr/>
          <p:nvPr/>
        </p:nvSpPr>
        <p:spPr>
          <a:xfrm>
            <a:off x="6023160" y="2594160"/>
            <a:ext cx="654480" cy="624960"/>
          </a:xfrm>
          <a:prstGeom prst="roundRect">
            <a:avLst>
              <a:gd name="adj" fmla="val 16667"/>
            </a:avLst>
          </a:prstGeom>
          <a:solidFill>
            <a:srgbClr val="00ffff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3"/>
          <p:cNvSpPr/>
          <p:nvPr/>
        </p:nvSpPr>
        <p:spPr>
          <a:xfrm>
            <a:off x="6686640" y="2800080"/>
            <a:ext cx="445320" cy="19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4"/>
          <p:cNvSpPr/>
          <p:nvPr/>
        </p:nvSpPr>
        <p:spPr>
          <a:xfrm>
            <a:off x="2109960" y="2638440"/>
            <a:ext cx="696960" cy="49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togc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8" name="CustomShape 15"/>
          <p:cNvSpPr/>
          <p:nvPr/>
        </p:nvSpPr>
        <p:spPr>
          <a:xfrm>
            <a:off x="3870000" y="3838680"/>
            <a:ext cx="113724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add.s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9" name="CustomShape 16"/>
          <p:cNvSpPr/>
          <p:nvPr/>
        </p:nvSpPr>
        <p:spPr>
          <a:xfrm>
            <a:off x="5939640" y="2630520"/>
            <a:ext cx="860760" cy="4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yasm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0" name="CustomShape 17"/>
          <p:cNvSpPr/>
          <p:nvPr/>
        </p:nvSpPr>
        <p:spPr>
          <a:xfrm>
            <a:off x="7132320" y="3500640"/>
            <a:ext cx="113724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add.o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CustomShape 18"/>
          <p:cNvSpPr/>
          <p:nvPr/>
        </p:nvSpPr>
        <p:spPr>
          <a:xfrm>
            <a:off x="8800200" y="2636280"/>
            <a:ext cx="1007280" cy="46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gcc -lc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CustomShape 19"/>
          <p:cNvSpPr/>
          <p:nvPr/>
        </p:nvSpPr>
        <p:spPr>
          <a:xfrm>
            <a:off x="10278720" y="3722400"/>
            <a:ext cx="140940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add.exe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3" name="CustomShape 20"/>
          <p:cNvSpPr/>
          <p:nvPr/>
        </p:nvSpPr>
        <p:spPr>
          <a:xfrm>
            <a:off x="344520" y="4781520"/>
            <a:ext cx="1137240" cy="87480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31538f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Source Code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4" name="CustomShape 21"/>
          <p:cNvSpPr/>
          <p:nvPr/>
        </p:nvSpPr>
        <p:spPr>
          <a:xfrm>
            <a:off x="3557520" y="4784760"/>
            <a:ext cx="1604520" cy="87480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31538f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Assembly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5" name="CustomShape 22"/>
          <p:cNvSpPr/>
          <p:nvPr/>
        </p:nvSpPr>
        <p:spPr>
          <a:xfrm>
            <a:off x="10179360" y="4781520"/>
            <a:ext cx="1508760" cy="87480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31538f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Machine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6" name="CustomShape 23"/>
          <p:cNvSpPr/>
          <p:nvPr/>
        </p:nvSpPr>
        <p:spPr>
          <a:xfrm>
            <a:off x="1850040" y="2145600"/>
            <a:ext cx="141840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Compiler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CustomShape 24"/>
          <p:cNvSpPr/>
          <p:nvPr/>
        </p:nvSpPr>
        <p:spPr>
          <a:xfrm>
            <a:off x="7052040" y="4781520"/>
            <a:ext cx="1137240" cy="87480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31538f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Object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Code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8" name="CustomShape 25"/>
          <p:cNvSpPr/>
          <p:nvPr/>
        </p:nvSpPr>
        <p:spPr>
          <a:xfrm>
            <a:off x="8789400" y="2120040"/>
            <a:ext cx="100728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Linker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9" name="TextShape 26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122040" bIns="122040" anchor="ctr"/>
          <a:p>
            <a:pPr algn="r">
              <a:lnSpc>
                <a:spcPct val="100000"/>
              </a:lnSpc>
            </a:pPr>
            <a:fld id="{50776183-3E85-4CAF-9351-ABC15C2F85A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0" name="TextShape 27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1" name="CustomShape 28"/>
          <p:cNvSpPr/>
          <p:nvPr/>
        </p:nvSpPr>
        <p:spPr>
          <a:xfrm>
            <a:off x="217800" y="1788480"/>
            <a:ext cx="1390320" cy="224604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fun main =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a:num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b:num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c:num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let a = 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let b = 3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let c = a + b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 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ret 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nuf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2" name="CustomShape 29"/>
          <p:cNvSpPr/>
          <p:nvPr/>
        </p:nvSpPr>
        <p:spPr>
          <a:xfrm>
            <a:off x="3341520" y="1975320"/>
            <a:ext cx="2149920" cy="1935000"/>
          </a:xfrm>
          <a:prstGeom prst="rect">
            <a:avLst/>
          </a:prstGeom>
          <a:gradFill rotWithShape="0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/>
          </a:gra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alibri"/>
              </a:rPr>
              <a:t>segment .text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alibri"/>
              </a:rPr>
              <a:t>global main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alibri"/>
              </a:rPr>
              <a:t>main: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alibri"/>
              </a:rPr>
              <a:t>      </a:t>
            </a: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alibri"/>
              </a:rPr>
              <a:t>mov rax, 2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alibri"/>
              </a:rPr>
              <a:t>      </a:t>
            </a: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alibri"/>
              </a:rPr>
              <a:t>mov rbx, 3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alibri"/>
              </a:rPr>
              <a:t>      </a:t>
            </a: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alibri"/>
              </a:rPr>
              <a:t>add rax, rbx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alibri"/>
              </a:rPr>
              <a:t>      </a:t>
            </a: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alibri"/>
              </a:rPr>
              <a:t>mov eax, 0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alibri"/>
              </a:rPr>
              <a:t>      </a:t>
            </a:r>
            <a:r>
              <a:rPr b="1" lang="en-US" sz="1400" spc="-1" strike="noStrike">
                <a:solidFill>
                  <a:srgbClr val="000000"/>
                </a:solidFill>
                <a:latin typeface="Consolas"/>
                <a:ea typeface="Calibri"/>
              </a:rPr>
              <a:t>ret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CustomShape 30"/>
          <p:cNvSpPr/>
          <p:nvPr/>
        </p:nvSpPr>
        <p:spPr>
          <a:xfrm>
            <a:off x="6768000" y="714600"/>
            <a:ext cx="2585160" cy="726120"/>
          </a:xfrm>
          <a:prstGeom prst="wedgeRoundRectCallout">
            <a:avLst>
              <a:gd name="adj1" fmla="val -57794"/>
              <a:gd name="adj2" fmla="val 222552"/>
              <a:gd name="adj3" fmla="val 16667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/>
        </p:style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yasm is a free Assembler program for x64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CustomShape 31"/>
          <p:cNvSpPr/>
          <p:nvPr/>
        </p:nvSpPr>
        <p:spPr>
          <a:xfrm>
            <a:off x="5660640" y="2126160"/>
            <a:ext cx="141840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Assembler</a:t>
            </a:r>
            <a:endParaRPr b="0" lang="en-US" sz="20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>
                <p:childTnLst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5C9F3065-0CF4-481D-A0A2-C190BA32869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4172040" y="3047040"/>
            <a:ext cx="6507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ffffff"/>
                </a:solidFill>
                <a:latin typeface="Calibri"/>
              </a:rPr>
              <a:t>Computer Architecture</a:t>
            </a:r>
            <a:endParaRPr b="0" lang="en-US" sz="3600" spc="-1" strike="noStrike">
              <a:latin typeface="Arial"/>
            </a:endParaRPr>
          </a:p>
        </p:txBody>
      </p:sp>
    </p:spTree>
  </p:cSld>
  <p:timing>
    <p:tnLst>
      <p:par>
        <p:cTn id="38" dur="indefinite" restart="never" nodeType="tmRoot">
          <p:childTnLst>
            <p:seq>
              <p:cTn id="39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2559240" y="6356520"/>
            <a:ext cx="6505920" cy="3646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a86e8"/>
                </a:solidFill>
                <a:latin typeface="Calibri"/>
                <a:ea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E2E93E73-9CFC-4BEE-8C8F-B86700E86DB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711360" y="3315960"/>
            <a:ext cx="9969120" cy="646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Bus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6686640" y="4648680"/>
            <a:ext cx="2914200" cy="15231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Memory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(Instructions + Data)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5057640" y="1218240"/>
            <a:ext cx="1414080" cy="1259640"/>
          </a:xfrm>
          <a:prstGeom prst="rect">
            <a:avLst/>
          </a:prstGeom>
          <a:solidFill>
            <a:srgbClr val="ff0000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CPU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 rot="5400000">
            <a:off x="5266080" y="2772000"/>
            <a:ext cx="1002600" cy="4060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7"/>
          <p:cNvSpPr/>
          <p:nvPr/>
        </p:nvSpPr>
        <p:spPr>
          <a:xfrm rot="5400000">
            <a:off x="7690320" y="4007160"/>
            <a:ext cx="875160" cy="4060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8"/>
          <p:cNvSpPr/>
          <p:nvPr/>
        </p:nvSpPr>
        <p:spPr>
          <a:xfrm>
            <a:off x="2336760" y="5486400"/>
            <a:ext cx="2437920" cy="685080"/>
          </a:xfrm>
          <a:prstGeom prst="can">
            <a:avLst>
              <a:gd name="adj" fmla="val 25000"/>
            </a:avLst>
          </a:prstGeom>
          <a:solidFill>
            <a:srgbClr val="ffc000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Disk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6" name="CustomShape 9"/>
          <p:cNvSpPr/>
          <p:nvPr/>
        </p:nvSpPr>
        <p:spPr>
          <a:xfrm>
            <a:off x="2680920" y="4420080"/>
            <a:ext cx="1749600" cy="456840"/>
          </a:xfrm>
          <a:prstGeom prst="rect">
            <a:avLst/>
          </a:prstGeom>
          <a:solidFill>
            <a:schemeClr val="bg2">
              <a:lumMod val="90000"/>
            </a:schemeClr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Controller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" name="CustomShape 10"/>
          <p:cNvSpPr/>
          <p:nvPr/>
        </p:nvSpPr>
        <p:spPr>
          <a:xfrm rot="5400000">
            <a:off x="3232440" y="3893040"/>
            <a:ext cx="646920" cy="4060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11"/>
          <p:cNvSpPr/>
          <p:nvPr/>
        </p:nvSpPr>
        <p:spPr>
          <a:xfrm rot="5400000">
            <a:off x="3256200" y="4983480"/>
            <a:ext cx="599400" cy="4060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12"/>
          <p:cNvSpPr/>
          <p:nvPr/>
        </p:nvSpPr>
        <p:spPr>
          <a:xfrm>
            <a:off x="593640" y="142920"/>
            <a:ext cx="8864280" cy="8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Simplified Computer Architecture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0" name="CustomShape 13"/>
          <p:cNvSpPr/>
          <p:nvPr/>
        </p:nvSpPr>
        <p:spPr>
          <a:xfrm>
            <a:off x="711360" y="5367600"/>
            <a:ext cx="16855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Source program is stored on a file on disk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14"/>
          <p:cNvSpPr/>
          <p:nvPr/>
        </p:nvSpPr>
        <p:spPr>
          <a:xfrm>
            <a:off x="9665640" y="4877280"/>
            <a:ext cx="20786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Source program is copied from disk into memory (RAM)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eg: utFileRead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15"/>
          <p:cNvSpPr/>
          <p:nvPr/>
        </p:nvSpPr>
        <p:spPr>
          <a:xfrm>
            <a:off x="6576120" y="1098720"/>
            <a:ext cx="51678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Source program, in memory, is processed by the Compiler: Lex, Parse, Check, Codegen, Assemble, Link.  All intermediate results are stored in memory.  The final result (linked executable) is stored as a file back on disk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16"/>
          <p:cNvSpPr/>
          <p:nvPr/>
        </p:nvSpPr>
        <p:spPr>
          <a:xfrm>
            <a:off x="4732200" y="809280"/>
            <a:ext cx="20649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Processor, or “chip”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17"/>
          <p:cNvSpPr/>
          <p:nvPr/>
        </p:nvSpPr>
        <p:spPr>
          <a:xfrm>
            <a:off x="1947600" y="1221840"/>
            <a:ext cx="2917440" cy="148068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>
            <a:solidFill>
              <a:srgbClr val="31538f"/>
            </a:solidFill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x86 – very old PC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x64 – new PC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Apple A9 (ARM) - iPhone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ARM Cortex – Raspberry Pi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ATmel – Arduino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40" dur="indefinite" restart="never" nodeType="tmRoot">
          <p:childTnLst>
            <p:seq>
              <p:cTn id="41" dur="indefinite" nodeType="mainSeq">
                <p:childTnLst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7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4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2559240" y="6356520"/>
            <a:ext cx="6505920" cy="36468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a86e8"/>
                </a:solidFill>
                <a:latin typeface="Calibri"/>
                <a:ea typeface="Calibri"/>
              </a:rPr>
              <a:t>Introduction To Compilers : Assembler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>
            <a:noFill/>
          </a:ln>
        </p:spPr>
        <p:txBody>
          <a:bodyPr lIns="122040" rIns="122040" tIns="60840" bIns="60840" anchor="ctr"/>
          <a:p>
            <a:pPr algn="r">
              <a:lnSpc>
                <a:spcPct val="100000"/>
              </a:lnSpc>
            </a:pPr>
            <a:fld id="{743367EE-88BA-4BDB-BE28-BD676B3972E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2289600" y="1800360"/>
            <a:ext cx="864000" cy="699840"/>
          </a:xfrm>
          <a:prstGeom prst="rect">
            <a:avLst/>
          </a:prstGeom>
          <a:solidFill>
            <a:srgbClr val="ff0000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  <a:ea typeface="Calibri"/>
              </a:rPr>
              <a:t>CPU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793800" y="394560"/>
            <a:ext cx="8864280" cy="8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Calibri"/>
              </a:rPr>
              <a:t>CPU and Memory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 rot="16200000">
            <a:off x="2259000" y="2802960"/>
            <a:ext cx="924840" cy="424800"/>
          </a:xfrm>
          <a:prstGeom prst="left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6"/>
          <p:cNvSpPr/>
          <p:nvPr/>
        </p:nvSpPr>
        <p:spPr>
          <a:xfrm>
            <a:off x="1623960" y="3502800"/>
            <a:ext cx="2304720" cy="12596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Memory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(RAM)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1" name="CustomShape 7"/>
          <p:cNvSpPr/>
          <p:nvPr/>
        </p:nvSpPr>
        <p:spPr>
          <a:xfrm>
            <a:off x="3100320" y="2780280"/>
            <a:ext cx="33573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CPU is connected to Memory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8"/>
          <p:cNvSpPr/>
          <p:nvPr/>
        </p:nvSpPr>
        <p:spPr>
          <a:xfrm>
            <a:off x="3441960" y="1780920"/>
            <a:ext cx="521568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CPU holds a few, very fast, cells of memory called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Registers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  In x64, just 16 Registers (</a:t>
            </a:r>
            <a:r>
              <a:rPr b="0" lang="en-US" sz="1800" spc="-1" strike="noStrike">
                <a:solidFill>
                  <a:srgbClr val="000000"/>
                </a:solidFill>
                <a:latin typeface="Mathematica1"/>
              </a:rPr>
              <a:t>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100 bytes)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9"/>
          <p:cNvSpPr/>
          <p:nvPr/>
        </p:nvSpPr>
        <p:spPr>
          <a:xfrm>
            <a:off x="3962520" y="3809520"/>
            <a:ext cx="4300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Typical size of Memory in a laptop is 4 GB (</a:t>
            </a:r>
            <a:r>
              <a:rPr b="0" lang="en-US" sz="1800" spc="-1" strike="noStrike">
                <a:solidFill>
                  <a:srgbClr val="000000"/>
                </a:solidFill>
                <a:latin typeface="Mathematica1"/>
              </a:rPr>
              <a:t>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4e9 bytes)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10"/>
          <p:cNvSpPr/>
          <p:nvPr/>
        </p:nvSpPr>
        <p:spPr>
          <a:xfrm>
            <a:off x="6266520" y="4451400"/>
            <a:ext cx="5123520" cy="912600"/>
          </a:xfrm>
          <a:prstGeom prst="rect">
            <a:avLst/>
          </a:prstGeom>
          <a:gradFill rotWithShape="0">
            <a:gsLst>
              <a:gs pos="0">
                <a:srgbClr val="fff6db"/>
              </a:gs>
              <a:gs pos="100000">
                <a:srgbClr val="fad25c"/>
              </a:gs>
            </a:gsLst>
            <a:lin ang="0"/>
          </a:gradFill>
          <a:ln>
            <a:solidFill>
              <a:srgbClr val="31538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The amount of data the CPU can hold in its Registers is absolutely 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tiny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compared with that of Memory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CustomShape 11"/>
          <p:cNvSpPr/>
          <p:nvPr/>
        </p:nvSpPr>
        <p:spPr>
          <a:xfrm>
            <a:off x="1623960" y="5595120"/>
            <a:ext cx="4300200" cy="638280"/>
          </a:xfrm>
          <a:prstGeom prst="rect">
            <a:avLst/>
          </a:prstGeom>
          <a:gradFill rotWithShape="0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/>
          </a:gradFill>
          <a:ln>
            <a:solidFill>
              <a:srgbClr val="31538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How to visualize a KByte or MByte or GByte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66" dur="indefinite" restart="never" nodeType="tmRoot">
          <p:childTnLst>
            <p:seq>
              <p:cTn id="67" dur="indefinite" nodeType="mainSeq">
                <p:childTnLst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7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2321</TotalTime>
  <Application>LibreOffice/6.0.7.3$Linux_X86_64 LibreOffice_project/00m0$Build-3</Application>
  <Words>3689</Words>
  <Paragraphs>687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2019-10-29T16:58:43Z</dcterms:created>
  <dc:creator>Jim Hogg</dc:creator>
  <dc:description/>
  <dc:language>en-US</dc:language>
  <cp:lastModifiedBy/>
  <dcterms:modified xsi:type="dcterms:W3CDTF">2020-02-22T23:40:45Z</dcterms:modified>
  <cp:revision>6</cp:revision>
  <dc:subject/>
  <dc:title>CSS448 – Introduction to Compilers Lecture 10 : yasm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36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48</vt:i4>
  </property>
</Properties>
</file>