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0" r:id="rId9"/>
    <p:sldId id="264" r:id="rId10"/>
    <p:sldId id="265" r:id="rId11"/>
    <p:sldId id="266" r:id="rId12"/>
    <p:sldId id="267" r:id="rId13"/>
    <p:sldId id="268" r:id="rId14"/>
    <p:sldId id="269" r:id="rId15"/>
    <p:sldId id="321" r:id="rId16"/>
    <p:sldId id="271" r:id="rId17"/>
    <p:sldId id="272" r:id="rId18"/>
    <p:sldId id="273" r:id="rId19"/>
    <p:sldId id="274" r:id="rId20"/>
    <p:sldId id="275" r:id="rId21"/>
    <p:sldId id="276" r:id="rId22"/>
    <p:sldId id="326" r:id="rId23"/>
    <p:sldId id="277" r:id="rId24"/>
    <p:sldId id="278" r:id="rId25"/>
    <p:sldId id="279" r:id="rId26"/>
    <p:sldId id="280" r:id="rId27"/>
    <p:sldId id="281" r:id="rId28"/>
    <p:sldId id="282" r:id="rId29"/>
    <p:sldId id="32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31" r:id="rId39"/>
    <p:sldId id="292" r:id="rId40"/>
    <p:sldId id="323" r:id="rId41"/>
    <p:sldId id="294" r:id="rId42"/>
    <p:sldId id="295" r:id="rId43"/>
    <p:sldId id="296" r:id="rId44"/>
    <p:sldId id="297" r:id="rId45"/>
    <p:sldId id="324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27" r:id="rId55"/>
    <p:sldId id="329" r:id="rId56"/>
    <p:sldId id="330" r:id="rId57"/>
    <p:sldId id="307" r:id="rId58"/>
    <p:sldId id="308" r:id="rId59"/>
    <p:sldId id="309" r:id="rId60"/>
    <p:sldId id="310" r:id="rId61"/>
    <p:sldId id="311" r:id="rId62"/>
    <p:sldId id="312" r:id="rId63"/>
    <p:sldId id="328" r:id="rId64"/>
    <p:sldId id="313" r:id="rId65"/>
    <p:sldId id="314" r:id="rId66"/>
    <p:sldId id="325" r:id="rId67"/>
    <p:sldId id="316" r:id="rId68"/>
    <p:sldId id="317" r:id="rId69"/>
    <p:sldId id="318" r:id="rId70"/>
    <p:sldId id="319" r:id="rId71"/>
    <p:sldId id="332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60E4A-1D42-4FFF-96E8-D0FE8C2DAF5C}" v="5" dt="2020-01-02T16:52:02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94623" autoAdjust="0"/>
  </p:normalViewPr>
  <p:slideViewPr>
    <p:cSldViewPr snapToGrid="0">
      <p:cViewPr varScale="1">
        <p:scale>
          <a:sx n="76" d="100"/>
          <a:sy n="76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836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187F5FE1-ED3A-4572-BE86-3DFE7AA5C3E6}"/>
    <pc:docChg chg="undo custSel addSld delSld modSld modMainMaster">
      <pc:chgData name="Jim Hogg" userId="34797abe98eaa765" providerId="LiveId" clId="{187F5FE1-ED3A-4572-BE86-3DFE7AA5C3E6}" dt="2019-11-12T04:55:46.899" v="1258" actId="47"/>
      <pc:docMkLst>
        <pc:docMk/>
      </pc:docMkLst>
      <pc:sldChg chg="modSp">
        <pc:chgData name="Jim Hogg" userId="34797abe98eaa765" providerId="LiveId" clId="{187F5FE1-ED3A-4572-BE86-3DFE7AA5C3E6}" dt="2019-10-29T03:47:09.716" v="25" actId="14100"/>
        <pc:sldMkLst>
          <pc:docMk/>
          <pc:sldMk cId="0" sldId="256"/>
        </pc:sldMkLst>
        <pc:spChg chg="mod">
          <ac:chgData name="Jim Hogg" userId="34797abe98eaa765" providerId="LiveId" clId="{187F5FE1-ED3A-4572-BE86-3DFE7AA5C3E6}" dt="2019-10-29T03:47:09.716" v="25" actId="14100"/>
          <ac:spMkLst>
            <pc:docMk/>
            <pc:sldMk cId="0" sldId="256"/>
            <ac:spMk id="232" creationId="{00000000-0000-0000-0000-000000000000}"/>
          </ac:spMkLst>
        </pc:spChg>
        <pc:spChg chg="mod">
          <ac:chgData name="Jim Hogg" userId="34797abe98eaa765" providerId="LiveId" clId="{187F5FE1-ED3A-4572-BE86-3DFE7AA5C3E6}" dt="2019-10-29T03:47:05.781" v="24" actId="1076"/>
          <ac:spMkLst>
            <pc:docMk/>
            <pc:sldMk cId="0" sldId="256"/>
            <ac:spMk id="233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32:22.036" v="82" actId="255"/>
        <pc:sldMkLst>
          <pc:docMk/>
          <pc:sldMk cId="0" sldId="257"/>
        </pc:sldMkLst>
        <pc:spChg chg="mod">
          <ac:chgData name="Jim Hogg" userId="34797abe98eaa765" providerId="LiveId" clId="{187F5FE1-ED3A-4572-BE86-3DFE7AA5C3E6}" dt="2019-11-03T21:32:22.036" v="82" actId="255"/>
          <ac:spMkLst>
            <pc:docMk/>
            <pc:sldMk cId="0" sldId="257"/>
            <ac:spMk id="3" creationId="{5DC84480-DAC8-4A92-AE83-94CB75DC6D0E}"/>
          </ac:spMkLst>
        </pc:spChg>
        <pc:spChg chg="mod">
          <ac:chgData name="Jim Hogg" userId="34797abe98eaa765" providerId="LiveId" clId="{187F5FE1-ED3A-4572-BE86-3DFE7AA5C3E6}" dt="2019-10-29T03:47:16.354" v="26" actId="1076"/>
          <ac:spMkLst>
            <pc:docMk/>
            <pc:sldMk cId="0" sldId="257"/>
            <ac:spMk id="240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42:23.451" v="111" actId="20577"/>
        <pc:sldMkLst>
          <pc:docMk/>
          <pc:sldMk cId="0" sldId="258"/>
        </pc:sldMkLst>
        <pc:spChg chg="mod">
          <ac:chgData name="Jim Hogg" userId="34797abe98eaa765" providerId="LiveId" clId="{187F5FE1-ED3A-4572-BE86-3DFE7AA5C3E6}" dt="2019-11-03T21:42:23.451" v="111" actId="20577"/>
          <ac:spMkLst>
            <pc:docMk/>
            <pc:sldMk cId="0" sldId="258"/>
            <ac:spMk id="248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10T18:41:55.389" v="770" actId="20577"/>
        <pc:sldMkLst>
          <pc:docMk/>
          <pc:sldMk cId="0" sldId="259"/>
        </pc:sldMkLst>
        <pc:spChg chg="mod">
          <ac:chgData name="Jim Hogg" userId="34797abe98eaa765" providerId="LiveId" clId="{187F5FE1-ED3A-4572-BE86-3DFE7AA5C3E6}" dt="2019-11-10T18:41:55.389" v="770" actId="20577"/>
          <ac:spMkLst>
            <pc:docMk/>
            <pc:sldMk cId="0" sldId="259"/>
            <ac:spMk id="255" creationId="{00000000-0000-0000-0000-000000000000}"/>
          </ac:spMkLst>
        </pc:spChg>
        <pc:spChg chg="mod">
          <ac:chgData name="Jim Hogg" userId="34797abe98eaa765" providerId="LiveId" clId="{187F5FE1-ED3A-4572-BE86-3DFE7AA5C3E6}" dt="2019-11-03T21:46:03.599" v="125" actId="5793"/>
          <ac:spMkLst>
            <pc:docMk/>
            <pc:sldMk cId="0" sldId="259"/>
            <ac:spMk id="256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8:09.964" v="30" actId="1076"/>
        <pc:sldMkLst>
          <pc:docMk/>
          <pc:sldMk cId="0" sldId="260"/>
        </pc:sldMkLst>
        <pc:spChg chg="mod">
          <ac:chgData name="Jim Hogg" userId="34797abe98eaa765" providerId="LiveId" clId="{187F5FE1-ED3A-4572-BE86-3DFE7AA5C3E6}" dt="2019-10-29T03:47:41.392" v="29" actId="14100"/>
          <ac:spMkLst>
            <pc:docMk/>
            <pc:sldMk cId="0" sldId="260"/>
            <ac:spMk id="262" creationId="{00000000-0000-0000-0000-000000000000}"/>
          </ac:spMkLst>
        </pc:spChg>
        <pc:spChg chg="mod">
          <ac:chgData name="Jim Hogg" userId="34797abe98eaa765" providerId="LiveId" clId="{187F5FE1-ED3A-4572-BE86-3DFE7AA5C3E6}" dt="2019-10-29T03:48:09.964" v="30" actId="1076"/>
          <ac:spMkLst>
            <pc:docMk/>
            <pc:sldMk cId="0" sldId="260"/>
            <ac:spMk id="263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8:15.761" v="31" actId="1076"/>
        <pc:sldMkLst>
          <pc:docMk/>
          <pc:sldMk cId="0" sldId="261"/>
        </pc:sldMkLst>
        <pc:spChg chg="mod">
          <ac:chgData name="Jim Hogg" userId="34797abe98eaa765" providerId="LiveId" clId="{187F5FE1-ED3A-4572-BE86-3DFE7AA5C3E6}" dt="2019-10-29T03:48:15.761" v="31" actId="1076"/>
          <ac:spMkLst>
            <pc:docMk/>
            <pc:sldMk cId="0" sldId="261"/>
            <ac:spMk id="273" creationId="{00000000-0000-0000-0000-000000000000}"/>
          </ac:spMkLst>
        </pc:spChg>
        <pc:spChg chg="mod">
          <ac:chgData name="Jim Hogg" userId="34797abe98eaa765" providerId="LiveId" clId="{187F5FE1-ED3A-4572-BE86-3DFE7AA5C3E6}" dt="2019-10-29T03:43:09.457" v="15" actId="1076"/>
          <ac:spMkLst>
            <pc:docMk/>
            <pc:sldMk cId="0" sldId="261"/>
            <ac:spMk id="276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8:21.388" v="32" actId="1076"/>
        <pc:sldMkLst>
          <pc:docMk/>
          <pc:sldMk cId="0" sldId="262"/>
        </pc:sldMkLst>
        <pc:spChg chg="mod">
          <ac:chgData name="Jim Hogg" userId="34797abe98eaa765" providerId="LiveId" clId="{187F5FE1-ED3A-4572-BE86-3DFE7AA5C3E6}" dt="2019-10-29T03:46:53.768" v="22" actId="14100"/>
          <ac:spMkLst>
            <pc:docMk/>
            <pc:sldMk cId="0" sldId="262"/>
            <ac:spMk id="281" creationId="{00000000-0000-0000-0000-000000000000}"/>
          </ac:spMkLst>
        </pc:spChg>
        <pc:spChg chg="mod">
          <ac:chgData name="Jim Hogg" userId="34797abe98eaa765" providerId="LiveId" clId="{187F5FE1-ED3A-4572-BE86-3DFE7AA5C3E6}" dt="2019-10-29T03:48:21.388" v="32" actId="1076"/>
          <ac:spMkLst>
            <pc:docMk/>
            <pc:sldMk cId="0" sldId="262"/>
            <ac:spMk id="282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8:51.423" v="35" actId="1076"/>
        <pc:sldMkLst>
          <pc:docMk/>
          <pc:sldMk cId="0" sldId="264"/>
        </pc:sldMkLst>
        <pc:spChg chg="mod">
          <ac:chgData name="Jim Hogg" userId="34797abe98eaa765" providerId="LiveId" clId="{187F5FE1-ED3A-4572-BE86-3DFE7AA5C3E6}" dt="2019-10-29T03:48:51.423" v="35" actId="1076"/>
          <ac:spMkLst>
            <pc:docMk/>
            <pc:sldMk cId="0" sldId="264"/>
            <ac:spMk id="299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33.077" v="148" actId="14100"/>
        <pc:sldMkLst>
          <pc:docMk/>
          <pc:sldMk cId="0" sldId="265"/>
        </pc:sldMkLst>
        <pc:spChg chg="mod">
          <ac:chgData name="Jim Hogg" userId="34797abe98eaa765" providerId="LiveId" clId="{187F5FE1-ED3A-4572-BE86-3DFE7AA5C3E6}" dt="2019-11-03T21:35:33.256" v="86" actId="404"/>
          <ac:spMkLst>
            <pc:docMk/>
            <pc:sldMk cId="0" sldId="265"/>
            <ac:spMk id="3" creationId="{2A21102E-AB23-4355-B61F-96C50EEC2DF1}"/>
          </ac:spMkLst>
        </pc:spChg>
        <pc:spChg chg="mod">
          <ac:chgData name="Jim Hogg" userId="34797abe98eaa765" providerId="LiveId" clId="{187F5FE1-ED3A-4572-BE86-3DFE7AA5C3E6}" dt="2019-11-03T21:52:33.077" v="148" actId="14100"/>
          <ac:spMkLst>
            <pc:docMk/>
            <pc:sldMk cId="0" sldId="265"/>
            <ac:spMk id="4" creationId="{9A89BF15-4992-4676-AD76-1984269F63F0}"/>
          </ac:spMkLst>
        </pc:spChg>
        <pc:spChg chg="mod">
          <ac:chgData name="Jim Hogg" userId="34797abe98eaa765" providerId="LiveId" clId="{187F5FE1-ED3A-4572-BE86-3DFE7AA5C3E6}" dt="2019-11-03T21:47:45.246" v="140" actId="6549"/>
          <ac:spMkLst>
            <pc:docMk/>
            <pc:sldMk cId="0" sldId="265"/>
            <ac:spMk id="30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39.339" v="149" actId="14100"/>
        <pc:sldMkLst>
          <pc:docMk/>
          <pc:sldMk cId="0" sldId="266"/>
        </pc:sldMkLst>
        <pc:spChg chg="mod">
          <ac:chgData name="Jim Hogg" userId="34797abe98eaa765" providerId="LiveId" clId="{187F5FE1-ED3A-4572-BE86-3DFE7AA5C3E6}" dt="2019-11-03T21:52:39.339" v="149" actId="14100"/>
          <ac:spMkLst>
            <pc:docMk/>
            <pc:sldMk cId="0" sldId="266"/>
            <ac:spMk id="4" creationId="{7A9A72A7-7A48-4770-8542-C50CB38BDE4E}"/>
          </ac:spMkLst>
        </pc:spChg>
        <pc:spChg chg="mod">
          <ac:chgData name="Jim Hogg" userId="34797abe98eaa765" providerId="LiveId" clId="{187F5FE1-ED3A-4572-BE86-3DFE7AA5C3E6}" dt="2019-11-03T21:47:58.592" v="141" actId="20577"/>
          <ac:spMkLst>
            <pc:docMk/>
            <pc:sldMk cId="0" sldId="266"/>
            <ac:spMk id="31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11.152" v="146" actId="14100"/>
        <pc:sldMkLst>
          <pc:docMk/>
          <pc:sldMk cId="0" sldId="267"/>
        </pc:sldMkLst>
        <pc:spChg chg="mod">
          <ac:chgData name="Jim Hogg" userId="34797abe98eaa765" providerId="LiveId" clId="{187F5FE1-ED3A-4572-BE86-3DFE7AA5C3E6}" dt="2019-11-03T21:52:11.152" v="146" actId="14100"/>
          <ac:spMkLst>
            <pc:docMk/>
            <pc:sldMk cId="0" sldId="267"/>
            <ac:spMk id="4" creationId="{0150AC49-8DD1-455C-95A5-2D03A14EF112}"/>
          </ac:spMkLst>
        </pc:spChg>
        <pc:spChg chg="mod">
          <ac:chgData name="Jim Hogg" userId="34797abe98eaa765" providerId="LiveId" clId="{187F5FE1-ED3A-4572-BE86-3DFE7AA5C3E6}" dt="2019-10-29T03:49:00.453" v="36" actId="14100"/>
          <ac:spMkLst>
            <pc:docMk/>
            <pc:sldMk cId="0" sldId="267"/>
            <ac:spMk id="322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15.765" v="147" actId="14100"/>
        <pc:sldMkLst>
          <pc:docMk/>
          <pc:sldMk cId="0" sldId="268"/>
        </pc:sldMkLst>
        <pc:spChg chg="mod">
          <ac:chgData name="Jim Hogg" userId="34797abe98eaa765" providerId="LiveId" clId="{187F5FE1-ED3A-4572-BE86-3DFE7AA5C3E6}" dt="2019-11-03T21:52:15.765" v="147" actId="14100"/>
          <ac:spMkLst>
            <pc:docMk/>
            <pc:sldMk cId="0" sldId="268"/>
            <ac:spMk id="4" creationId="{ED2BDB76-06F3-461F-9F28-84D2C2957948}"/>
          </ac:spMkLst>
        </pc:spChg>
        <pc:spChg chg="mod">
          <ac:chgData name="Jim Hogg" userId="34797abe98eaa765" providerId="LiveId" clId="{187F5FE1-ED3A-4572-BE86-3DFE7AA5C3E6}" dt="2019-10-29T03:49:06.405" v="37" actId="14100"/>
          <ac:spMkLst>
            <pc:docMk/>
            <pc:sldMk cId="0" sldId="268"/>
            <ac:spMk id="330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45.348" v="150" actId="14100"/>
        <pc:sldMkLst>
          <pc:docMk/>
          <pc:sldMk cId="0" sldId="269"/>
        </pc:sldMkLst>
        <pc:spChg chg="mod">
          <ac:chgData name="Jim Hogg" userId="34797abe98eaa765" providerId="LiveId" clId="{187F5FE1-ED3A-4572-BE86-3DFE7AA5C3E6}" dt="2019-11-03T21:52:45.348" v="150" actId="14100"/>
          <ac:spMkLst>
            <pc:docMk/>
            <pc:sldMk cId="0" sldId="269"/>
            <ac:spMk id="4" creationId="{DF857F9E-A9CC-4094-AE88-0725E11C7A3C}"/>
          </ac:spMkLst>
        </pc:spChg>
        <pc:spChg chg="mod">
          <ac:chgData name="Jim Hogg" userId="34797abe98eaa765" providerId="LiveId" clId="{187F5FE1-ED3A-4572-BE86-3DFE7AA5C3E6}" dt="2019-10-29T03:49:14.172" v="38" actId="14100"/>
          <ac:spMkLst>
            <pc:docMk/>
            <pc:sldMk cId="0" sldId="269"/>
            <ac:spMk id="338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3T21:52:53.276" v="152" actId="14100"/>
        <pc:sldMkLst>
          <pc:docMk/>
          <pc:sldMk cId="0" sldId="271"/>
        </pc:sldMkLst>
        <pc:spChg chg="mod">
          <ac:chgData name="Jim Hogg" userId="34797abe98eaa765" providerId="LiveId" clId="{187F5FE1-ED3A-4572-BE86-3DFE7AA5C3E6}" dt="2019-11-03T21:52:53.276" v="152" actId="14100"/>
          <ac:spMkLst>
            <pc:docMk/>
            <pc:sldMk cId="0" sldId="271"/>
            <ac:spMk id="4" creationId="{D095B665-88C2-4D95-9FC0-E2BFAB65C750}"/>
          </ac:spMkLst>
        </pc:spChg>
        <pc:spChg chg="mod">
          <ac:chgData name="Jim Hogg" userId="34797abe98eaa765" providerId="LiveId" clId="{187F5FE1-ED3A-4572-BE86-3DFE7AA5C3E6}" dt="2019-10-29T03:49:33.411" v="40" actId="14100"/>
          <ac:spMkLst>
            <pc:docMk/>
            <pc:sldMk cId="0" sldId="271"/>
            <ac:spMk id="353" creationId="{00000000-0000-0000-0000-000000000000}"/>
          </ac:spMkLst>
        </pc:spChg>
        <pc:spChg chg="mod">
          <ac:chgData name="Jim Hogg" userId="34797abe98eaa765" providerId="LiveId" clId="{187F5FE1-ED3A-4572-BE86-3DFE7AA5C3E6}" dt="2019-10-29T03:49:38.709" v="41" actId="1076"/>
          <ac:spMkLst>
            <pc:docMk/>
            <pc:sldMk cId="0" sldId="271"/>
            <ac:spMk id="354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9:47.052" v="42" actId="14100"/>
        <pc:sldMkLst>
          <pc:docMk/>
          <pc:sldMk cId="0" sldId="272"/>
        </pc:sldMkLst>
        <pc:spChg chg="mod">
          <ac:chgData name="Jim Hogg" userId="34797abe98eaa765" providerId="LiveId" clId="{187F5FE1-ED3A-4572-BE86-3DFE7AA5C3E6}" dt="2019-10-29T03:49:47.052" v="42" actId="14100"/>
          <ac:spMkLst>
            <pc:docMk/>
            <pc:sldMk cId="0" sldId="272"/>
            <ac:spMk id="365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49:52.850" v="43" actId="14100"/>
        <pc:sldMkLst>
          <pc:docMk/>
          <pc:sldMk cId="0" sldId="273"/>
        </pc:sldMkLst>
        <pc:spChg chg="mod">
          <ac:chgData name="Jim Hogg" userId="34797abe98eaa765" providerId="LiveId" clId="{187F5FE1-ED3A-4572-BE86-3DFE7AA5C3E6}" dt="2019-10-29T03:49:52.850" v="43" actId="14100"/>
          <ac:spMkLst>
            <pc:docMk/>
            <pc:sldMk cId="0" sldId="273"/>
            <ac:spMk id="378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0:08.482" v="45" actId="14100"/>
        <pc:sldMkLst>
          <pc:docMk/>
          <pc:sldMk cId="0" sldId="274"/>
        </pc:sldMkLst>
        <pc:spChg chg="mod">
          <ac:chgData name="Jim Hogg" userId="34797abe98eaa765" providerId="LiveId" clId="{187F5FE1-ED3A-4572-BE86-3DFE7AA5C3E6}" dt="2019-10-29T03:50:08.482" v="45" actId="14100"/>
          <ac:spMkLst>
            <pc:docMk/>
            <pc:sldMk cId="0" sldId="274"/>
            <ac:spMk id="401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05.785" v="44" actId="1076"/>
          <ac:spMkLst>
            <pc:docMk/>
            <pc:sldMk cId="0" sldId="274"/>
            <ac:spMk id="402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05.785" v="44" actId="1076"/>
          <ac:spMkLst>
            <pc:docMk/>
            <pc:sldMk cId="0" sldId="274"/>
            <ac:spMk id="405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05.785" v="44" actId="1076"/>
          <ac:spMkLst>
            <pc:docMk/>
            <pc:sldMk cId="0" sldId="274"/>
            <ac:spMk id="406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05.785" v="44" actId="1076"/>
          <ac:spMkLst>
            <pc:docMk/>
            <pc:sldMk cId="0" sldId="274"/>
            <ac:spMk id="40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0:32.066" v="46" actId="1076"/>
        <pc:sldMkLst>
          <pc:docMk/>
          <pc:sldMk cId="0" sldId="279"/>
        </pc:sldMkLst>
        <pc:spChg chg="mod">
          <ac:chgData name="Jim Hogg" userId="34797abe98eaa765" providerId="LiveId" clId="{187F5FE1-ED3A-4572-BE86-3DFE7AA5C3E6}" dt="2019-10-29T03:50:32.066" v="46" actId="1076"/>
          <ac:spMkLst>
            <pc:docMk/>
            <pc:sldMk cId="0" sldId="279"/>
            <ac:spMk id="44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5:22:16.353" v="274" actId="14100"/>
        <pc:sldMkLst>
          <pc:docMk/>
          <pc:sldMk cId="0" sldId="280"/>
        </pc:sldMkLst>
        <pc:spChg chg="mod">
          <ac:chgData name="Jim Hogg" userId="34797abe98eaa765" providerId="LiveId" clId="{187F5FE1-ED3A-4572-BE86-3DFE7AA5C3E6}" dt="2019-11-04T15:22:16.353" v="274" actId="14100"/>
          <ac:spMkLst>
            <pc:docMk/>
            <pc:sldMk cId="0" sldId="280"/>
            <ac:spMk id="456" creationId="{00000000-0000-0000-0000-000000000000}"/>
          </ac:spMkLst>
        </pc:spChg>
        <pc:spChg chg="mod">
          <ac:chgData name="Jim Hogg" userId="34797abe98eaa765" providerId="LiveId" clId="{187F5FE1-ED3A-4572-BE86-3DFE7AA5C3E6}" dt="2019-11-04T15:21:07" v="262" actId="1076"/>
          <ac:spMkLst>
            <pc:docMk/>
            <pc:sldMk cId="0" sldId="280"/>
            <ac:spMk id="459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1:02.841" v="50" actId="14100"/>
        <pc:sldMkLst>
          <pc:docMk/>
          <pc:sldMk cId="0" sldId="281"/>
        </pc:sldMkLst>
        <pc:spChg chg="mod">
          <ac:chgData name="Jim Hogg" userId="34797abe98eaa765" providerId="LiveId" clId="{187F5FE1-ED3A-4572-BE86-3DFE7AA5C3E6}" dt="2019-10-29T03:51:02.841" v="50" actId="14100"/>
          <ac:spMkLst>
            <pc:docMk/>
            <pc:sldMk cId="0" sldId="281"/>
            <ac:spMk id="465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50.142" v="48" actId="1076"/>
          <ac:spMkLst>
            <pc:docMk/>
            <pc:sldMk cId="0" sldId="281"/>
            <ac:spMk id="466" creationId="{00000000-0000-0000-0000-000000000000}"/>
          </ac:spMkLst>
        </pc:spChg>
        <pc:spChg chg="mod">
          <ac:chgData name="Jim Hogg" userId="34797abe98eaa765" providerId="LiveId" clId="{187F5FE1-ED3A-4572-BE86-3DFE7AA5C3E6}" dt="2019-10-29T03:50:57.526" v="49" actId="1076"/>
          <ac:spMkLst>
            <pc:docMk/>
            <pc:sldMk cId="0" sldId="281"/>
            <ac:spMk id="46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5:25:37.240" v="370" actId="20577"/>
        <pc:sldMkLst>
          <pc:docMk/>
          <pc:sldMk cId="0" sldId="282"/>
        </pc:sldMkLst>
        <pc:spChg chg="mod">
          <ac:chgData name="Jim Hogg" userId="34797abe98eaa765" providerId="LiveId" clId="{187F5FE1-ED3A-4572-BE86-3DFE7AA5C3E6}" dt="2019-11-04T15:25:37.240" v="370" actId="20577"/>
          <ac:spMkLst>
            <pc:docMk/>
            <pc:sldMk cId="0" sldId="282"/>
            <ac:spMk id="475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1:21.554" v="53" actId="1076"/>
        <pc:sldMkLst>
          <pc:docMk/>
          <pc:sldMk cId="0" sldId="284"/>
        </pc:sldMkLst>
        <pc:spChg chg="mod">
          <ac:chgData name="Jim Hogg" userId="34797abe98eaa765" providerId="LiveId" clId="{187F5FE1-ED3A-4572-BE86-3DFE7AA5C3E6}" dt="2019-10-29T03:51:21.554" v="53" actId="1076"/>
          <ac:spMkLst>
            <pc:docMk/>
            <pc:sldMk cId="0" sldId="284"/>
            <ac:spMk id="490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1:41.385" v="56" actId="207"/>
        <pc:sldMkLst>
          <pc:docMk/>
          <pc:sldMk cId="0" sldId="285"/>
        </pc:sldMkLst>
        <pc:spChg chg="mod">
          <ac:chgData name="Jim Hogg" userId="34797abe98eaa765" providerId="LiveId" clId="{187F5FE1-ED3A-4572-BE86-3DFE7AA5C3E6}" dt="2019-10-29T03:51:41.385" v="56" actId="207"/>
          <ac:spMkLst>
            <pc:docMk/>
            <pc:sldMk cId="0" sldId="285"/>
            <ac:spMk id="499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5:26:29.699" v="372" actId="1076"/>
        <pc:sldMkLst>
          <pc:docMk/>
          <pc:sldMk cId="0" sldId="286"/>
        </pc:sldMkLst>
        <pc:spChg chg="mod">
          <ac:chgData name="Jim Hogg" userId="34797abe98eaa765" providerId="LiveId" clId="{187F5FE1-ED3A-4572-BE86-3DFE7AA5C3E6}" dt="2019-11-04T15:26:23.073" v="371" actId="1076"/>
          <ac:spMkLst>
            <pc:docMk/>
            <pc:sldMk cId="0" sldId="286"/>
            <ac:spMk id="508" creationId="{00000000-0000-0000-0000-000000000000}"/>
          </ac:spMkLst>
        </pc:spChg>
        <pc:spChg chg="mod">
          <ac:chgData name="Jim Hogg" userId="34797abe98eaa765" providerId="LiveId" clId="{187F5FE1-ED3A-4572-BE86-3DFE7AA5C3E6}" dt="2019-11-04T15:26:29.699" v="372" actId="1076"/>
          <ac:spMkLst>
            <pc:docMk/>
            <pc:sldMk cId="0" sldId="286"/>
            <ac:spMk id="509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9:38:59.639" v="390" actId="14100"/>
        <pc:sldMkLst>
          <pc:docMk/>
          <pc:sldMk cId="0" sldId="292"/>
        </pc:sldMkLst>
        <pc:spChg chg="mod">
          <ac:chgData name="Jim Hogg" userId="34797abe98eaa765" providerId="LiveId" clId="{187F5FE1-ED3A-4572-BE86-3DFE7AA5C3E6}" dt="2019-11-04T19:38:59.639" v="390" actId="14100"/>
          <ac:spMkLst>
            <pc:docMk/>
            <pc:sldMk cId="0" sldId="292"/>
            <ac:spMk id="560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2:50.485" v="65" actId="1076"/>
        <pc:sldMkLst>
          <pc:docMk/>
          <pc:sldMk cId="0" sldId="294"/>
        </pc:sldMkLst>
        <pc:spChg chg="mod">
          <ac:chgData name="Jim Hogg" userId="34797abe98eaa765" providerId="LiveId" clId="{187F5FE1-ED3A-4572-BE86-3DFE7AA5C3E6}" dt="2019-10-29T03:52:47.417" v="64" actId="14100"/>
          <ac:spMkLst>
            <pc:docMk/>
            <pc:sldMk cId="0" sldId="294"/>
            <ac:spMk id="576" creationId="{00000000-0000-0000-0000-000000000000}"/>
          </ac:spMkLst>
        </pc:spChg>
        <pc:spChg chg="mod">
          <ac:chgData name="Jim Hogg" userId="34797abe98eaa765" providerId="LiveId" clId="{187F5FE1-ED3A-4572-BE86-3DFE7AA5C3E6}" dt="2019-10-29T03:52:50.485" v="65" actId="1076"/>
          <ac:spMkLst>
            <pc:docMk/>
            <pc:sldMk cId="0" sldId="294"/>
            <ac:spMk id="577" creationId="{00000000-0000-0000-0000-000000000000}"/>
          </ac:spMkLst>
        </pc:spChg>
      </pc:sldChg>
      <pc:sldChg chg="modSp setBg">
        <pc:chgData name="Jim Hogg" userId="34797abe98eaa765" providerId="LiveId" clId="{187F5FE1-ED3A-4572-BE86-3DFE7AA5C3E6}" dt="2019-10-29T03:53:02.163" v="67"/>
        <pc:sldMkLst>
          <pc:docMk/>
          <pc:sldMk cId="0" sldId="295"/>
        </pc:sldMkLst>
        <pc:spChg chg="mod">
          <ac:chgData name="Jim Hogg" userId="34797abe98eaa765" providerId="LiveId" clId="{187F5FE1-ED3A-4572-BE86-3DFE7AA5C3E6}" dt="2019-10-29T03:52:59.235" v="66" actId="1076"/>
          <ac:spMkLst>
            <pc:docMk/>
            <pc:sldMk cId="0" sldId="295"/>
            <ac:spMk id="586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9:40:26.244" v="406" actId="20577"/>
        <pc:sldMkLst>
          <pc:docMk/>
          <pc:sldMk cId="0" sldId="297"/>
        </pc:sldMkLst>
        <pc:spChg chg="mod">
          <ac:chgData name="Jim Hogg" userId="34797abe98eaa765" providerId="LiveId" clId="{187F5FE1-ED3A-4572-BE86-3DFE7AA5C3E6}" dt="2019-10-29T03:53:12.965" v="68" actId="14100"/>
          <ac:spMkLst>
            <pc:docMk/>
            <pc:sldMk cId="0" sldId="297"/>
            <ac:spMk id="599" creationId="{00000000-0000-0000-0000-000000000000}"/>
          </ac:spMkLst>
        </pc:spChg>
        <pc:spChg chg="mod">
          <ac:chgData name="Jim Hogg" userId="34797abe98eaa765" providerId="LiveId" clId="{187F5FE1-ED3A-4572-BE86-3DFE7AA5C3E6}" dt="2019-11-04T19:40:26.244" v="406" actId="20577"/>
          <ac:spMkLst>
            <pc:docMk/>
            <pc:sldMk cId="0" sldId="297"/>
            <ac:spMk id="601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9:41:05.753" v="407" actId="14100"/>
        <pc:sldMkLst>
          <pc:docMk/>
          <pc:sldMk cId="0" sldId="299"/>
        </pc:sldMkLst>
        <pc:spChg chg="mod">
          <ac:chgData name="Jim Hogg" userId="34797abe98eaa765" providerId="LiveId" clId="{187F5FE1-ED3A-4572-BE86-3DFE7AA5C3E6}" dt="2019-11-04T19:41:05.753" v="407" actId="14100"/>
          <ac:spMkLst>
            <pc:docMk/>
            <pc:sldMk cId="0" sldId="299"/>
            <ac:spMk id="616" creationId="{00000000-0000-0000-0000-000000000000}"/>
          </ac:spMkLst>
        </pc:spChg>
        <pc:spChg chg="mod">
          <ac:chgData name="Jim Hogg" userId="34797abe98eaa765" providerId="LiveId" clId="{187F5FE1-ED3A-4572-BE86-3DFE7AA5C3E6}" dt="2019-11-04T19:41:05.753" v="407" actId="14100"/>
          <ac:spMkLst>
            <pc:docMk/>
            <pc:sldMk cId="0" sldId="299"/>
            <ac:spMk id="617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3:49.077" v="72" actId="14100"/>
        <pc:sldMkLst>
          <pc:docMk/>
          <pc:sldMk cId="0" sldId="300"/>
        </pc:sldMkLst>
        <pc:spChg chg="mod">
          <ac:chgData name="Jim Hogg" userId="34797abe98eaa765" providerId="LiveId" clId="{187F5FE1-ED3A-4572-BE86-3DFE7AA5C3E6}" dt="2019-10-29T03:53:49.077" v="72" actId="14100"/>
          <ac:spMkLst>
            <pc:docMk/>
            <pc:sldMk cId="0" sldId="300"/>
            <ac:spMk id="622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3:55.157" v="73" actId="14100"/>
        <pc:sldMkLst>
          <pc:docMk/>
          <pc:sldMk cId="0" sldId="301"/>
        </pc:sldMkLst>
        <pc:spChg chg="mod">
          <ac:chgData name="Jim Hogg" userId="34797abe98eaa765" providerId="LiveId" clId="{187F5FE1-ED3A-4572-BE86-3DFE7AA5C3E6}" dt="2019-10-29T03:53:55.157" v="73" actId="14100"/>
          <ac:spMkLst>
            <pc:docMk/>
            <pc:sldMk cId="0" sldId="301"/>
            <ac:spMk id="649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4:03.704" v="75" actId="1076"/>
        <pc:sldMkLst>
          <pc:docMk/>
          <pc:sldMk cId="0" sldId="302"/>
        </pc:sldMkLst>
        <pc:spChg chg="mod">
          <ac:chgData name="Jim Hogg" userId="34797abe98eaa765" providerId="LiveId" clId="{187F5FE1-ED3A-4572-BE86-3DFE7AA5C3E6}" dt="2019-10-29T03:54:03.704" v="75" actId="1076"/>
          <ac:spMkLst>
            <pc:docMk/>
            <pc:sldMk cId="0" sldId="302"/>
            <ac:spMk id="658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4:14.165" v="76" actId="14100"/>
        <pc:sldMkLst>
          <pc:docMk/>
          <pc:sldMk cId="0" sldId="303"/>
        </pc:sldMkLst>
        <pc:spChg chg="mod">
          <ac:chgData name="Jim Hogg" userId="34797abe98eaa765" providerId="LiveId" clId="{187F5FE1-ED3A-4572-BE86-3DFE7AA5C3E6}" dt="2019-10-29T03:54:14.165" v="76" actId="14100"/>
          <ac:spMkLst>
            <pc:docMk/>
            <pc:sldMk cId="0" sldId="303"/>
            <ac:spMk id="673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9:45:53.891" v="414" actId="207"/>
        <pc:sldMkLst>
          <pc:docMk/>
          <pc:sldMk cId="0" sldId="307"/>
        </pc:sldMkLst>
        <pc:spChg chg="mod">
          <ac:chgData name="Jim Hogg" userId="34797abe98eaa765" providerId="LiveId" clId="{187F5FE1-ED3A-4572-BE86-3DFE7AA5C3E6}" dt="2019-11-04T19:45:21.596" v="413" actId="207"/>
          <ac:spMkLst>
            <pc:docMk/>
            <pc:sldMk cId="0" sldId="307"/>
            <ac:spMk id="763" creationId="{00000000-0000-0000-0000-000000000000}"/>
          </ac:spMkLst>
        </pc:spChg>
        <pc:spChg chg="mod">
          <ac:chgData name="Jim Hogg" userId="34797abe98eaa765" providerId="LiveId" clId="{187F5FE1-ED3A-4572-BE86-3DFE7AA5C3E6}" dt="2019-11-04T19:45:53.891" v="414" actId="207"/>
          <ac:spMkLst>
            <pc:docMk/>
            <pc:sldMk cId="0" sldId="307"/>
            <ac:spMk id="764" creationId="{00000000-0000-0000-0000-000000000000}"/>
          </ac:spMkLst>
        </pc:spChg>
      </pc:sldChg>
      <pc:sldChg chg="addSp delSp modSp">
        <pc:chgData name="Jim Hogg" userId="34797abe98eaa765" providerId="LiveId" clId="{187F5FE1-ED3A-4572-BE86-3DFE7AA5C3E6}" dt="2019-11-04T19:49:39.910" v="437" actId="1076"/>
        <pc:sldMkLst>
          <pc:docMk/>
          <pc:sldMk cId="0" sldId="310"/>
        </pc:sldMkLst>
        <pc:spChg chg="add mod">
          <ac:chgData name="Jim Hogg" userId="34797abe98eaa765" providerId="LiveId" clId="{187F5FE1-ED3A-4572-BE86-3DFE7AA5C3E6}" dt="2019-11-04T19:47:29.005" v="421" actId="20577"/>
          <ac:spMkLst>
            <pc:docMk/>
            <pc:sldMk cId="0" sldId="310"/>
            <ac:spMk id="58" creationId="{B0C682F5-09F0-4D81-94F8-74DC1D3B13EA}"/>
          </ac:spMkLst>
        </pc:spChg>
        <pc:spChg chg="mod">
          <ac:chgData name="Jim Hogg" userId="34797abe98eaa765" providerId="LiveId" clId="{187F5FE1-ED3A-4572-BE86-3DFE7AA5C3E6}" dt="2019-11-04T19:49:39.910" v="437" actId="1076"/>
          <ac:spMkLst>
            <pc:docMk/>
            <pc:sldMk cId="0" sldId="310"/>
            <ac:spMk id="814" creationId="{00000000-0000-0000-0000-000000000000}"/>
          </ac:spMkLst>
        </pc:spChg>
        <pc:spChg chg="mod">
          <ac:chgData name="Jim Hogg" userId="34797abe98eaa765" providerId="LiveId" clId="{187F5FE1-ED3A-4572-BE86-3DFE7AA5C3E6}" dt="2019-11-04T19:47:07.230" v="415" actId="1076"/>
          <ac:spMkLst>
            <pc:docMk/>
            <pc:sldMk cId="0" sldId="310"/>
            <ac:spMk id="835" creationId="{00000000-0000-0000-0000-000000000000}"/>
          </ac:spMkLst>
        </pc:spChg>
        <pc:spChg chg="mod">
          <ac:chgData name="Jim Hogg" userId="34797abe98eaa765" providerId="LiveId" clId="{187F5FE1-ED3A-4572-BE86-3DFE7AA5C3E6}" dt="2019-11-04T19:48:58.491" v="430" actId="1076"/>
          <ac:spMkLst>
            <pc:docMk/>
            <pc:sldMk cId="0" sldId="310"/>
            <ac:spMk id="843" creationId="{00000000-0000-0000-0000-000000000000}"/>
          </ac:spMkLst>
        </pc:spChg>
        <pc:spChg chg="mod">
          <ac:chgData name="Jim Hogg" userId="34797abe98eaa765" providerId="LiveId" clId="{187F5FE1-ED3A-4572-BE86-3DFE7AA5C3E6}" dt="2019-11-04T19:48:58.491" v="430" actId="1076"/>
          <ac:spMkLst>
            <pc:docMk/>
            <pc:sldMk cId="0" sldId="310"/>
            <ac:spMk id="845" creationId="{00000000-0000-0000-0000-000000000000}"/>
          </ac:spMkLst>
        </pc:spChg>
        <pc:spChg chg="mod">
          <ac:chgData name="Jim Hogg" userId="34797abe98eaa765" providerId="LiveId" clId="{187F5FE1-ED3A-4572-BE86-3DFE7AA5C3E6}" dt="2019-11-04T19:48:58.491" v="430" actId="1076"/>
          <ac:spMkLst>
            <pc:docMk/>
            <pc:sldMk cId="0" sldId="310"/>
            <ac:spMk id="847" creationId="{00000000-0000-0000-0000-000000000000}"/>
          </ac:spMkLst>
        </pc:spChg>
        <pc:spChg chg="del">
          <ac:chgData name="Jim Hogg" userId="34797abe98eaa765" providerId="LiveId" clId="{187F5FE1-ED3A-4572-BE86-3DFE7AA5C3E6}" dt="2019-11-04T19:47:40.594" v="423" actId="478"/>
          <ac:spMkLst>
            <pc:docMk/>
            <pc:sldMk cId="0" sldId="310"/>
            <ac:spMk id="848" creationId="{00000000-0000-0000-0000-000000000000}"/>
          </ac:spMkLst>
        </pc:spChg>
        <pc:spChg chg="mod">
          <ac:chgData name="Jim Hogg" userId="34797abe98eaa765" providerId="LiveId" clId="{187F5FE1-ED3A-4572-BE86-3DFE7AA5C3E6}" dt="2019-11-04T19:49:12.860" v="431" actId="1076"/>
          <ac:spMkLst>
            <pc:docMk/>
            <pc:sldMk cId="0" sldId="310"/>
            <ac:spMk id="849" creationId="{00000000-0000-0000-0000-000000000000}"/>
          </ac:spMkLst>
        </pc:spChg>
        <pc:spChg chg="mod">
          <ac:chgData name="Jim Hogg" userId="34797abe98eaa765" providerId="LiveId" clId="{187F5FE1-ED3A-4572-BE86-3DFE7AA5C3E6}" dt="2019-11-04T19:49:32.227" v="435" actId="1076"/>
          <ac:spMkLst>
            <pc:docMk/>
            <pc:sldMk cId="0" sldId="310"/>
            <ac:spMk id="853" creationId="{00000000-0000-0000-0000-000000000000}"/>
          </ac:spMkLst>
        </pc:spChg>
        <pc:cxnChg chg="mod">
          <ac:chgData name="Jim Hogg" userId="34797abe98eaa765" providerId="LiveId" clId="{187F5FE1-ED3A-4572-BE86-3DFE7AA5C3E6}" dt="2019-11-04T19:47:07.230" v="415" actId="1076"/>
          <ac:cxnSpMkLst>
            <pc:docMk/>
            <pc:sldMk cId="0" sldId="310"/>
            <ac:cxnSpMk id="834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8:58.491" v="430" actId="1076"/>
          <ac:cxnSpMkLst>
            <pc:docMk/>
            <pc:sldMk cId="0" sldId="310"/>
            <ac:cxnSpMk id="842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8:58.491" v="430" actId="1076"/>
          <ac:cxnSpMkLst>
            <pc:docMk/>
            <pc:sldMk cId="0" sldId="310"/>
            <ac:cxnSpMk id="844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8:58.491" v="430" actId="1076"/>
          <ac:cxnSpMkLst>
            <pc:docMk/>
            <pc:sldMk cId="0" sldId="310"/>
            <ac:cxnSpMk id="846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8:03.735" v="428" actId="14100"/>
          <ac:cxnSpMkLst>
            <pc:docMk/>
            <pc:sldMk cId="0" sldId="310"/>
            <ac:cxnSpMk id="850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9:12.860" v="431" actId="1076"/>
          <ac:cxnSpMkLst>
            <pc:docMk/>
            <pc:sldMk cId="0" sldId="310"/>
            <ac:cxnSpMk id="851" creationId="{00000000-0000-0000-0000-000000000000}"/>
          </ac:cxnSpMkLst>
        </pc:cxnChg>
        <pc:cxnChg chg="mod">
          <ac:chgData name="Jim Hogg" userId="34797abe98eaa765" providerId="LiveId" clId="{187F5FE1-ED3A-4572-BE86-3DFE7AA5C3E6}" dt="2019-11-04T19:49:27.022" v="434" actId="14100"/>
          <ac:cxnSpMkLst>
            <pc:docMk/>
            <pc:sldMk cId="0" sldId="310"/>
            <ac:cxnSpMk id="852" creationId="{00000000-0000-0000-0000-000000000000}"/>
          </ac:cxnSpMkLst>
        </pc:cxnChg>
      </pc:sldChg>
      <pc:sldChg chg="modSp">
        <pc:chgData name="Jim Hogg" userId="34797abe98eaa765" providerId="LiveId" clId="{187F5FE1-ED3A-4572-BE86-3DFE7AA5C3E6}" dt="2019-11-04T19:51:49.827" v="441" actId="692"/>
        <pc:sldMkLst>
          <pc:docMk/>
          <pc:sldMk cId="0" sldId="317"/>
        </pc:sldMkLst>
        <pc:spChg chg="mod">
          <ac:chgData name="Jim Hogg" userId="34797abe98eaa765" providerId="LiveId" clId="{187F5FE1-ED3A-4572-BE86-3DFE7AA5C3E6}" dt="2019-11-04T19:51:49.827" v="441" actId="692"/>
          <ac:spMkLst>
            <pc:docMk/>
            <pc:sldMk cId="0" sldId="317"/>
            <ac:spMk id="945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1-04T19:52:31.631" v="445" actId="12"/>
        <pc:sldMkLst>
          <pc:docMk/>
          <pc:sldMk cId="0" sldId="318"/>
        </pc:sldMkLst>
        <pc:spChg chg="mod">
          <ac:chgData name="Jim Hogg" userId="34797abe98eaa765" providerId="LiveId" clId="{187F5FE1-ED3A-4572-BE86-3DFE7AA5C3E6}" dt="2019-11-04T19:52:31.631" v="445" actId="12"/>
          <ac:spMkLst>
            <pc:docMk/>
            <pc:sldMk cId="0" sldId="318"/>
            <ac:spMk id="953" creationId="{00000000-0000-0000-0000-000000000000}"/>
          </ac:spMkLst>
        </pc:spChg>
        <pc:spChg chg="mod">
          <ac:chgData name="Jim Hogg" userId="34797abe98eaa765" providerId="LiveId" clId="{187F5FE1-ED3A-4572-BE86-3DFE7AA5C3E6}" dt="2019-11-04T19:52:10.803" v="442" actId="1076"/>
          <ac:spMkLst>
            <pc:docMk/>
            <pc:sldMk cId="0" sldId="318"/>
            <ac:spMk id="960" creationId="{00000000-0000-0000-0000-000000000000}"/>
          </ac:spMkLst>
        </pc:spChg>
        <pc:spChg chg="mod">
          <ac:chgData name="Jim Hogg" userId="34797abe98eaa765" providerId="LiveId" clId="{187F5FE1-ED3A-4572-BE86-3DFE7AA5C3E6}" dt="2019-11-04T19:52:10.803" v="442" actId="1076"/>
          <ac:spMkLst>
            <pc:docMk/>
            <pc:sldMk cId="0" sldId="318"/>
            <ac:spMk id="961" creationId="{00000000-0000-0000-0000-000000000000}"/>
          </ac:spMkLst>
        </pc:spChg>
      </pc:sldChg>
      <pc:sldChg chg="modSp">
        <pc:chgData name="Jim Hogg" userId="34797abe98eaa765" providerId="LiveId" clId="{187F5FE1-ED3A-4572-BE86-3DFE7AA5C3E6}" dt="2019-10-29T03:54:55.245" v="79" actId="14100"/>
        <pc:sldMkLst>
          <pc:docMk/>
          <pc:sldMk cId="0" sldId="319"/>
        </pc:sldMkLst>
        <pc:spChg chg="mod">
          <ac:chgData name="Jim Hogg" userId="34797abe98eaa765" providerId="LiveId" clId="{187F5FE1-ED3A-4572-BE86-3DFE7AA5C3E6}" dt="2019-10-29T03:54:55.245" v="79" actId="14100"/>
          <ac:spMkLst>
            <pc:docMk/>
            <pc:sldMk cId="0" sldId="319"/>
            <ac:spMk id="967" creationId="{00000000-0000-0000-0000-000000000000}"/>
          </ac:spMkLst>
        </pc:spChg>
      </pc:sldChg>
      <pc:sldChg chg="setBg">
        <pc:chgData name="Jim Hogg" userId="34797abe98eaa765" providerId="LiveId" clId="{187F5FE1-ED3A-4572-BE86-3DFE7AA5C3E6}" dt="2019-10-29T03:48:40.145" v="34"/>
        <pc:sldMkLst>
          <pc:docMk/>
          <pc:sldMk cId="54916634" sldId="320"/>
        </pc:sldMkLst>
      </pc:sldChg>
      <pc:sldChg chg="modSp setBg">
        <pc:chgData name="Jim Hogg" userId="34797abe98eaa765" providerId="LiveId" clId="{187F5FE1-ED3A-4572-BE86-3DFE7AA5C3E6}" dt="2019-11-03T21:52:49.230" v="151" actId="14100"/>
        <pc:sldMkLst>
          <pc:docMk/>
          <pc:sldMk cId="3226390669" sldId="321"/>
        </pc:sldMkLst>
        <pc:spChg chg="mod">
          <ac:chgData name="Jim Hogg" userId="34797abe98eaa765" providerId="LiveId" clId="{187F5FE1-ED3A-4572-BE86-3DFE7AA5C3E6}" dt="2019-11-03T21:52:49.230" v="151" actId="14100"/>
          <ac:spMkLst>
            <pc:docMk/>
            <pc:sldMk cId="3226390669" sldId="321"/>
            <ac:spMk id="3" creationId="{D9E2244A-96CE-4CB1-998C-E3C06140DEFF}"/>
          </ac:spMkLst>
        </pc:spChg>
      </pc:sldChg>
      <pc:sldChg chg="setBg">
        <pc:chgData name="Jim Hogg" userId="34797abe98eaa765" providerId="LiveId" clId="{187F5FE1-ED3A-4572-BE86-3DFE7AA5C3E6}" dt="2019-10-29T03:51:16.755" v="52"/>
        <pc:sldMkLst>
          <pc:docMk/>
          <pc:sldMk cId="469840102" sldId="322"/>
        </pc:sldMkLst>
      </pc:sldChg>
      <pc:sldChg chg="modSp setBg">
        <pc:chgData name="Jim Hogg" userId="34797abe98eaa765" providerId="LiveId" clId="{187F5FE1-ED3A-4572-BE86-3DFE7AA5C3E6}" dt="2019-10-29T03:52:39.715" v="63"/>
        <pc:sldMkLst>
          <pc:docMk/>
          <pc:sldMk cId="4102114177" sldId="323"/>
        </pc:sldMkLst>
        <pc:spChg chg="mod">
          <ac:chgData name="Jim Hogg" userId="34797abe98eaa765" providerId="LiveId" clId="{187F5FE1-ED3A-4572-BE86-3DFE7AA5C3E6}" dt="2019-10-29T03:52:30.949" v="61" actId="207"/>
          <ac:spMkLst>
            <pc:docMk/>
            <pc:sldMk cId="4102114177" sldId="323"/>
            <ac:spMk id="4" creationId="{8705D256-1CB8-4874-8AE2-57AA64F8FB17}"/>
          </ac:spMkLst>
        </pc:spChg>
      </pc:sldChg>
      <pc:sldChg chg="setBg">
        <pc:chgData name="Jim Hogg" userId="34797abe98eaa765" providerId="LiveId" clId="{187F5FE1-ED3A-4572-BE86-3DFE7AA5C3E6}" dt="2019-10-29T03:53:35.536" v="71"/>
        <pc:sldMkLst>
          <pc:docMk/>
          <pc:sldMk cId="4029658019" sldId="324"/>
        </pc:sldMkLst>
      </pc:sldChg>
      <pc:sldChg chg="setBg">
        <pc:chgData name="Jim Hogg" userId="34797abe98eaa765" providerId="LiveId" clId="{187F5FE1-ED3A-4572-BE86-3DFE7AA5C3E6}" dt="2019-10-29T03:54:39.572" v="77"/>
        <pc:sldMkLst>
          <pc:docMk/>
          <pc:sldMk cId="99355491" sldId="325"/>
        </pc:sldMkLst>
      </pc:sldChg>
      <pc:sldChg chg="addSp modSp add">
        <pc:chgData name="Jim Hogg" userId="34797abe98eaa765" providerId="LiveId" clId="{187F5FE1-ED3A-4572-BE86-3DFE7AA5C3E6}" dt="2019-11-10T15:05:52.261" v="760" actId="1076"/>
        <pc:sldMkLst>
          <pc:docMk/>
          <pc:sldMk cId="3749349561" sldId="326"/>
        </pc:sldMkLst>
        <pc:spChg chg="add mod">
          <ac:chgData name="Jim Hogg" userId="34797abe98eaa765" providerId="LiveId" clId="{187F5FE1-ED3A-4572-BE86-3DFE7AA5C3E6}" dt="2019-11-10T15:03:39.141" v="745" actId="1076"/>
          <ac:spMkLst>
            <pc:docMk/>
            <pc:sldMk cId="3749349561" sldId="326"/>
            <ac:spMk id="4" creationId="{6B12197A-0571-4F66-AE75-8CCE3E9B9574}"/>
          </ac:spMkLst>
        </pc:spChg>
        <pc:spChg chg="add mod">
          <ac:chgData name="Jim Hogg" userId="34797abe98eaa765" providerId="LiveId" clId="{187F5FE1-ED3A-4572-BE86-3DFE7AA5C3E6}" dt="2019-11-10T15:01:58.267" v="726" actId="20577"/>
          <ac:spMkLst>
            <pc:docMk/>
            <pc:sldMk cId="3749349561" sldId="326"/>
            <ac:spMk id="5" creationId="{1141EBF1-7020-4317-BFF7-BD482DEA6A5D}"/>
          </ac:spMkLst>
        </pc:spChg>
        <pc:spChg chg="add mod ord">
          <ac:chgData name="Jim Hogg" userId="34797abe98eaa765" providerId="LiveId" clId="{187F5FE1-ED3A-4572-BE86-3DFE7AA5C3E6}" dt="2019-11-10T15:05:12.810" v="755" actId="14100"/>
          <ac:spMkLst>
            <pc:docMk/>
            <pc:sldMk cId="3749349561" sldId="326"/>
            <ac:spMk id="7" creationId="{7F364D04-EB0F-4CAE-A70D-00897FEA5F74}"/>
          </ac:spMkLst>
        </pc:spChg>
        <pc:spChg chg="add mod">
          <ac:chgData name="Jim Hogg" userId="34797abe98eaa765" providerId="LiveId" clId="{187F5FE1-ED3A-4572-BE86-3DFE7AA5C3E6}" dt="2019-11-10T15:05:52.261" v="760" actId="1076"/>
          <ac:spMkLst>
            <pc:docMk/>
            <pc:sldMk cId="3749349561" sldId="326"/>
            <ac:spMk id="15" creationId="{7B90A649-FAE7-4FC0-A6FC-484E4D71BBB2}"/>
          </ac:spMkLst>
        </pc:spChg>
        <pc:spChg chg="add mod ord">
          <ac:chgData name="Jim Hogg" userId="34797abe98eaa765" providerId="LiveId" clId="{187F5FE1-ED3A-4572-BE86-3DFE7AA5C3E6}" dt="2019-11-10T15:05:52.261" v="760" actId="1076"/>
          <ac:spMkLst>
            <pc:docMk/>
            <pc:sldMk cId="3749349561" sldId="326"/>
            <ac:spMk id="18" creationId="{964D2DF8-8D3B-412E-8363-8DC66767450C}"/>
          </ac:spMkLst>
        </pc:spChg>
        <pc:picChg chg="add mod">
          <ac:chgData name="Jim Hogg" userId="34797abe98eaa765" providerId="LiveId" clId="{187F5FE1-ED3A-4572-BE86-3DFE7AA5C3E6}" dt="2019-11-10T15:03:27.893" v="743" actId="14100"/>
          <ac:picMkLst>
            <pc:docMk/>
            <pc:sldMk cId="3749349561" sldId="326"/>
            <ac:picMk id="6" creationId="{CA49643A-F059-4F2C-8C36-5D171B1D6E21}"/>
          </ac:picMkLst>
        </pc:picChg>
        <pc:picChg chg="add mod">
          <ac:chgData name="Jim Hogg" userId="34797abe98eaa765" providerId="LiveId" clId="{187F5FE1-ED3A-4572-BE86-3DFE7AA5C3E6}" dt="2019-11-10T15:03:27.893" v="743" actId="14100"/>
          <ac:picMkLst>
            <pc:docMk/>
            <pc:sldMk cId="3749349561" sldId="326"/>
            <ac:picMk id="1026" creationId="{C5BCA201-E219-43C0-AFFD-20B813B84DCF}"/>
          </ac:picMkLst>
        </pc:picChg>
        <pc:picChg chg="add mod">
          <ac:chgData name="Jim Hogg" userId="34797abe98eaa765" providerId="LiveId" clId="{187F5FE1-ED3A-4572-BE86-3DFE7AA5C3E6}" dt="2019-11-10T15:03:27.893" v="743" actId="14100"/>
          <ac:picMkLst>
            <pc:docMk/>
            <pc:sldMk cId="3749349561" sldId="326"/>
            <ac:picMk id="1028" creationId="{B241425F-69DD-4EC5-BA09-6A46CC64E472}"/>
          </ac:picMkLst>
        </pc:picChg>
        <pc:picChg chg="add mod">
          <ac:chgData name="Jim Hogg" userId="34797abe98eaa765" providerId="LiveId" clId="{187F5FE1-ED3A-4572-BE86-3DFE7AA5C3E6}" dt="2019-11-10T15:03:27.893" v="743" actId="14100"/>
          <ac:picMkLst>
            <pc:docMk/>
            <pc:sldMk cId="3749349561" sldId="326"/>
            <ac:picMk id="1030" creationId="{D7CF43DC-9079-4470-8DC2-646C3804D997}"/>
          </ac:picMkLst>
        </pc:picChg>
        <pc:picChg chg="add mod">
          <ac:chgData name="Jim Hogg" userId="34797abe98eaa765" providerId="LiveId" clId="{187F5FE1-ED3A-4572-BE86-3DFE7AA5C3E6}" dt="2019-11-10T15:03:27.893" v="743" actId="14100"/>
          <ac:picMkLst>
            <pc:docMk/>
            <pc:sldMk cId="3749349561" sldId="326"/>
            <ac:picMk id="1032" creationId="{89FF4229-2E19-4947-B0EF-107AFB332259}"/>
          </ac:picMkLst>
        </pc:picChg>
        <pc:picChg chg="add mod">
          <ac:chgData name="Jim Hogg" userId="34797abe98eaa765" providerId="LiveId" clId="{187F5FE1-ED3A-4572-BE86-3DFE7AA5C3E6}" dt="2019-11-10T15:05:52.261" v="760" actId="1076"/>
          <ac:picMkLst>
            <pc:docMk/>
            <pc:sldMk cId="3749349561" sldId="326"/>
            <ac:picMk id="1034" creationId="{B79AB18F-2DCD-48A8-B0BD-DF53FD58AEA7}"/>
          </ac:picMkLst>
        </pc:picChg>
        <pc:picChg chg="add mod">
          <ac:chgData name="Jim Hogg" userId="34797abe98eaa765" providerId="LiveId" clId="{187F5FE1-ED3A-4572-BE86-3DFE7AA5C3E6}" dt="2019-11-10T15:05:52.261" v="760" actId="1076"/>
          <ac:picMkLst>
            <pc:docMk/>
            <pc:sldMk cId="3749349561" sldId="326"/>
            <ac:picMk id="1036" creationId="{0F2B1A2C-396F-4536-ADEC-42F1E3F0C881}"/>
          </ac:picMkLst>
        </pc:picChg>
        <pc:picChg chg="add mod">
          <ac:chgData name="Jim Hogg" userId="34797abe98eaa765" providerId="LiveId" clId="{187F5FE1-ED3A-4572-BE86-3DFE7AA5C3E6}" dt="2019-11-10T15:05:52.261" v="760" actId="1076"/>
          <ac:picMkLst>
            <pc:docMk/>
            <pc:sldMk cId="3749349561" sldId="326"/>
            <ac:picMk id="1038" creationId="{A945DE7C-4B61-4ECB-94CC-767770195FDA}"/>
          </ac:picMkLst>
        </pc:picChg>
        <pc:picChg chg="add mod">
          <ac:chgData name="Jim Hogg" userId="34797abe98eaa765" providerId="LiveId" clId="{187F5FE1-ED3A-4572-BE86-3DFE7AA5C3E6}" dt="2019-11-10T15:05:52.261" v="760" actId="1076"/>
          <ac:picMkLst>
            <pc:docMk/>
            <pc:sldMk cId="3749349561" sldId="326"/>
            <ac:picMk id="1040" creationId="{F02DAFB2-0F9A-4BCE-8C5A-1FDB1B5EFECE}"/>
          </ac:picMkLst>
        </pc:picChg>
        <pc:picChg chg="add mod">
          <ac:chgData name="Jim Hogg" userId="34797abe98eaa765" providerId="LiveId" clId="{187F5FE1-ED3A-4572-BE86-3DFE7AA5C3E6}" dt="2019-11-10T15:05:52.261" v="760" actId="1076"/>
          <ac:picMkLst>
            <pc:docMk/>
            <pc:sldMk cId="3749349561" sldId="326"/>
            <ac:picMk id="1042" creationId="{C9011B2E-BB60-41A8-B834-0378239BF95D}"/>
          </ac:picMkLst>
        </pc:picChg>
      </pc:sldChg>
      <pc:sldChg chg="addSp modSp add del">
        <pc:chgData name="Jim Hogg" userId="34797abe98eaa765" providerId="LiveId" clId="{187F5FE1-ED3A-4572-BE86-3DFE7AA5C3E6}" dt="2019-11-12T04:55:46.899" v="1258" actId="47"/>
        <pc:sldMkLst>
          <pc:docMk/>
          <pc:sldMk cId="3518079644" sldId="327"/>
        </pc:sldMkLst>
        <pc:spChg chg="add mod">
          <ac:chgData name="Jim Hogg" userId="34797abe98eaa765" providerId="LiveId" clId="{187F5FE1-ED3A-4572-BE86-3DFE7AA5C3E6}" dt="2019-11-12T04:52:09.996" v="810" actId="403"/>
          <ac:spMkLst>
            <pc:docMk/>
            <pc:sldMk cId="3518079644" sldId="327"/>
            <ac:spMk id="4" creationId="{542BE0F4-2D3A-4898-B736-658E08659598}"/>
          </ac:spMkLst>
        </pc:spChg>
        <pc:spChg chg="add mod">
          <ac:chgData name="Jim Hogg" userId="34797abe98eaa765" providerId="LiveId" clId="{187F5FE1-ED3A-4572-BE86-3DFE7AA5C3E6}" dt="2019-11-12T04:55:25.914" v="1257" actId="20577"/>
          <ac:spMkLst>
            <pc:docMk/>
            <pc:sldMk cId="3518079644" sldId="327"/>
            <ac:spMk id="5" creationId="{C7B1E0D9-0014-4DB8-81B1-21DD753D1D8E}"/>
          </ac:spMkLst>
        </pc:spChg>
      </pc:sldChg>
      <pc:sldMasterChg chg="modSp setBg modSldLayout">
        <pc:chgData name="Jim Hogg" userId="34797abe98eaa765" providerId="LiveId" clId="{187F5FE1-ED3A-4572-BE86-3DFE7AA5C3E6}" dt="2019-11-03T22:05:03.269" v="210" actId="1076"/>
        <pc:sldMasterMkLst>
          <pc:docMk/>
          <pc:sldMasterMk cId="3820662131" sldId="2147483798"/>
        </pc:sldMasterMkLst>
        <pc:spChg chg="mod">
          <ac:chgData name="Jim Hogg" userId="34797abe98eaa765" providerId="LiveId" clId="{187F5FE1-ED3A-4572-BE86-3DFE7AA5C3E6}" dt="2019-10-29T03:45:55.786" v="19" actId="1076"/>
          <ac:spMkLst>
            <pc:docMk/>
            <pc:sldMasterMk cId="3820662131" sldId="2147483798"/>
            <ac:spMk id="2" creationId="{00000000-0000-0000-0000-000000000000}"/>
          </ac:spMkLst>
        </pc:spChg>
        <pc:spChg chg="mod">
          <ac:chgData name="Jim Hogg" userId="34797abe98eaa765" providerId="LiveId" clId="{187F5FE1-ED3A-4572-BE86-3DFE7AA5C3E6}" dt="2019-11-03T21:53:53.239" v="154" actId="1076"/>
          <ac:spMkLst>
            <pc:docMk/>
            <pc:sldMasterMk cId="3820662131" sldId="2147483798"/>
            <ac:spMk id="5" creationId="{00000000-0000-0000-0000-000000000000}"/>
          </ac:spMkLst>
        </pc:spChg>
        <pc:sldLayoutChg chg="setBg">
          <pc:chgData name="Jim Hogg" userId="34797abe98eaa765" providerId="LiveId" clId="{187F5FE1-ED3A-4572-BE86-3DFE7AA5C3E6}" dt="2019-10-29T03:46:39.962" v="21"/>
          <pc:sldLayoutMkLst>
            <pc:docMk/>
            <pc:sldMasterMk cId="3820662131" sldId="2147483798"/>
            <pc:sldLayoutMk cId="1205996343" sldId="2147483799"/>
          </pc:sldLayoutMkLst>
        </pc:sldLayoutChg>
        <pc:sldLayoutChg chg="modSp setBg">
          <pc:chgData name="Jim Hogg" userId="34797abe98eaa765" providerId="LiveId" clId="{187F5FE1-ED3A-4572-BE86-3DFE7AA5C3E6}" dt="2019-11-03T21:51:47.353" v="145" actId="14100"/>
          <pc:sldLayoutMkLst>
            <pc:docMk/>
            <pc:sldMasterMk cId="3820662131" sldId="2147483798"/>
            <pc:sldLayoutMk cId="3890722206" sldId="2147483800"/>
          </pc:sldLayoutMkLst>
          <pc:spChg chg="mod">
            <ac:chgData name="Jim Hogg" userId="34797abe98eaa765" providerId="LiveId" clId="{187F5FE1-ED3A-4572-BE86-3DFE7AA5C3E6}" dt="2019-11-03T21:51:47.353" v="145" actId="14100"/>
            <ac:spMkLst>
              <pc:docMk/>
              <pc:sldMasterMk cId="3820662131" sldId="2147483798"/>
              <pc:sldLayoutMk cId="3890722206" sldId="2147483800"/>
              <ac:spMk id="9" creationId="{00000000-0000-0000-0000-000000000000}"/>
            </ac:spMkLst>
          </pc:spChg>
        </pc:sldLayoutChg>
        <pc:sldLayoutChg chg="setBg">
          <pc:chgData name="Jim Hogg" userId="34797abe98eaa765" providerId="LiveId" clId="{187F5FE1-ED3A-4572-BE86-3DFE7AA5C3E6}" dt="2019-10-29T03:46:39.962" v="21"/>
          <pc:sldLayoutMkLst>
            <pc:docMk/>
            <pc:sldMasterMk cId="3820662131" sldId="2147483798"/>
            <pc:sldLayoutMk cId="1549283282" sldId="2147483801"/>
          </pc:sldLayoutMkLst>
        </pc:sldLayoutChg>
        <pc:sldLayoutChg chg="modSp setBg">
          <pc:chgData name="Jim Hogg" userId="34797abe98eaa765" providerId="LiveId" clId="{187F5FE1-ED3A-4572-BE86-3DFE7AA5C3E6}" dt="2019-11-03T22:03:18.769" v="175" actId="1076"/>
          <pc:sldLayoutMkLst>
            <pc:docMk/>
            <pc:sldMasterMk cId="3820662131" sldId="2147483798"/>
            <pc:sldLayoutMk cId="3944779881" sldId="2147483802"/>
          </pc:sldLayoutMkLst>
          <pc:spChg chg="mod">
            <ac:chgData name="Jim Hogg" userId="34797abe98eaa765" providerId="LiveId" clId="{187F5FE1-ED3A-4572-BE86-3DFE7AA5C3E6}" dt="2019-11-03T22:03:18.769" v="175" actId="1076"/>
            <ac:spMkLst>
              <pc:docMk/>
              <pc:sldMasterMk cId="3820662131" sldId="2147483798"/>
              <pc:sldLayoutMk cId="3944779881" sldId="2147483802"/>
              <ac:spMk id="10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3:23.949" v="176" actId="1076"/>
          <pc:sldLayoutMkLst>
            <pc:docMk/>
            <pc:sldMasterMk cId="3820662131" sldId="2147483798"/>
            <pc:sldLayoutMk cId="2779671805" sldId="2147483803"/>
          </pc:sldLayoutMkLst>
          <pc:spChg chg="mod">
            <ac:chgData name="Jim Hogg" userId="34797abe98eaa765" providerId="LiveId" clId="{187F5FE1-ED3A-4572-BE86-3DFE7AA5C3E6}" dt="2019-11-03T22:03:23.949" v="176" actId="1076"/>
            <ac:spMkLst>
              <pc:docMk/>
              <pc:sldMasterMk cId="3820662131" sldId="2147483798"/>
              <pc:sldLayoutMk cId="2779671805" sldId="2147483803"/>
              <ac:spMk id="9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3:38.536" v="182" actId="1076"/>
          <pc:sldLayoutMkLst>
            <pc:docMk/>
            <pc:sldMasterMk cId="3820662131" sldId="2147483798"/>
            <pc:sldLayoutMk cId="2280139387" sldId="2147483804"/>
          </pc:sldLayoutMkLst>
          <pc:spChg chg="mod">
            <ac:chgData name="Jim Hogg" userId="34797abe98eaa765" providerId="LiveId" clId="{187F5FE1-ED3A-4572-BE86-3DFE7AA5C3E6}" dt="2019-11-03T22:03:38.536" v="182" actId="1076"/>
            <ac:spMkLst>
              <pc:docMk/>
              <pc:sldMasterMk cId="3820662131" sldId="2147483798"/>
              <pc:sldLayoutMk cId="2280139387" sldId="2147483804"/>
              <ac:spMk id="5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3:46.599" v="184" actId="1076"/>
          <pc:sldLayoutMkLst>
            <pc:docMk/>
            <pc:sldMasterMk cId="3820662131" sldId="2147483798"/>
            <pc:sldLayoutMk cId="66523008" sldId="2147483805"/>
          </pc:sldLayoutMkLst>
          <pc:spChg chg="mod">
            <ac:chgData name="Jim Hogg" userId="34797abe98eaa765" providerId="LiveId" clId="{187F5FE1-ED3A-4572-BE86-3DFE7AA5C3E6}" dt="2019-11-03T21:53:44.038" v="153" actId="1076"/>
            <ac:spMkLst>
              <pc:docMk/>
              <pc:sldMasterMk cId="3820662131" sldId="2147483798"/>
              <pc:sldLayoutMk cId="66523008" sldId="2147483805"/>
              <ac:spMk id="3" creationId="{00000000-0000-0000-0000-000000000000}"/>
            </ac:spMkLst>
          </pc:spChg>
          <pc:spChg chg="mod">
            <ac:chgData name="Jim Hogg" userId="34797abe98eaa765" providerId="LiveId" clId="{187F5FE1-ED3A-4572-BE86-3DFE7AA5C3E6}" dt="2019-11-03T22:03:46.599" v="184" actId="1076"/>
            <ac:spMkLst>
              <pc:docMk/>
              <pc:sldMasterMk cId="3820662131" sldId="2147483798"/>
              <pc:sldLayoutMk cId="66523008" sldId="2147483805"/>
              <ac:spMk id="4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4:01.348" v="190" actId="1076"/>
          <pc:sldLayoutMkLst>
            <pc:docMk/>
            <pc:sldMasterMk cId="3820662131" sldId="2147483798"/>
            <pc:sldLayoutMk cId="2860146" sldId="2147483806"/>
          </pc:sldLayoutMkLst>
          <pc:spChg chg="mod">
            <ac:chgData name="Jim Hogg" userId="34797abe98eaa765" providerId="LiveId" clId="{187F5FE1-ED3A-4572-BE86-3DFE7AA5C3E6}" dt="2019-11-03T22:04:01.348" v="190" actId="1076"/>
            <ac:spMkLst>
              <pc:docMk/>
              <pc:sldMasterMk cId="3820662131" sldId="2147483798"/>
              <pc:sldLayoutMk cId="2860146" sldId="2147483806"/>
              <ac:spMk id="11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4:22.155" v="198" actId="1076"/>
          <pc:sldLayoutMkLst>
            <pc:docMk/>
            <pc:sldMasterMk cId="3820662131" sldId="2147483798"/>
            <pc:sldLayoutMk cId="1501395701" sldId="2147483807"/>
          </pc:sldLayoutMkLst>
          <pc:spChg chg="mod">
            <ac:chgData name="Jim Hogg" userId="34797abe98eaa765" providerId="LiveId" clId="{187F5FE1-ED3A-4572-BE86-3DFE7AA5C3E6}" dt="2019-11-03T22:04:16.529" v="197" actId="1076"/>
            <ac:spMkLst>
              <pc:docMk/>
              <pc:sldMasterMk cId="3820662131" sldId="2147483798"/>
              <pc:sldLayoutMk cId="1501395701" sldId="2147483807"/>
              <ac:spMk id="3" creationId="{00000000-0000-0000-0000-000000000000}"/>
            </ac:spMkLst>
          </pc:spChg>
          <pc:spChg chg="mod">
            <ac:chgData name="Jim Hogg" userId="34797abe98eaa765" providerId="LiveId" clId="{187F5FE1-ED3A-4572-BE86-3DFE7AA5C3E6}" dt="2019-11-03T22:04:22.155" v="198" actId="1076"/>
            <ac:spMkLst>
              <pc:docMk/>
              <pc:sldMasterMk cId="3820662131" sldId="2147483798"/>
              <pc:sldLayoutMk cId="1501395701" sldId="2147483807"/>
              <ac:spMk id="10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4:36.319" v="204" actId="1076"/>
          <pc:sldLayoutMkLst>
            <pc:docMk/>
            <pc:sldMasterMk cId="3820662131" sldId="2147483798"/>
            <pc:sldLayoutMk cId="2342341079" sldId="2147483808"/>
          </pc:sldLayoutMkLst>
          <pc:spChg chg="mod">
            <ac:chgData name="Jim Hogg" userId="34797abe98eaa765" providerId="LiveId" clId="{187F5FE1-ED3A-4572-BE86-3DFE7AA5C3E6}" dt="2019-11-03T22:04:36.319" v="204" actId="1076"/>
            <ac:spMkLst>
              <pc:docMk/>
              <pc:sldMasterMk cId="3820662131" sldId="2147483798"/>
              <pc:sldLayoutMk cId="2342341079" sldId="2147483808"/>
              <ac:spMk id="6" creationId="{00000000-0000-0000-0000-000000000000}"/>
            </ac:spMkLst>
          </pc:spChg>
        </pc:sldLayoutChg>
        <pc:sldLayoutChg chg="modSp setBg">
          <pc:chgData name="Jim Hogg" userId="34797abe98eaa765" providerId="LiveId" clId="{187F5FE1-ED3A-4572-BE86-3DFE7AA5C3E6}" dt="2019-11-03T22:05:03.269" v="210" actId="1076"/>
          <pc:sldLayoutMkLst>
            <pc:docMk/>
            <pc:sldMasterMk cId="3820662131" sldId="2147483798"/>
            <pc:sldLayoutMk cId="2404709926" sldId="2147483809"/>
          </pc:sldLayoutMkLst>
          <pc:spChg chg="mod">
            <ac:chgData name="Jim Hogg" userId="34797abe98eaa765" providerId="LiveId" clId="{187F5FE1-ED3A-4572-BE86-3DFE7AA5C3E6}" dt="2019-11-03T22:05:03.269" v="210" actId="1076"/>
            <ac:spMkLst>
              <pc:docMk/>
              <pc:sldMasterMk cId="3820662131" sldId="2147483798"/>
              <pc:sldLayoutMk cId="2404709926" sldId="2147483809"/>
              <ac:spMk id="6" creationId="{00000000-0000-0000-0000-000000000000}"/>
            </ac:spMkLst>
          </pc:spChg>
        </pc:sldLayoutChg>
      </pc:sldMasterChg>
    </pc:docChg>
  </pc:docChgLst>
  <pc:docChgLst>
    <pc:chgData name="Jim Hogg" userId="34797abe98eaa765" providerId="LiveId" clId="{0D060E4A-1D42-4FFF-96E8-D0FE8C2DAF5C}"/>
    <pc:docChg chg="custSel modSld">
      <pc:chgData name="Jim Hogg" userId="34797abe98eaa765" providerId="LiveId" clId="{0D060E4A-1D42-4FFF-96E8-D0FE8C2DAF5C}" dt="2020-01-02T16:52:29.371" v="259" actId="1076"/>
      <pc:docMkLst>
        <pc:docMk/>
      </pc:docMkLst>
      <pc:sldChg chg="modTransition">
        <pc:chgData name="Jim Hogg" userId="34797abe98eaa765" providerId="LiveId" clId="{0D060E4A-1D42-4FFF-96E8-D0FE8C2DAF5C}" dt="2020-01-02T16:50:56.653" v="213"/>
        <pc:sldMkLst>
          <pc:docMk/>
          <pc:sldMk cId="0" sldId="260"/>
        </pc:sldMkLst>
      </pc:sldChg>
      <pc:sldChg chg="modSp">
        <pc:chgData name="Jim Hogg" userId="34797abe98eaa765" providerId="LiveId" clId="{0D060E4A-1D42-4FFF-96E8-D0FE8C2DAF5C}" dt="2020-01-02T16:52:29.371" v="259" actId="1076"/>
        <pc:sldMkLst>
          <pc:docMk/>
          <pc:sldMk cId="0" sldId="269"/>
        </pc:sldMkLst>
        <pc:spChg chg="mod">
          <ac:chgData name="Jim Hogg" userId="34797abe98eaa765" providerId="LiveId" clId="{0D060E4A-1D42-4FFF-96E8-D0FE8C2DAF5C}" dt="2020-01-02T16:52:29.371" v="259" actId="1076"/>
          <ac:spMkLst>
            <pc:docMk/>
            <pc:sldMk cId="0" sldId="269"/>
            <ac:spMk id="340" creationId="{00000000-0000-0000-0000-000000000000}"/>
          </ac:spMkLst>
        </pc:spChg>
      </pc:sldChg>
      <pc:sldChg chg="addSp modSp">
        <pc:chgData name="Jim Hogg" userId="34797abe98eaa765" providerId="LiveId" clId="{0D060E4A-1D42-4FFF-96E8-D0FE8C2DAF5C}" dt="2019-12-18T05:33:57.824" v="212" actId="207"/>
        <pc:sldMkLst>
          <pc:docMk/>
          <pc:sldMk cId="0" sldId="279"/>
        </pc:sldMkLst>
        <pc:spChg chg="add mod">
          <ac:chgData name="Jim Hogg" userId="34797abe98eaa765" providerId="LiveId" clId="{0D060E4A-1D42-4FFF-96E8-D0FE8C2DAF5C}" dt="2019-12-18T05:33:08.160" v="207" actId="20577"/>
          <ac:spMkLst>
            <pc:docMk/>
            <pc:sldMk cId="0" sldId="279"/>
            <ac:spMk id="7" creationId="{ABFF45D3-E412-4BF8-89BB-27EEAFD07BDE}"/>
          </ac:spMkLst>
        </pc:spChg>
        <pc:spChg chg="mod">
          <ac:chgData name="Jim Hogg" userId="34797abe98eaa765" providerId="LiveId" clId="{0D060E4A-1D42-4FFF-96E8-D0FE8C2DAF5C}" dt="2019-12-18T05:33:57.824" v="212" actId="207"/>
          <ac:spMkLst>
            <pc:docMk/>
            <pc:sldMk cId="0" sldId="279"/>
            <ac:spMk id="447" creationId="{00000000-0000-0000-0000-000000000000}"/>
          </ac:spMkLst>
        </pc:spChg>
        <pc:spChg chg="mod">
          <ac:chgData name="Jim Hogg" userId="34797abe98eaa765" providerId="LiveId" clId="{0D060E4A-1D42-4FFF-96E8-D0FE8C2DAF5C}" dt="2019-12-18T05:33:30.771" v="210" actId="1076"/>
          <ac:spMkLst>
            <pc:docMk/>
            <pc:sldMk cId="0" sldId="279"/>
            <ac:spMk id="450" creationId="{00000000-0000-0000-0000-000000000000}"/>
          </ac:spMkLst>
        </pc:spChg>
      </pc:sldChg>
      <pc:sldChg chg="modSp">
        <pc:chgData name="Jim Hogg" userId="34797abe98eaa765" providerId="LiveId" clId="{0D060E4A-1D42-4FFF-96E8-D0FE8C2DAF5C}" dt="2019-12-12T17:45:27.508" v="68" actId="14100"/>
        <pc:sldMkLst>
          <pc:docMk/>
          <pc:sldMk cId="0" sldId="292"/>
        </pc:sldMkLst>
        <pc:spChg chg="mod">
          <ac:chgData name="Jim Hogg" userId="34797abe98eaa765" providerId="LiveId" clId="{0D060E4A-1D42-4FFF-96E8-D0FE8C2DAF5C}" dt="2019-12-12T17:41:59.924" v="44" actId="1076"/>
          <ac:spMkLst>
            <pc:docMk/>
            <pc:sldMk cId="0" sldId="292"/>
            <ac:spMk id="3" creationId="{00000000-0000-0000-0000-000000000000}"/>
          </ac:spMkLst>
        </pc:spChg>
        <pc:spChg chg="mod">
          <ac:chgData name="Jim Hogg" userId="34797abe98eaa765" providerId="LiveId" clId="{0D060E4A-1D42-4FFF-96E8-D0FE8C2DAF5C}" dt="2019-12-12T17:45:27.508" v="68" actId="14100"/>
          <ac:spMkLst>
            <pc:docMk/>
            <pc:sldMk cId="0" sldId="292"/>
            <ac:spMk id="8" creationId="{00000000-0000-0000-0000-000000000000}"/>
          </ac:spMkLst>
        </pc:spChg>
        <pc:spChg chg="mod">
          <ac:chgData name="Jim Hogg" userId="34797abe98eaa765" providerId="LiveId" clId="{0D060E4A-1D42-4FFF-96E8-D0FE8C2DAF5C}" dt="2019-12-12T17:44:28.407" v="63" actId="14100"/>
          <ac:spMkLst>
            <pc:docMk/>
            <pc:sldMk cId="0" sldId="292"/>
            <ac:spMk id="9" creationId="{00000000-0000-0000-0000-000000000000}"/>
          </ac:spMkLst>
        </pc:spChg>
        <pc:spChg chg="mod">
          <ac:chgData name="Jim Hogg" userId="34797abe98eaa765" providerId="LiveId" clId="{0D060E4A-1D42-4FFF-96E8-D0FE8C2DAF5C}" dt="2019-12-12T17:41:59.924" v="44" actId="1076"/>
          <ac:spMkLst>
            <pc:docMk/>
            <pc:sldMk cId="0" sldId="292"/>
            <ac:spMk id="11" creationId="{00000000-0000-0000-0000-000000000000}"/>
          </ac:spMkLst>
        </pc:spChg>
        <pc:spChg chg="mod">
          <ac:chgData name="Jim Hogg" userId="34797abe98eaa765" providerId="LiveId" clId="{0D060E4A-1D42-4FFF-96E8-D0FE8C2DAF5C}" dt="2019-12-12T17:41:59.924" v="44" actId="1076"/>
          <ac:spMkLst>
            <pc:docMk/>
            <pc:sldMk cId="0" sldId="292"/>
            <ac:spMk id="12" creationId="{00000000-0000-0000-0000-000000000000}"/>
          </ac:spMkLst>
        </pc:spChg>
        <pc:spChg chg="mod">
          <ac:chgData name="Jim Hogg" userId="34797abe98eaa765" providerId="LiveId" clId="{0D060E4A-1D42-4FFF-96E8-D0FE8C2DAF5C}" dt="2019-12-12T17:42:45.742" v="47" actId="14100"/>
          <ac:spMkLst>
            <pc:docMk/>
            <pc:sldMk cId="0" sldId="292"/>
            <ac:spMk id="560" creationId="{00000000-0000-0000-0000-000000000000}"/>
          </ac:spMkLst>
        </pc:spChg>
        <pc:spChg chg="mod">
          <ac:chgData name="Jim Hogg" userId="34797abe98eaa765" providerId="LiveId" clId="{0D060E4A-1D42-4FFF-96E8-D0FE8C2DAF5C}" dt="2019-12-12T17:41:49.924" v="43" actId="1076"/>
          <ac:spMkLst>
            <pc:docMk/>
            <pc:sldMk cId="0" sldId="292"/>
            <ac:spMk id="5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847D5-931E-4588-8A22-88ADCFBFD172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1525F-E4F8-45E6-9C26-91315112E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969b16d7_2_7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62969b16d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62969b16d7_2_7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670524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2969b16d7_2_12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62969b16d7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60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969b16d7_2_134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62969b16d7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875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2969b16d7_2_10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62969b16d7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7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2969b16d7_0_4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62969b16d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452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2969b16d7_2_146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62969b16d7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69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2969b16d7_2_15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62969b16d7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023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2969b16d7_2_17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62969b16d7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69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2969b16d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2969b16d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174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2969b16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2969b16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405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2969b16d7_1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2969b16d7_1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44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969b16d7_1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g62969b16d7_12_53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8" name="Google Shape;238;g62969b16d7_12_53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4323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969b16d7_2_19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62969b16d7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733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2969b16d7_1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2969b16d7_1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739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2969b16d7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4" name="Google Shape;444;g62969b16d7_2_20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5" name="Google Shape;445;g62969b16d7_2_208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787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49ed8f2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3" name="Google Shape;453;g649ed8f2a4_0_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4" name="Google Shape;454;g649ed8f2a4_0_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4418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2969b16d7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g62969b16d7_2_217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3" name="Google Shape;463;g62969b16d7_2_217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395406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2969b16d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2" name="Google Shape;472;g62969b16d7_2_227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3" name="Google Shape;473;g62969b16d7_2_227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819915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3f17c43f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7" name="Google Shape;487;g63f17c43fc_0_13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88" name="Google Shape;488;g63f17c43fc_0_131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70814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3f17c43f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3f17c43f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895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4ec9bca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4ec9bca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449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4ec9bca5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3" name="Google Shape;513;g64ec9bca5a_0_7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4" name="Google Shape;514;g64ec9bca5a_0_7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1648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969b16d7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62969b16d7_2_9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6" name="Google Shape;246;g62969b16d7_2_93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291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62969b16d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2" name="Google Shape;522;g62969b16d7_0_5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3" name="Google Shape;523;g62969b16d7_0_58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4403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62969b16d7_1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0" name="Google Shape;530;g62969b16d7_12_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1" name="Google Shape;531;g62969b16d7_12_2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50073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62969b16d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9" name="Google Shape;539;g62969b16d7_0_99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0" name="Google Shape;540;g62969b16d7_0_99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36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511513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2969b16d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2969b16d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84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BEA8F8-C663-4EC8-8F2B-6D448E0E605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7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969b16d7_2_242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62969b16d7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g62969b16d7_2_24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391597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2969b16d7_2_25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62969b16d7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1450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62969b16d7_0_3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62969b16d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0623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2969b16d7_11_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62969b16d7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7529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6f8b0a90fb_0_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g6f8b0a90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1961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969b16d7_2_23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62969b16d7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980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62969b16d7_12_1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g62969b16d7_1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4239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2969b16d7_12_154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g62969b16d7_1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791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2969b16d7_12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6" name="Google Shape;646;g62969b16d7_12_179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7" name="Google Shape;647;g62969b16d7_12_179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48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534093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2969b16d7_2_268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62969b16d7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1395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969b16d7_2_282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62969b16d7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Google Shape;671;g62969b16d7_2_28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Au02: from Cooper’s slides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0467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2969b16d7_2_297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62969b16d7_2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9" name="Google Shape;679;g62969b16d7_2_297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Au02: from Cooper’s slides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45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62969b16d7_2_314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g62969b16d7_2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9636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2969b16d7_2_35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g62969b16d7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7001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62969b16d7_2_377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g62969b16d7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2601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62969b16d7_12_196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62969b16d7_1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87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969b16d7_12_54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62969b16d7_12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8430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64ec9bca5a_0_12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g64ec9bca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910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2969b16d7_12_26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g62969b16d7_12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5628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4ec9bca5a_0_34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g64ec9bca5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6031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2969b16d7_12_28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g62969b16d7_1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6212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2969b16d7_12_28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g62969b16d7_12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645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62ab386fe1_1_29:notes"/>
          <p:cNvSpPr txBox="1">
            <a:spLocks noGrp="1"/>
          </p:cNvSpPr>
          <p:nvPr>
            <p:ph type="body" idx="1"/>
          </p:nvPr>
        </p:nvSpPr>
        <p:spPr>
          <a:xfrm>
            <a:off x="686114" y="4343400"/>
            <a:ext cx="5485772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g62ab386fe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4644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2969b16d7_12_349:notes"/>
          <p:cNvSpPr txBox="1">
            <a:spLocks noGrp="1"/>
          </p:cNvSpPr>
          <p:nvPr>
            <p:ph type="body" idx="1"/>
          </p:nvPr>
        </p:nvSpPr>
        <p:spPr>
          <a:xfrm>
            <a:off x="686114" y="4343400"/>
            <a:ext cx="54858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g62969b16d7_12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373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62969b16d7_12_13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g62969b16d7_1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835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62969b16d7_12_137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g62969b16d7_1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92227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2969b16d7_12_14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g62969b16d7_1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88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969b16d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62969b16d7_0_7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1" name="Google Shape;271;g62969b16d7_0_70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2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2969b16d7_12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4" name="Google Shape;964;g62969b16d7_12_49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5" name="Google Shape;965;g62969b16d7_12_49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70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1698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2969b16d7_2_10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62969b16d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26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3f17c43fc_0_17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63f17c43f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858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4ec9bca5a_0_0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4ec9bca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02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D71C9097-A5E9-4D89-B7F3-8053FCA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96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6179" y="6455229"/>
            <a:ext cx="620278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73435" y="6456317"/>
            <a:ext cx="692849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620278" cy="365760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</p:spPr>
        <p:txBody>
          <a:bodyPr/>
          <a:lstStyle/>
          <a:p>
            <a:fld id="{D71C9097-A5E9-4D89-B7F3-8053FCAD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3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58921" y="6447971"/>
            <a:ext cx="613021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58922" y="6479177"/>
            <a:ext cx="823478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67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51665" y="6456317"/>
            <a:ext cx="620278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96791" y="6400800"/>
            <a:ext cx="3798418" cy="32004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8921" y="6355080"/>
            <a:ext cx="801707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CSS-448 : Introduction to Compilers : Intro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58922" y="6459002"/>
            <a:ext cx="792998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CSS-448 : Introduction to Compilers : Intro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80692" y="6396228"/>
            <a:ext cx="692849" cy="365760"/>
          </a:xfrm>
          <a:prstGeom prst="ellipse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D71C9097-A5E9-4D89-B7F3-8053FCAD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770084" y="297180"/>
            <a:ext cx="7729728" cy="744838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2905" y="6502037"/>
            <a:ext cx="3798418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CSS-448 : Introduction to Compilers : Intro</a:t>
            </a:r>
          </a:p>
        </p:txBody>
      </p:sp>
    </p:spTree>
    <p:extLst>
      <p:ext uri="{BB962C8B-B14F-4D97-AF65-F5344CB8AC3E}">
        <p14:creationId xmlns:p14="http://schemas.microsoft.com/office/powerpoint/2010/main" val="38206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spc="200" baseline="0">
          <a:solidFill>
            <a:srgbClr val="26262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thoberon.ethz.ch/WirthPubl/CBEAll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aftinginterpreter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mpilers.iecc.com/crenshaw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sanorg/w/wiki/css-linux-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mhogg@uw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enius.cat-v.org/richard-feynma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james-iry.blogspot.com/2009/05/brief-incomplete-and-mostly-wrong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5E11F6B-4610-4FD1-800D-AE5416B6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CSS-448 : Introduction to Compilers : Intro</a:t>
            </a:r>
          </a:p>
        </p:txBody>
      </p:sp>
      <p:sp>
        <p:nvSpPr>
          <p:cNvPr id="232" name="Google Shape;232;p43"/>
          <p:cNvSpPr txBox="1">
            <a:spLocks noGrp="1"/>
          </p:cNvSpPr>
          <p:nvPr>
            <p:ph type="title" idx="4294967295"/>
          </p:nvPr>
        </p:nvSpPr>
        <p:spPr>
          <a:xfrm>
            <a:off x="785190" y="365125"/>
            <a:ext cx="9730409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>
                <a:sym typeface="Calibri"/>
              </a:rPr>
              <a:t>CSS448 – Introduction to Compilers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4294967295"/>
          </p:nvPr>
        </p:nvSpPr>
        <p:spPr>
          <a:xfrm>
            <a:off x="2117035" y="1934473"/>
            <a:ext cx="6097588" cy="37258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37061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Admin</a:t>
            </a:r>
            <a:endParaRPr sz="2133" dirty="0">
              <a:solidFill>
                <a:schemeClr val="tx1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Languages and Compilers</a:t>
            </a:r>
            <a:endParaRPr sz="2133" dirty="0">
              <a:solidFill>
                <a:schemeClr val="tx1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Why study Compilers?</a:t>
            </a: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LetsCode – Build a simple calculator</a:t>
            </a:r>
            <a:endParaRPr sz="2133" dirty="0">
              <a:solidFill>
                <a:schemeClr val="tx1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Compilers: from 30,000 feet</a:t>
            </a:r>
            <a:endParaRPr sz="2133" dirty="0">
              <a:solidFill>
                <a:schemeClr val="tx1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A Little History</a:t>
            </a: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Compilers: from 1,000 feet</a:t>
            </a:r>
            <a:endParaRPr sz="2133" dirty="0">
              <a:solidFill>
                <a:schemeClr val="tx1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>
                <a:solidFill>
                  <a:schemeClr val="tx1"/>
                </a:solidFill>
              </a:rPr>
              <a:t>Class Project</a:t>
            </a:r>
            <a:endParaRPr sz="2133" dirty="0">
              <a:solidFill>
                <a:schemeClr val="tx1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2400"/>
              <a:buNone/>
            </a:pPr>
            <a:endParaRPr sz="21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396C8B-B8C2-4622-BAD6-CE1A55F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/>
        </p:nvSpPr>
        <p:spPr>
          <a:xfrm>
            <a:off x="3906467" y="4085833"/>
            <a:ext cx="7299200" cy="1192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 Pragmatics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lnSpc>
                <a:spcPct val="80000"/>
              </a:lnSpc>
              <a:spcBef>
                <a:spcPts val="444"/>
              </a:spcBef>
              <a:buClr>
                <a:schemeClr val="hlink"/>
              </a:buClr>
              <a:buSzPts val="1800"/>
              <a:buFont typeface="Noto Sans Symbols"/>
              <a:buChar char="■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Scott; </a:t>
            </a:r>
            <a:r>
              <a:rPr lang="e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4e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2016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lnSpc>
                <a:spcPct val="80000"/>
              </a:lnSpc>
              <a:spcBef>
                <a:spcPts val="444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book, covering Languages and Compilers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>
              <a:lnSpc>
                <a:spcPct val="80000"/>
              </a:lnSpc>
              <a:spcBef>
                <a:spcPts val="444"/>
              </a:spcBef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444"/>
              </a:spcBef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52"/>
          <p:cNvSpPr txBox="1"/>
          <p:nvPr/>
        </p:nvSpPr>
        <p:spPr>
          <a:xfrm>
            <a:off x="385832" y="213515"/>
            <a:ext cx="6379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1460B3C-0D3D-46AF-B0D5-44A81985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8899" y="6365713"/>
            <a:ext cx="5901189" cy="320040"/>
          </a:xfrm>
        </p:spPr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4294967295"/>
          </p:nvPr>
        </p:nvSpPr>
        <p:spPr>
          <a:xfrm>
            <a:off x="428625" y="1500188"/>
            <a:ext cx="11763375" cy="1508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000" dirty="0"/>
              <a:t>Another book that covers computer languages, as well as their compilers.  </a:t>
            </a:r>
            <a:endParaRPr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000" dirty="0"/>
              <a:t>(Note: the Kindle version mostly works)</a:t>
            </a:r>
            <a:endParaRPr sz="1400" dirty="0"/>
          </a:p>
        </p:txBody>
      </p:sp>
      <p:pic>
        <p:nvPicPr>
          <p:cNvPr id="308" name="Google Shape;3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89" y="3008313"/>
            <a:ext cx="2646467" cy="3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A89BF15-4992-4676-AD76-1984269F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591249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41" y="2312926"/>
            <a:ext cx="2743200" cy="413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3"/>
          <p:cNvSpPr txBox="1"/>
          <p:nvPr/>
        </p:nvSpPr>
        <p:spPr>
          <a:xfrm>
            <a:off x="4141467" y="3351400"/>
            <a:ext cx="6162000" cy="1785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Compilers: Principles, Techniques and Tools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Noto Sans Symbols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Aho, Lam, Sethi, Ullman; </a:t>
            </a:r>
            <a:r>
              <a:rPr lang="e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2011;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Dragon Book”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3"/>
          <p:cNvSpPr txBox="1"/>
          <p:nvPr/>
        </p:nvSpPr>
        <p:spPr>
          <a:xfrm>
            <a:off x="385833" y="213515"/>
            <a:ext cx="63790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0EF2BBE-7D1F-4219-A016-AA166F16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443805"/>
            <a:ext cx="5901189" cy="320040"/>
          </a:xfrm>
        </p:spPr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4294967295"/>
          </p:nvPr>
        </p:nvSpPr>
        <p:spPr>
          <a:xfrm>
            <a:off x="711200" y="1116013"/>
            <a:ext cx="11480800" cy="989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400" dirty="0"/>
              <a:t>Perhaps the most famous book on Compilers.  Beautifully crafted, but broader and deeper than we will need.</a:t>
            </a:r>
            <a:endParaRPr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9A72A7-7A48-4770-8542-C50CB38B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504164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A27A120-D612-429C-A592-8D1E1A21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22" name="Google Shape;322;p54"/>
          <p:cNvSpPr txBox="1">
            <a:spLocks noGrp="1"/>
          </p:cNvSpPr>
          <p:nvPr>
            <p:ph type="title" idx="4294967295"/>
          </p:nvPr>
        </p:nvSpPr>
        <p:spPr>
          <a:xfrm>
            <a:off x="954156" y="239713"/>
            <a:ext cx="9561443" cy="6937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Books, continued</a:t>
            </a:r>
            <a:endParaRPr/>
          </a:p>
        </p:txBody>
      </p:sp>
      <p:pic>
        <p:nvPicPr>
          <p:cNvPr id="323" name="Google Shape;323;p54" descr="Product Deta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633" y="2290500"/>
            <a:ext cx="2193667" cy="219366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/>
        </p:nvSpPr>
        <p:spPr>
          <a:xfrm>
            <a:off x="2627200" y="2290500"/>
            <a:ext cx="9332329" cy="2427804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Construction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Wirth; 1996 (Turing Award Winner; invented “Pascal”)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 refreshing antidote to heavy theoretical tomes”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spcBef>
                <a:spcPts val="480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free, from: </a:t>
            </a:r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http://www.ethoberon.ethz.ch/WirthPubl/CBEAll.pdf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50AC49-8DD1-455C-95A5-2D03A14E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627535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6F51AA5-C6BE-49F4-8E37-B6167AA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30" name="Google Shape;330;p55"/>
          <p:cNvSpPr txBox="1">
            <a:spLocks noGrp="1"/>
          </p:cNvSpPr>
          <p:nvPr>
            <p:ph type="title" idx="4294967295"/>
          </p:nvPr>
        </p:nvSpPr>
        <p:spPr>
          <a:xfrm>
            <a:off x="428367" y="258763"/>
            <a:ext cx="9315708" cy="547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Alternative Reading</a:t>
            </a: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body" idx="4294967295"/>
          </p:nvPr>
        </p:nvSpPr>
        <p:spPr>
          <a:xfrm>
            <a:off x="508000" y="1028700"/>
            <a:ext cx="11684000" cy="6937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400"/>
              <a:t>The Lectures will cover everything we need.  But, it’s sometimes helpful to see alternate descriptions.  Here are a couple of good, online, free tutorials:</a:t>
            </a:r>
            <a:endParaRPr sz="2400"/>
          </a:p>
        </p:txBody>
      </p:sp>
      <p:sp>
        <p:nvSpPr>
          <p:cNvPr id="333" name="Google Shape;333;p55"/>
          <p:cNvSpPr txBox="1"/>
          <p:nvPr/>
        </p:nvSpPr>
        <p:spPr>
          <a:xfrm>
            <a:off x="428367" y="2383667"/>
            <a:ext cx="11684000" cy="2909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Crafting Interpreters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An excellent, humorous, gentle-but-precise, hands-on introduction to interpreters (which share many features of compilers), by Bob Nystrom (Google Dart team).  Two interpreters for the invented “Lox” language – “jlox” in Java, and “clox” in C.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Let’s Build a Compiler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by Jack Crenshaw, 1988.  “Seat-of-the-Pants” approach.  Practical.  Written in Pascal, targeting 68k assembler.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2BDB76-06F3-461F-9F28-84D2C29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591249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A2491DD-BD12-407B-BF99-6E2A9959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38" name="Google Shape;338;p56"/>
          <p:cNvSpPr txBox="1">
            <a:spLocks noGrp="1"/>
          </p:cNvSpPr>
          <p:nvPr>
            <p:ph type="title" idx="4294967295"/>
          </p:nvPr>
        </p:nvSpPr>
        <p:spPr>
          <a:xfrm>
            <a:off x="780600" y="249238"/>
            <a:ext cx="9735000" cy="625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4800"/>
              <a:t>Programming Setup</a:t>
            </a:r>
            <a:endParaRPr/>
          </a:p>
        </p:txBody>
      </p:sp>
      <p:sp>
        <p:nvSpPr>
          <p:cNvPr id="340" name="Google Shape;340;p56"/>
          <p:cNvSpPr txBox="1"/>
          <p:nvPr/>
        </p:nvSpPr>
        <p:spPr>
          <a:xfrm>
            <a:off x="780600" y="1155315"/>
            <a:ext cx="10630800" cy="3375121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We will use 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for coding.  You can use UWB’s Linux Cluster.  Or your own computer.</a:t>
            </a: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See </a:t>
            </a:r>
            <a:r>
              <a:rPr lang="en-US" sz="2000" dirty="0">
                <a:hlinkClick r:id="rId3"/>
              </a:rPr>
              <a:t>https://github.com/pisanorg/w/wiki/css-linux-lab</a:t>
            </a:r>
            <a:r>
              <a:rPr lang="en-US" sz="2000" dirty="0"/>
              <a:t> for how to start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For Demos, I am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using either 64-bit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Ubuntu Linux,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or Windows-10, on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my laptop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. 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For C development, I will use 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Code:Blocks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IDE, and 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 compiler.  (Both are available, free, for Linux, Mac and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Windows.  Running Code::Blocks on Linux or Windows, in my experience, behaves identically)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For any assembly programming, </a:t>
            </a:r>
            <a:r>
              <a:rPr lang="en" sz="2000" dirty="0" smtClean="0">
                <a:latin typeface="Calibri"/>
                <a:ea typeface="Calibri"/>
                <a:cs typeface="Calibri"/>
                <a:sym typeface="Calibri"/>
              </a:rPr>
              <a:t>I will 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yasm</a:t>
            </a: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.  (Available free, for Linux, Mac and Windows)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6"/>
          <p:cNvSpPr txBox="1"/>
          <p:nvPr/>
        </p:nvSpPr>
        <p:spPr>
          <a:xfrm>
            <a:off x="780600" y="4701667"/>
            <a:ext cx="10630800" cy="9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 dirty="0">
                <a:latin typeface="Calibri"/>
                <a:ea typeface="Calibri"/>
                <a:cs typeface="Calibri"/>
                <a:sym typeface="Calibri"/>
              </a:rPr>
              <a:t>Note: you can develop the project, and homeworks, on Mac or Windows.  But if any of the projects, or homework, asks for a program that runs, then it must run on Linux.</a:t>
            </a:r>
            <a:endParaRPr sz="2133" dirty="0">
              <a:latin typeface="Calibri"/>
              <a:ea typeface="Calibri"/>
              <a:cs typeface="Calibri"/>
              <a:sym typeface="Calibri"/>
            </a:endParaRPr>
          </a:p>
          <a:p>
            <a:endParaRPr sz="2133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857F9E-A9CC-4094-AE88-0725E11C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533192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3229337" y="2601157"/>
            <a:ext cx="6184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Compilers are 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E2244A-96CE-4CB1-998C-E3C0614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1" y="6217920"/>
            <a:ext cx="613021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9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0A05616-CD10-4916-B8B1-6EF0BE4B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53" name="Google Shape;353;p58"/>
          <p:cNvSpPr txBox="1">
            <a:spLocks noGrp="1"/>
          </p:cNvSpPr>
          <p:nvPr>
            <p:ph type="title" idx="4294967295"/>
          </p:nvPr>
        </p:nvSpPr>
        <p:spPr>
          <a:xfrm>
            <a:off x="380390" y="254000"/>
            <a:ext cx="10135210" cy="1006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What is a Compiler?</a:t>
            </a:r>
            <a:endParaRPr sz="2400" dirty="0"/>
          </a:p>
        </p:txBody>
      </p:sp>
      <p:sp>
        <p:nvSpPr>
          <p:cNvPr id="354" name="Google Shape;354;p58"/>
          <p:cNvSpPr txBox="1">
            <a:spLocks noGrp="1"/>
          </p:cNvSpPr>
          <p:nvPr>
            <p:ph type="body" idx="4294967295"/>
          </p:nvPr>
        </p:nvSpPr>
        <p:spPr>
          <a:xfrm>
            <a:off x="1011827" y="1375569"/>
            <a:ext cx="9340850" cy="2959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850"/>
              <a:buNone/>
            </a:pPr>
            <a:r>
              <a:rPr lang="en" sz="2467" dirty="0"/>
              <a:t>A program that translates one language into another language</a:t>
            </a:r>
            <a:endParaRPr dirty="0"/>
          </a:p>
          <a:p>
            <a:pPr marL="0" indent="0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  <a:buNone/>
            </a:pPr>
            <a:endParaRPr sz="2467" dirty="0"/>
          </a:p>
          <a:p>
            <a:pPr marL="0" indent="0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  <a:buNone/>
            </a:pPr>
            <a:r>
              <a:rPr lang="en" sz="2467" dirty="0"/>
              <a:t>Examples:</a:t>
            </a:r>
            <a:endParaRPr dirty="0"/>
          </a:p>
          <a:p>
            <a:pPr marL="304792" indent="-304792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</a:pPr>
            <a:r>
              <a:rPr lang="en" sz="2467" dirty="0"/>
              <a:t>C into x86 machine code</a:t>
            </a:r>
            <a:endParaRPr dirty="0"/>
          </a:p>
          <a:p>
            <a:pPr marL="304792" indent="-304792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</a:pPr>
            <a:r>
              <a:rPr lang="en" sz="2467" dirty="0"/>
              <a:t>Java into Bytecode</a:t>
            </a:r>
            <a:endParaRPr dirty="0"/>
          </a:p>
          <a:p>
            <a:pPr marL="304792" indent="-304792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</a:pPr>
            <a:r>
              <a:rPr lang="en" sz="2467" dirty="0"/>
              <a:t>French to Finnish (using Google Translate)</a:t>
            </a:r>
            <a:endParaRPr dirty="0"/>
          </a:p>
          <a:p>
            <a:pPr marL="304792" indent="-304792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</a:pPr>
            <a:r>
              <a:rPr lang="en" sz="2467" dirty="0"/>
              <a:t>Tog into x64 assembly code</a:t>
            </a:r>
            <a:endParaRPr sz="2467" dirty="0"/>
          </a:p>
          <a:p>
            <a:pPr marL="304792" indent="-148163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50"/>
              <a:buNone/>
            </a:pPr>
            <a:endParaRPr sz="2467" dirty="0"/>
          </a:p>
        </p:txBody>
      </p:sp>
      <p:sp>
        <p:nvSpPr>
          <p:cNvPr id="355" name="Google Shape;355;p58"/>
          <p:cNvSpPr/>
          <p:nvPr/>
        </p:nvSpPr>
        <p:spPr>
          <a:xfrm>
            <a:off x="380390" y="4876800"/>
            <a:ext cx="2718610" cy="12092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int main() {</a:t>
            </a:r>
            <a:endParaRPr>
              <a:latin typeface="Consolas" panose="020B0609020204030204" pitchFamily="49" charset="0"/>
            </a:endParaRPr>
          </a:p>
          <a:p>
            <a:r>
              <a:rPr lang="en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  printf(“hello”);</a:t>
            </a:r>
            <a:endParaRPr>
              <a:latin typeface="Consolas" panose="020B0609020204030204" pitchFamily="49" charset="0"/>
            </a:endParaRPr>
          </a:p>
          <a:p>
            <a:r>
              <a:rPr lang="en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}</a:t>
            </a:r>
            <a:endParaRPr>
              <a:latin typeface="Consolas" panose="020B0609020204030204" pitchFamily="49" charset="0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8940800" y="4876800"/>
            <a:ext cx="2413000" cy="14478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001101011001010001101010010111010001110011.......</a:t>
            </a:r>
            <a:endParaRPr sz="2400"/>
          </a:p>
        </p:txBody>
      </p:sp>
      <p:sp>
        <p:nvSpPr>
          <p:cNvPr id="357" name="Google Shape;357;p58"/>
          <p:cNvSpPr/>
          <p:nvPr/>
        </p:nvSpPr>
        <p:spPr>
          <a:xfrm>
            <a:off x="4851400" y="4876801"/>
            <a:ext cx="2413000" cy="100647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endParaRPr sz="2400"/>
          </a:p>
        </p:txBody>
      </p:sp>
      <p:sp>
        <p:nvSpPr>
          <p:cNvPr id="358" name="Google Shape;358;p58"/>
          <p:cNvSpPr/>
          <p:nvPr/>
        </p:nvSpPr>
        <p:spPr>
          <a:xfrm>
            <a:off x="3349172" y="5303837"/>
            <a:ext cx="1219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8"/>
          <p:cNvSpPr/>
          <p:nvPr/>
        </p:nvSpPr>
        <p:spPr>
          <a:xfrm>
            <a:off x="7493000" y="5303837"/>
            <a:ext cx="1219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95B665-88C2-4D95-9FC0-E2BFAB65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594878" cy="365760"/>
          </a:xfrm>
        </p:spPr>
        <p:txBody>
          <a:bodyPr/>
          <a:lstStyle/>
          <a:p>
            <a:fld id="{D71C9097-A5E9-4D89-B7F3-8053FCADCA0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2CF4811-2844-4455-A5B8-2C4AA3A6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65" name="Google Shape;365;p59"/>
          <p:cNvSpPr txBox="1">
            <a:spLocks noGrp="1"/>
          </p:cNvSpPr>
          <p:nvPr>
            <p:ph type="title" idx="4294967295"/>
          </p:nvPr>
        </p:nvSpPr>
        <p:spPr>
          <a:xfrm>
            <a:off x="526774" y="533400"/>
            <a:ext cx="9988826" cy="665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Terminology</a:t>
            </a:r>
            <a:endParaRPr sz="2400" dirty="0"/>
          </a:p>
        </p:txBody>
      </p:sp>
      <p:sp>
        <p:nvSpPr>
          <p:cNvPr id="366" name="Google Shape;366;p59"/>
          <p:cNvSpPr/>
          <p:nvPr/>
        </p:nvSpPr>
        <p:spPr>
          <a:xfrm>
            <a:off x="705236" y="1981201"/>
            <a:ext cx="2413000" cy="1006473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Language</a:t>
            </a:r>
            <a:endParaRPr sz="2400"/>
          </a:p>
        </p:txBody>
      </p:sp>
      <p:sp>
        <p:nvSpPr>
          <p:cNvPr id="367" name="Google Shape;367;p59"/>
          <p:cNvSpPr/>
          <p:nvPr/>
        </p:nvSpPr>
        <p:spPr>
          <a:xfrm>
            <a:off x="8960236" y="1981201"/>
            <a:ext cx="2413000" cy="1006473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 Language</a:t>
            </a:r>
            <a:endParaRPr sz="2400"/>
          </a:p>
        </p:txBody>
      </p:sp>
      <p:sp>
        <p:nvSpPr>
          <p:cNvPr id="368" name="Google Shape;368;p59"/>
          <p:cNvSpPr/>
          <p:nvPr/>
        </p:nvSpPr>
        <p:spPr>
          <a:xfrm>
            <a:off x="4870836" y="1981201"/>
            <a:ext cx="2413000" cy="100647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Implementation Language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9"/>
          <p:cNvSpPr/>
          <p:nvPr/>
        </p:nvSpPr>
        <p:spPr>
          <a:xfrm>
            <a:off x="3368608" y="2408237"/>
            <a:ext cx="1219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59"/>
          <p:cNvSpPr/>
          <p:nvPr/>
        </p:nvSpPr>
        <p:spPr>
          <a:xfrm>
            <a:off x="7512436" y="2408237"/>
            <a:ext cx="12192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9"/>
          <p:cNvSpPr txBox="1"/>
          <p:nvPr/>
        </p:nvSpPr>
        <p:spPr>
          <a:xfrm>
            <a:off x="5378836" y="1518237"/>
            <a:ext cx="2133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2400"/>
          </a:p>
        </p:txBody>
      </p:sp>
      <p:graphicFrame>
        <p:nvGraphicFramePr>
          <p:cNvPr id="372" name="Google Shape;372;p59"/>
          <p:cNvGraphicFramePr/>
          <p:nvPr>
            <p:extLst>
              <p:ext uri="{D42A27DB-BD31-4B8C-83A1-F6EECF244321}">
                <p14:modId xmlns:p14="http://schemas.microsoft.com/office/powerpoint/2010/main" val="4279602694"/>
              </p:ext>
            </p:extLst>
          </p:nvPr>
        </p:nvGraphicFramePr>
        <p:xfrm>
          <a:off x="1854200" y="3844927"/>
          <a:ext cx="8127999" cy="196101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9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latin typeface="+mn-lt"/>
                        </a:rPr>
                        <a:t>Source</a:t>
                      </a:r>
                      <a:endParaRPr sz="1800" b="1" dirty="0">
                        <a:latin typeface="+mn-lt"/>
                      </a:endParaRPr>
                    </a:p>
                  </a:txBody>
                  <a:tcPr marL="121933" marR="121933" marT="45733" marB="45733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>
                          <a:latin typeface="+mn-lt"/>
                        </a:rPr>
                        <a:t>Implementation</a:t>
                      </a:r>
                      <a:endParaRPr sz="1800" b="1">
                        <a:latin typeface="+mn-lt"/>
                      </a:endParaRPr>
                    </a:p>
                  </a:txBody>
                  <a:tcPr marL="121933" marR="121933" marT="45733" marB="45733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latin typeface="+mn-lt"/>
                        </a:rPr>
                        <a:t>Target</a:t>
                      </a:r>
                      <a:endParaRPr sz="1800" b="1" dirty="0">
                        <a:latin typeface="+mn-lt"/>
                      </a:endParaRPr>
                    </a:p>
                  </a:txBody>
                  <a:tcPr marL="121933" marR="121933" marT="45733" marB="45733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C++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C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x86 assembler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Pascal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Pascal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pcode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2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Tog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C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+mn-lt"/>
                        </a:rPr>
                        <a:t>x64 assembler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Fortran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BAL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>
                          <a:latin typeface="+mn-lt"/>
                        </a:rPr>
                        <a:t>IBM machine code</a:t>
                      </a:r>
                      <a:endParaRPr sz="1800">
                        <a:latin typeface="+mn-lt"/>
                      </a:endParaRPr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C65E68-6116-4B98-93DB-9C3DEE6B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CBE7EE8-66B5-4FFB-ACA0-873C4170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78" name="Google Shape;378;p60"/>
          <p:cNvSpPr txBox="1">
            <a:spLocks noGrp="1"/>
          </p:cNvSpPr>
          <p:nvPr>
            <p:ph type="title" idx="4294967295"/>
          </p:nvPr>
        </p:nvSpPr>
        <p:spPr>
          <a:xfrm>
            <a:off x="715616" y="268288"/>
            <a:ext cx="9799983" cy="6651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What is a JIT Compiler?</a:t>
            </a:r>
            <a:endParaRPr sz="2400" dirty="0"/>
          </a:p>
        </p:txBody>
      </p:sp>
      <p:sp>
        <p:nvSpPr>
          <p:cNvPr id="379" name="Google Shape;379;p60"/>
          <p:cNvSpPr/>
          <p:nvPr/>
        </p:nvSpPr>
        <p:spPr>
          <a:xfrm>
            <a:off x="2427357" y="2156933"/>
            <a:ext cx="1489200" cy="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2400"/>
          </a:p>
        </p:txBody>
      </p:sp>
      <p:sp>
        <p:nvSpPr>
          <p:cNvPr id="380" name="Google Shape;380;p60"/>
          <p:cNvSpPr/>
          <p:nvPr/>
        </p:nvSpPr>
        <p:spPr>
          <a:xfrm>
            <a:off x="7485317" y="2143567"/>
            <a:ext cx="1613600" cy="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Bytecode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60"/>
          <p:cNvSpPr/>
          <p:nvPr/>
        </p:nvSpPr>
        <p:spPr>
          <a:xfrm>
            <a:off x="4494348" y="2156933"/>
            <a:ext cx="2413200" cy="858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Implementation Language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60"/>
          <p:cNvSpPr/>
          <p:nvPr/>
        </p:nvSpPr>
        <p:spPr>
          <a:xfrm>
            <a:off x="3951357" y="2618280"/>
            <a:ext cx="5080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60"/>
          <p:cNvSpPr/>
          <p:nvPr/>
        </p:nvSpPr>
        <p:spPr>
          <a:xfrm>
            <a:off x="6955567" y="2618280"/>
            <a:ext cx="4696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4821940" y="1695927"/>
            <a:ext cx="2133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 sz="2400"/>
          </a:p>
        </p:txBody>
      </p:sp>
      <p:sp>
        <p:nvSpPr>
          <p:cNvPr id="386" name="Google Shape;386;p60"/>
          <p:cNvSpPr/>
          <p:nvPr/>
        </p:nvSpPr>
        <p:spPr>
          <a:xfrm>
            <a:off x="4556508" y="4843268"/>
            <a:ext cx="2413200" cy="73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Implementation Language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60"/>
          <p:cNvSpPr txBox="1"/>
          <p:nvPr/>
        </p:nvSpPr>
        <p:spPr>
          <a:xfrm>
            <a:off x="4837805" y="4389752"/>
            <a:ext cx="2133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JIT Compiler</a:t>
            </a:r>
            <a:endParaRPr sz="2400"/>
          </a:p>
        </p:txBody>
      </p:sp>
      <p:sp>
        <p:nvSpPr>
          <p:cNvPr id="388" name="Google Shape;388;p60"/>
          <p:cNvSpPr/>
          <p:nvPr/>
        </p:nvSpPr>
        <p:spPr>
          <a:xfrm>
            <a:off x="7501183" y="4816231"/>
            <a:ext cx="2247600" cy="7268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endParaRPr sz="2400"/>
          </a:p>
        </p:txBody>
      </p:sp>
      <p:sp>
        <p:nvSpPr>
          <p:cNvPr id="389" name="Google Shape;389;p60"/>
          <p:cNvSpPr/>
          <p:nvPr/>
        </p:nvSpPr>
        <p:spPr>
          <a:xfrm>
            <a:off x="7501183" y="5591300"/>
            <a:ext cx="2247600" cy="3652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Runtime</a:t>
            </a:r>
            <a:endParaRPr sz="2400"/>
          </a:p>
        </p:txBody>
      </p:sp>
      <p:sp>
        <p:nvSpPr>
          <p:cNvPr id="390" name="Google Shape;390;p60"/>
          <p:cNvSpPr/>
          <p:nvPr/>
        </p:nvSpPr>
        <p:spPr>
          <a:xfrm>
            <a:off x="2443200" y="4782351"/>
            <a:ext cx="1613600" cy="8580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Bytecode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60"/>
          <p:cNvSpPr/>
          <p:nvPr/>
        </p:nvSpPr>
        <p:spPr>
          <a:xfrm>
            <a:off x="4057539" y="5152280"/>
            <a:ext cx="5080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6969508" y="5156097"/>
            <a:ext cx="508000" cy="15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60"/>
          <p:cNvSpPr txBox="1"/>
          <p:nvPr/>
        </p:nvSpPr>
        <p:spPr>
          <a:xfrm>
            <a:off x="2460267" y="1573167"/>
            <a:ext cx="14560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prog.java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0"/>
          <p:cNvSpPr txBox="1"/>
          <p:nvPr/>
        </p:nvSpPr>
        <p:spPr>
          <a:xfrm>
            <a:off x="7485333" y="1573167"/>
            <a:ext cx="16136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prog.class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60"/>
          <p:cNvSpPr txBox="1"/>
          <p:nvPr/>
        </p:nvSpPr>
        <p:spPr>
          <a:xfrm>
            <a:off x="2443217" y="4237667"/>
            <a:ext cx="16136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prog.class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60"/>
          <p:cNvSpPr txBox="1"/>
          <p:nvPr/>
        </p:nvSpPr>
        <p:spPr>
          <a:xfrm>
            <a:off x="9772433" y="4869500"/>
            <a:ext cx="18956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 Memory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18891C-52C4-4AF5-9DD7-3BF03CEF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5768E02-C89C-484C-B711-450BD775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01" name="Google Shape;401;p61"/>
          <p:cNvSpPr txBox="1">
            <a:spLocks noGrp="1"/>
          </p:cNvSpPr>
          <p:nvPr>
            <p:ph type="title" idx="4294967295"/>
          </p:nvPr>
        </p:nvSpPr>
        <p:spPr>
          <a:xfrm>
            <a:off x="1063486" y="204788"/>
            <a:ext cx="9452113" cy="81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Quiz</a:t>
            </a:r>
            <a:endParaRPr sz="4800" dirty="0"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4294967295"/>
          </p:nvPr>
        </p:nvSpPr>
        <p:spPr>
          <a:xfrm>
            <a:off x="1689653" y="5006820"/>
            <a:ext cx="7307263" cy="8128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1333"/>
              </a:spcBef>
              <a:buClr>
                <a:schemeClr val="dk1"/>
              </a:buClr>
              <a:buSzPts val="1100"/>
              <a:buNone/>
            </a:pPr>
            <a:r>
              <a:rPr lang="en" sz="2400"/>
              <a:t>Why do we seem to need so many computer languages?</a:t>
            </a:r>
            <a:endParaRPr sz="2400"/>
          </a:p>
        </p:txBody>
      </p:sp>
      <p:sp>
        <p:nvSpPr>
          <p:cNvPr id="405" name="Google Shape;405;p61"/>
          <p:cNvSpPr txBox="1">
            <a:spLocks noGrp="1"/>
          </p:cNvSpPr>
          <p:nvPr>
            <p:ph type="body" idx="4294967295"/>
          </p:nvPr>
        </p:nvSpPr>
        <p:spPr>
          <a:xfrm>
            <a:off x="1689653" y="1617508"/>
            <a:ext cx="7307263" cy="682625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/>
              <a:t>How many computer languages have been invented?</a:t>
            </a:r>
            <a:endParaRPr sz="2400"/>
          </a:p>
          <a:p>
            <a:pPr marL="0" indent="0">
              <a:spcBef>
                <a:spcPts val="1333"/>
              </a:spcBef>
              <a:buNone/>
            </a:pPr>
            <a:endParaRPr sz="2400"/>
          </a:p>
        </p:txBody>
      </p:sp>
      <p:sp>
        <p:nvSpPr>
          <p:cNvPr id="406" name="Google Shape;406;p61"/>
          <p:cNvSpPr txBox="1">
            <a:spLocks noGrp="1"/>
          </p:cNvSpPr>
          <p:nvPr>
            <p:ph type="body" idx="4294967295"/>
          </p:nvPr>
        </p:nvSpPr>
        <p:spPr>
          <a:xfrm>
            <a:off x="1689653" y="2747808"/>
            <a:ext cx="7307263" cy="682625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/>
              <a:t>How many </a:t>
            </a:r>
            <a:r>
              <a:rPr lang="en" sz="2400" i="1"/>
              <a:t>spoken</a:t>
            </a:r>
            <a:r>
              <a:rPr lang="en" sz="2400"/>
              <a:t> languages are there on earth?</a:t>
            </a:r>
            <a:endParaRPr sz="2400"/>
          </a:p>
          <a:p>
            <a:pPr marL="0" indent="0">
              <a:spcBef>
                <a:spcPts val="1333"/>
              </a:spcBef>
              <a:buNone/>
            </a:pPr>
            <a:endParaRPr sz="2400"/>
          </a:p>
        </p:txBody>
      </p:sp>
      <p:sp>
        <p:nvSpPr>
          <p:cNvPr id="407" name="Google Shape;407;p61"/>
          <p:cNvSpPr txBox="1">
            <a:spLocks noGrp="1"/>
          </p:cNvSpPr>
          <p:nvPr>
            <p:ph type="body" idx="4294967295"/>
          </p:nvPr>
        </p:nvSpPr>
        <p:spPr>
          <a:xfrm>
            <a:off x="1689653" y="3876520"/>
            <a:ext cx="7307263" cy="682625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400"/>
              <a:t>List as many computer languages as you can</a:t>
            </a:r>
            <a:endParaRPr sz="2400"/>
          </a:p>
        </p:txBody>
      </p:sp>
      <p:sp>
        <p:nvSpPr>
          <p:cNvPr id="403" name="Google Shape;403;p61"/>
          <p:cNvSpPr txBox="1"/>
          <p:nvPr/>
        </p:nvSpPr>
        <p:spPr>
          <a:xfrm>
            <a:off x="9546367" y="1697733"/>
            <a:ext cx="20032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About 700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1"/>
          <p:cNvSpPr txBox="1"/>
          <p:nvPr/>
        </p:nvSpPr>
        <p:spPr>
          <a:xfrm>
            <a:off x="9546367" y="2827133"/>
            <a:ext cx="18452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About 6,500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21DB52-BBD7-485C-9130-D0FFF6D8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3373CF3-0C58-4046-BBC2-A4DBD5F6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40" name="Google Shape;240;p44"/>
          <p:cNvSpPr txBox="1">
            <a:spLocks noGrp="1"/>
          </p:cNvSpPr>
          <p:nvPr>
            <p:ph type="body" idx="4294967295"/>
          </p:nvPr>
        </p:nvSpPr>
        <p:spPr>
          <a:xfrm>
            <a:off x="2779756" y="607032"/>
            <a:ext cx="7761529" cy="557801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16933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Course</a:t>
            </a:r>
            <a:endParaRPr dirty="0"/>
          </a:p>
          <a:p>
            <a:pPr marL="685777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CSS 448 “Introduction to Compilers”</a:t>
            </a:r>
            <a:endParaRPr dirty="0"/>
          </a:p>
          <a:p>
            <a:pPr marL="16933" indent="0">
              <a:spcBef>
                <a:spcPts val="1333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Instructor: Jim Hogg</a:t>
            </a:r>
            <a:endParaRPr dirty="0"/>
          </a:p>
          <a:p>
            <a:pPr marL="685777" indent="-287859">
              <a:spcBef>
                <a:spcPts val="667"/>
              </a:spcBef>
              <a:buClr>
                <a:srgbClr val="0070C0"/>
              </a:buClr>
              <a:buSzPts val="1800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jimhogg@uw.edu</a:t>
            </a:r>
            <a:endParaRPr dirty="0"/>
          </a:p>
          <a:p>
            <a:pPr marL="16933" indent="0">
              <a:spcBef>
                <a:spcPts val="1333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Classes</a:t>
            </a:r>
            <a:endParaRPr dirty="0"/>
          </a:p>
          <a:p>
            <a:pPr marL="685777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08:45 – 10:45, Tuesdays and Thursdays, in UW2 031</a:t>
            </a:r>
            <a:endParaRPr dirty="0"/>
          </a:p>
          <a:p>
            <a:pPr marL="16933" indent="0">
              <a:spcBef>
                <a:spcPts val="1333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Office Hours</a:t>
            </a:r>
            <a:endParaRPr dirty="0"/>
          </a:p>
          <a:p>
            <a:pPr marL="685777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11:00-12:00 (after class) Tuesdays and Thursdays, or by appointment</a:t>
            </a:r>
            <a:endParaRPr dirty="0"/>
          </a:p>
          <a:p>
            <a:pPr marL="685777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Truly House</a:t>
            </a: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Assignments</a:t>
            </a:r>
          </a:p>
          <a:p>
            <a:pPr marL="683668" indent="-285750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9 Homeworks + 4 Projects - due date always a Sunday, by midnight</a:t>
            </a:r>
          </a:p>
          <a:p>
            <a:pPr marL="683668" indent="-285750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dirty="0"/>
              <a:t>Mid-term Exam + Final Exam</a:t>
            </a: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r>
              <a:rPr lang="en" dirty="0"/>
              <a:t>Schedule</a:t>
            </a:r>
          </a:p>
          <a:p>
            <a:pPr lvl="2" indent="-285750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See Canvas Calendar.  (Also Canvas|Files|Schedule.docx)</a:t>
            </a:r>
          </a:p>
        </p:txBody>
      </p:sp>
      <p:sp>
        <p:nvSpPr>
          <p:cNvPr id="241" name="Google Shape;241;p44"/>
          <p:cNvSpPr txBox="1"/>
          <p:nvPr/>
        </p:nvSpPr>
        <p:spPr>
          <a:xfrm>
            <a:off x="406400" y="381000"/>
            <a:ext cx="2038849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BDBAF0-6478-49D7-ADC8-C46E4DB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08" y="136450"/>
            <a:ext cx="6276933" cy="608873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2"/>
          <p:cNvSpPr txBox="1"/>
          <p:nvPr/>
        </p:nvSpPr>
        <p:spPr>
          <a:xfrm>
            <a:off x="200399" y="1603333"/>
            <a:ext cx="4540933" cy="102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Programming Language, by Job Market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5B231F9-608C-4B41-AB43-15F78599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B5AA6E-8C87-4957-886D-84C72936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0"/>
            <a:ext cx="254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94" y="817193"/>
            <a:ext cx="10349876" cy="5773083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3"/>
          <p:cNvSpPr txBox="1"/>
          <p:nvPr/>
        </p:nvSpPr>
        <p:spPr>
          <a:xfrm>
            <a:off x="768267" y="100200"/>
            <a:ext cx="9118800" cy="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https://www.tiobe.com/tiobe-index/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56F6457-68E9-4FB1-AFFA-2F9A734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7954F6-E3D0-4ADD-A9B2-D789362F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964D2DF8-8D3B-412E-8363-8DC66767450C}"/>
              </a:ext>
            </a:extLst>
          </p:cNvPr>
          <p:cNvSpPr/>
          <p:nvPr/>
        </p:nvSpPr>
        <p:spPr>
          <a:xfrm>
            <a:off x="6533483" y="968150"/>
            <a:ext cx="3358662" cy="543265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7F364D04-EB0F-4CAE-A70D-00897FEA5F74}"/>
              </a:ext>
            </a:extLst>
          </p:cNvPr>
          <p:cNvSpPr/>
          <p:nvPr/>
        </p:nvSpPr>
        <p:spPr>
          <a:xfrm>
            <a:off x="1331089" y="937549"/>
            <a:ext cx="3150856" cy="543265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7F04388-4DF4-4C6D-B076-903C5055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B0B8CC-24A7-4FEF-BCEA-6153B3B8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 descr="javascript code">
            <a:extLst>
              <a:ext uri="{FF2B5EF4-FFF2-40B4-BE49-F238E27FC236}">
                <a16:creationId xmlns:a16="http://schemas.microsoft.com/office/drawing/2014/main" xmlns="" id="{C5BCA201-E219-43C0-AFFD-20B813B8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52" y="1176180"/>
            <a:ext cx="1050700" cy="78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12197A-0571-4F66-AE75-8CCE3E9B9574}"/>
              </a:ext>
            </a:extLst>
          </p:cNvPr>
          <p:cNvSpPr txBox="1"/>
          <p:nvPr/>
        </p:nvSpPr>
        <p:spPr>
          <a:xfrm>
            <a:off x="1404355" y="1392824"/>
            <a:ext cx="16452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JavaScript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Java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PHP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C#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41EBF1-7020-4317-BFF7-BD482DEA6A5D}"/>
              </a:ext>
            </a:extLst>
          </p:cNvPr>
          <p:cNvSpPr txBox="1"/>
          <p:nvPr/>
        </p:nvSpPr>
        <p:spPr>
          <a:xfrm>
            <a:off x="413951" y="185351"/>
            <a:ext cx="1045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Most Popular Programming Languages on </a:t>
            </a:r>
            <a:r>
              <a:rPr lang="en-US" sz="3200" dirty="0" err="1"/>
              <a:t>Github</a:t>
            </a:r>
            <a:r>
              <a:rPr lang="en-US" sz="3200" dirty="0"/>
              <a:t> – Nov ‘19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49643A-F059-4F2C-8C36-5D171B1D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79" y="2305553"/>
            <a:ext cx="1050701" cy="788026"/>
          </a:xfrm>
          <a:prstGeom prst="rect">
            <a:avLst/>
          </a:prstGeom>
        </p:spPr>
      </p:pic>
      <p:pic>
        <p:nvPicPr>
          <p:cNvPr id="1028" name="Picture 4" descr="cup of coffee java joe caffeine">
            <a:extLst>
              <a:ext uri="{FF2B5EF4-FFF2-40B4-BE49-F238E27FC236}">
                <a16:creationId xmlns:a16="http://schemas.microsoft.com/office/drawing/2014/main" xmlns="" id="{B241425F-69DD-4EC5-BA09-6A46CC64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004" y="3299916"/>
            <a:ext cx="956120" cy="7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P code on computer">
            <a:extLst>
              <a:ext uri="{FF2B5EF4-FFF2-40B4-BE49-F238E27FC236}">
                <a16:creationId xmlns:a16="http://schemas.microsoft.com/office/drawing/2014/main" xmlns="" id="{D7CF43DC-9079-4470-8DC2-646C3804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49" y="4412584"/>
            <a:ext cx="1027703" cy="7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harp note">
            <a:extLst>
              <a:ext uri="{FF2B5EF4-FFF2-40B4-BE49-F238E27FC236}">
                <a16:creationId xmlns:a16="http://schemas.microsoft.com/office/drawing/2014/main" xmlns="" id="{89FF4229-2E19-4947-B0EF-107AFB33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322" y="5533758"/>
            <a:ext cx="998618" cy="7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++">
            <a:extLst>
              <a:ext uri="{FF2B5EF4-FFF2-40B4-BE49-F238E27FC236}">
                <a16:creationId xmlns:a16="http://schemas.microsoft.com/office/drawing/2014/main" xmlns="" id="{B79AB18F-2DCD-48A8-B0BD-DF53FD58A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911" y="1159958"/>
            <a:ext cx="926417" cy="69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 PHOTO: A man types on a computer keyboard in this illustration picture taken February 28, 2013.  REUTERS/Kacper Pempel/File Photo">
            <a:extLst>
              <a:ext uri="{FF2B5EF4-FFF2-40B4-BE49-F238E27FC236}">
                <a16:creationId xmlns:a16="http://schemas.microsoft.com/office/drawing/2014/main" xmlns="" id="{0F2B1A2C-396F-4536-ADEC-42F1E3F0C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079" y="2307391"/>
            <a:ext cx="991921" cy="7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c programming language">
            <a:extLst>
              <a:ext uri="{FF2B5EF4-FFF2-40B4-BE49-F238E27FC236}">
                <a16:creationId xmlns:a16="http://schemas.microsoft.com/office/drawing/2014/main" xmlns="" id="{A945DE7C-4B61-4ECB-94CC-76777019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71" y="4515788"/>
            <a:ext cx="1046019" cy="78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uby slippers">
            <a:extLst>
              <a:ext uri="{FF2B5EF4-FFF2-40B4-BE49-F238E27FC236}">
                <a16:creationId xmlns:a16="http://schemas.microsoft.com/office/drawing/2014/main" xmlns="" id="{F02DAFB2-0F9A-4BCE-8C5A-1FDB1B5EF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54" y="5623028"/>
            <a:ext cx="974598" cy="73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B90A649-FAE7-4FC0-A6FC-484E4D71BBB2}"/>
              </a:ext>
            </a:extLst>
          </p:cNvPr>
          <p:cNvSpPr txBox="1"/>
          <p:nvPr/>
        </p:nvSpPr>
        <p:spPr>
          <a:xfrm>
            <a:off x="6577755" y="1342502"/>
            <a:ext cx="16452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/>
              <a:t>C++</a:t>
            </a:r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r>
              <a:rPr lang="en-US"/>
              <a:t>TypeScript</a:t>
            </a:r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r>
              <a:rPr lang="en-US"/>
              <a:t>Shell</a:t>
            </a:r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r>
              <a:rPr lang="en-US"/>
              <a:t>C</a:t>
            </a:r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endParaRPr lang="en-US"/>
          </a:p>
          <a:p>
            <a:pPr marL="342900" indent="-342900">
              <a:buFont typeface="+mj-lt"/>
              <a:buAutoNum type="arabicPeriod" startAt="6"/>
            </a:pPr>
            <a:r>
              <a:rPr lang="en-US"/>
              <a:t>Ruby</a:t>
            </a:r>
          </a:p>
        </p:txBody>
      </p:sp>
      <p:pic>
        <p:nvPicPr>
          <p:cNvPr id="1042" name="Picture 18" descr="tiny shells">
            <a:extLst>
              <a:ext uri="{FF2B5EF4-FFF2-40B4-BE49-F238E27FC236}">
                <a16:creationId xmlns:a16="http://schemas.microsoft.com/office/drawing/2014/main" xmlns="" id="{C9011B2E-BB60-41A8-B834-0378239BF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6" y="3449806"/>
            <a:ext cx="991921" cy="7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4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997B98B-9620-432A-9D9B-556B628A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28" name="Google Shape;428;p64"/>
          <p:cNvSpPr txBox="1">
            <a:spLocks noGrp="1"/>
          </p:cNvSpPr>
          <p:nvPr>
            <p:ph type="body" idx="4294967295"/>
          </p:nvPr>
        </p:nvSpPr>
        <p:spPr>
          <a:xfrm>
            <a:off x="1828800" y="1663700"/>
            <a:ext cx="10363200" cy="46085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20128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2400"/>
              <a:t>Execute this:</a:t>
            </a:r>
            <a:endParaRPr sz="2400"/>
          </a:p>
          <a:p>
            <a:pPr marL="1523962" lvl="2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400"/>
              <a:buNone/>
            </a:pPr>
            <a:endParaRPr sz="2400"/>
          </a:p>
          <a:p>
            <a:pPr marL="1523962" lvl="2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1523962" lvl="2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1523962" lvl="2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1523962" lvl="2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0" lvl="2" indent="0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0" indent="0">
              <a:lnSpc>
                <a:spcPct val="80000"/>
              </a:lnSpc>
              <a:spcBef>
                <a:spcPts val="1333"/>
              </a:spcBef>
              <a:buNone/>
            </a:pPr>
            <a:endParaRPr sz="2400"/>
          </a:p>
          <a:p>
            <a:pPr marL="304792" indent="-220128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2400"/>
              <a:t>How?  Computers only know 1’s and 0’s</a:t>
            </a:r>
            <a:endParaRPr sz="2400"/>
          </a:p>
          <a:p>
            <a:pPr marL="304792" indent="-220128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2400"/>
              <a:t>First need to translate (ie, compile) into 1’s and 0’s</a:t>
            </a:r>
            <a:endParaRPr sz="2400"/>
          </a:p>
          <a:p>
            <a:pPr marL="304792" indent="-220128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Those 1’s and 0’s are called </a:t>
            </a:r>
            <a:r>
              <a:rPr lang="en" sz="2400" b="1"/>
              <a:t>machine code</a:t>
            </a:r>
            <a:endParaRPr sz="2400"/>
          </a:p>
        </p:txBody>
      </p:sp>
      <p:sp>
        <p:nvSpPr>
          <p:cNvPr id="429" name="Google Shape;429;p64"/>
          <p:cNvSpPr txBox="1"/>
          <p:nvPr/>
        </p:nvSpPr>
        <p:spPr>
          <a:xfrm>
            <a:off x="4744000" y="1659534"/>
            <a:ext cx="4602301" cy="27829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numpos(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* a,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len)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i =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; i &lt; len; ++i)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(a[i] &gt; </a:t>
            </a:r>
            <a:r>
              <a:rPr lang="en">
                <a:solidFill>
                  <a:srgbClr val="09885A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) ++n;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n;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457189" indent="-457189">
              <a:lnSpc>
                <a:spcPct val="90000"/>
              </a:lnSpc>
              <a:spcBef>
                <a:spcPts val="480"/>
              </a:spcBef>
              <a:buClr>
                <a:schemeClr val="folHlink"/>
              </a:buClr>
              <a:buSzPts val="1080"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23962" lvl="2" indent="-304792">
              <a:lnSpc>
                <a:spcPct val="90000"/>
              </a:lnSpc>
              <a:spcBef>
                <a:spcPts val="427"/>
              </a:spcBef>
              <a:buClr>
                <a:schemeClr val="folHlink"/>
              </a:buClr>
              <a:buSzPts val="800"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64"/>
          <p:cNvSpPr txBox="1"/>
          <p:nvPr/>
        </p:nvSpPr>
        <p:spPr>
          <a:xfrm>
            <a:off x="188567" y="475937"/>
            <a:ext cx="9245600" cy="8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Compilers, from 30,000 feet</a:t>
            </a:r>
            <a:endParaRPr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AD1E8E-62E6-4A75-AA12-AFC21A6A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/>
        </p:nvSpPr>
        <p:spPr>
          <a:xfrm>
            <a:off x="4691567" y="980767"/>
            <a:ext cx="6067355" cy="5182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	pushq		%rbp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0001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4889E5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	movq		%rsp, %rbp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0004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48897DE8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movq		%rdi, -24(%rbp)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0008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8975E4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	movl		%esi, -28(%rbp)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000b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C745F800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movl		$0, -8(%rbp)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000000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0012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C745FC00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movl		$0, -4(%rbp)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000000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0019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EB22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	jmp			.L2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001b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8B45FC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	movl		-4(%rbp), %eax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001e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4898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	cltq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0020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488D1485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leaq		0(%rax,4), %rdx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00000000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0028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488B45E8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	movq		-24(%rbp), %rax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002c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4801D0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	addq		%rdx, %rax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002f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8B00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	movl		(%rax), %eax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65"/>
          <p:cNvSpPr txBox="1"/>
          <p:nvPr/>
        </p:nvSpPr>
        <p:spPr>
          <a:xfrm>
            <a:off x="4691567" y="359833"/>
            <a:ext cx="6067355" cy="557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Offset Code    Opcode 	Operands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0" y="151232"/>
            <a:ext cx="4404800" cy="148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Compiler Output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243900" y="2238167"/>
            <a:ext cx="4160800" cy="974400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Binary Machine Code: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55 48 89 E5 48 89 7D E8 89 ...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65"/>
          <p:cNvSpPr txBox="1"/>
          <p:nvPr/>
        </p:nvSpPr>
        <p:spPr>
          <a:xfrm>
            <a:off x="243900" y="3818700"/>
            <a:ext cx="4160800" cy="15139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Textual Assembly Code: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pushq  %rbp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movq  %rsp, %rbp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BC5C833-FD6F-4C01-B86B-61879654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EE21E-55B6-47BC-AE82-7EE8E4B9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739212-8823-46F8-A339-FFA5653C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47" name="Google Shape;447;p66"/>
          <p:cNvSpPr txBox="1">
            <a:spLocks noGrp="1"/>
          </p:cNvSpPr>
          <p:nvPr>
            <p:ph type="body" idx="4294967295"/>
          </p:nvPr>
        </p:nvSpPr>
        <p:spPr>
          <a:xfrm>
            <a:off x="2016307" y="1818421"/>
            <a:ext cx="8383588" cy="371633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79393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/>
              <a:t>Be a better programmer</a:t>
            </a:r>
            <a:endParaRPr/>
          </a:p>
          <a:p>
            <a:pPr marL="914377" lvl="1" indent="-279393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/>
              <a:t>Insight into languages, compilers, and hardware</a:t>
            </a:r>
            <a:endParaRPr sz="1800"/>
          </a:p>
          <a:p>
            <a:pPr marL="914377" lvl="1" indent="-279393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/>
              <a:t>What’s all that stuff in the debugger?</a:t>
            </a:r>
            <a:endParaRPr sz="1800"/>
          </a:p>
          <a:p>
            <a:pPr marL="304792" indent="-279393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/>
              <a:t>Compiler techniques are everywhere</a:t>
            </a:r>
            <a:endParaRPr/>
          </a:p>
          <a:p>
            <a:pPr marL="914377" lvl="1" indent="-279393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/>
              <a:t>Little languages, verifiers, Lint, query languages, Verilog, Mathematica</a:t>
            </a:r>
            <a:endParaRPr sz="1800"/>
          </a:p>
          <a:p>
            <a:pPr marL="304792" indent="-279393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/>
              <a:t>Draws from many corners of CS</a:t>
            </a:r>
            <a:endParaRPr/>
          </a:p>
          <a:p>
            <a:pPr marL="914377" lvl="1" indent="-279393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/>
              <a:t>Finite State Automata, Regex, Grammars, Trees, Graphs</a:t>
            </a:r>
            <a:endParaRPr sz="1800"/>
          </a:p>
          <a:p>
            <a:pPr marL="304792" indent="-279393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/>
              <a:t>Links to Hardware</a:t>
            </a:r>
            <a:endParaRPr/>
          </a:p>
          <a:p>
            <a:pPr marL="914377" lvl="1" indent="-279393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/>
              <a:t>ISA, pipeline, multi-issue, cache, SIMD, multi-core, memory consistency </a:t>
            </a:r>
            <a:endParaRPr sz="1800"/>
          </a:p>
          <a:p>
            <a:pPr marL="609585" lvl="1" indent="0">
              <a:spcBef>
                <a:spcPts val="667"/>
              </a:spcBef>
              <a:buClr>
                <a:schemeClr val="dk1"/>
              </a:buClr>
              <a:buSzPts val="1900"/>
              <a:buNone/>
            </a:pPr>
            <a:endParaRPr sz="1800"/>
          </a:p>
        </p:txBody>
      </p:sp>
      <p:sp>
        <p:nvSpPr>
          <p:cNvPr id="448" name="Google Shape;448;p66"/>
          <p:cNvSpPr txBox="1"/>
          <p:nvPr/>
        </p:nvSpPr>
        <p:spPr>
          <a:xfrm>
            <a:off x="406400" y="135235"/>
            <a:ext cx="103632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Study Compilers?</a:t>
            </a:r>
            <a:endParaRPr sz="1600" dirty="0"/>
          </a:p>
        </p:txBody>
      </p:sp>
      <p:sp>
        <p:nvSpPr>
          <p:cNvPr id="450" name="Google Shape;450;p66"/>
          <p:cNvSpPr txBox="1"/>
          <p:nvPr/>
        </p:nvSpPr>
        <p:spPr>
          <a:xfrm>
            <a:off x="1038431" y="929635"/>
            <a:ext cx="9928062" cy="734333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“If you don't know how compilers work, then you don't know how computers work.  If you're not 100% sure whether you know how compilers work, then you don't know how they work” – Steve Yegge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62D204-0030-455C-9493-6D3B322B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25</a:t>
            </a:fld>
            <a:endParaRPr lang="en-US"/>
          </a:p>
        </p:txBody>
      </p:sp>
      <p:sp>
        <p:nvSpPr>
          <p:cNvPr id="7" name="Google Shape;450;p66">
            <a:extLst>
              <a:ext uri="{FF2B5EF4-FFF2-40B4-BE49-F238E27FC236}">
                <a16:creationId xmlns:a16="http://schemas.microsoft.com/office/drawing/2014/main" xmlns="" id="{ABFF45D3-E412-4BF8-89BB-27EEAFD07BDE}"/>
              </a:ext>
            </a:extLst>
          </p:cNvPr>
          <p:cNvSpPr txBox="1"/>
          <p:nvPr/>
        </p:nvSpPr>
        <p:spPr>
          <a:xfrm>
            <a:off x="1146324" y="5765482"/>
            <a:ext cx="10224454" cy="47830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latin typeface="Calibri"/>
                <a:ea typeface="Calibri"/>
                <a:cs typeface="Calibri"/>
                <a:sym typeface="Calibri"/>
              </a:rPr>
              <a:t>“If you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are not confused by </a:t>
            </a:r>
            <a:r>
              <a:rPr lang="en-US" strike="dblStrike">
                <a:latin typeface="Calibri"/>
                <a:ea typeface="Calibri"/>
                <a:cs typeface="Calibri"/>
                <a:sym typeface="Calibri"/>
              </a:rPr>
              <a:t>quantum physics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compiling then you haven’t really understood it”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Niels Bohr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01BF467-1D0B-440F-A7C9-E0BBE600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56" name="Google Shape;456;p67"/>
          <p:cNvSpPr txBox="1">
            <a:spLocks noGrp="1"/>
          </p:cNvSpPr>
          <p:nvPr>
            <p:ph type="body" idx="4294967295"/>
          </p:nvPr>
        </p:nvSpPr>
        <p:spPr>
          <a:xfrm>
            <a:off x="746878" y="1826106"/>
            <a:ext cx="9587294" cy="10549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"/>
              <a:t>Only by </a:t>
            </a:r>
            <a:r>
              <a:rPr lang="en-US"/>
              <a:t>actually </a:t>
            </a:r>
            <a:r>
              <a:rPr lang="en" i="1"/>
              <a:t>writing</a:t>
            </a:r>
            <a:r>
              <a:rPr lang="en"/>
              <a:t> an interpreter or compiler will you </a:t>
            </a:r>
            <a:r>
              <a:rPr lang="en" i="1"/>
              <a:t>really</a:t>
            </a:r>
            <a:r>
              <a:rPr lang="en"/>
              <a:t> understand the language you are using.</a:t>
            </a:r>
            <a:endParaRPr/>
          </a:p>
          <a:p>
            <a:pPr marL="304792" indent="0">
              <a:lnSpc>
                <a:spcPct val="80000"/>
              </a:lnSpc>
              <a:spcBef>
                <a:spcPts val="0"/>
              </a:spcBef>
              <a:buNone/>
            </a:pPr>
            <a:endParaRPr/>
          </a:p>
          <a:p>
            <a:pPr marL="304792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"/>
              <a:t>For example, what is the output from the following tiny program? </a:t>
            </a:r>
            <a:endParaRPr/>
          </a:p>
        </p:txBody>
      </p:sp>
      <p:sp>
        <p:nvSpPr>
          <p:cNvPr id="457" name="Google Shape;457;p67"/>
          <p:cNvSpPr txBox="1"/>
          <p:nvPr/>
        </p:nvSpPr>
        <p:spPr>
          <a:xfrm>
            <a:off x="435633" y="135235"/>
            <a:ext cx="103632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Best to Understand Compilers?</a:t>
            </a:r>
            <a:endParaRPr sz="1600" dirty="0"/>
          </a:p>
        </p:txBody>
      </p:sp>
      <p:sp>
        <p:nvSpPr>
          <p:cNvPr id="459" name="Google Shape;459;p67"/>
          <p:cNvSpPr txBox="1"/>
          <p:nvPr/>
        </p:nvSpPr>
        <p:spPr>
          <a:xfrm>
            <a:off x="2024958" y="3429000"/>
            <a:ext cx="6716367" cy="276497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void inc(int a) { a = a + 1; }</a:t>
            </a:r>
          </a:p>
          <a:p>
            <a:endParaRPr lang="en-US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int main() {</a:t>
            </a: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 int x = 1;</a:t>
            </a: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 printf("%d ", x);   inc(x);   printf("%d \n", x);</a:t>
            </a:r>
          </a:p>
          <a:p>
            <a:endParaRPr lang="en-US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 int a = 5;</a:t>
            </a: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  printf("%d ", a);   inc(a);   printf("%d \n", a);</a:t>
            </a:r>
          </a:p>
          <a:p>
            <a:r>
              <a:rPr lang="en-US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67471C-7DA7-447B-AA59-05D9FA40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BEE189-292F-4BC4-A4D0-49ACD12D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65" name="Google Shape;465;p68"/>
          <p:cNvSpPr txBox="1">
            <a:spLocks noGrp="1"/>
          </p:cNvSpPr>
          <p:nvPr>
            <p:ph type="title" idx="4294967295"/>
          </p:nvPr>
        </p:nvSpPr>
        <p:spPr>
          <a:xfrm>
            <a:off x="755374" y="1106488"/>
            <a:ext cx="7474226" cy="547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" sz="2400" cap="none" dirty="0">
                <a:latin typeface="Calibri"/>
                <a:ea typeface="Calibri"/>
                <a:cs typeface="Calibri"/>
                <a:sym typeface="Calibri"/>
              </a:rPr>
              <a:t>If you want to win a Turing Award ...</a:t>
            </a:r>
            <a:endParaRPr sz="2400" cap="none" dirty="0"/>
          </a:p>
        </p:txBody>
      </p:sp>
      <p:sp>
        <p:nvSpPr>
          <p:cNvPr id="466" name="Google Shape;466;p68"/>
          <p:cNvSpPr txBox="1">
            <a:spLocks noGrp="1"/>
          </p:cNvSpPr>
          <p:nvPr>
            <p:ph type="body" idx="4294967295"/>
          </p:nvPr>
        </p:nvSpPr>
        <p:spPr>
          <a:xfrm>
            <a:off x="1590261" y="1951037"/>
            <a:ext cx="3957638" cy="3887788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>
            <a:solidFill>
              <a:srgbClr val="000000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" sz="1867" dirty="0"/>
              <a:t>1966 Alan Perlis</a:t>
            </a:r>
            <a:br>
              <a:rPr lang="en" sz="1867" dirty="0"/>
            </a:br>
            <a:r>
              <a:rPr lang="en" sz="1867" dirty="0"/>
              <a:t>1972 Edsger Dijkstra</a:t>
            </a:r>
            <a:br>
              <a:rPr lang="en" sz="1867" dirty="0"/>
            </a:br>
            <a:r>
              <a:rPr lang="en" sz="1867" dirty="0"/>
              <a:t>1974 Donald Knuth</a:t>
            </a:r>
            <a:br>
              <a:rPr lang="en" sz="1867" dirty="0"/>
            </a:br>
            <a:r>
              <a:rPr lang="en" sz="1867" dirty="0"/>
              <a:t>1976 Michael Rabin and Dana Scott</a:t>
            </a:r>
            <a:br>
              <a:rPr lang="en" sz="1867" dirty="0"/>
            </a:br>
            <a:r>
              <a:rPr lang="en" sz="1867" dirty="0"/>
              <a:t>1977 John Backus</a:t>
            </a:r>
            <a:br>
              <a:rPr lang="en" sz="1867" dirty="0"/>
            </a:br>
            <a:r>
              <a:rPr lang="en" sz="1867" dirty="0"/>
              <a:t>1978 Bob Floyd</a:t>
            </a:r>
            <a:br>
              <a:rPr lang="en" sz="1867" dirty="0"/>
            </a:br>
            <a:r>
              <a:rPr lang="en" sz="1867" dirty="0"/>
              <a:t>1979 Ken Iverson</a:t>
            </a:r>
            <a:br>
              <a:rPr lang="en" sz="1867" dirty="0"/>
            </a:br>
            <a:r>
              <a:rPr lang="en" sz="1867" dirty="0"/>
              <a:t>1980 Tony Hoare</a:t>
            </a:r>
            <a:endParaRPr sz="1867" dirty="0"/>
          </a:p>
        </p:txBody>
      </p:sp>
      <p:sp>
        <p:nvSpPr>
          <p:cNvPr id="467" name="Google Shape;467;p68"/>
          <p:cNvSpPr txBox="1">
            <a:spLocks noGrp="1"/>
          </p:cNvSpPr>
          <p:nvPr>
            <p:ph type="body" idx="4294967295"/>
          </p:nvPr>
        </p:nvSpPr>
        <p:spPr>
          <a:xfrm>
            <a:off x="5857875" y="1963019"/>
            <a:ext cx="4505325" cy="3889375"/>
          </a:xfrm>
          <a:prstGeom prst="rect">
            <a:avLst/>
          </a:prstGeom>
          <a:gradFill>
            <a:gsLst>
              <a:gs pos="0">
                <a:srgbClr val="F7FBF4"/>
              </a:gs>
              <a:gs pos="74000">
                <a:srgbClr val="BDDCA8"/>
              </a:gs>
              <a:gs pos="83000">
                <a:srgbClr val="BDDCA8"/>
              </a:gs>
              <a:gs pos="100000">
                <a:srgbClr val="D3E7C5"/>
              </a:gs>
            </a:gsLst>
            <a:lin ang="5400000" scaled="0"/>
          </a:gradFill>
          <a:ln>
            <a:solidFill>
              <a:srgbClr val="000000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" sz="1867"/>
              <a:t>1984 Niklaus Wirth</a:t>
            </a:r>
            <a:br>
              <a:rPr lang="en" sz="1867"/>
            </a:br>
            <a:r>
              <a:rPr lang="en" sz="1867"/>
              <a:t>1987 John Cocke</a:t>
            </a:r>
            <a:br>
              <a:rPr lang="en" sz="1867"/>
            </a:br>
            <a:r>
              <a:rPr lang="en" sz="1867"/>
              <a:t>1991 Robin Milner</a:t>
            </a:r>
            <a:br>
              <a:rPr lang="en" sz="1867"/>
            </a:br>
            <a:r>
              <a:rPr lang="en" sz="1867"/>
              <a:t>2001 Ole-Johan Dahl and Kristen Nygaard</a:t>
            </a:r>
            <a:br>
              <a:rPr lang="en" sz="1867"/>
            </a:br>
            <a:r>
              <a:rPr lang="en" sz="1867"/>
              <a:t>2003 Alan Kay</a:t>
            </a:r>
            <a:br>
              <a:rPr lang="en" sz="1867"/>
            </a:br>
            <a:r>
              <a:rPr lang="en" sz="1867"/>
              <a:t>2005 Peter Naur</a:t>
            </a:r>
            <a:br>
              <a:rPr lang="en" sz="1867"/>
            </a:br>
            <a:r>
              <a:rPr lang="en" sz="1867"/>
              <a:t>2006 Fran Allen</a:t>
            </a:r>
            <a:br>
              <a:rPr lang="en" sz="1867"/>
            </a:br>
            <a:r>
              <a:rPr lang="en" sz="1867"/>
              <a:t>2008 Barbara Liskov</a:t>
            </a:r>
            <a:endParaRPr sz="1867"/>
          </a:p>
        </p:txBody>
      </p:sp>
      <p:sp>
        <p:nvSpPr>
          <p:cNvPr id="468" name="Google Shape;468;p68"/>
          <p:cNvSpPr txBox="1"/>
          <p:nvPr/>
        </p:nvSpPr>
        <p:spPr>
          <a:xfrm>
            <a:off x="573314" y="382565"/>
            <a:ext cx="10390716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Study Compilers?</a:t>
            </a:r>
            <a:endParaRPr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BE9A4-9BC7-4827-A98F-726B0E70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48B0960-B7CD-4FDC-BA40-13096DFD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4883" y="6240780"/>
            <a:ext cx="3798418" cy="320040"/>
          </a:xfrm>
        </p:spPr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75" name="Google Shape;475;p69"/>
          <p:cNvSpPr txBox="1">
            <a:spLocks noGrp="1"/>
          </p:cNvSpPr>
          <p:nvPr>
            <p:ph type="body" idx="4294967295"/>
          </p:nvPr>
        </p:nvSpPr>
        <p:spPr>
          <a:xfrm>
            <a:off x="641348" y="1146175"/>
            <a:ext cx="10363201" cy="47240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37061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sz="2133" dirty="0"/>
              <a:t>Compilers have been studied for 70 years</a:t>
            </a:r>
            <a:endParaRPr sz="2133" dirty="0"/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i="1" dirty="0"/>
              <a:t>Lots</a:t>
            </a:r>
            <a:r>
              <a:rPr lang="en" sz="2133" dirty="0"/>
              <a:t> of valuable theory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Finite State Automata; grammars; parsing; semantic checks; optimization; register allocation, etc</a:t>
            </a:r>
            <a:endParaRPr sz="2133" dirty="0"/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/>
              <a:t>This class will lean towards </a:t>
            </a:r>
            <a:r>
              <a:rPr lang="en" sz="2133" i="1" dirty="0"/>
              <a:t>practical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We will build an end-to-end interpreter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Deeper insight than disconnected theories (ie, most textbooks)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Better preparation for interviews, and a career in software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More fun </a:t>
            </a:r>
            <a:endParaRPr sz="2133" dirty="0">
              <a:solidFill>
                <a:srgbClr val="FF0000"/>
              </a:solidFill>
            </a:endParaRPr>
          </a:p>
          <a:p>
            <a:pPr marL="304792" indent="-237061">
              <a:lnSpc>
                <a:spcPct val="80000"/>
              </a:lnSpc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133" dirty="0"/>
              <a:t>But we will also study theory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You need a nodding acquaintance with lex, yacc, Chomsky hierarchy, </a:t>
            </a:r>
            <a:r>
              <a:rPr lang="en-US" sz="2133" dirty="0"/>
              <a:t>bottom-up parsing, </a:t>
            </a:r>
            <a:r>
              <a:rPr lang="en" sz="2133" dirty="0"/>
              <a:t>instruction selection, optimization, </a:t>
            </a:r>
            <a:r>
              <a:rPr lang="en-US" sz="2133" dirty="0"/>
              <a:t>register allocation</a:t>
            </a:r>
            <a:endParaRPr sz="2133" dirty="0"/>
          </a:p>
          <a:p>
            <a:pPr marL="914377" lvl="1" indent="-304792">
              <a:lnSpc>
                <a:spcPct val="80000"/>
              </a:lnSpc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133" dirty="0"/>
              <a:t>Beware the perils of ignoring theory – seat-of-the-pants invention</a:t>
            </a:r>
            <a:endParaRPr sz="2133" dirty="0"/>
          </a:p>
        </p:txBody>
      </p:sp>
      <p:sp>
        <p:nvSpPr>
          <p:cNvPr id="476" name="Google Shape;476;p69"/>
          <p:cNvSpPr txBox="1"/>
          <p:nvPr/>
        </p:nvSpPr>
        <p:spPr>
          <a:xfrm>
            <a:off x="435633" y="135235"/>
            <a:ext cx="10363200" cy="7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and Practice</a:t>
            </a:r>
            <a:endParaRPr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D0E8E3-B969-429C-AF03-B3714269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4550794" y="2821076"/>
            <a:ext cx="3993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47AF81-A368-4D89-8EE4-75628824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719C5A2-E86F-4581-9180-06488160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4294967295"/>
          </p:nvPr>
        </p:nvSpPr>
        <p:spPr>
          <a:xfrm>
            <a:off x="277812" y="1311661"/>
            <a:ext cx="11636375" cy="4694238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70927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Communication: we will use </a:t>
            </a:r>
            <a:r>
              <a:rPr lang="en" b="1" dirty="0"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 for everything – Lecture slides, homework, project, announcements, grading, etc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We shall cover: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Practice (Build our own interpreter, for the simple language Tog)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Theory (Regex, FSMs, Grammars, BNF, Recursive-Descent, ASTs, Calling Conventions, Stack Frames, Register Allocation, Optimization)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Help yourselves by: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Asking questions at any time; don’t delay, thinking it will all fall into place: it won't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Ask me to go slower (or </a:t>
            </a:r>
            <a:r>
              <a:rPr lang="en" sz="1800">
                <a:latin typeface="Calibri" panose="020F0502020204030204" pitchFamily="34" charset="0"/>
                <a:cs typeface="Calibri" panose="020F0502020204030204" pitchFamily="34" charset="0"/>
              </a:rPr>
              <a:t>faster)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Come to Office Hours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Read along in a textbook, or online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Learn by Doing: write code and experiment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Participation is not mandatory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343667" y="124600"/>
            <a:ext cx="8636000" cy="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Admin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7D7A85-BD2C-4CC8-86EF-08F05C89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DDDFB43-E3CF-43BC-A8C4-82FD26FC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90" name="Google Shape;490;p71"/>
          <p:cNvSpPr txBox="1">
            <a:spLocks noGrp="1"/>
          </p:cNvSpPr>
          <p:nvPr>
            <p:ph type="body" idx="4294967295"/>
          </p:nvPr>
        </p:nvSpPr>
        <p:spPr>
          <a:xfrm>
            <a:off x="1252330" y="1544362"/>
            <a:ext cx="9042400" cy="35290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87859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/>
              <a:t>Best way to learn about compilers and interpreters is to build one</a:t>
            </a:r>
            <a:endParaRPr sz="240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Course project</a:t>
            </a:r>
            <a:endParaRPr sz="240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/>
              <a:t>Interpreter for </a:t>
            </a:r>
            <a:r>
              <a:rPr lang="en">
                <a:solidFill>
                  <a:srgbClr val="FF0000"/>
                </a:solidFill>
              </a:rPr>
              <a:t>Tog</a:t>
            </a:r>
            <a:r>
              <a:rPr lang="en"/>
              <a:t> – a simple imperative language</a:t>
            </a:r>
            <a:endParaRPr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/>
              <a:t>Built using C (not C++)</a:t>
            </a:r>
            <a:endParaRPr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/>
              <a:t>Hand-built scanner and parser (not </a:t>
            </a:r>
            <a:r>
              <a:rPr lang="en">
                <a:solidFill>
                  <a:srgbClr val="FF0000"/>
                </a:solidFill>
              </a:rPr>
              <a:t>Flex</a:t>
            </a:r>
            <a:r>
              <a:rPr lang="en"/>
              <a:t>; not </a:t>
            </a:r>
            <a:r>
              <a:rPr lang="en">
                <a:solidFill>
                  <a:srgbClr val="FF0000"/>
                </a:solidFill>
              </a:rPr>
              <a:t>Bison)</a:t>
            </a:r>
            <a:endParaRPr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/>
              <a:t>Complete gradually, step-by-step, during the quarter</a:t>
            </a:r>
            <a:endParaRPr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Interpreter should execute all given example Tog programs: </a:t>
            </a:r>
            <a:endParaRPr sz="2400"/>
          </a:p>
          <a:p>
            <a:pPr marL="609585" lvl="1" indent="0">
              <a:spcBef>
                <a:spcPts val="667"/>
              </a:spcBef>
              <a:buClr>
                <a:schemeClr val="dk1"/>
              </a:buClr>
              <a:buSzPts val="2000"/>
              <a:buNone/>
            </a:pPr>
            <a:r>
              <a:rPr lang="en"/>
              <a:t>Factorial, Fibonacci, etc</a:t>
            </a:r>
            <a:endParaRPr/>
          </a:p>
        </p:txBody>
      </p:sp>
      <p:sp>
        <p:nvSpPr>
          <p:cNvPr id="491" name="Google Shape;491;p71"/>
          <p:cNvSpPr txBox="1"/>
          <p:nvPr/>
        </p:nvSpPr>
        <p:spPr>
          <a:xfrm>
            <a:off x="1252330" y="287696"/>
            <a:ext cx="90424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71"/>
          <p:cNvSpPr txBox="1"/>
          <p:nvPr/>
        </p:nvSpPr>
        <p:spPr>
          <a:xfrm>
            <a:off x="1484200" y="5461467"/>
            <a:ext cx="9223600" cy="596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What I cannot build, I do not understand — </a:t>
            </a:r>
            <a:r>
              <a:rPr lang="en" sz="2400" u="sng">
                <a:latin typeface="Calibri"/>
                <a:ea typeface="Calibri"/>
                <a:cs typeface="Calibri"/>
                <a:sym typeface="Calibri"/>
                <a:hlinkClick r:id="rId3"/>
              </a:rPr>
              <a:t>Richard Feynman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5A9CA9-A094-4A69-B625-19FEB442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73A9046-38B7-4B50-9F75-217F2BD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98" name="Google Shape;498;p72"/>
          <p:cNvSpPr txBox="1">
            <a:spLocks noGrp="1"/>
          </p:cNvSpPr>
          <p:nvPr>
            <p:ph type="title" idx="4294967295"/>
          </p:nvPr>
        </p:nvSpPr>
        <p:spPr>
          <a:xfrm>
            <a:off x="620888" y="269630"/>
            <a:ext cx="6704013" cy="8366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cap="none" dirty="0"/>
              <a:t>Class Project</a:t>
            </a:r>
            <a:endParaRPr sz="3600" cap="none" dirty="0"/>
          </a:p>
        </p:txBody>
      </p:sp>
      <p:sp>
        <p:nvSpPr>
          <p:cNvPr id="499" name="Google Shape;499;p72"/>
          <p:cNvSpPr txBox="1">
            <a:spLocks noGrp="1"/>
          </p:cNvSpPr>
          <p:nvPr>
            <p:ph type="body" idx="4294967295"/>
          </p:nvPr>
        </p:nvSpPr>
        <p:spPr>
          <a:xfrm>
            <a:off x="998400" y="2671292"/>
            <a:ext cx="2743200" cy="317976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exam01.tog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x:num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x = 42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 x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nl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72"/>
          <p:cNvSpPr txBox="1"/>
          <p:nvPr/>
        </p:nvSpPr>
        <p:spPr>
          <a:xfrm>
            <a:off x="998400" y="1495967"/>
            <a:ext cx="9853200" cy="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will write an Interpreter for a simple language called 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Tog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72"/>
          <p:cNvSpPr txBox="1"/>
          <p:nvPr/>
        </p:nvSpPr>
        <p:spPr>
          <a:xfrm>
            <a:off x="4216233" y="3131833"/>
            <a:ext cx="7363470" cy="2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# is a line comment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Function definitions: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nuf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Variables declared with "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x : num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" or "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 y : str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 semi colons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No commas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566F82-D285-48D5-85FC-FCFBA441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C3ACCFC-7A01-4011-AF6E-D7E4AF18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07" name="Google Shape;507;p73"/>
          <p:cNvSpPr txBox="1">
            <a:spLocks noGrp="1"/>
          </p:cNvSpPr>
          <p:nvPr>
            <p:ph type="title" idx="4294967295"/>
          </p:nvPr>
        </p:nvSpPr>
        <p:spPr>
          <a:xfrm>
            <a:off x="0" y="127000"/>
            <a:ext cx="10007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cap="none" dirty="0"/>
              <a:t>Another Example : fac.tog</a:t>
            </a:r>
            <a:endParaRPr sz="3600" cap="none" dirty="0"/>
          </a:p>
        </p:txBody>
      </p:sp>
      <p:sp>
        <p:nvSpPr>
          <p:cNvPr id="508" name="Google Shape;508;p73"/>
          <p:cNvSpPr txBox="1">
            <a:spLocks noGrp="1"/>
          </p:cNvSpPr>
          <p:nvPr>
            <p:ph type="body" idx="4294967295"/>
          </p:nvPr>
        </p:nvSpPr>
        <p:spPr>
          <a:xfrm>
            <a:off x="359544" y="1206500"/>
            <a:ext cx="4749800" cy="45323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 fac.tog - Factorial function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fac:num n:num =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sum:num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i:num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sum = 1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i = 1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while i &lt;= n do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let sum = sum * i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let i = i + 1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elihw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 sum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2133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73"/>
          <p:cNvSpPr txBox="1">
            <a:spLocks noGrp="1"/>
          </p:cNvSpPr>
          <p:nvPr>
            <p:ph type="body" idx="4294967295"/>
          </p:nvPr>
        </p:nvSpPr>
        <p:spPr>
          <a:xfrm>
            <a:off x="5933306" y="1206500"/>
            <a:ext cx="5899150" cy="47863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 main =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upto:num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answer:num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announce:str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var is:str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upto = 7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answer = call fac upto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announce = 'Factorial of '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let is = ' is '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 announce    say upto    say is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say answer      nl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133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nuf</a:t>
            </a:r>
            <a:endParaRPr sz="2133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BC2F22-FBFD-4767-A499-EF88893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4"/>
          <p:cNvSpPr txBox="1"/>
          <p:nvPr/>
        </p:nvSpPr>
        <p:spPr>
          <a:xfrm>
            <a:off x="410633" y="270565"/>
            <a:ext cx="90424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notice about Tog</a:t>
            </a:r>
            <a:endParaRPr sz="3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08AC327-6E49-4709-8C13-F4EAA0FF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18" name="Google Shape;518;p74"/>
          <p:cNvSpPr txBox="1"/>
          <p:nvPr/>
        </p:nvSpPr>
        <p:spPr>
          <a:xfrm>
            <a:off x="1559967" y="1384856"/>
            <a:ext cx="8256000" cy="182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If statements are bracketed by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While statements are bracketed by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elihw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 a function using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means return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74"/>
          <p:cNvSpPr txBox="1"/>
          <p:nvPr/>
        </p:nvSpPr>
        <p:spPr>
          <a:xfrm>
            <a:off x="1559967" y="3595667"/>
            <a:ext cx="8256000" cy="207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If you were inventing Tog, some questions to consider: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/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How long can variable names be?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Would you make variable names case-sensitive?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What features would you add to Tog to make it better?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DAD716-A394-423C-9D6C-21B90274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5"/>
          <p:cNvSpPr txBox="1"/>
          <p:nvPr/>
        </p:nvSpPr>
        <p:spPr>
          <a:xfrm>
            <a:off x="467133" y="854595"/>
            <a:ext cx="9042400" cy="1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Language</a:t>
            </a:r>
            <a:endParaRPr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8AC7A9-0002-45B7-897F-B2BE7545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27" name="Google Shape;527;p75"/>
          <p:cNvSpPr txBox="1"/>
          <p:nvPr/>
        </p:nvSpPr>
        <p:spPr>
          <a:xfrm>
            <a:off x="467133" y="2811600"/>
            <a:ext cx="9928400" cy="15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will write our interpreter in C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We will not use C++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835C0D-D461-449E-A1D7-82716DC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6"/>
          <p:cNvSpPr txBox="1"/>
          <p:nvPr/>
        </p:nvSpPr>
        <p:spPr>
          <a:xfrm>
            <a:off x="467133" y="295028"/>
            <a:ext cx="9042400" cy="1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Choose C?</a:t>
            </a:r>
            <a:endParaRPr sz="3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5A2D4B1-D79B-4584-A17C-E51A93B9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35" name="Google Shape;535;p76"/>
          <p:cNvSpPr txBox="1"/>
          <p:nvPr/>
        </p:nvSpPr>
        <p:spPr>
          <a:xfrm>
            <a:off x="467200" y="4243933"/>
            <a:ext cx="11282000" cy="79740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The C Programming Language — A language which combines the flexibility of assembly language with the power of assembly language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76"/>
          <p:cNvSpPr txBox="1"/>
          <p:nvPr/>
        </p:nvSpPr>
        <p:spPr>
          <a:xfrm>
            <a:off x="455000" y="2098600"/>
            <a:ext cx="11282000" cy="13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 is low-level.  But it’s simple and easy to learn.  It’s adequate for writing compilers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Recall that Linux is written in C, not C++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EDCDF0-97E4-45D0-9C26-0CC786DB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/>
        </p:nvSpPr>
        <p:spPr>
          <a:xfrm>
            <a:off x="430733" y="122861"/>
            <a:ext cx="9042400" cy="1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choose C++?</a:t>
            </a:r>
            <a:endParaRPr sz="3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0FFB3A7-6098-4422-92EE-D7A21C4E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44" name="Google Shape;544;p77"/>
          <p:cNvSpPr txBox="1"/>
          <p:nvPr/>
        </p:nvSpPr>
        <p:spPr>
          <a:xfrm>
            <a:off x="520200" y="3043667"/>
            <a:ext cx="11151600" cy="634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C++: Hard to learn and built to stay that way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7"/>
          <p:cNvSpPr txBox="1"/>
          <p:nvPr/>
        </p:nvSpPr>
        <p:spPr>
          <a:xfrm>
            <a:off x="442800" y="4780500"/>
            <a:ext cx="11176000" cy="920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 C++ it's harder to shoot yourself in the foot, but when you do, you blow off your whole leg – Bjarne Stroustrup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7"/>
          <p:cNvSpPr txBox="1"/>
          <p:nvPr/>
        </p:nvSpPr>
        <p:spPr>
          <a:xfrm>
            <a:off x="455000" y="1521233"/>
            <a:ext cx="11282000" cy="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C++ is higher-level.  But it’s exceedingly complex and hard to learn in full.  It contains lots of ‘hidden magic’ that obscures what’s going 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CD46FE-0822-4235-9FE3-88EC6EE6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78" descr="Linus Torvalds Linu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70" y="2521064"/>
            <a:ext cx="4268188" cy="2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8"/>
          <p:cNvSpPr txBox="1"/>
          <p:nvPr/>
        </p:nvSpPr>
        <p:spPr>
          <a:xfrm>
            <a:off x="5036900" y="2521069"/>
            <a:ext cx="6900000" cy="2400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133" i="1">
                <a:latin typeface="Calibri"/>
                <a:ea typeface="Calibri"/>
                <a:cs typeface="Calibri"/>
                <a:sym typeface="Calibri"/>
              </a:rPr>
              <a:t>“C++ is a horrible language.  It's made more horrible by </a:t>
            </a:r>
            <a:endParaRPr sz="2400"/>
          </a:p>
          <a:p>
            <a:r>
              <a:rPr lang="en" sz="2133" i="1">
                <a:latin typeface="Calibri"/>
                <a:ea typeface="Calibri"/>
                <a:cs typeface="Calibri"/>
                <a:sym typeface="Calibri"/>
              </a:rPr>
              <a:t>the fact that a lot of substandard programmers use it, to</a:t>
            </a:r>
            <a:endParaRPr sz="2400"/>
          </a:p>
          <a:p>
            <a:r>
              <a:rPr lang="en" sz="2133" i="1">
                <a:latin typeface="Calibri"/>
                <a:ea typeface="Calibri"/>
                <a:cs typeface="Calibri"/>
                <a:sym typeface="Calibri"/>
              </a:rPr>
              <a:t>the point where it's much much easier to generate total </a:t>
            </a:r>
            <a:endParaRPr sz="2400"/>
          </a:p>
          <a:p>
            <a:r>
              <a:rPr lang="en" sz="2133" i="1">
                <a:latin typeface="Calibri"/>
                <a:ea typeface="Calibri"/>
                <a:cs typeface="Calibri"/>
                <a:sym typeface="Calibri"/>
              </a:rPr>
              <a:t>and utter crap with it…. In other words, the only way to do good, efficient, and system-level and portable C++ ends up to limit yourself to all the things that are basically available in C.”</a:t>
            </a:r>
            <a:endParaRPr sz="2400"/>
          </a:p>
        </p:txBody>
      </p:sp>
      <p:sp>
        <p:nvSpPr>
          <p:cNvPr id="553" name="Google Shape;553;p78"/>
          <p:cNvSpPr txBox="1"/>
          <p:nvPr/>
        </p:nvSpPr>
        <p:spPr>
          <a:xfrm>
            <a:off x="389667" y="502367"/>
            <a:ext cx="110296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Linus Torvalds Think of C++ ?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77CDF6C-99F4-419E-9C11-CF086BE2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F992A9-FD6F-421C-A8C4-714B0561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52194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Interesting Quotes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3627678-CFE2-43C5-A1AA-0DBA6BEA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x64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FB8484-E971-409A-9A73-3C082A9B3205}"/>
              </a:ext>
            </a:extLst>
          </p:cNvPr>
          <p:cNvSpPr txBox="1"/>
          <p:nvPr/>
        </p:nvSpPr>
        <p:spPr>
          <a:xfrm>
            <a:off x="1371601" y="1629396"/>
            <a:ext cx="9099754" cy="400110"/>
          </a:xfrm>
          <a:prstGeom prst="rect">
            <a:avLst/>
          </a:prstGeom>
          <a:solidFill>
            <a:schemeClr val="accent4"/>
          </a:solidFill>
          <a:ln>
            <a:solidFill>
              <a:srgbClr val="BA8C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Writing in C or C++ is like running a chain saw with all the safety guards removed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885284-1CF9-4076-A4AC-E38883B1D6C7}"/>
              </a:ext>
            </a:extLst>
          </p:cNvPr>
          <p:cNvSpPr txBox="1"/>
          <p:nvPr/>
        </p:nvSpPr>
        <p:spPr>
          <a:xfrm>
            <a:off x="1371601" y="3056742"/>
            <a:ext cx="909975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It's not that I'm surrounded by incompetence that bothers me, it's that I fit in so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12D002-A90C-4C1B-9516-6A908B5E0D88}"/>
              </a:ext>
            </a:extLst>
          </p:cNvPr>
          <p:cNvSpPr txBox="1"/>
          <p:nvPr/>
        </p:nvSpPr>
        <p:spPr>
          <a:xfrm>
            <a:off x="1371601" y="4490272"/>
            <a:ext cx="9099754" cy="400110"/>
          </a:xfrm>
          <a:prstGeom prst="rect">
            <a:avLst/>
          </a:prstGeom>
          <a:solidFill>
            <a:schemeClr val="accent4"/>
          </a:solidFill>
          <a:ln>
            <a:solidFill>
              <a:srgbClr val="BA8C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Weeks of programming can save you hours of planning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E4548A4-C7D4-411A-9F19-3EC668C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5976A-3AAE-41AA-BC87-B73FC3C9E22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52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D220168-0A28-4AEE-ADD3-0C529592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62" name="Google Shape;562;p79"/>
          <p:cNvSpPr txBox="1"/>
          <p:nvPr/>
        </p:nvSpPr>
        <p:spPr>
          <a:xfrm>
            <a:off x="654093" y="223540"/>
            <a:ext cx="9306000" cy="8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10 weeks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CBD3B2-2344-4574-94B3-C94535CA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39</a:t>
            </a:fld>
            <a:endParaRPr lang="en-US"/>
          </a:p>
        </p:txBody>
      </p:sp>
      <p:sp>
        <p:nvSpPr>
          <p:cNvPr id="8" name="Google Shape;560;p79"/>
          <p:cNvSpPr txBox="1">
            <a:spLocks/>
          </p:cNvSpPr>
          <p:nvPr/>
        </p:nvSpPr>
        <p:spPr>
          <a:xfrm>
            <a:off x="567709" y="1497377"/>
            <a:ext cx="3459746" cy="26682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>
                <a:highlight>
                  <a:srgbClr val="FFFF00"/>
                </a:highlight>
              </a:rPr>
              <a:t>Intro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/>
              <a:t>Let’s build a calculator</a:t>
            </a:r>
            <a:endParaRPr lang="en-US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Lexical Analysis + Regex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Grammars + EBNF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LL (Recursive Descent) Parsing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LR Parsing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ASTs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Semantic Checking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Intermediate Representation (IR)</a:t>
            </a:r>
          </a:p>
        </p:txBody>
      </p:sp>
      <p:sp>
        <p:nvSpPr>
          <p:cNvPr id="9" name="Google Shape;560;p79"/>
          <p:cNvSpPr txBox="1">
            <a:spLocks/>
          </p:cNvSpPr>
          <p:nvPr/>
        </p:nvSpPr>
        <p:spPr>
          <a:xfrm>
            <a:off x="4580135" y="1514498"/>
            <a:ext cx="2594376" cy="152139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Optimization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x86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 err="1"/>
              <a:t>Codeshape</a:t>
            </a:r>
            <a:endParaRPr lang="en-US" dirty="0"/>
          </a:p>
          <a:p>
            <a:pPr marL="16933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Instruction Scheduling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None/>
            </a:pPr>
            <a:r>
              <a:rPr lang="en-US" dirty="0"/>
              <a:t>Register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709" y="1155520"/>
            <a:ext cx="24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FrontEnd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80135" y="1183058"/>
            <a:ext cx="244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BackEnd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80135" y="3681694"/>
            <a:ext cx="7349677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far we get depends!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shall spend most time on </a:t>
            </a:r>
            <a:r>
              <a:rPr lang="en-US" dirty="0" err="1"/>
              <a:t>FrontEnd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is a huge, fascinating topic; but time will only allow us an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BackEnd</a:t>
            </a:r>
            <a:r>
              <a:rPr lang="en-US" dirty="0"/>
              <a:t> includes some neat algorithms and pretty pictures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80136" y="5433885"/>
            <a:ext cx="7349677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FrontEnd</a:t>
            </a:r>
            <a:r>
              <a:rPr lang="en-US" dirty="0"/>
              <a:t> algorithms are generally simple,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Optimization and </a:t>
            </a:r>
            <a:r>
              <a:rPr lang="en-US" dirty="0" err="1"/>
              <a:t>BackEnd</a:t>
            </a:r>
            <a:r>
              <a:rPr lang="en-US" dirty="0"/>
              <a:t> algorithms are mostly NP-Hard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0D4085C-0217-46A6-B672-F2D1B9CF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55" name="Google Shape;255;p46"/>
          <p:cNvSpPr txBox="1">
            <a:spLocks noGrp="1"/>
          </p:cNvSpPr>
          <p:nvPr>
            <p:ph type="title" idx="4294967295"/>
          </p:nvPr>
        </p:nvSpPr>
        <p:spPr>
          <a:xfrm>
            <a:off x="824948" y="249238"/>
            <a:ext cx="9690652" cy="625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sz="4800" cap="none"/>
              <a:t>Assumption</a:t>
            </a:r>
            <a:r>
              <a:rPr lang="en" sz="4800" cap="none"/>
              <a:t>s</a:t>
            </a:r>
            <a:endParaRPr cap="none"/>
          </a:p>
        </p:txBody>
      </p:sp>
      <p:sp>
        <p:nvSpPr>
          <p:cNvPr id="256" name="Google Shape;256;p46"/>
          <p:cNvSpPr txBox="1">
            <a:spLocks noGrp="1"/>
          </p:cNvSpPr>
          <p:nvPr>
            <p:ph type="body" idx="4294967295"/>
          </p:nvPr>
        </p:nvSpPr>
        <p:spPr>
          <a:xfrm>
            <a:off x="581025" y="1851340"/>
            <a:ext cx="10402049" cy="3470674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70927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dirty="0"/>
              <a:t>Some experience in Linux/Unix</a:t>
            </a:r>
          </a:p>
          <a:p>
            <a:pPr marL="33865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endParaRPr lang="en" sz="2000" dirty="0"/>
          </a:p>
          <a:p>
            <a:pPr marL="304792" indent="-270927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dirty="0"/>
              <a:t>Some experience in </a:t>
            </a:r>
            <a:r>
              <a:rPr lang="en" sz="2000" dirty="0">
                <a:solidFill>
                  <a:srgbClr val="FF0000"/>
                </a:solidFill>
              </a:rPr>
              <a:t>C</a:t>
            </a:r>
            <a:endParaRPr sz="2000" dirty="0">
              <a:solidFill>
                <a:srgbClr val="FF0000"/>
              </a:solidFill>
            </a:endParaRPr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Optional, but highly recommended: using an IDE (eg: </a:t>
            </a:r>
            <a:r>
              <a:rPr lang="en" sz="2000" dirty="0">
                <a:solidFill>
                  <a:srgbClr val="FF0000"/>
                </a:solidFill>
              </a:rPr>
              <a:t>Code::Blocks</a:t>
            </a:r>
            <a:r>
              <a:rPr lang="en" sz="2000" dirty="0"/>
              <a:t>) and interactive debugger</a:t>
            </a:r>
            <a:endParaRPr sz="2000" dirty="0"/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Data structures &amp; algorithms: arrays, trees</a:t>
            </a:r>
            <a:endParaRPr sz="2000" dirty="0"/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Assembly-level programming for </a:t>
            </a:r>
            <a:r>
              <a:rPr lang="en" sz="2000" i="1" dirty="0"/>
              <a:t>any</a:t>
            </a:r>
            <a:r>
              <a:rPr lang="en" sz="2000" dirty="0"/>
              <a:t> machine.  But we will cover what's needed</a:t>
            </a:r>
            <a:endParaRPr sz="2000" dirty="0"/>
          </a:p>
          <a:p>
            <a:pPr marL="609585" indent="0">
              <a:lnSpc>
                <a:spcPct val="100000"/>
              </a:lnSpc>
              <a:spcBef>
                <a:spcPts val="667"/>
              </a:spcBef>
              <a:buNone/>
            </a:pPr>
            <a:endParaRPr sz="2000" dirty="0"/>
          </a:p>
          <a:p>
            <a:pPr marL="0" indent="0">
              <a:lnSpc>
                <a:spcPct val="100000"/>
              </a:lnSpc>
              <a:spcBef>
                <a:spcPts val="667"/>
              </a:spcBef>
              <a:buNone/>
            </a:pPr>
            <a:r>
              <a:rPr lang="en" sz="2000" dirty="0"/>
              <a:t>You can fill in any gaps during the course: allow a little extra time for this</a:t>
            </a:r>
            <a:endParaRPr sz="2000" dirty="0"/>
          </a:p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B6214A-730D-4ABF-9555-B44D81EF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4041494" y="2601157"/>
            <a:ext cx="4109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LetsCode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B6C45C-E061-40FA-8C55-D4D2D4A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4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FB7E49B-8B4A-4E2E-93B9-84E0A2F8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76" name="Google Shape;576;p81"/>
          <p:cNvSpPr txBox="1">
            <a:spLocks noGrp="1"/>
          </p:cNvSpPr>
          <p:nvPr>
            <p:ph type="title" idx="4294967295"/>
          </p:nvPr>
        </p:nvSpPr>
        <p:spPr>
          <a:xfrm>
            <a:off x="466441" y="365125"/>
            <a:ext cx="9582434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>
                <a:latin typeface="Calibri"/>
                <a:ea typeface="Calibri"/>
                <a:cs typeface="Calibri"/>
                <a:sym typeface="Calibri"/>
              </a:rPr>
              <a:t>LetsCode – cal01</a:t>
            </a:r>
            <a:endParaRPr sz="2400" cap="none" dirty="0"/>
          </a:p>
        </p:txBody>
      </p:sp>
      <p:sp>
        <p:nvSpPr>
          <p:cNvPr id="577" name="Google Shape;577;p81"/>
          <p:cNvSpPr txBox="1">
            <a:spLocks noGrp="1"/>
          </p:cNvSpPr>
          <p:nvPr>
            <p:ph type="body" idx="4294967295"/>
          </p:nvPr>
        </p:nvSpPr>
        <p:spPr>
          <a:xfrm>
            <a:off x="695740" y="2924485"/>
            <a:ext cx="5664200" cy="2060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316221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/>
              <a:t>Write a simple “calculator” program in C</a:t>
            </a:r>
            <a:endParaRPr sz="2400"/>
          </a:p>
          <a:p>
            <a:pPr marL="304792" indent="-316221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Accepts a pair of single-digit numbers</a:t>
            </a:r>
            <a:endParaRPr sz="2400"/>
          </a:p>
          <a:p>
            <a:pPr marL="304792" indent="-316221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Accepts operator: “+” or “-”</a:t>
            </a:r>
            <a:endParaRPr sz="2400"/>
          </a:p>
          <a:p>
            <a:pPr marL="304792" indent="-316221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No spaces!</a:t>
            </a:r>
            <a:endParaRPr sz="2400"/>
          </a:p>
          <a:p>
            <a:pPr marL="304792" indent="-316221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/>
              <a:t>Prints out result</a:t>
            </a:r>
            <a:endParaRPr sz="2400"/>
          </a:p>
          <a:p>
            <a:pPr marL="304792" indent="-163825">
              <a:lnSpc>
                <a:spcPct val="70000"/>
              </a:lnSpc>
              <a:spcBef>
                <a:spcPts val="1333"/>
              </a:spcBef>
              <a:buClr>
                <a:schemeClr val="dk1"/>
              </a:buClr>
              <a:buSzPts val="1665"/>
              <a:buNone/>
            </a:pPr>
            <a:endParaRPr sz="2400"/>
          </a:p>
        </p:txBody>
      </p:sp>
      <p:sp>
        <p:nvSpPr>
          <p:cNvPr id="579" name="Google Shape;579;p81"/>
          <p:cNvSpPr txBox="1"/>
          <p:nvPr/>
        </p:nvSpPr>
        <p:spPr>
          <a:xfrm>
            <a:off x="7848400" y="3070867"/>
            <a:ext cx="1702000" cy="146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" sz="240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 1+2</a:t>
            </a:r>
            <a: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/>
            </a:r>
            <a:b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 3</a:t>
            </a:r>
            <a: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/>
            </a:r>
            <a:b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? 1-5</a:t>
            </a:r>
            <a: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  <a:t/>
            </a:r>
            <a:br>
              <a:rPr lang="en" sz="2400">
                <a:latin typeface="Consolas" panose="020B0609020204030204" pitchFamily="49" charset="0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dk1"/>
                </a:solidFill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= -4</a:t>
            </a:r>
            <a:endParaRPr sz="2400"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81"/>
          <p:cNvSpPr txBox="1"/>
          <p:nvPr/>
        </p:nvSpPr>
        <p:spPr>
          <a:xfrm>
            <a:off x="7721400" y="2555285"/>
            <a:ext cx="36324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00"/>
          </a:p>
        </p:txBody>
      </p:sp>
      <p:sp>
        <p:nvSpPr>
          <p:cNvPr id="581" name="Google Shape;581;p81"/>
          <p:cNvSpPr txBox="1"/>
          <p:nvPr/>
        </p:nvSpPr>
        <p:spPr>
          <a:xfrm>
            <a:off x="466441" y="2166879"/>
            <a:ext cx="36324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63F36-F1F1-4BBB-BA28-B5136503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687313E-624C-410E-9346-0191079D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86" name="Google Shape;586;p82"/>
          <p:cNvSpPr txBox="1">
            <a:spLocks noGrp="1"/>
          </p:cNvSpPr>
          <p:nvPr>
            <p:ph type="title" idx="4294967295"/>
          </p:nvPr>
        </p:nvSpPr>
        <p:spPr>
          <a:xfrm>
            <a:off x="3668644" y="2998888"/>
            <a:ext cx="543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4800" cap="none" dirty="0">
                <a:solidFill>
                  <a:schemeClr val="bg1"/>
                </a:solidFill>
                <a:latin typeface="+mn-lt"/>
              </a:rPr>
              <a:t>Demo </a:t>
            </a:r>
            <a:r>
              <a:rPr lang="en" sz="4800" cap="none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rPr>
              <a:t>– cal01</a:t>
            </a:r>
            <a:endParaRPr sz="4800" cap="none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AE247C-E31C-4B99-952F-17D8B879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7098C1C-A279-4086-8528-9062BF3F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93" name="Google Shape;593;p83"/>
          <p:cNvSpPr txBox="1"/>
          <p:nvPr/>
        </p:nvSpPr>
        <p:spPr>
          <a:xfrm>
            <a:off x="4101274" y="318403"/>
            <a:ext cx="7023408" cy="5912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b="1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       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forever loop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"? "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  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prompt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i1  = getchar() -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1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op = getchar();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'+'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i2  = getchar() -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2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ans = </a:t>
            </a:r>
            <a:r>
              <a:rPr lang="en" b="1">
                <a:solidFill>
                  <a:srgbClr val="09885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 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answer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(op ==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'+'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ans = i1 + i2;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1+2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(op == 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'-'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ans = i1 - i2;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1-2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"= %d \n"</a:t>
            </a: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ans);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eg: "= 3"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getchar();                    </a:t>
            </a:r>
            <a:r>
              <a:rPr lang="en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discard '\n'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b="1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83"/>
          <p:cNvSpPr txBox="1"/>
          <p:nvPr/>
        </p:nvSpPr>
        <p:spPr>
          <a:xfrm>
            <a:off x="774733" y="386133"/>
            <a:ext cx="24820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>
                <a:latin typeface="Calibri"/>
                <a:ea typeface="Calibri"/>
                <a:cs typeface="Calibri"/>
                <a:sym typeface="Calibri"/>
              </a:rPr>
              <a:t>cal01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6627A6-0B56-4E27-A5A6-C93665E6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9581" y="2473036"/>
            <a:ext cx="3412303" cy="9233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Quiz : </a:t>
            </a:r>
          </a:p>
          <a:p>
            <a:r>
              <a:rPr lang="en-US" dirty="0" smtClean="0"/>
              <a:t>What if user enters newline ?</a:t>
            </a:r>
          </a:p>
          <a:p>
            <a:r>
              <a:rPr lang="en-US" dirty="0" smtClean="0"/>
              <a:t>What if user enters </a:t>
            </a:r>
            <a:r>
              <a:rPr lang="en-US" dirty="0" err="1" smtClean="0"/>
              <a:t>a+b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13A6F53-CFD4-479E-BEB6-DD8805EC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599" name="Google Shape;599;p84"/>
          <p:cNvSpPr txBox="1">
            <a:spLocks noGrp="1"/>
          </p:cNvSpPr>
          <p:nvPr>
            <p:ph type="title" idx="4294967295"/>
          </p:nvPr>
        </p:nvSpPr>
        <p:spPr>
          <a:xfrm>
            <a:off x="661200" y="71438"/>
            <a:ext cx="4110825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cap="none">
                <a:latin typeface="+mn-lt"/>
              </a:rPr>
              <a:t>Extending </a:t>
            </a:r>
            <a:r>
              <a:rPr lang="en" sz="3600" cap="none">
                <a:latin typeface="+mn-lt"/>
                <a:ea typeface="Calibri"/>
                <a:cs typeface="Calibri"/>
                <a:sym typeface="Calibri"/>
              </a:rPr>
              <a:t>cal01</a:t>
            </a:r>
            <a:endParaRPr sz="3600" cap="none">
              <a:latin typeface="+mn-lt"/>
            </a:endParaRPr>
          </a:p>
        </p:txBody>
      </p:sp>
      <p:sp>
        <p:nvSpPr>
          <p:cNvPr id="601" name="Google Shape;601;p84"/>
          <p:cNvSpPr txBox="1"/>
          <p:nvPr/>
        </p:nvSpPr>
        <p:spPr>
          <a:xfrm>
            <a:off x="661200" y="1470320"/>
            <a:ext cx="10990397" cy="433284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1-digit integers; no spaces		Eg: 3+4						(cal01)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Spaces; integers with &gt;1 digit	Eg:    32 +     47				(scanf)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Real numbers					Eg: 1.2 * 25.7				(double)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Multiple operations  				Eg:  3 + 4 * 5 - 6 * 7		(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strtok)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066773" indent="-457189">
              <a:buFont typeface="+mj-lt"/>
              <a:buAutoNum type="arabicPeriod"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Single-letter Variables			Eg: x = 12; y = x + 1		(real lexer!)</a:t>
            </a: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messages					Eg: abc = 42</a:t>
            </a:r>
          </a:p>
          <a:p>
            <a:pPr marL="609585" indent="-457189">
              <a:buSzPts val="1800"/>
              <a:buFont typeface="+mj-lt"/>
              <a:buAutoNum type="arabicPeriod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Operator precedence			Eg: 3 + 4 * 5 =&gt; 23,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35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Parentheses						Eg: (3 + 4) * 5 - 6 * 7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+mj-lt"/>
              <a:buAutoNum type="arabicPeriod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Unary minus						Eg: -42,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 perhaps ~42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84"/>
          <p:cNvSpPr txBox="1"/>
          <p:nvPr/>
        </p:nvSpPr>
        <p:spPr>
          <a:xfrm>
            <a:off x="795867" y="744933"/>
            <a:ext cx="9194800" cy="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homework, we shall extend this simple calculator as follows: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DECFED-6E99-4A39-B779-D85497FC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3555286" y="2962402"/>
            <a:ext cx="596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Compilers: a Closer 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C1A1761-9C6D-47A6-BE36-C3FD0DDE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58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/>
        </p:nvSpPr>
        <p:spPr>
          <a:xfrm>
            <a:off x="696367" y="125600"/>
            <a:ext cx="10363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 versus Compiler</a:t>
            </a:r>
            <a:endParaRPr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54574E1-D180-4F82-B715-EDE62409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16" name="Google Shape;616;p86"/>
          <p:cNvSpPr txBox="1"/>
          <p:nvPr/>
        </p:nvSpPr>
        <p:spPr>
          <a:xfrm>
            <a:off x="1678633" y="1506467"/>
            <a:ext cx="8524910" cy="1793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cal01 is an INTERPRETER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reads our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- eg: “3+4”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analyzes what the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means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executes our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and prints the result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86"/>
          <p:cNvSpPr txBox="1"/>
          <p:nvPr/>
        </p:nvSpPr>
        <p:spPr>
          <a:xfrm>
            <a:off x="1678633" y="3833067"/>
            <a:ext cx="8524910" cy="2150044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If instead we had built cal01 as a COMPILER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would read our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- eg: “3+4”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would analyze what the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means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It would create a file, holding binary machine code, that we can execute later, to discover the result of our </a:t>
            </a:r>
            <a:r>
              <a:rPr lang="en" sz="2400" i="1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24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38272A-5125-4170-8C0C-F1AEC0FD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061C459-7B64-4B15-8A29-6EC6E6EC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22" name="Google Shape;622;p87"/>
          <p:cNvSpPr txBox="1">
            <a:spLocks noGrp="1"/>
          </p:cNvSpPr>
          <p:nvPr>
            <p:ph type="title" idx="4294967295"/>
          </p:nvPr>
        </p:nvSpPr>
        <p:spPr>
          <a:xfrm>
            <a:off x="1172816" y="365125"/>
            <a:ext cx="9342783" cy="9207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>
                <a:latin typeface="Calibri"/>
                <a:ea typeface="Calibri"/>
                <a:cs typeface="Calibri"/>
                <a:sym typeface="Calibri"/>
              </a:rPr>
              <a:t>Interpreters &amp; Compilers </a:t>
            </a:r>
            <a:endParaRPr sz="2400" cap="none" dirty="0"/>
          </a:p>
        </p:txBody>
      </p:sp>
      <p:sp>
        <p:nvSpPr>
          <p:cNvPr id="623" name="Google Shape;623;p87"/>
          <p:cNvSpPr/>
          <p:nvPr/>
        </p:nvSpPr>
        <p:spPr>
          <a:xfrm>
            <a:off x="4457533" y="2276148"/>
            <a:ext cx="2006400" cy="53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 dirty="0">
                <a:solidFill>
                  <a:schemeClr val="lt1"/>
                </a:solidFill>
                <a:ea typeface="Tahoma"/>
                <a:cs typeface="Tahoma"/>
                <a:sym typeface="Tahoma"/>
              </a:rPr>
              <a:t>Interpreter</a:t>
            </a:r>
            <a:endParaRPr sz="2400" dirty="0"/>
          </a:p>
        </p:txBody>
      </p:sp>
      <p:sp>
        <p:nvSpPr>
          <p:cNvPr id="624" name="Google Shape;624;p87"/>
          <p:cNvSpPr txBox="1"/>
          <p:nvPr/>
        </p:nvSpPr>
        <p:spPr>
          <a:xfrm>
            <a:off x="2311233" y="2358183"/>
            <a:ext cx="1302824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</a:t>
            </a:r>
            <a:endParaRPr sz="2400" dirty="0"/>
          </a:p>
        </p:txBody>
      </p:sp>
      <p:sp>
        <p:nvSpPr>
          <p:cNvPr id="625" name="Google Shape;625;p87"/>
          <p:cNvSpPr txBox="1"/>
          <p:nvPr/>
        </p:nvSpPr>
        <p:spPr>
          <a:xfrm>
            <a:off x="4977128" y="1608207"/>
            <a:ext cx="967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</a:t>
            </a:r>
            <a:endParaRPr sz="2400"/>
          </a:p>
        </p:txBody>
      </p:sp>
      <p:sp>
        <p:nvSpPr>
          <p:cNvPr id="626" name="Google Shape;626;p87"/>
          <p:cNvSpPr txBox="1"/>
          <p:nvPr/>
        </p:nvSpPr>
        <p:spPr>
          <a:xfrm>
            <a:off x="7413670" y="2371395"/>
            <a:ext cx="1524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</a:t>
            </a:r>
            <a:endParaRPr sz="2400" dirty="0"/>
          </a:p>
        </p:txBody>
      </p:sp>
      <p:cxnSp>
        <p:nvCxnSpPr>
          <p:cNvPr id="627" name="Google Shape;627;p87"/>
          <p:cNvCxnSpPr>
            <a:stCxn id="624" idx="3"/>
            <a:endCxn id="623" idx="1"/>
          </p:cNvCxnSpPr>
          <p:nvPr/>
        </p:nvCxnSpPr>
        <p:spPr>
          <a:xfrm flipV="1">
            <a:off x="3614057" y="2542748"/>
            <a:ext cx="843476" cy="35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8" name="Google Shape;628;p87"/>
          <p:cNvCxnSpPr>
            <a:stCxn id="623" idx="3"/>
            <a:endCxn id="626" idx="1"/>
          </p:cNvCxnSpPr>
          <p:nvPr/>
        </p:nvCxnSpPr>
        <p:spPr>
          <a:xfrm>
            <a:off x="6463933" y="2542748"/>
            <a:ext cx="949737" cy="13247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9" name="Google Shape;629;p87"/>
          <p:cNvCxnSpPr>
            <a:stCxn id="625" idx="2"/>
            <a:endCxn id="623" idx="0"/>
          </p:cNvCxnSpPr>
          <p:nvPr/>
        </p:nvCxnSpPr>
        <p:spPr>
          <a:xfrm>
            <a:off x="5460928" y="1977407"/>
            <a:ext cx="0" cy="2988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0" name="Google Shape;630;p87"/>
          <p:cNvSpPr/>
          <p:nvPr/>
        </p:nvSpPr>
        <p:spPr>
          <a:xfrm>
            <a:off x="4527275" y="4737364"/>
            <a:ext cx="2006400" cy="5332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400">
                <a:solidFill>
                  <a:srgbClr val="FFFFFF"/>
                </a:solidFill>
                <a:ea typeface="Tahoma"/>
                <a:cs typeface="Tahoma"/>
                <a:sym typeface="Tahoma"/>
              </a:rPr>
              <a:t>Compiler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31" name="Google Shape;631;p87"/>
          <p:cNvSpPr txBox="1"/>
          <p:nvPr/>
        </p:nvSpPr>
        <p:spPr>
          <a:xfrm>
            <a:off x="2440391" y="4819399"/>
            <a:ext cx="1464583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Program</a:t>
            </a:r>
            <a:endParaRPr sz="2400" dirty="0"/>
          </a:p>
        </p:txBody>
      </p:sp>
      <p:sp>
        <p:nvSpPr>
          <p:cNvPr id="632" name="Google Shape;632;p87"/>
          <p:cNvSpPr txBox="1"/>
          <p:nvPr/>
        </p:nvSpPr>
        <p:spPr>
          <a:xfrm>
            <a:off x="7968144" y="4078167"/>
            <a:ext cx="967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Data</a:t>
            </a:r>
            <a:endParaRPr sz="2400"/>
          </a:p>
        </p:txBody>
      </p:sp>
      <p:sp>
        <p:nvSpPr>
          <p:cNvPr id="633" name="Google Shape;633;p87"/>
          <p:cNvSpPr txBox="1"/>
          <p:nvPr/>
        </p:nvSpPr>
        <p:spPr>
          <a:xfrm>
            <a:off x="9994901" y="4819399"/>
            <a:ext cx="1524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</a:t>
            </a:r>
            <a:endParaRPr sz="2400"/>
          </a:p>
        </p:txBody>
      </p:sp>
      <p:cxnSp>
        <p:nvCxnSpPr>
          <p:cNvPr id="634" name="Google Shape;634;p87"/>
          <p:cNvCxnSpPr>
            <a:stCxn id="631" idx="3"/>
            <a:endCxn id="630" idx="1"/>
          </p:cNvCxnSpPr>
          <p:nvPr/>
        </p:nvCxnSpPr>
        <p:spPr>
          <a:xfrm flipV="1">
            <a:off x="3904974" y="5003964"/>
            <a:ext cx="622301" cy="35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5" name="Google Shape;635;p87"/>
          <p:cNvCxnSpPr>
            <a:stCxn id="636" idx="3"/>
            <a:endCxn id="633" idx="1"/>
          </p:cNvCxnSpPr>
          <p:nvPr/>
        </p:nvCxnSpPr>
        <p:spPr>
          <a:xfrm>
            <a:off x="9182000" y="5000045"/>
            <a:ext cx="812800" cy="40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7" name="Google Shape;637;p87"/>
          <p:cNvCxnSpPr>
            <a:stCxn id="632" idx="2"/>
            <a:endCxn id="636" idx="0"/>
          </p:cNvCxnSpPr>
          <p:nvPr/>
        </p:nvCxnSpPr>
        <p:spPr>
          <a:xfrm>
            <a:off x="8451944" y="4447367"/>
            <a:ext cx="0" cy="2860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6" name="Google Shape;636;p87"/>
          <p:cNvSpPr/>
          <p:nvPr/>
        </p:nvSpPr>
        <p:spPr>
          <a:xfrm>
            <a:off x="7721600" y="4733445"/>
            <a:ext cx="1460400" cy="533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400">
                <a:solidFill>
                  <a:schemeClr val="lt1"/>
                </a:solidFill>
                <a:ea typeface="Tahoma"/>
                <a:cs typeface="Tahoma"/>
                <a:sym typeface="Tahoma"/>
              </a:rPr>
              <a:t>Binary</a:t>
            </a:r>
            <a:endParaRPr sz="2400"/>
          </a:p>
        </p:txBody>
      </p:sp>
      <p:cxnSp>
        <p:nvCxnSpPr>
          <p:cNvPr id="638" name="Google Shape;638;p87"/>
          <p:cNvCxnSpPr>
            <a:stCxn id="630" idx="3"/>
            <a:endCxn id="636" idx="1"/>
          </p:cNvCxnSpPr>
          <p:nvPr/>
        </p:nvCxnSpPr>
        <p:spPr>
          <a:xfrm rot="10800000" flipH="1">
            <a:off x="6533675" y="4999964"/>
            <a:ext cx="1188000" cy="4000"/>
          </a:xfrm>
          <a:prstGeom prst="straightConnector1">
            <a:avLst/>
          </a:pr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9" name="Google Shape;639;p87"/>
          <p:cNvSpPr txBox="1"/>
          <p:nvPr/>
        </p:nvSpPr>
        <p:spPr>
          <a:xfrm>
            <a:off x="599219" y="2358183"/>
            <a:ext cx="1181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online</a:t>
            </a:r>
            <a:endParaRPr sz="2400"/>
          </a:p>
        </p:txBody>
      </p:sp>
      <p:sp>
        <p:nvSpPr>
          <p:cNvPr id="640" name="Google Shape;640;p87"/>
          <p:cNvSpPr txBox="1"/>
          <p:nvPr/>
        </p:nvSpPr>
        <p:spPr>
          <a:xfrm>
            <a:off x="685957" y="4819399"/>
            <a:ext cx="11812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i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offline</a:t>
            </a:r>
            <a:endParaRPr sz="2400"/>
          </a:p>
        </p:txBody>
      </p:sp>
      <p:sp>
        <p:nvSpPr>
          <p:cNvPr id="641" name="Google Shape;641;p87"/>
          <p:cNvSpPr/>
          <p:nvPr/>
        </p:nvSpPr>
        <p:spPr>
          <a:xfrm>
            <a:off x="1812069" y="1470487"/>
            <a:ext cx="7048400" cy="1904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642" name="Google Shape;642;p87"/>
          <p:cNvSpPr/>
          <p:nvPr/>
        </p:nvSpPr>
        <p:spPr>
          <a:xfrm>
            <a:off x="1812083" y="3999047"/>
            <a:ext cx="9456800" cy="173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1C711B-913F-40BC-A208-9DAE4754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8AA4059-06C5-4BC2-AE6F-950D59B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49" name="Google Shape;649;p88"/>
          <p:cNvSpPr txBox="1">
            <a:spLocks noGrp="1"/>
          </p:cNvSpPr>
          <p:nvPr>
            <p:ph type="title" idx="4294967295"/>
          </p:nvPr>
        </p:nvSpPr>
        <p:spPr>
          <a:xfrm>
            <a:off x="406400" y="73025"/>
            <a:ext cx="9702800" cy="8524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/>
              <a:t>Quiz: </a:t>
            </a:r>
            <a:r>
              <a:rPr lang="en" cap="none" dirty="0">
                <a:ea typeface="Calibri"/>
                <a:cs typeface="Calibri"/>
                <a:sym typeface="Calibri"/>
              </a:rPr>
              <a:t>Interpreters &amp; Compilers</a:t>
            </a:r>
            <a:endParaRPr sz="2400" cap="none" dirty="0"/>
          </a:p>
        </p:txBody>
      </p:sp>
      <p:sp>
        <p:nvSpPr>
          <p:cNvPr id="650" name="Google Shape;650;p88"/>
          <p:cNvSpPr txBox="1"/>
          <p:nvPr/>
        </p:nvSpPr>
        <p:spPr>
          <a:xfrm>
            <a:off x="1490133" y="1217701"/>
            <a:ext cx="7913511" cy="135616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Compilers: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May translate one language to another – eg:?</a:t>
            </a:r>
            <a:endParaRPr sz="2000" dirty="0"/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May translate a language into “byte code” – eg:?</a:t>
            </a:r>
            <a:endParaRPr sz="2000" dirty="0"/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But </a:t>
            </a:r>
            <a:r>
              <a:rPr lang="en" sz="20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usually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translate a language to binary machine code – eg:?</a:t>
            </a:r>
            <a:endParaRPr sz="2000" dirty="0"/>
          </a:p>
        </p:txBody>
      </p:sp>
      <p:sp>
        <p:nvSpPr>
          <p:cNvPr id="651" name="Google Shape;651;p88"/>
          <p:cNvSpPr txBox="1"/>
          <p:nvPr/>
        </p:nvSpPr>
        <p:spPr>
          <a:xfrm>
            <a:off x="1490133" y="2987732"/>
            <a:ext cx="7913511" cy="13246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Interpreters – eg: ?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run 10X-50X slower than a compiled binary</a:t>
            </a:r>
            <a:endParaRPr sz="2000" dirty="0"/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are more immediate &amp; fun</a:t>
            </a:r>
            <a:endParaRPr sz="2000" dirty="0"/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but use similar techniques as compilers </a:t>
            </a:r>
            <a:endParaRPr sz="2000" dirty="0"/>
          </a:p>
        </p:txBody>
      </p:sp>
      <p:sp>
        <p:nvSpPr>
          <p:cNvPr id="652" name="Google Shape;652;p88"/>
          <p:cNvSpPr txBox="1"/>
          <p:nvPr/>
        </p:nvSpPr>
        <p:spPr>
          <a:xfrm>
            <a:off x="1490133" y="4761135"/>
            <a:ext cx="7913511" cy="11090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JIT (“Just In Time”) Compilers – eg: ?</a:t>
            </a:r>
            <a:endParaRPr sz="200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 just before (nanosec, μsecs) binary is required</a:t>
            </a:r>
            <a:endParaRPr sz="2000"/>
          </a:p>
          <a:p>
            <a:pPr marL="990575" lvl="1" indent="-38099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Balance throughput against Code Quality (CQ)</a:t>
            </a:r>
            <a:endParaRPr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D47820-BA58-4411-8E33-56825E0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82E958-5D41-4801-9844-A09D6A46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58" name="Google Shape;658;p89"/>
          <p:cNvSpPr txBox="1">
            <a:spLocks noGrp="1"/>
          </p:cNvSpPr>
          <p:nvPr>
            <p:ph type="body" idx="4294967295"/>
          </p:nvPr>
        </p:nvSpPr>
        <p:spPr>
          <a:xfrm>
            <a:off x="1196166" y="1266454"/>
            <a:ext cx="9562755" cy="283234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20128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dirty="0"/>
              <a:t>Structure of a Compiler, approximately:</a:t>
            </a:r>
            <a:endParaRPr sz="2000" dirty="0"/>
          </a:p>
          <a:p>
            <a:pPr marL="914377" lvl="1" indent="-253994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Front end: analyze</a:t>
            </a:r>
            <a:endParaRPr sz="2000" dirty="0"/>
          </a:p>
          <a:p>
            <a:pPr marL="1523962" lvl="2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Read source program; </a:t>
            </a:r>
            <a:r>
              <a:rPr lang="en" sz="2000" i="1" dirty="0"/>
              <a:t>understand</a:t>
            </a:r>
            <a:r>
              <a:rPr lang="en" sz="2000" dirty="0"/>
              <a:t> its structure and meaning</a:t>
            </a:r>
            <a:endParaRPr sz="2000" dirty="0"/>
          </a:p>
          <a:p>
            <a:pPr marL="1523962" lvl="2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Specific to the source language used</a:t>
            </a:r>
            <a:endParaRPr sz="2000" dirty="0"/>
          </a:p>
          <a:p>
            <a:pPr marL="914377" lvl="1" indent="-253994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Back end: synthesize</a:t>
            </a:r>
            <a:endParaRPr sz="2000" dirty="0"/>
          </a:p>
          <a:p>
            <a:pPr marL="1523962" lvl="2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Generate equivalent target language program</a:t>
            </a:r>
            <a:endParaRPr sz="2000" dirty="0"/>
          </a:p>
          <a:p>
            <a:pPr marL="1523962" lvl="2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Mostly unaware of the source language use</a:t>
            </a:r>
            <a:endParaRPr sz="2000" dirty="0"/>
          </a:p>
        </p:txBody>
      </p:sp>
      <p:sp>
        <p:nvSpPr>
          <p:cNvPr id="659" name="Google Shape;659;p89"/>
          <p:cNvSpPr/>
          <p:nvPr/>
        </p:nvSpPr>
        <p:spPr>
          <a:xfrm>
            <a:off x="781588" y="4490155"/>
            <a:ext cx="1727200" cy="838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Source</a:t>
            </a:r>
            <a:endParaRPr sz="2000"/>
          </a:p>
        </p:txBody>
      </p:sp>
      <p:sp>
        <p:nvSpPr>
          <p:cNvPr id="660" name="Google Shape;660;p89"/>
          <p:cNvSpPr/>
          <p:nvPr/>
        </p:nvSpPr>
        <p:spPr>
          <a:xfrm>
            <a:off x="9389421" y="4490155"/>
            <a:ext cx="1727200" cy="838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endParaRPr sz="2000"/>
          </a:p>
        </p:txBody>
      </p:sp>
      <p:sp>
        <p:nvSpPr>
          <p:cNvPr id="661" name="Google Shape;661;p89"/>
          <p:cNvSpPr/>
          <p:nvPr/>
        </p:nvSpPr>
        <p:spPr>
          <a:xfrm>
            <a:off x="3517788" y="4490155"/>
            <a:ext cx="1930400" cy="914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Front End</a:t>
            </a:r>
            <a:endParaRPr sz="2000"/>
          </a:p>
        </p:txBody>
      </p:sp>
      <p:sp>
        <p:nvSpPr>
          <p:cNvPr id="662" name="Google Shape;662;p89"/>
          <p:cNvSpPr/>
          <p:nvPr/>
        </p:nvSpPr>
        <p:spPr>
          <a:xfrm>
            <a:off x="6450005" y="4490155"/>
            <a:ext cx="1930400" cy="914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End</a:t>
            </a:r>
            <a:endParaRPr sz="2000"/>
          </a:p>
        </p:txBody>
      </p:sp>
      <p:sp>
        <p:nvSpPr>
          <p:cNvPr id="663" name="Google Shape;663;p89"/>
          <p:cNvSpPr txBox="1"/>
          <p:nvPr/>
        </p:nvSpPr>
        <p:spPr>
          <a:xfrm>
            <a:off x="696367" y="291433"/>
            <a:ext cx="10363200" cy="8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Compilers, from 1,000 feet</a:t>
            </a:r>
            <a:endParaRPr sz="1600" dirty="0"/>
          </a:p>
        </p:txBody>
      </p:sp>
      <p:sp>
        <p:nvSpPr>
          <p:cNvPr id="665" name="Google Shape;665;p89"/>
          <p:cNvSpPr/>
          <p:nvPr/>
        </p:nvSpPr>
        <p:spPr>
          <a:xfrm>
            <a:off x="2526488" y="4772755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666" name="Google Shape;666;p89"/>
          <p:cNvSpPr/>
          <p:nvPr/>
        </p:nvSpPr>
        <p:spPr>
          <a:xfrm>
            <a:off x="5458705" y="4810955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667" name="Google Shape;667;p89"/>
          <p:cNvSpPr/>
          <p:nvPr/>
        </p:nvSpPr>
        <p:spPr>
          <a:xfrm>
            <a:off x="8398105" y="4772755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6ABDD5-FF39-4104-BA50-8EFFBCC6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49</a:t>
            </a:fld>
            <a:endParaRPr lang="en-US"/>
          </a:p>
        </p:txBody>
      </p:sp>
      <p:sp>
        <p:nvSpPr>
          <p:cNvPr id="13" name="Google Shape;658;p89"/>
          <p:cNvSpPr txBox="1">
            <a:spLocks/>
          </p:cNvSpPr>
          <p:nvPr/>
        </p:nvSpPr>
        <p:spPr>
          <a:xfrm>
            <a:off x="2538176" y="5757710"/>
            <a:ext cx="7823657" cy="4624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4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2000" dirty="0"/>
              <a:t>Quiz: Why "frontend" and "backend"?  Why not just "front" and "back"?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1A55A23-2509-4A85-9F0E-9DADD53E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62" name="Google Shape;262;p47"/>
          <p:cNvSpPr txBox="1">
            <a:spLocks noGrp="1"/>
          </p:cNvSpPr>
          <p:nvPr>
            <p:ph type="title" idx="4294967295"/>
          </p:nvPr>
        </p:nvSpPr>
        <p:spPr>
          <a:xfrm>
            <a:off x="675860" y="249238"/>
            <a:ext cx="9839739" cy="7715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4800" cap="none"/>
              <a:t>Things We All Know?</a:t>
            </a:r>
            <a:endParaRPr cap="none"/>
          </a:p>
        </p:txBody>
      </p:sp>
      <p:sp>
        <p:nvSpPr>
          <p:cNvPr id="263" name="Google Shape;263;p47"/>
          <p:cNvSpPr txBox="1">
            <a:spLocks noGrp="1"/>
          </p:cNvSpPr>
          <p:nvPr>
            <p:ph type="body" idx="4294967295"/>
          </p:nvPr>
        </p:nvSpPr>
        <p:spPr>
          <a:xfrm>
            <a:off x="993913" y="1283787"/>
            <a:ext cx="4111625" cy="2359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r>
              <a:rPr lang="en" sz="2400"/>
              <a:t>bit, byte, word, dword, qword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r>
              <a:rPr lang="en" sz="2400"/>
              <a:t>binary, hex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r>
              <a:rPr lang="en" sz="2400"/>
              <a:t>signed / unsigned integer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r>
              <a:rPr lang="en" sz="2400"/>
              <a:t>floating-point numbers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sz="2400"/>
          </a:p>
        </p:txBody>
      </p:sp>
      <p:sp>
        <p:nvSpPr>
          <p:cNvPr id="265" name="Google Shape;265;p47"/>
          <p:cNvSpPr txBox="1"/>
          <p:nvPr/>
        </p:nvSpPr>
        <p:spPr>
          <a:xfrm>
            <a:off x="1066967" y="4410503"/>
            <a:ext cx="3754260" cy="1631884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1000	kilobyte	kB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megabyte	MB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gigabyte	GB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1000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4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terabyte	TB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7"/>
          <p:cNvSpPr txBox="1"/>
          <p:nvPr/>
        </p:nvSpPr>
        <p:spPr>
          <a:xfrm>
            <a:off x="5012788" y="4410503"/>
            <a:ext cx="3634851" cy="1631884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1024	kibibyte	KiB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2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mebibyte	MiB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3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gibibyte	GiB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1024</a:t>
            </a:r>
            <a:r>
              <a:rPr lang="en" sz="2400" baseline="30000">
                <a:latin typeface="Calibri"/>
                <a:ea typeface="Calibri"/>
                <a:cs typeface="Calibri"/>
                <a:sym typeface="Calibri"/>
              </a:rPr>
              <a:t>4	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tebibyte	TiB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7"/>
          <p:cNvSpPr txBox="1"/>
          <p:nvPr/>
        </p:nvSpPr>
        <p:spPr>
          <a:xfrm>
            <a:off x="1066967" y="3905836"/>
            <a:ext cx="7580672" cy="438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Multiples of Byte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694DC4-064C-4381-B81B-CC6D7129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C852270-332F-4B95-A02F-BC40B7EC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73" name="Google Shape;673;p90"/>
          <p:cNvSpPr txBox="1">
            <a:spLocks noGrp="1"/>
          </p:cNvSpPr>
          <p:nvPr>
            <p:ph type="title" idx="4294967295"/>
          </p:nvPr>
        </p:nvSpPr>
        <p:spPr>
          <a:xfrm>
            <a:off x="427383" y="165100"/>
            <a:ext cx="8688042" cy="803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>
                <a:ea typeface="Calibri"/>
                <a:cs typeface="Calibri"/>
                <a:sym typeface="Calibri"/>
              </a:rPr>
              <a:t>Compiler : Job Descri</a:t>
            </a:r>
            <a:r>
              <a:rPr lang="en" cap="none" dirty="0"/>
              <a:t>ption</a:t>
            </a:r>
            <a:endParaRPr sz="2400" cap="none" dirty="0"/>
          </a:p>
        </p:txBody>
      </p:sp>
      <p:sp>
        <p:nvSpPr>
          <p:cNvPr id="674" name="Google Shape;674;p90"/>
          <p:cNvSpPr txBox="1">
            <a:spLocks noGrp="1"/>
          </p:cNvSpPr>
          <p:nvPr>
            <p:ph type="body" idx="4294967295"/>
          </p:nvPr>
        </p:nvSpPr>
        <p:spPr>
          <a:xfrm>
            <a:off x="1105353" y="1309687"/>
            <a:ext cx="10455275" cy="4749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87859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 dirty="0"/>
              <a:t>recognize legal programs; complain about illegal ones</a:t>
            </a:r>
            <a:endParaRPr sz="2400" dirty="0"/>
          </a:p>
          <a:p>
            <a:pPr marL="304792" indent="-287859">
              <a:spcBef>
                <a:spcPts val="1333"/>
              </a:spcBef>
              <a:buClr>
                <a:srgbClr val="FF0000"/>
              </a:buClr>
              <a:buSzPts val="1800"/>
            </a:pPr>
            <a:r>
              <a:rPr lang="en" sz="2400" dirty="0">
                <a:solidFill>
                  <a:srgbClr val="FF0000"/>
                </a:solidFill>
              </a:rPr>
              <a:t>generate </a:t>
            </a:r>
            <a:r>
              <a:rPr lang="en" sz="2400" i="1" dirty="0">
                <a:solidFill>
                  <a:srgbClr val="FF0000"/>
                </a:solidFill>
              </a:rPr>
              <a:t>correct</a:t>
            </a:r>
            <a:r>
              <a:rPr lang="en" sz="2400" dirty="0">
                <a:solidFill>
                  <a:srgbClr val="FF0000"/>
                </a:solidFill>
              </a:rPr>
              <a:t> code!</a:t>
            </a:r>
            <a:endParaRPr sz="2400" dirty="0">
              <a:solidFill>
                <a:srgbClr val="FF0000"/>
              </a:solidFill>
            </a:endParaRPr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 dirty="0"/>
              <a:t>manage storage of all variables/data</a:t>
            </a:r>
            <a:endParaRPr sz="24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 dirty="0"/>
              <a:t>agree with OS &amp; linker on target format (when generating native machine code)</a:t>
            </a:r>
            <a:endParaRPr sz="2400" dirty="0"/>
          </a:p>
          <a:p>
            <a:pPr marL="304792" indent="-287859">
              <a:spcBef>
                <a:spcPts val="1333"/>
              </a:spcBef>
              <a:buSzPts val="1800"/>
            </a:pPr>
            <a:r>
              <a:rPr lang="en" sz="2400" dirty="0"/>
              <a:t>optionally: produce “good” code</a:t>
            </a:r>
            <a:endParaRPr sz="2400" dirty="0"/>
          </a:p>
          <a:p>
            <a:pPr marL="914377" lvl="1" indent="-304792">
              <a:spcBef>
                <a:spcPts val="667"/>
              </a:spcBef>
              <a:buSzPts val="1800"/>
            </a:pPr>
            <a:r>
              <a:rPr lang="en" sz="1800" dirty="0"/>
              <a:t>“good” = fast, compact, low-power (pick some)</a:t>
            </a:r>
            <a:endParaRPr sz="1800" dirty="0"/>
          </a:p>
          <a:p>
            <a:pPr marL="304792" indent="-304792">
              <a:spcBef>
                <a:spcPts val="1333"/>
              </a:spcBef>
              <a:buSzPts val="1800"/>
            </a:pPr>
            <a:r>
              <a:rPr lang="en" sz="2400" dirty="0"/>
              <a:t>optionally: use machine resources effectively</a:t>
            </a:r>
            <a:endParaRPr sz="2400" dirty="0"/>
          </a:p>
          <a:p>
            <a:pPr marL="914377" lvl="1" indent="-304792">
              <a:spcBef>
                <a:spcPts val="667"/>
              </a:spcBef>
              <a:buSzPts val="1800"/>
            </a:pPr>
            <a:r>
              <a:rPr lang="en" sz="1800" dirty="0"/>
              <a:t>Registers (eg: all GPRs; SIMD; GPU)</a:t>
            </a:r>
            <a:endParaRPr sz="1800" dirty="0"/>
          </a:p>
          <a:p>
            <a:pPr marL="914377" lvl="1" indent="-304792">
              <a:spcBef>
                <a:spcPts val="667"/>
              </a:spcBef>
              <a:buSzPts val="1800"/>
            </a:pPr>
            <a:r>
              <a:rPr lang="en" sz="1800" dirty="0"/>
              <a:t>Instructions &amp; function units (eg: floating-point)</a:t>
            </a:r>
            <a:endParaRPr sz="1800" dirty="0"/>
          </a:p>
          <a:p>
            <a:pPr marL="914377" lvl="1" indent="-304792">
              <a:spcBef>
                <a:spcPts val="667"/>
              </a:spcBef>
              <a:buSzPts val="1800"/>
            </a:pPr>
            <a:r>
              <a:rPr lang="en" sz="1800" dirty="0"/>
              <a:t>Memory hierarchy (small footprint; cache-aware)</a:t>
            </a:r>
            <a:endParaRPr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DB89B2-B8FE-4E57-BDF6-CE13A6BD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259BC31-BE96-45F4-A6AF-305BD125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81" name="Google Shape;681;p91"/>
          <p:cNvSpPr txBox="1">
            <a:spLocks noGrp="1"/>
          </p:cNvSpPr>
          <p:nvPr>
            <p:ph type="title" idx="4294967295"/>
          </p:nvPr>
        </p:nvSpPr>
        <p:spPr>
          <a:xfrm>
            <a:off x="280898" y="350557"/>
            <a:ext cx="10679289" cy="803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cap="none" dirty="0">
                <a:latin typeface="Calibri"/>
                <a:ea typeface="Calibri"/>
                <a:cs typeface="Calibri"/>
                <a:sym typeface="Calibri"/>
              </a:rPr>
              <a:t>How do Frontend &amp; Backend Communicate?</a:t>
            </a:r>
            <a:endParaRPr sz="3600" cap="none" dirty="0"/>
          </a:p>
        </p:txBody>
      </p:sp>
      <p:sp>
        <p:nvSpPr>
          <p:cNvPr id="682" name="Google Shape;682;p91"/>
          <p:cNvSpPr txBox="1">
            <a:spLocks noGrp="1"/>
          </p:cNvSpPr>
          <p:nvPr>
            <p:ph type="body" idx="4294967295"/>
          </p:nvPr>
        </p:nvSpPr>
        <p:spPr>
          <a:xfrm>
            <a:off x="1557909" y="1459199"/>
            <a:ext cx="8125266" cy="2780124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</a:gradFill>
          <a:ln>
            <a:solidFill>
              <a:schemeClr val="dk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87859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dirty="0"/>
              <a:t>Need some sort of Intermediate Representation, or “IR”</a:t>
            </a:r>
            <a:endParaRPr sz="20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Front end maps source into IR</a:t>
            </a:r>
            <a:endParaRPr sz="20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Back end maps IR to target machine code</a:t>
            </a:r>
            <a:endParaRPr sz="2000" dirty="0"/>
          </a:p>
          <a:p>
            <a:pPr marL="304792" indent="-287859">
              <a:spcBef>
                <a:spcPts val="1333"/>
              </a:spcBef>
              <a:buSzPts val="1800"/>
            </a:pPr>
            <a:r>
              <a:rPr lang="en" sz="2000" dirty="0"/>
              <a:t>Example IR: like assembly code, but with infinite number of registers</a:t>
            </a:r>
            <a:endParaRPr sz="2000" dirty="0"/>
          </a:p>
          <a:p>
            <a:pPr marL="304792" indent="-287859">
              <a:spcBef>
                <a:spcPts val="1333"/>
              </a:spcBef>
              <a:buSzPts val="1800"/>
            </a:pPr>
            <a:r>
              <a:rPr lang="en" sz="2000" dirty="0"/>
              <a:t>Example IR: </a:t>
            </a:r>
            <a:r>
              <a:rPr lang="en" sz="2000" dirty="0">
                <a:solidFill>
                  <a:srgbClr val="FF0000"/>
                </a:solidFill>
              </a:rPr>
              <a:t>add a, b, c</a:t>
            </a:r>
            <a:r>
              <a:rPr lang="en" sz="2000" dirty="0"/>
              <a:t> =&gt; a = b + c; no registers</a:t>
            </a:r>
            <a:endParaRPr sz="2000" dirty="0"/>
          </a:p>
          <a:p>
            <a:pPr marL="304792" indent="-287859">
              <a:spcBef>
                <a:spcPts val="1333"/>
              </a:spcBef>
              <a:buSzPts val="1800"/>
            </a:pPr>
            <a:r>
              <a:rPr lang="en" sz="2000" dirty="0"/>
              <a:t>Example IR: Java Bytecode</a:t>
            </a:r>
            <a:endParaRPr sz="2000" dirty="0"/>
          </a:p>
          <a:p>
            <a:pPr marL="304792" indent="-135463"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684" name="Google Shape;684;p91"/>
          <p:cNvSpPr/>
          <p:nvPr/>
        </p:nvSpPr>
        <p:spPr>
          <a:xfrm>
            <a:off x="393633" y="5181033"/>
            <a:ext cx="1727200" cy="838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Source</a:t>
            </a:r>
            <a:endParaRPr sz="2000"/>
          </a:p>
        </p:txBody>
      </p:sp>
      <p:sp>
        <p:nvSpPr>
          <p:cNvPr id="685" name="Google Shape;685;p91"/>
          <p:cNvSpPr/>
          <p:nvPr/>
        </p:nvSpPr>
        <p:spPr>
          <a:xfrm>
            <a:off x="10018233" y="5181033"/>
            <a:ext cx="1727200" cy="838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endParaRPr sz="2000"/>
          </a:p>
        </p:txBody>
      </p:sp>
      <p:sp>
        <p:nvSpPr>
          <p:cNvPr id="686" name="Google Shape;686;p91"/>
          <p:cNvSpPr/>
          <p:nvPr/>
        </p:nvSpPr>
        <p:spPr>
          <a:xfrm>
            <a:off x="3129833" y="5181033"/>
            <a:ext cx="1641600" cy="914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Front End</a:t>
            </a:r>
            <a:endParaRPr sz="2000"/>
          </a:p>
        </p:txBody>
      </p:sp>
      <p:sp>
        <p:nvSpPr>
          <p:cNvPr id="687" name="Google Shape;687;p91"/>
          <p:cNvSpPr/>
          <p:nvPr/>
        </p:nvSpPr>
        <p:spPr>
          <a:xfrm>
            <a:off x="7411613" y="5181033"/>
            <a:ext cx="1641600" cy="914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End</a:t>
            </a:r>
            <a:endParaRPr sz="2000"/>
          </a:p>
        </p:txBody>
      </p:sp>
      <p:sp>
        <p:nvSpPr>
          <p:cNvPr id="688" name="Google Shape;688;p91"/>
          <p:cNvSpPr/>
          <p:nvPr/>
        </p:nvSpPr>
        <p:spPr>
          <a:xfrm>
            <a:off x="2138533" y="5463633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689" name="Google Shape;689;p91"/>
          <p:cNvSpPr/>
          <p:nvPr/>
        </p:nvSpPr>
        <p:spPr>
          <a:xfrm>
            <a:off x="4771384" y="5501833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690" name="Google Shape;690;p91"/>
          <p:cNvSpPr/>
          <p:nvPr/>
        </p:nvSpPr>
        <p:spPr>
          <a:xfrm>
            <a:off x="9078817" y="5532433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691" name="Google Shape;691;p91"/>
          <p:cNvSpPr/>
          <p:nvPr/>
        </p:nvSpPr>
        <p:spPr>
          <a:xfrm>
            <a:off x="5745000" y="5181033"/>
            <a:ext cx="701600" cy="975600"/>
          </a:xfrm>
          <a:prstGeom prst="flowChartAlternateProcess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>
                <a:solidFill>
                  <a:srgbClr val="FFFFFF"/>
                </a:solidFill>
              </a:rPr>
              <a:t> IR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692" name="Google Shape;692;p91"/>
          <p:cNvSpPr/>
          <p:nvPr/>
        </p:nvSpPr>
        <p:spPr>
          <a:xfrm>
            <a:off x="6438333" y="5532433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3009AC-548C-405C-9091-67CDE9F7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343E968-C5CB-40E9-9DF1-87486755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697" name="Google Shape;697;p92"/>
          <p:cNvSpPr txBox="1">
            <a:spLocks noGrp="1"/>
          </p:cNvSpPr>
          <p:nvPr>
            <p:ph type="title" idx="4294967295"/>
          </p:nvPr>
        </p:nvSpPr>
        <p:spPr>
          <a:xfrm>
            <a:off x="440266" y="230188"/>
            <a:ext cx="10075333" cy="708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Monolithic Compiler</a:t>
            </a:r>
            <a:endParaRPr sz="2400" dirty="0"/>
          </a:p>
        </p:txBody>
      </p:sp>
      <p:sp>
        <p:nvSpPr>
          <p:cNvPr id="698" name="Google Shape;698;p92"/>
          <p:cNvSpPr/>
          <p:nvPr/>
        </p:nvSpPr>
        <p:spPr>
          <a:xfrm>
            <a:off x="2133584" y="2291839"/>
            <a:ext cx="1625600" cy="501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2"/>
          <p:cNvSpPr/>
          <p:nvPr/>
        </p:nvSpPr>
        <p:spPr>
          <a:xfrm>
            <a:off x="2699551" y="3130039"/>
            <a:ext cx="493600" cy="501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700" name="Google Shape;700;p92"/>
          <p:cNvSpPr/>
          <p:nvPr/>
        </p:nvSpPr>
        <p:spPr>
          <a:xfrm>
            <a:off x="2443651" y="4008265"/>
            <a:ext cx="1005600" cy="452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92"/>
          <p:cNvSpPr/>
          <p:nvPr/>
        </p:nvSpPr>
        <p:spPr>
          <a:xfrm>
            <a:off x="2556251" y="4917999"/>
            <a:ext cx="780400" cy="452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</a:t>
            </a:r>
            <a:endParaRPr sz="2000"/>
          </a:p>
        </p:txBody>
      </p:sp>
      <p:sp>
        <p:nvSpPr>
          <p:cNvPr id="702" name="Google Shape;702;p92"/>
          <p:cNvSpPr/>
          <p:nvPr/>
        </p:nvSpPr>
        <p:spPr>
          <a:xfrm>
            <a:off x="8692851" y="1900073"/>
            <a:ext cx="812800" cy="5096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92"/>
          <p:cNvSpPr/>
          <p:nvPr/>
        </p:nvSpPr>
        <p:spPr>
          <a:xfrm>
            <a:off x="8667451" y="2701797"/>
            <a:ext cx="863600" cy="488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x64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92"/>
          <p:cNvSpPr/>
          <p:nvPr/>
        </p:nvSpPr>
        <p:spPr>
          <a:xfrm>
            <a:off x="8358252" y="3533987"/>
            <a:ext cx="1482000" cy="3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ARM-32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92"/>
          <p:cNvSpPr/>
          <p:nvPr/>
        </p:nvSpPr>
        <p:spPr>
          <a:xfrm>
            <a:off x="8423948" y="4509376"/>
            <a:ext cx="1350400" cy="3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ARM-64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92"/>
          <p:cNvSpPr/>
          <p:nvPr/>
        </p:nvSpPr>
        <p:spPr>
          <a:xfrm>
            <a:off x="8552617" y="5294264"/>
            <a:ext cx="1093200" cy="3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IA-64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p92"/>
          <p:cNvCxnSpPr>
            <a:stCxn id="698" idx="3"/>
            <a:endCxn id="702" idx="1"/>
          </p:cNvCxnSpPr>
          <p:nvPr/>
        </p:nvCxnSpPr>
        <p:spPr>
          <a:xfrm rot="10800000" flipH="1">
            <a:off x="3759184" y="2154839"/>
            <a:ext cx="4933600" cy="387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92"/>
          <p:cNvCxnSpPr>
            <a:stCxn id="699" idx="3"/>
            <a:endCxn id="703" idx="1"/>
          </p:cNvCxnSpPr>
          <p:nvPr/>
        </p:nvCxnSpPr>
        <p:spPr>
          <a:xfrm rot="10800000" flipH="1">
            <a:off x="3193151" y="2945839"/>
            <a:ext cx="5474400" cy="43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92"/>
          <p:cNvCxnSpPr>
            <a:stCxn id="698" idx="3"/>
            <a:endCxn id="703" idx="1"/>
          </p:cNvCxnSpPr>
          <p:nvPr/>
        </p:nvCxnSpPr>
        <p:spPr>
          <a:xfrm>
            <a:off x="3759184" y="2542439"/>
            <a:ext cx="4908400" cy="403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92"/>
          <p:cNvCxnSpPr>
            <a:stCxn id="698" idx="3"/>
            <a:endCxn id="704" idx="1"/>
          </p:cNvCxnSpPr>
          <p:nvPr/>
        </p:nvCxnSpPr>
        <p:spPr>
          <a:xfrm>
            <a:off x="3759184" y="2542439"/>
            <a:ext cx="4599200" cy="1182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92"/>
          <p:cNvCxnSpPr>
            <a:stCxn id="698" idx="3"/>
            <a:endCxn id="705" idx="1"/>
          </p:cNvCxnSpPr>
          <p:nvPr/>
        </p:nvCxnSpPr>
        <p:spPr>
          <a:xfrm>
            <a:off x="3759184" y="2542439"/>
            <a:ext cx="4664800" cy="2157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2" name="Google Shape;712;p92"/>
          <p:cNvCxnSpPr>
            <a:stCxn id="698" idx="3"/>
            <a:endCxn id="706" idx="1"/>
          </p:cNvCxnSpPr>
          <p:nvPr/>
        </p:nvCxnSpPr>
        <p:spPr>
          <a:xfrm>
            <a:off x="3759184" y="2542439"/>
            <a:ext cx="4793600" cy="2942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3" name="Google Shape;713;p92"/>
          <p:cNvCxnSpPr>
            <a:stCxn id="699" idx="3"/>
            <a:endCxn id="702" idx="1"/>
          </p:cNvCxnSpPr>
          <p:nvPr/>
        </p:nvCxnSpPr>
        <p:spPr>
          <a:xfrm rot="10800000" flipH="1">
            <a:off x="3193151" y="2155039"/>
            <a:ext cx="5499600" cy="1225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4" name="Google Shape;714;p92"/>
          <p:cNvCxnSpPr>
            <a:stCxn id="699" idx="3"/>
            <a:endCxn id="704" idx="1"/>
          </p:cNvCxnSpPr>
          <p:nvPr/>
        </p:nvCxnSpPr>
        <p:spPr>
          <a:xfrm>
            <a:off x="3193151" y="3380639"/>
            <a:ext cx="5165200" cy="344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5" name="Google Shape;715;p92"/>
          <p:cNvCxnSpPr>
            <a:stCxn id="700" idx="3"/>
            <a:endCxn id="704" idx="1"/>
          </p:cNvCxnSpPr>
          <p:nvPr/>
        </p:nvCxnSpPr>
        <p:spPr>
          <a:xfrm rot="10800000" flipH="1">
            <a:off x="3449251" y="3724665"/>
            <a:ext cx="4909200" cy="509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6" name="Google Shape;716;p92"/>
          <p:cNvCxnSpPr>
            <a:stCxn id="699" idx="3"/>
            <a:endCxn id="705" idx="1"/>
          </p:cNvCxnSpPr>
          <p:nvPr/>
        </p:nvCxnSpPr>
        <p:spPr>
          <a:xfrm>
            <a:off x="3193151" y="3380639"/>
            <a:ext cx="5230800" cy="1319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7" name="Google Shape;717;p92"/>
          <p:cNvCxnSpPr>
            <a:stCxn id="699" idx="3"/>
            <a:endCxn id="706" idx="1"/>
          </p:cNvCxnSpPr>
          <p:nvPr/>
        </p:nvCxnSpPr>
        <p:spPr>
          <a:xfrm>
            <a:off x="3193151" y="3380639"/>
            <a:ext cx="5359600" cy="2104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8" name="Google Shape;718;p92"/>
          <p:cNvCxnSpPr>
            <a:stCxn id="700" idx="3"/>
            <a:endCxn id="702" idx="1"/>
          </p:cNvCxnSpPr>
          <p:nvPr/>
        </p:nvCxnSpPr>
        <p:spPr>
          <a:xfrm rot="10800000" flipH="1">
            <a:off x="3449251" y="2155065"/>
            <a:ext cx="5243600" cy="2079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9" name="Google Shape;719;p92"/>
          <p:cNvCxnSpPr>
            <a:stCxn id="700" idx="3"/>
            <a:endCxn id="705" idx="1"/>
          </p:cNvCxnSpPr>
          <p:nvPr/>
        </p:nvCxnSpPr>
        <p:spPr>
          <a:xfrm>
            <a:off x="3449251" y="4234265"/>
            <a:ext cx="4974800" cy="465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0" name="Google Shape;720;p92"/>
          <p:cNvCxnSpPr>
            <a:stCxn id="700" idx="3"/>
            <a:endCxn id="706" idx="1"/>
          </p:cNvCxnSpPr>
          <p:nvPr/>
        </p:nvCxnSpPr>
        <p:spPr>
          <a:xfrm>
            <a:off x="3449251" y="4234265"/>
            <a:ext cx="5103200" cy="1250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1" name="Google Shape;721;p92"/>
          <p:cNvCxnSpPr>
            <a:stCxn id="700" idx="3"/>
            <a:endCxn id="703" idx="1"/>
          </p:cNvCxnSpPr>
          <p:nvPr/>
        </p:nvCxnSpPr>
        <p:spPr>
          <a:xfrm rot="10800000" flipH="1">
            <a:off x="3449251" y="2945865"/>
            <a:ext cx="5218400" cy="128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2" name="Google Shape;722;p92"/>
          <p:cNvCxnSpPr>
            <a:stCxn id="701" idx="3"/>
            <a:endCxn id="702" idx="1"/>
          </p:cNvCxnSpPr>
          <p:nvPr/>
        </p:nvCxnSpPr>
        <p:spPr>
          <a:xfrm rot="10800000" flipH="1">
            <a:off x="3336651" y="2154799"/>
            <a:ext cx="5356400" cy="2989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3" name="Google Shape;723;p92"/>
          <p:cNvCxnSpPr>
            <a:stCxn id="701" idx="3"/>
            <a:endCxn id="703" idx="1"/>
          </p:cNvCxnSpPr>
          <p:nvPr/>
        </p:nvCxnSpPr>
        <p:spPr>
          <a:xfrm rot="10800000" flipH="1">
            <a:off x="3336651" y="2945999"/>
            <a:ext cx="5330800" cy="2198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4" name="Google Shape;724;p92"/>
          <p:cNvCxnSpPr>
            <a:stCxn id="701" idx="3"/>
            <a:endCxn id="704" idx="1"/>
          </p:cNvCxnSpPr>
          <p:nvPr/>
        </p:nvCxnSpPr>
        <p:spPr>
          <a:xfrm rot="10800000" flipH="1">
            <a:off x="3336651" y="3724399"/>
            <a:ext cx="5021600" cy="1419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5" name="Google Shape;725;p92"/>
          <p:cNvCxnSpPr>
            <a:stCxn id="701" idx="3"/>
            <a:endCxn id="705" idx="1"/>
          </p:cNvCxnSpPr>
          <p:nvPr/>
        </p:nvCxnSpPr>
        <p:spPr>
          <a:xfrm rot="10800000" flipH="1">
            <a:off x="3336651" y="4699999"/>
            <a:ext cx="5087200" cy="444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6" name="Google Shape;726;p92"/>
          <p:cNvCxnSpPr>
            <a:stCxn id="701" idx="3"/>
            <a:endCxn id="706" idx="1"/>
          </p:cNvCxnSpPr>
          <p:nvPr/>
        </p:nvCxnSpPr>
        <p:spPr>
          <a:xfrm>
            <a:off x="3336651" y="5143999"/>
            <a:ext cx="5216000" cy="340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7" name="Google Shape;727;p92"/>
          <p:cNvSpPr txBox="1"/>
          <p:nvPr/>
        </p:nvSpPr>
        <p:spPr>
          <a:xfrm>
            <a:off x="3034824" y="5889525"/>
            <a:ext cx="70236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languages x 5 targets =&gt; 4 * 5 = 20 compilers</a:t>
            </a:r>
            <a:endParaRPr sz="2400"/>
          </a:p>
        </p:txBody>
      </p:sp>
      <p:sp>
        <p:nvSpPr>
          <p:cNvPr id="729" name="Google Shape;729;p92"/>
          <p:cNvSpPr txBox="1"/>
          <p:nvPr/>
        </p:nvSpPr>
        <p:spPr>
          <a:xfrm>
            <a:off x="949567" y="1160600"/>
            <a:ext cx="9917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If we did not separate a compiler into frontend and backend: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48AE3C-8257-4F35-8867-CC46771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4FF93F7-0F45-42F0-82EF-14C87B8B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734" name="Google Shape;734;p93"/>
          <p:cNvSpPr txBox="1">
            <a:spLocks noGrp="1"/>
          </p:cNvSpPr>
          <p:nvPr>
            <p:ph type="title" idx="4294967295"/>
          </p:nvPr>
        </p:nvSpPr>
        <p:spPr>
          <a:xfrm>
            <a:off x="835378" y="365125"/>
            <a:ext cx="9680222" cy="6492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Separate Frontend &amp; Backend</a:t>
            </a:r>
            <a:endParaRPr sz="2400" dirty="0"/>
          </a:p>
        </p:txBody>
      </p:sp>
      <p:sp>
        <p:nvSpPr>
          <p:cNvPr id="735" name="Google Shape;735;p93"/>
          <p:cNvSpPr/>
          <p:nvPr/>
        </p:nvSpPr>
        <p:spPr>
          <a:xfrm>
            <a:off x="1821667" y="1465739"/>
            <a:ext cx="1625600" cy="481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FORTRAN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93"/>
          <p:cNvSpPr/>
          <p:nvPr/>
        </p:nvSpPr>
        <p:spPr>
          <a:xfrm>
            <a:off x="2387633" y="2303939"/>
            <a:ext cx="493600" cy="481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</a:t>
            </a:r>
            <a:endParaRPr sz="2000"/>
          </a:p>
        </p:txBody>
      </p:sp>
      <p:sp>
        <p:nvSpPr>
          <p:cNvPr id="737" name="Google Shape;737;p93"/>
          <p:cNvSpPr/>
          <p:nvPr/>
        </p:nvSpPr>
        <p:spPr>
          <a:xfrm>
            <a:off x="2131756" y="3182177"/>
            <a:ext cx="1005416" cy="381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C++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93"/>
          <p:cNvSpPr/>
          <p:nvPr/>
        </p:nvSpPr>
        <p:spPr>
          <a:xfrm>
            <a:off x="2244367" y="4091897"/>
            <a:ext cx="780400" cy="481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C#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3"/>
          <p:cNvSpPr/>
          <p:nvPr/>
        </p:nvSpPr>
        <p:spPr>
          <a:xfrm>
            <a:off x="9372733" y="1144968"/>
            <a:ext cx="812800" cy="4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x86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93"/>
          <p:cNvSpPr/>
          <p:nvPr/>
        </p:nvSpPr>
        <p:spPr>
          <a:xfrm>
            <a:off x="9347333" y="1946737"/>
            <a:ext cx="863600" cy="4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x64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3"/>
          <p:cNvSpPr/>
          <p:nvPr/>
        </p:nvSpPr>
        <p:spPr>
          <a:xfrm>
            <a:off x="9038133" y="2778901"/>
            <a:ext cx="1482000" cy="4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ARM-32</a:t>
            </a:r>
            <a:endParaRPr sz="200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742" name="Google Shape;742;p93"/>
          <p:cNvSpPr/>
          <p:nvPr/>
        </p:nvSpPr>
        <p:spPr>
          <a:xfrm>
            <a:off x="9103833" y="3754304"/>
            <a:ext cx="1350800" cy="4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ARM-64</a:t>
            </a:r>
            <a:endParaRPr sz="2000"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93"/>
          <p:cNvSpPr/>
          <p:nvPr/>
        </p:nvSpPr>
        <p:spPr>
          <a:xfrm>
            <a:off x="9232500" y="4539165"/>
            <a:ext cx="1093200" cy="4812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IA-64</a:t>
            </a:r>
            <a:endParaRPr sz="2000">
              <a:ea typeface="Calibri"/>
              <a:cs typeface="Calibri"/>
              <a:sym typeface="Calibri"/>
            </a:endParaRPr>
          </a:p>
        </p:txBody>
      </p:sp>
      <p:cxnSp>
        <p:nvCxnSpPr>
          <p:cNvPr id="744" name="Google Shape;744;p93"/>
          <p:cNvCxnSpPr>
            <a:stCxn id="737" idx="3"/>
            <a:endCxn id="745" idx="2"/>
          </p:cNvCxnSpPr>
          <p:nvPr/>
        </p:nvCxnSpPr>
        <p:spPr>
          <a:xfrm rot="10800000" flipH="1">
            <a:off x="3137172" y="3159877"/>
            <a:ext cx="2306000" cy="212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6" name="Google Shape;746;p93"/>
          <p:cNvCxnSpPr>
            <a:stCxn id="738" idx="3"/>
            <a:endCxn id="745" idx="2"/>
          </p:cNvCxnSpPr>
          <p:nvPr/>
        </p:nvCxnSpPr>
        <p:spPr>
          <a:xfrm rot="10800000" flipH="1">
            <a:off x="3024767" y="3159697"/>
            <a:ext cx="2418400" cy="1172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47" name="Google Shape;747;p93"/>
          <p:cNvSpPr txBox="1"/>
          <p:nvPr/>
        </p:nvSpPr>
        <p:spPr>
          <a:xfrm>
            <a:off x="3135774" y="5620126"/>
            <a:ext cx="7023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frontends + 5 backends =&gt; 4 + 5 = 9 compilers</a:t>
            </a:r>
            <a:endParaRPr sz="2400" dirty="0"/>
          </a:p>
        </p:txBody>
      </p:sp>
      <p:sp>
        <p:nvSpPr>
          <p:cNvPr id="745" name="Google Shape;745;p93"/>
          <p:cNvSpPr/>
          <p:nvPr/>
        </p:nvSpPr>
        <p:spPr>
          <a:xfrm>
            <a:off x="5443147" y="2550295"/>
            <a:ext cx="1625600" cy="1219200"/>
          </a:xfrm>
          <a:prstGeom prst="ellipse">
            <a:avLst/>
          </a:prstGeom>
          <a:gradFill>
            <a:gsLst>
              <a:gs pos="0">
                <a:srgbClr val="C00000"/>
              </a:gs>
              <a:gs pos="100000">
                <a:srgbClr val="FF0000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n" sz="2000">
                <a:solidFill>
                  <a:schemeClr val="lt1"/>
                </a:solidFill>
                <a:ea typeface="Tahoma"/>
                <a:cs typeface="Tahoma"/>
                <a:sym typeface="Tahoma"/>
              </a:rPr>
              <a:t>IR</a:t>
            </a:r>
            <a:endParaRPr sz="2000"/>
          </a:p>
        </p:txBody>
      </p:sp>
      <p:cxnSp>
        <p:nvCxnSpPr>
          <p:cNvPr id="748" name="Google Shape;748;p93"/>
          <p:cNvCxnSpPr>
            <a:stCxn id="736" idx="3"/>
            <a:endCxn id="745" idx="2"/>
          </p:cNvCxnSpPr>
          <p:nvPr/>
        </p:nvCxnSpPr>
        <p:spPr>
          <a:xfrm>
            <a:off x="2881233" y="2544539"/>
            <a:ext cx="2562000" cy="615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9" name="Google Shape;749;p93"/>
          <p:cNvCxnSpPr>
            <a:stCxn id="735" idx="3"/>
            <a:endCxn id="745" idx="2"/>
          </p:cNvCxnSpPr>
          <p:nvPr/>
        </p:nvCxnSpPr>
        <p:spPr>
          <a:xfrm>
            <a:off x="3447267" y="1706339"/>
            <a:ext cx="1996000" cy="14536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0" name="Google Shape;750;p93"/>
          <p:cNvCxnSpPr>
            <a:stCxn id="745" idx="6"/>
            <a:endCxn id="739" idx="1"/>
          </p:cNvCxnSpPr>
          <p:nvPr/>
        </p:nvCxnSpPr>
        <p:spPr>
          <a:xfrm rot="10800000" flipH="1">
            <a:off x="7068747" y="1385495"/>
            <a:ext cx="2304000" cy="1774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1" name="Google Shape;751;p93"/>
          <p:cNvCxnSpPr>
            <a:stCxn id="745" idx="6"/>
            <a:endCxn id="740" idx="1"/>
          </p:cNvCxnSpPr>
          <p:nvPr/>
        </p:nvCxnSpPr>
        <p:spPr>
          <a:xfrm rot="10800000" flipH="1">
            <a:off x="7068747" y="2187495"/>
            <a:ext cx="2278400" cy="972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2" name="Google Shape;752;p93"/>
          <p:cNvCxnSpPr>
            <a:stCxn id="745" idx="6"/>
            <a:endCxn id="741" idx="1"/>
          </p:cNvCxnSpPr>
          <p:nvPr/>
        </p:nvCxnSpPr>
        <p:spPr>
          <a:xfrm rot="10800000" flipH="1">
            <a:off x="7068747" y="3019495"/>
            <a:ext cx="1969200" cy="140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3" name="Google Shape;753;p93"/>
          <p:cNvCxnSpPr>
            <a:stCxn id="745" idx="6"/>
            <a:endCxn id="742" idx="1"/>
          </p:cNvCxnSpPr>
          <p:nvPr/>
        </p:nvCxnSpPr>
        <p:spPr>
          <a:xfrm>
            <a:off x="7068747" y="3159895"/>
            <a:ext cx="2035200" cy="8352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4" name="Google Shape;754;p93"/>
          <p:cNvCxnSpPr>
            <a:stCxn id="745" idx="6"/>
            <a:endCxn id="743" idx="1"/>
          </p:cNvCxnSpPr>
          <p:nvPr/>
        </p:nvCxnSpPr>
        <p:spPr>
          <a:xfrm>
            <a:off x="7068747" y="3159895"/>
            <a:ext cx="2163600" cy="1620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5" name="Google Shape;755;p93"/>
          <p:cNvSpPr txBox="1"/>
          <p:nvPr/>
        </p:nvSpPr>
        <p:spPr>
          <a:xfrm>
            <a:off x="3813979" y="4922543"/>
            <a:ext cx="48839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IR = Intermediate Representation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710B5-257E-47D6-89D4-F82B299F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Google Shape;659;p89"/>
          <p:cNvSpPr/>
          <p:nvPr/>
        </p:nvSpPr>
        <p:spPr>
          <a:xfrm>
            <a:off x="1495953" y="1921361"/>
            <a:ext cx="1306577" cy="5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sp>
        <p:nvSpPr>
          <p:cNvPr id="5" name="Google Shape;660;p89"/>
          <p:cNvSpPr/>
          <p:nvPr/>
        </p:nvSpPr>
        <p:spPr>
          <a:xfrm>
            <a:off x="8664623" y="1921361"/>
            <a:ext cx="1306577" cy="5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endParaRPr/>
          </a:p>
        </p:txBody>
      </p:sp>
      <p:sp>
        <p:nvSpPr>
          <p:cNvPr id="6" name="Google Shape;661;p89"/>
          <p:cNvSpPr/>
          <p:nvPr/>
        </p:nvSpPr>
        <p:spPr>
          <a:xfrm>
            <a:off x="3768947" y="1894302"/>
            <a:ext cx="1460292" cy="647718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Front End</a:t>
            </a:r>
            <a:endParaRPr/>
          </a:p>
        </p:txBody>
      </p:sp>
      <p:sp>
        <p:nvSpPr>
          <p:cNvPr id="7" name="Google Shape;662;p89"/>
          <p:cNvSpPr/>
          <p:nvPr/>
        </p:nvSpPr>
        <p:spPr>
          <a:xfrm>
            <a:off x="6216785" y="1894302"/>
            <a:ext cx="1460292" cy="647718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8" name="Google Shape;665;p89"/>
          <p:cNvSpPr/>
          <p:nvPr/>
        </p:nvSpPr>
        <p:spPr>
          <a:xfrm>
            <a:off x="2795347" y="2081761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9" name="Google Shape;666;p89"/>
          <p:cNvSpPr/>
          <p:nvPr/>
        </p:nvSpPr>
        <p:spPr>
          <a:xfrm>
            <a:off x="5229239" y="2081761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0" name="Google Shape;667;p89"/>
          <p:cNvSpPr/>
          <p:nvPr/>
        </p:nvSpPr>
        <p:spPr>
          <a:xfrm>
            <a:off x="7677077" y="2081761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913564" y="338666"/>
            <a:ext cx="955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More Detail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96791" y="1268083"/>
            <a:ext cx="3351819" cy="369332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Simple compilers have 2 parts:</a:t>
            </a:r>
          </a:p>
        </p:txBody>
      </p:sp>
      <p:sp>
        <p:nvSpPr>
          <p:cNvPr id="13" name="Google Shape;659;p89"/>
          <p:cNvSpPr/>
          <p:nvPr/>
        </p:nvSpPr>
        <p:spPr>
          <a:xfrm>
            <a:off x="609833" y="4661344"/>
            <a:ext cx="1306577" cy="5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Source</a:t>
            </a:r>
            <a:endParaRPr/>
          </a:p>
        </p:txBody>
      </p:sp>
      <p:sp>
        <p:nvSpPr>
          <p:cNvPr id="14" name="Google Shape;660;p89"/>
          <p:cNvSpPr/>
          <p:nvPr/>
        </p:nvSpPr>
        <p:spPr>
          <a:xfrm>
            <a:off x="10254051" y="4661344"/>
            <a:ext cx="1306577" cy="593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Target</a:t>
            </a:r>
            <a:endParaRPr/>
          </a:p>
        </p:txBody>
      </p:sp>
      <p:sp>
        <p:nvSpPr>
          <p:cNvPr id="15" name="Google Shape;661;p89"/>
          <p:cNvSpPr/>
          <p:nvPr/>
        </p:nvSpPr>
        <p:spPr>
          <a:xfrm>
            <a:off x="2882827" y="4634285"/>
            <a:ext cx="1460292" cy="647718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Front End</a:t>
            </a:r>
            <a:endParaRPr/>
          </a:p>
        </p:txBody>
      </p:sp>
      <p:sp>
        <p:nvSpPr>
          <p:cNvPr id="16" name="Google Shape;662;p89"/>
          <p:cNvSpPr/>
          <p:nvPr/>
        </p:nvSpPr>
        <p:spPr>
          <a:xfrm>
            <a:off x="7792267" y="4634285"/>
            <a:ext cx="1460292" cy="647718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End</a:t>
            </a:r>
            <a:endParaRPr/>
          </a:p>
        </p:txBody>
      </p:sp>
      <p:sp>
        <p:nvSpPr>
          <p:cNvPr id="17" name="Google Shape;665;p89"/>
          <p:cNvSpPr/>
          <p:nvPr/>
        </p:nvSpPr>
        <p:spPr>
          <a:xfrm>
            <a:off x="1909227" y="4821744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8" name="Google Shape;666;p89"/>
          <p:cNvSpPr/>
          <p:nvPr/>
        </p:nvSpPr>
        <p:spPr>
          <a:xfrm>
            <a:off x="6804721" y="4821744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19" name="Google Shape;667;p89"/>
          <p:cNvSpPr/>
          <p:nvPr/>
        </p:nvSpPr>
        <p:spPr>
          <a:xfrm>
            <a:off x="9252559" y="4821744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3801561" y="3848276"/>
            <a:ext cx="4193648" cy="369332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High-performance compilers have 3 parts:</a:t>
            </a:r>
          </a:p>
        </p:txBody>
      </p:sp>
      <p:sp>
        <p:nvSpPr>
          <p:cNvPr id="21" name="Google Shape;661;p89"/>
          <p:cNvSpPr/>
          <p:nvPr/>
        </p:nvSpPr>
        <p:spPr>
          <a:xfrm>
            <a:off x="5316537" y="4634285"/>
            <a:ext cx="1460292" cy="647718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cs typeface="Calibri"/>
                <a:sym typeface="Calibri"/>
              </a:rPr>
              <a:t>Optimizer</a:t>
            </a:r>
            <a:endParaRPr dirty="0"/>
          </a:p>
        </p:txBody>
      </p:sp>
      <p:sp>
        <p:nvSpPr>
          <p:cNvPr id="22" name="Google Shape;665;p89"/>
          <p:cNvSpPr/>
          <p:nvPr/>
        </p:nvSpPr>
        <p:spPr>
          <a:xfrm>
            <a:off x="4342937" y="4821744"/>
            <a:ext cx="973600" cy="27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3029582" y="5821432"/>
            <a:ext cx="5767850" cy="369332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Optimizer is sometimes jokingly called the "Middle End"</a:t>
            </a:r>
          </a:p>
        </p:txBody>
      </p:sp>
    </p:spTree>
    <p:extLst>
      <p:ext uri="{BB962C8B-B14F-4D97-AF65-F5344CB8AC3E}">
        <p14:creationId xmlns:p14="http://schemas.microsoft.com/office/powerpoint/2010/main" val="4097631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1A4F71A-5363-4577-A09B-F0AEF9B0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x64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A8205-46FC-401E-84B7-597002FB3A63}"/>
              </a:ext>
            </a:extLst>
          </p:cNvPr>
          <p:cNvSpPr txBox="1"/>
          <p:nvPr/>
        </p:nvSpPr>
        <p:spPr>
          <a:xfrm>
            <a:off x="2143125" y="136525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Programming Language - Differences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944B29-840A-4039-8CDC-E57417DDD6A5}"/>
              </a:ext>
            </a:extLst>
          </p:cNvPr>
          <p:cNvSpPr txBox="1"/>
          <p:nvPr/>
        </p:nvSpPr>
        <p:spPr>
          <a:xfrm>
            <a:off x="1752600" y="856357"/>
            <a:ext cx="8686800" cy="550920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‘style’ – Procedural, Object-Oriented,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Domain-Specific Language (DSL)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make, Lex, </a:t>
            </a:r>
            <a:r>
              <a:rPr lang="en-US" sz="1600" dirty="0" err="1"/>
              <a:t>Yacc</a:t>
            </a:r>
            <a:r>
              <a:rPr lang="en-US" sz="1600" dirty="0"/>
              <a:t>, Bash, grep, </a:t>
            </a:r>
            <a:r>
              <a:rPr lang="en-US" sz="1600" dirty="0" err="1"/>
              <a:t>awk</a:t>
            </a:r>
            <a:r>
              <a:rPr lang="en-US" sz="1600" dirty="0"/>
              <a:t>, SQL, HTML, XML, DOS, </a:t>
            </a:r>
            <a:r>
              <a:rPr lang="en-US" sz="1600" dirty="0" err="1"/>
              <a:t>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Is whitespace important?  	(</a:t>
            </a:r>
            <a:r>
              <a:rPr lang="en-US" sz="1600" dirty="0" err="1"/>
              <a:t>cf</a:t>
            </a:r>
            <a:r>
              <a:rPr lang="en-US" sz="1600" dirty="0"/>
              <a:t>: Fortran: DOI=1,5X=X+3CONTINUE)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Line-oriented? 			(1 statement on each line – BASIC)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‘Semi-colon-oriented’? 		(separate/terminate statements with “;”)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Does layout matter?		(</a:t>
            </a:r>
            <a:r>
              <a:rPr lang="en-US" sz="1600" dirty="0" err="1"/>
              <a:t>eg</a:t>
            </a:r>
            <a:r>
              <a:rPr lang="en-US" sz="1600" dirty="0"/>
              <a:t>: blocks must be indented, as in 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Casing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Are variables case-blind (</a:t>
            </a:r>
            <a:r>
              <a:rPr lang="en-US" sz="1600" dirty="0" err="1"/>
              <a:t>eg</a:t>
            </a:r>
            <a:r>
              <a:rPr lang="en-US" sz="1600" dirty="0"/>
              <a:t>: total == TOTAL  == </a:t>
            </a:r>
            <a:r>
              <a:rPr lang="en-US" sz="1600" dirty="0" err="1"/>
              <a:t>TotAL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Perhaps only keywords are case-blind? (</a:t>
            </a:r>
            <a:r>
              <a:rPr lang="en-US" sz="1600" dirty="0" err="1"/>
              <a:t>eg</a:t>
            </a:r>
            <a:r>
              <a:rPr lang="en-US" sz="1600" dirty="0"/>
              <a:t>: while == WHILE == </a:t>
            </a:r>
            <a:r>
              <a:rPr lang="en-US" sz="1600" dirty="0" err="1"/>
              <a:t>wHILe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What’s the maximum length of a name?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 scope rules – lexical or dynamic?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Variables: local, global, nested, instance, static/class?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Functions?  First-class Functions?  Nested function declarations (“local” functions)?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Call </a:t>
            </a:r>
            <a:r>
              <a:rPr lang="en-US" sz="1600" dirty="0" err="1"/>
              <a:t>ByVal</a:t>
            </a:r>
            <a:r>
              <a:rPr lang="en-US" sz="1600" dirty="0"/>
              <a:t>, </a:t>
            </a:r>
            <a:r>
              <a:rPr lang="en-US" sz="1600" dirty="0" err="1"/>
              <a:t>ByRef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Storage?  Garbage-collected?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Static or Dynamic Types?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Pointers?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Closures or “</a:t>
            </a:r>
            <a:r>
              <a:rPr lang="en-US" sz="1600" dirty="0" err="1"/>
              <a:t>Lambda”s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Classes?  Prototypes?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1AACBA-643B-48EA-9599-56D2CB3D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4597E-8AB4-4E9B-80E0-BDB65D70B0F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1A4F71A-5363-4577-A09B-F0AEF9B0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x64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A8205-46FC-401E-84B7-597002FB3A63}"/>
              </a:ext>
            </a:extLst>
          </p:cNvPr>
          <p:cNvSpPr txBox="1"/>
          <p:nvPr/>
        </p:nvSpPr>
        <p:spPr>
          <a:xfrm>
            <a:off x="2143125" y="136525"/>
            <a:ext cx="790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Programming Language – Differences,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944B29-840A-4039-8CDC-E57417DDD6A5}"/>
              </a:ext>
            </a:extLst>
          </p:cNvPr>
          <p:cNvSpPr txBox="1"/>
          <p:nvPr/>
        </p:nvSpPr>
        <p:spPr>
          <a:xfrm>
            <a:off x="1828800" y="1043896"/>
            <a:ext cx="8686800" cy="477053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Inheritance? – Single or Multiple?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Precedence and Associativity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Operator overloading?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what order are terms evaluated in an expression?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Eg</a:t>
            </a:r>
            <a:r>
              <a:rPr lang="en-US" sz="1600" dirty="0"/>
              <a:t>:  f(1) – f(3)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what order are function arguments evaluated?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Eg</a:t>
            </a:r>
            <a:r>
              <a:rPr lang="en-US" sz="1600" dirty="0"/>
              <a:t>: f(g(3) + h(9, “x”))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Short-Circuit Evaluation?  </a:t>
            </a:r>
            <a:r>
              <a:rPr lang="en-US" sz="1600" dirty="0" err="1"/>
              <a:t>Eg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 = 7; if (x &lt; 9 || f(x) &gt; 20) ...				// is f(x) actually called?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 = 7; if (x &gt; 9 &amp;&amp; f(x) &gt; 20) ...				// is f(x) actually called?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Overloading?  </a:t>
            </a:r>
            <a:r>
              <a:rPr lang="en-US" sz="1600" dirty="0" err="1"/>
              <a:t>Eg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volume(</a:t>
            </a:r>
            <a:r>
              <a:rPr lang="en-US" sz="1600" dirty="0" err="1"/>
              <a:t>int</a:t>
            </a:r>
            <a:r>
              <a:rPr lang="en-US" sz="1600" dirty="0"/>
              <a:t> s) { return s * s * s; }			// cube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volume(</a:t>
            </a:r>
            <a:r>
              <a:rPr lang="en-US" sz="1600" dirty="0" err="1"/>
              <a:t>int</a:t>
            </a:r>
            <a:r>
              <a:rPr lang="en-US" sz="1600" dirty="0"/>
              <a:t> l, </a:t>
            </a:r>
            <a:r>
              <a:rPr lang="en-US" sz="1600" dirty="0" err="1"/>
              <a:t>int</a:t>
            </a:r>
            <a:r>
              <a:rPr lang="en-US" sz="1600" dirty="0"/>
              <a:t> w, </a:t>
            </a:r>
            <a:r>
              <a:rPr lang="en-US" sz="1600" dirty="0" err="1"/>
              <a:t>int</a:t>
            </a:r>
            <a:r>
              <a:rPr lang="en-US" sz="1600" dirty="0"/>
              <a:t> b) { return l * w * b; }	// cuboid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Operator overloading?  </a:t>
            </a:r>
            <a:r>
              <a:rPr lang="en-US" sz="1600" dirty="0" err="1"/>
              <a:t>Eg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struct</a:t>
            </a:r>
            <a:r>
              <a:rPr lang="en-US" sz="1600" dirty="0"/>
              <a:t> Time { </a:t>
            </a:r>
            <a:r>
              <a:rPr lang="en-US" sz="1600" dirty="0" err="1"/>
              <a:t>int</a:t>
            </a:r>
            <a:r>
              <a:rPr lang="en-US" sz="1600" dirty="0"/>
              <a:t> mins, secs; }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Time* operator+(Time&amp; t1, Tim&amp; t2) { ...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Time* t3 = t1 + t2;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Portable?  Or platform-independent?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Multi-threaded?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7C7F55-333B-43D2-8241-D50DC7AF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4597E-8AB4-4E9B-80E0-BDB65D70B0F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8B1F363-37A4-420F-A752-64158CAE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762" name="Google Shape;762;p94"/>
          <p:cNvSpPr txBox="1"/>
          <p:nvPr/>
        </p:nvSpPr>
        <p:spPr>
          <a:xfrm>
            <a:off x="332033" y="137100"/>
            <a:ext cx="9042400" cy="70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Compiler/Language Terminology</a:t>
            </a:r>
            <a:endParaRPr sz="1600" dirty="0"/>
          </a:p>
        </p:txBody>
      </p:sp>
      <p:sp>
        <p:nvSpPr>
          <p:cNvPr id="763" name="Google Shape;763;p94"/>
          <p:cNvSpPr txBox="1"/>
          <p:nvPr/>
        </p:nvSpPr>
        <p:spPr>
          <a:xfrm>
            <a:off x="332033" y="1058767"/>
            <a:ext cx="5892800" cy="41228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Data Types 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(eg: int, double, string, Unicode)</a:t>
            </a:r>
            <a:endParaRPr sz="2000" dirty="0"/>
          </a:p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Pointers</a:t>
            </a:r>
            <a:endParaRPr sz="2000" dirty="0">
              <a:solidFill>
                <a:srgbClr val="FF0000"/>
              </a:solidFill>
            </a:endParaRPr>
          </a:p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ValueTypes </a:t>
            </a:r>
            <a:r>
              <a:rPr lang="en" sz="20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vs</a:t>
            </a:r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ReferenceTypes</a:t>
            </a:r>
            <a:endParaRPr sz="2000" dirty="0">
              <a:solidFill>
                <a:srgbClr val="FF0000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Static </a:t>
            </a:r>
            <a:r>
              <a:rPr lang="en" sz="20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vs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Dynamic Typing</a:t>
            </a:r>
            <a:endParaRPr sz="2000" dirty="0"/>
          </a:p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Local </a:t>
            </a:r>
            <a:r>
              <a:rPr lang="en" sz="2000" i="1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vs</a:t>
            </a:r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global</a:t>
            </a:r>
            <a:endParaRPr sz="20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Shadowing/Occlusion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Variable Scope and Lifetime</a:t>
            </a:r>
            <a:endParaRPr sz="2000" dirty="0"/>
          </a:p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Heap Storage</a:t>
            </a:r>
            <a:endParaRPr sz="2000" dirty="0">
              <a:solidFill>
                <a:srgbClr val="FF0000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Array, Dictionary</a:t>
            </a:r>
            <a:endParaRPr sz="2000" dirty="0"/>
          </a:p>
          <a:p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Function/Procedure</a:t>
            </a:r>
            <a:endParaRPr sz="2000" dirty="0">
              <a:solidFill>
                <a:srgbClr val="FF0000"/>
              </a:solidFill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Recursion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Calling Convention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Assembler Code, Registers</a:t>
            </a:r>
            <a:endParaRPr sz="2000" dirty="0"/>
          </a:p>
          <a:p>
            <a:endParaRPr sz="2000" dirty="0"/>
          </a:p>
          <a:p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94"/>
          <p:cNvSpPr txBox="1"/>
          <p:nvPr/>
        </p:nvSpPr>
        <p:spPr>
          <a:xfrm>
            <a:off x="6563033" y="1058767"/>
            <a:ext cx="5384800" cy="38035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Caller-saved, Callee-saved, Scratch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Nested Functions, Static Link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</a:pPr>
            <a:r>
              <a:rPr lang="en" sz="2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Short-circuit evaluation</a:t>
            </a:r>
            <a:endParaRPr sz="20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Procedural, Object-Oriented, Functional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Coroutine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 Dispatch, Virtual Functions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Threads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Stack Frame, Dynamic Link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Compiler </a:t>
            </a:r>
            <a:r>
              <a:rPr lang="en" sz="2000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vs</a:t>
            </a:r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Interpreter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Closure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Garbage Collection</a:t>
            </a:r>
            <a:endParaRPr sz="2000" dirty="0"/>
          </a:p>
          <a:p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Just-in-Time (JIT) Compiler</a:t>
            </a:r>
            <a:endParaRPr sz="2000" dirty="0"/>
          </a:p>
          <a:p>
            <a:endParaRPr sz="2000" dirty="0"/>
          </a:p>
          <a:p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DE671D-268B-4A19-B014-0F7C1918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78433" y="5712154"/>
            <a:ext cx="5268686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Quiz: describe any of the above terms you recognize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533786-74AB-426D-B451-DC64F6B9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769" name="Google Shape;769;p95"/>
          <p:cNvSpPr txBox="1">
            <a:spLocks noGrp="1"/>
          </p:cNvSpPr>
          <p:nvPr>
            <p:ph type="title" idx="4294967295"/>
          </p:nvPr>
        </p:nvSpPr>
        <p:spPr>
          <a:xfrm>
            <a:off x="0" y="311150"/>
            <a:ext cx="10515600" cy="6699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/>
              <a:t>Compiler Phases</a:t>
            </a:r>
            <a:endParaRPr sz="2400" dirty="0"/>
          </a:p>
        </p:txBody>
      </p:sp>
      <p:sp>
        <p:nvSpPr>
          <p:cNvPr id="770" name="Google Shape;770;p95"/>
          <p:cNvSpPr/>
          <p:nvPr/>
        </p:nvSpPr>
        <p:spPr>
          <a:xfrm>
            <a:off x="1929012" y="1302556"/>
            <a:ext cx="883392" cy="838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Lexer</a:t>
            </a:r>
            <a:endParaRPr dirty="0"/>
          </a:p>
        </p:txBody>
      </p:sp>
      <p:sp>
        <p:nvSpPr>
          <p:cNvPr id="771" name="Google Shape;771;p95"/>
          <p:cNvSpPr/>
          <p:nvPr/>
        </p:nvSpPr>
        <p:spPr>
          <a:xfrm>
            <a:off x="3788187" y="1302556"/>
            <a:ext cx="975783" cy="838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Parser</a:t>
            </a:r>
            <a:endParaRPr dirty="0"/>
          </a:p>
        </p:txBody>
      </p:sp>
      <p:cxnSp>
        <p:nvCxnSpPr>
          <p:cNvPr id="772" name="Google Shape;772;p95"/>
          <p:cNvCxnSpPr>
            <a:stCxn id="773" idx="3"/>
            <a:endCxn id="770" idx="1"/>
          </p:cNvCxnSpPr>
          <p:nvPr/>
        </p:nvCxnSpPr>
        <p:spPr>
          <a:xfrm>
            <a:off x="1113384" y="1721556"/>
            <a:ext cx="815628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95"/>
          <p:cNvCxnSpPr>
            <a:stCxn id="770" idx="3"/>
            <a:endCxn id="771" idx="1"/>
          </p:cNvCxnSpPr>
          <p:nvPr/>
        </p:nvCxnSpPr>
        <p:spPr>
          <a:xfrm>
            <a:off x="2812404" y="1721556"/>
            <a:ext cx="975783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95"/>
          <p:cNvCxnSpPr>
            <a:stCxn id="771" idx="3"/>
            <a:endCxn id="776" idx="1"/>
          </p:cNvCxnSpPr>
          <p:nvPr/>
        </p:nvCxnSpPr>
        <p:spPr>
          <a:xfrm>
            <a:off x="4763970" y="1721556"/>
            <a:ext cx="652464" cy="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3" name="Google Shape;773;p95"/>
          <p:cNvSpPr txBox="1"/>
          <p:nvPr/>
        </p:nvSpPr>
        <p:spPr>
          <a:xfrm>
            <a:off x="170984" y="1495956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dirty="0"/>
          </a:p>
        </p:txBody>
      </p:sp>
      <p:sp>
        <p:nvSpPr>
          <p:cNvPr id="776" name="Google Shape;776;p95"/>
          <p:cNvSpPr/>
          <p:nvPr/>
        </p:nvSpPr>
        <p:spPr>
          <a:xfrm>
            <a:off x="5416434" y="1302556"/>
            <a:ext cx="1246818" cy="838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Semantic</a:t>
            </a:r>
            <a:endParaRPr dirty="0"/>
          </a:p>
          <a:p>
            <a:pPr algn="ctr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Checker</a:t>
            </a:r>
            <a:endParaRPr dirty="0"/>
          </a:p>
        </p:txBody>
      </p:sp>
      <p:cxnSp>
        <p:nvCxnSpPr>
          <p:cNvPr id="777" name="Google Shape;777;p95"/>
          <p:cNvCxnSpPr>
            <a:stCxn id="776" idx="3"/>
            <a:endCxn id="31" idx="1"/>
          </p:cNvCxnSpPr>
          <p:nvPr/>
        </p:nvCxnSpPr>
        <p:spPr>
          <a:xfrm>
            <a:off x="6663252" y="1721556"/>
            <a:ext cx="809042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9" name="Google Shape;779;p95"/>
          <p:cNvSpPr txBox="1"/>
          <p:nvPr/>
        </p:nvSpPr>
        <p:spPr>
          <a:xfrm>
            <a:off x="1131087" y="138463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 dirty="0"/>
          </a:p>
        </p:txBody>
      </p:sp>
      <p:sp>
        <p:nvSpPr>
          <p:cNvPr id="780" name="Google Shape;780;p95"/>
          <p:cNvSpPr txBox="1"/>
          <p:nvPr/>
        </p:nvSpPr>
        <p:spPr>
          <a:xfrm>
            <a:off x="342900" y="2924751"/>
            <a:ext cx="11541733" cy="1187383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A Compiler is divided into several phases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Originally, a phase required a pass over the source code; perhaps even a rewind, and re-read of a mag tape 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But now we can hold the entire program, source and IR, in memory</a:t>
            </a:r>
          </a:p>
        </p:txBody>
      </p:sp>
      <p:sp>
        <p:nvSpPr>
          <p:cNvPr id="781" name="Google Shape;781;p95"/>
          <p:cNvSpPr txBox="1"/>
          <p:nvPr/>
        </p:nvSpPr>
        <p:spPr>
          <a:xfrm>
            <a:off x="2831086" y="1353759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 dirty="0"/>
          </a:p>
        </p:txBody>
      </p:sp>
      <p:sp>
        <p:nvSpPr>
          <p:cNvPr id="783" name="Google Shape;783;p95"/>
          <p:cNvSpPr txBox="1"/>
          <p:nvPr/>
        </p:nvSpPr>
        <p:spPr>
          <a:xfrm>
            <a:off x="6761913" y="1387982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 dirty="0"/>
          </a:p>
        </p:txBody>
      </p:sp>
      <p:sp>
        <p:nvSpPr>
          <p:cNvPr id="784" name="Google Shape;784;p95"/>
          <p:cNvSpPr/>
          <p:nvPr/>
        </p:nvSpPr>
        <p:spPr>
          <a:xfrm>
            <a:off x="9211733" y="677334"/>
            <a:ext cx="1223682" cy="2088444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BackEnd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785" name="Google Shape;785;p95"/>
          <p:cNvCxnSpPr/>
          <p:nvPr/>
        </p:nvCxnSpPr>
        <p:spPr>
          <a:xfrm>
            <a:off x="10435415" y="1713967"/>
            <a:ext cx="528401" cy="1517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95"/>
          <p:cNvSpPr txBox="1"/>
          <p:nvPr/>
        </p:nvSpPr>
        <p:spPr>
          <a:xfrm>
            <a:off x="10942217" y="1495956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target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60AD12-7267-4DF7-88B4-520297F1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58</a:t>
            </a:fld>
            <a:endParaRPr lang="en-US"/>
          </a:p>
        </p:txBody>
      </p:sp>
      <p:sp>
        <p:nvSpPr>
          <p:cNvPr id="31" name="Google Shape;784;p95"/>
          <p:cNvSpPr/>
          <p:nvPr/>
        </p:nvSpPr>
        <p:spPr>
          <a:xfrm>
            <a:off x="7472294" y="1302556"/>
            <a:ext cx="1120948" cy="8380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AST to IR</a:t>
            </a:r>
            <a:endParaRPr dirty="0"/>
          </a:p>
        </p:txBody>
      </p:sp>
      <p:sp>
        <p:nvSpPr>
          <p:cNvPr id="32" name="Google Shape;783;p95"/>
          <p:cNvSpPr txBox="1"/>
          <p:nvPr/>
        </p:nvSpPr>
        <p:spPr>
          <a:xfrm>
            <a:off x="8678242" y="1363945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IR</a:t>
            </a:r>
            <a:endParaRPr dirty="0"/>
          </a:p>
        </p:txBody>
      </p:sp>
      <p:cxnSp>
        <p:nvCxnSpPr>
          <p:cNvPr id="33" name="Google Shape;777;p95"/>
          <p:cNvCxnSpPr>
            <a:stCxn id="31" idx="3"/>
            <a:endCxn id="784" idx="1"/>
          </p:cNvCxnSpPr>
          <p:nvPr/>
        </p:nvCxnSpPr>
        <p:spPr>
          <a:xfrm>
            <a:off x="8593242" y="1721556"/>
            <a:ext cx="618491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2" name="Google Shape;782;p95"/>
          <p:cNvSpPr txBox="1"/>
          <p:nvPr/>
        </p:nvSpPr>
        <p:spPr>
          <a:xfrm>
            <a:off x="4771639" y="1374808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 dirty="0"/>
          </a:p>
        </p:txBody>
      </p:sp>
      <p:sp>
        <p:nvSpPr>
          <p:cNvPr id="56" name="Google Shape;780;p95"/>
          <p:cNvSpPr txBox="1"/>
          <p:nvPr/>
        </p:nvSpPr>
        <p:spPr>
          <a:xfrm>
            <a:off x="342900" y="4440066"/>
            <a:ext cx="11541733" cy="177204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>
                <a:ea typeface="Calibri"/>
                <a:cs typeface="Calibri"/>
                <a:sym typeface="Calibri"/>
              </a:rPr>
              <a:t>We can think of the </a:t>
            </a:r>
            <a:r>
              <a:rPr lang="en-US" sz="2000" dirty="0" err="1">
                <a:ea typeface="Calibri"/>
                <a:cs typeface="Calibri"/>
                <a:sym typeface="Calibri"/>
              </a:rPr>
              <a:t>BackEnd</a:t>
            </a:r>
            <a:r>
              <a:rPr lang="en-US" sz="2000" dirty="0">
                <a:ea typeface="Calibri"/>
                <a:cs typeface="Calibri"/>
                <a:sym typeface="Calibri"/>
              </a:rPr>
              <a:t> as just performing Code Generation</a:t>
            </a:r>
          </a:p>
          <a:p>
            <a:endParaRPr lang="en-US" sz="2000" dirty="0">
              <a:ea typeface="Calibri"/>
              <a:cs typeface="Calibri"/>
              <a:sym typeface="Calibri"/>
            </a:endParaRPr>
          </a:p>
          <a:p>
            <a:r>
              <a:rPr lang="en-US" sz="2000" dirty="0">
                <a:ea typeface="Calibri"/>
                <a:cs typeface="Calibri"/>
                <a:sym typeface="Calibri"/>
              </a:rPr>
              <a:t>Most Compiler Introductory classes cover only the </a:t>
            </a:r>
            <a:r>
              <a:rPr lang="en-US" sz="2000" dirty="0" err="1">
                <a:ea typeface="Calibri"/>
                <a:cs typeface="Calibri"/>
                <a:sym typeface="Calibri"/>
              </a:rPr>
              <a:t>FrontEnd</a:t>
            </a:r>
            <a:r>
              <a:rPr lang="en-US" sz="2000" dirty="0">
                <a:ea typeface="Calibri"/>
                <a:cs typeface="Calibri"/>
                <a:sym typeface="Calibri"/>
              </a:rPr>
              <a:t>.  But we will also peek inside the </a:t>
            </a:r>
            <a:r>
              <a:rPr lang="en-US" sz="2000" dirty="0" err="1">
                <a:ea typeface="Calibri"/>
                <a:cs typeface="Calibri"/>
                <a:sym typeface="Calibri"/>
              </a:rPr>
              <a:t>BackEnd</a:t>
            </a:r>
            <a:r>
              <a:rPr lang="en-US" sz="2000" dirty="0">
                <a:ea typeface="Calibri"/>
                <a:cs typeface="Calibri"/>
                <a:sym typeface="Calibri"/>
              </a:rPr>
              <a:t>.  In high-performance compilers, we discover it adds </a:t>
            </a:r>
            <a:r>
              <a:rPr lang="en-US" sz="2000" i="1" dirty="0">
                <a:ea typeface="Calibri"/>
                <a:cs typeface="Calibri"/>
                <a:sym typeface="Calibri"/>
              </a:rPr>
              <a:t>many </a:t>
            </a:r>
            <a:r>
              <a:rPr lang="en-US" sz="2000" dirty="0">
                <a:ea typeface="Calibri"/>
                <a:cs typeface="Calibri"/>
                <a:sym typeface="Calibri"/>
              </a:rPr>
              <a:t>more phases, and </a:t>
            </a:r>
            <a:r>
              <a:rPr lang="en-US" sz="2000" i="1" dirty="0">
                <a:ea typeface="Calibri"/>
                <a:cs typeface="Calibri"/>
                <a:sym typeface="Calibri"/>
              </a:rPr>
              <a:t>optimizes </a:t>
            </a:r>
            <a:r>
              <a:rPr lang="en-US" sz="2000" dirty="0">
                <a:ea typeface="Calibri"/>
                <a:cs typeface="Calibri"/>
                <a:sym typeface="Calibri"/>
              </a:rPr>
              <a:t>our code to look nothing like we would imagine</a:t>
            </a:r>
          </a:p>
          <a:p>
            <a:endParaRPr lang="en"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1406E80-F0DD-4286-B87C-3C802A9E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791" name="Google Shape;791;p96"/>
          <p:cNvSpPr txBox="1">
            <a:spLocks noGrp="1"/>
          </p:cNvSpPr>
          <p:nvPr>
            <p:ph type="title" idx="4294967295"/>
          </p:nvPr>
        </p:nvSpPr>
        <p:spPr>
          <a:xfrm>
            <a:off x="528904" y="369184"/>
            <a:ext cx="9115425" cy="6699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/>
              <a:t>Frontend Compiler Phases</a:t>
            </a:r>
            <a:endParaRPr sz="2400" cap="none" dirty="0"/>
          </a:p>
        </p:txBody>
      </p:sp>
      <p:sp>
        <p:nvSpPr>
          <p:cNvPr id="792" name="Google Shape;792;p96"/>
          <p:cNvSpPr txBox="1">
            <a:spLocks noGrp="1"/>
          </p:cNvSpPr>
          <p:nvPr>
            <p:ph type="body" idx="4294967295"/>
          </p:nvPr>
        </p:nvSpPr>
        <p:spPr>
          <a:xfrm>
            <a:off x="811081" y="2830028"/>
            <a:ext cx="7878763" cy="18582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000" dirty="0"/>
              <a:t>Lexer: Convert char-stream to token-stream</a:t>
            </a:r>
            <a:endParaRPr sz="2000" dirty="0"/>
          </a:p>
          <a:p>
            <a:pPr marL="609585" indent="-457189">
              <a:spcBef>
                <a:spcPts val="667"/>
              </a:spcBef>
              <a:buSzPts val="1800"/>
              <a:buChar char="●"/>
            </a:pPr>
            <a:r>
              <a:rPr lang="en" sz="2000" dirty="0"/>
              <a:t>Lexer, since it performs “lexical analysis”</a:t>
            </a:r>
            <a:endParaRPr sz="2000" dirty="0"/>
          </a:p>
          <a:p>
            <a:pPr marL="609585" indent="-457189">
              <a:spcBef>
                <a:spcPts val="0"/>
              </a:spcBef>
              <a:buSzPts val="1800"/>
              <a:buChar char="●"/>
            </a:pPr>
            <a:r>
              <a:rPr lang="en" sz="2000" dirty="0"/>
              <a:t>Also called a Scanner or Tokenizer</a:t>
            </a:r>
            <a:endParaRPr sz="2000" dirty="0"/>
          </a:p>
          <a:p>
            <a:pPr marL="609585" indent="-457189">
              <a:spcBef>
                <a:spcPts val="0"/>
              </a:spcBef>
              <a:buSzPts val="1800"/>
              <a:buChar char="●"/>
            </a:pPr>
            <a:r>
              <a:rPr lang="en" sz="2000" dirty="0"/>
              <a:t>Usually discards white space &amp; comments</a:t>
            </a:r>
            <a:br>
              <a:rPr lang="en" sz="2000" dirty="0"/>
            </a:br>
            <a:r>
              <a:rPr lang="en" sz="2000" dirty="0"/>
              <a:t>but NOT for Python or Haskell</a:t>
            </a:r>
            <a:endParaRPr sz="2000" dirty="0"/>
          </a:p>
        </p:txBody>
      </p:sp>
      <p:sp>
        <p:nvSpPr>
          <p:cNvPr id="809" name="Google Shape;809;p96"/>
          <p:cNvSpPr txBox="1"/>
          <p:nvPr/>
        </p:nvSpPr>
        <p:spPr>
          <a:xfrm>
            <a:off x="2989379" y="5014460"/>
            <a:ext cx="6391584" cy="1090763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An English novel consists of many letters (of the alphabet).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They are grouped into words, separated by spaces.  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Think of Tokens as like "words" in a novel.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535395" y="1361789"/>
            <a:ext cx="1176800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Lexer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3" name="Google Shape;771;p95">
            <a:extLst>
              <a:ext uri="{FF2B5EF4-FFF2-40B4-BE49-F238E27FC236}">
                <a16:creationId xmlns:a16="http://schemas.microsoft.com/office/drawing/2014/main" xmlns="" id="{D1660ECF-3086-4001-B1C0-DABDA9D14A19}"/>
              </a:ext>
            </a:extLst>
          </p:cNvPr>
          <p:cNvSpPr/>
          <p:nvPr/>
        </p:nvSpPr>
        <p:spPr>
          <a:xfrm>
            <a:off x="5948997" y="1356189"/>
            <a:ext cx="12144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Parser</a:t>
            </a:r>
            <a:endParaRPr sz="2000"/>
          </a:p>
        </p:txBody>
      </p:sp>
      <p:cxnSp>
        <p:nvCxnSpPr>
          <p:cNvPr id="24" name="Google Shape;772;p95">
            <a:extLst>
              <a:ext uri="{FF2B5EF4-FFF2-40B4-BE49-F238E27FC236}">
                <a16:creationId xmlns:a16="http://schemas.microsoft.com/office/drawing/2014/main" xmlns="" id="{94AA4E27-26F3-400A-A5C9-E2065A228CF6}"/>
              </a:ext>
            </a:extLst>
          </p:cNvPr>
          <p:cNvCxnSpPr>
            <a:stCxn id="27" idx="3"/>
          </p:cNvCxnSpPr>
          <p:nvPr/>
        </p:nvCxnSpPr>
        <p:spPr>
          <a:xfrm rot="10800000" flipH="1">
            <a:off x="2582964" y="1773989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22" idx="3"/>
          </p:cNvCxnSpPr>
          <p:nvPr/>
        </p:nvCxnSpPr>
        <p:spPr>
          <a:xfrm rot="10800000" flipH="1">
            <a:off x="4712195" y="1773989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775;p95">
            <a:extLst>
              <a:ext uri="{FF2B5EF4-FFF2-40B4-BE49-F238E27FC236}">
                <a16:creationId xmlns:a16="http://schemas.microsoft.com/office/drawing/2014/main" xmlns="" id="{EB063D8E-98D8-4E83-93FD-B5F7A41AFF49}"/>
              </a:ext>
            </a:extLst>
          </p:cNvPr>
          <p:cNvCxnSpPr>
            <a:stCxn id="23" idx="3"/>
          </p:cNvCxnSpPr>
          <p:nvPr/>
        </p:nvCxnSpPr>
        <p:spPr>
          <a:xfrm>
            <a:off x="7163397" y="1775189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1640564" y="1549589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sz="2400"/>
          </a:p>
        </p:txBody>
      </p:sp>
      <p:sp>
        <p:nvSpPr>
          <p:cNvPr id="28" name="Google Shape;776;p95">
            <a:extLst>
              <a:ext uri="{FF2B5EF4-FFF2-40B4-BE49-F238E27FC236}">
                <a16:creationId xmlns:a16="http://schemas.microsoft.com/office/drawing/2014/main" xmlns="" id="{3AA62088-6BF6-4C1B-9DD9-138B99D98613}"/>
              </a:ext>
            </a:extLst>
          </p:cNvPr>
          <p:cNvSpPr/>
          <p:nvPr/>
        </p:nvSpPr>
        <p:spPr>
          <a:xfrm>
            <a:off x="8037529" y="1355589"/>
            <a:ext cx="160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Semantic</a:t>
            </a:r>
            <a:endParaRPr sz="2000"/>
          </a:p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Checker</a:t>
            </a:r>
            <a:endParaRPr sz="2000"/>
          </a:p>
        </p:txBody>
      </p:sp>
      <p:cxnSp>
        <p:nvCxnSpPr>
          <p:cNvPr id="29" name="Google Shape;777;p95">
            <a:extLst>
              <a:ext uri="{FF2B5EF4-FFF2-40B4-BE49-F238E27FC236}">
                <a16:creationId xmlns:a16="http://schemas.microsoft.com/office/drawing/2014/main" xmlns="" id="{4B5D7497-D51C-4D67-A655-C946041100C2}"/>
              </a:ext>
            </a:extLst>
          </p:cNvPr>
          <p:cNvCxnSpPr>
            <a:stCxn id="28" idx="3"/>
          </p:cNvCxnSpPr>
          <p:nvPr/>
        </p:nvCxnSpPr>
        <p:spPr>
          <a:xfrm>
            <a:off x="9644329" y="1774589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779;p95">
            <a:extLst>
              <a:ext uri="{FF2B5EF4-FFF2-40B4-BE49-F238E27FC236}">
                <a16:creationId xmlns:a16="http://schemas.microsoft.com/office/drawing/2014/main" xmlns="" id="{70199DCD-46DF-440A-B877-6F3BB4F515DF}"/>
              </a:ext>
            </a:extLst>
          </p:cNvPr>
          <p:cNvSpPr txBox="1"/>
          <p:nvPr/>
        </p:nvSpPr>
        <p:spPr>
          <a:xfrm>
            <a:off x="2582979" y="132622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/>
          </a:p>
        </p:txBody>
      </p:sp>
      <p:sp>
        <p:nvSpPr>
          <p:cNvPr id="31" name="Google Shape;781;p95">
            <a:extLst>
              <a:ext uri="{FF2B5EF4-FFF2-40B4-BE49-F238E27FC236}">
                <a16:creationId xmlns:a16="http://schemas.microsoft.com/office/drawing/2014/main" xmlns="" id="{49120FD4-16B7-43FA-A490-AFB6B8154DF0}"/>
              </a:ext>
            </a:extLst>
          </p:cNvPr>
          <p:cNvSpPr txBox="1"/>
          <p:nvPr/>
        </p:nvSpPr>
        <p:spPr>
          <a:xfrm>
            <a:off x="4750463" y="1326223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/>
          </a:p>
        </p:txBody>
      </p:sp>
      <p:sp>
        <p:nvSpPr>
          <p:cNvPr id="32" name="Google Shape;782;p95">
            <a:extLst>
              <a:ext uri="{FF2B5EF4-FFF2-40B4-BE49-F238E27FC236}">
                <a16:creationId xmlns:a16="http://schemas.microsoft.com/office/drawing/2014/main" xmlns="" id="{C11AB17C-528C-40B8-B83D-9485AB4EABE5}"/>
              </a:ext>
            </a:extLst>
          </p:cNvPr>
          <p:cNvSpPr txBox="1"/>
          <p:nvPr/>
        </p:nvSpPr>
        <p:spPr>
          <a:xfrm>
            <a:off x="7225064" y="1326240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  <p:sp>
        <p:nvSpPr>
          <p:cNvPr id="33" name="Google Shape;783;p95">
            <a:extLst>
              <a:ext uri="{FF2B5EF4-FFF2-40B4-BE49-F238E27FC236}">
                <a16:creationId xmlns:a16="http://schemas.microsoft.com/office/drawing/2014/main" xmlns="" id="{0B7BF96C-1D1C-4D4E-96A6-C32DCCCF2D3F}"/>
              </a:ext>
            </a:extLst>
          </p:cNvPr>
          <p:cNvSpPr txBox="1"/>
          <p:nvPr/>
        </p:nvSpPr>
        <p:spPr>
          <a:xfrm>
            <a:off x="9818431" y="132622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BDF4600-A8A8-45A7-959E-7704B429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6A7C8D5-48D5-4B56-BD35-1F8A63D9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4294967295"/>
          </p:nvPr>
        </p:nvSpPr>
        <p:spPr>
          <a:xfrm>
            <a:off x="2355574" y="2795381"/>
            <a:ext cx="6092825" cy="2200275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304792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667" dirty="0"/>
              <a:t>Homework		H01-H09	30%</a:t>
            </a:r>
            <a:endParaRPr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667" dirty="0"/>
              <a:t>Project	</a:t>
            </a:r>
            <a:r>
              <a:rPr lang="en" sz="2667"/>
              <a:t>	P01-P04</a:t>
            </a:r>
            <a:r>
              <a:rPr lang="en" sz="2667" dirty="0"/>
              <a:t>	40%</a:t>
            </a:r>
            <a:endParaRPr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667" dirty="0"/>
              <a:t>Mid-Term Exam	2 hours	15%</a:t>
            </a:r>
            <a:endParaRPr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667" dirty="0"/>
              <a:t>Final Exam		2 hours	15%</a:t>
            </a:r>
            <a:endParaRPr dirty="0"/>
          </a:p>
          <a:p>
            <a:pPr marL="304792" indent="-135463"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sz="2667" dirty="0"/>
          </a:p>
          <a:p>
            <a:pPr marL="914377" lvl="1" indent="-135463">
              <a:spcBef>
                <a:spcPts val="667"/>
              </a:spcBef>
              <a:buClr>
                <a:schemeClr val="dk1"/>
              </a:buClr>
              <a:buSzPts val="2000"/>
              <a:buNone/>
            </a:pPr>
            <a:endParaRPr sz="2667" dirty="0"/>
          </a:p>
          <a:p>
            <a:pPr marL="304792" indent="-135463"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sz="2667" dirty="0"/>
          </a:p>
        </p:txBody>
      </p:sp>
      <p:sp>
        <p:nvSpPr>
          <p:cNvPr id="274" name="Google Shape;274;p48"/>
          <p:cNvSpPr txBox="1"/>
          <p:nvPr/>
        </p:nvSpPr>
        <p:spPr>
          <a:xfrm>
            <a:off x="508000" y="286433"/>
            <a:ext cx="9042400" cy="9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" sz="4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Grading</a:t>
            </a:r>
            <a:endParaRPr sz="4800"/>
          </a:p>
        </p:txBody>
      </p:sp>
      <p:sp>
        <p:nvSpPr>
          <p:cNvPr id="276" name="Google Shape;276;p48"/>
          <p:cNvSpPr txBox="1"/>
          <p:nvPr/>
        </p:nvSpPr>
        <p:spPr>
          <a:xfrm>
            <a:off x="3027897" y="1795442"/>
            <a:ext cx="7589600" cy="7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Tentative: this may change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DDA02D-5B01-4A29-94D0-71C5C2F2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7"/>
          <p:cNvSpPr/>
          <p:nvPr/>
        </p:nvSpPr>
        <p:spPr>
          <a:xfrm>
            <a:off x="1154277" y="3065492"/>
            <a:ext cx="8613071" cy="313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83AB015-6967-4BA8-98AF-84D653A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817" name="Google Shape;817;p97"/>
          <p:cNvSpPr txBox="1">
            <a:spLocks noGrp="1"/>
          </p:cNvSpPr>
          <p:nvPr>
            <p:ph type="body" idx="4294967295"/>
          </p:nvPr>
        </p:nvSpPr>
        <p:spPr>
          <a:xfrm>
            <a:off x="1116983" y="2386155"/>
            <a:ext cx="8759825" cy="6461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000" dirty="0"/>
              <a:t>Parser: Reads token-stream; generates AST (Abstract Syntax Tree)</a:t>
            </a:r>
            <a:endParaRPr sz="1600" dirty="0"/>
          </a:p>
        </p:txBody>
      </p:sp>
      <p:sp>
        <p:nvSpPr>
          <p:cNvPr id="833" name="Google Shape;833;p97"/>
          <p:cNvSpPr/>
          <p:nvPr/>
        </p:nvSpPr>
        <p:spPr>
          <a:xfrm>
            <a:off x="5081096" y="3184764"/>
            <a:ext cx="8316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 dirty="0">
                <a:solidFill>
                  <a:srgbClr val="000000"/>
                </a:solidFill>
                <a:ea typeface="Tahoma"/>
                <a:cs typeface="Tahoma"/>
                <a:sym typeface="Tahoma"/>
              </a:rPr>
              <a:t>Prog</a:t>
            </a:r>
            <a:endParaRPr sz="2000" dirty="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cxnSp>
        <p:nvCxnSpPr>
          <p:cNvPr id="834" name="Google Shape;834;p97"/>
          <p:cNvCxnSpPr>
            <a:stCxn id="833" idx="2"/>
            <a:endCxn id="835" idx="0"/>
          </p:cNvCxnSpPr>
          <p:nvPr/>
        </p:nvCxnSpPr>
        <p:spPr>
          <a:xfrm>
            <a:off x="5496896" y="3561564"/>
            <a:ext cx="1739600" cy="308086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6" name="Google Shape;836;p97"/>
          <p:cNvSpPr/>
          <p:nvPr/>
        </p:nvSpPr>
        <p:spPr>
          <a:xfrm>
            <a:off x="2548377" y="4197741"/>
            <a:ext cx="5328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=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837" name="Google Shape;837;p97"/>
          <p:cNvSpPr/>
          <p:nvPr/>
        </p:nvSpPr>
        <p:spPr>
          <a:xfrm>
            <a:off x="1536869" y="5062697"/>
            <a:ext cx="9976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Var:a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cxnSp>
        <p:nvCxnSpPr>
          <p:cNvPr id="838" name="Google Shape;838;p97"/>
          <p:cNvCxnSpPr>
            <a:stCxn id="836" idx="2"/>
            <a:endCxn id="839" idx="0"/>
          </p:cNvCxnSpPr>
          <p:nvPr/>
        </p:nvCxnSpPr>
        <p:spPr>
          <a:xfrm>
            <a:off x="2814777" y="4574541"/>
            <a:ext cx="738000" cy="48800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0" name="Google Shape;840;p97"/>
          <p:cNvCxnSpPr>
            <a:stCxn id="833" idx="2"/>
            <a:endCxn id="836" idx="0"/>
          </p:cNvCxnSpPr>
          <p:nvPr/>
        </p:nvCxnSpPr>
        <p:spPr>
          <a:xfrm flipH="1">
            <a:off x="2814896" y="3561564"/>
            <a:ext cx="2682000" cy="63600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1" name="Google Shape;841;p97"/>
          <p:cNvCxnSpPr>
            <a:stCxn id="836" idx="2"/>
            <a:endCxn id="837" idx="0"/>
          </p:cNvCxnSpPr>
          <p:nvPr/>
        </p:nvCxnSpPr>
        <p:spPr>
          <a:xfrm flipH="1">
            <a:off x="2035577" y="4574541"/>
            <a:ext cx="779200" cy="48800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9" name="Google Shape;839;p97"/>
          <p:cNvSpPr/>
          <p:nvPr/>
        </p:nvSpPr>
        <p:spPr>
          <a:xfrm>
            <a:off x="2889811" y="5062697"/>
            <a:ext cx="13256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Const:1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835" name="Google Shape;835;p97"/>
          <p:cNvSpPr/>
          <p:nvPr/>
        </p:nvSpPr>
        <p:spPr>
          <a:xfrm>
            <a:off x="6765296" y="3869650"/>
            <a:ext cx="9424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ea typeface="Tahoma"/>
                <a:cs typeface="Tahoma"/>
                <a:sym typeface="Tahoma"/>
              </a:rPr>
              <a:t>If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cxnSp>
        <p:nvCxnSpPr>
          <p:cNvPr id="842" name="Google Shape;842;p97"/>
          <p:cNvCxnSpPr>
            <a:cxnSpLocks/>
            <a:stCxn id="58" idx="2"/>
            <a:endCxn id="843" idx="0"/>
          </p:cNvCxnSpPr>
          <p:nvPr/>
        </p:nvCxnSpPr>
        <p:spPr>
          <a:xfrm flipH="1">
            <a:off x="6206732" y="5035733"/>
            <a:ext cx="1041686" cy="24298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3" name="Google Shape;843;p97"/>
          <p:cNvSpPr/>
          <p:nvPr/>
        </p:nvSpPr>
        <p:spPr>
          <a:xfrm>
            <a:off x="5940332" y="5278713"/>
            <a:ext cx="532800" cy="29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+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cxnSp>
        <p:nvCxnSpPr>
          <p:cNvPr id="844" name="Google Shape;844;p97"/>
          <p:cNvCxnSpPr>
            <a:stCxn id="843" idx="2"/>
            <a:endCxn id="845" idx="0"/>
          </p:cNvCxnSpPr>
          <p:nvPr/>
        </p:nvCxnSpPr>
        <p:spPr>
          <a:xfrm>
            <a:off x="6206732" y="5568713"/>
            <a:ext cx="658000" cy="25680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6" name="Google Shape;846;p97"/>
          <p:cNvCxnSpPr>
            <a:stCxn id="843" idx="2"/>
            <a:endCxn id="847" idx="0"/>
          </p:cNvCxnSpPr>
          <p:nvPr/>
        </p:nvCxnSpPr>
        <p:spPr>
          <a:xfrm flipH="1">
            <a:off x="5519532" y="5568713"/>
            <a:ext cx="687200" cy="24440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7" name="Google Shape;847;p97"/>
          <p:cNvSpPr/>
          <p:nvPr/>
        </p:nvSpPr>
        <p:spPr>
          <a:xfrm>
            <a:off x="5012609" y="5813154"/>
            <a:ext cx="1013600" cy="30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Var:a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97"/>
          <p:cNvSpPr/>
          <p:nvPr/>
        </p:nvSpPr>
        <p:spPr>
          <a:xfrm>
            <a:off x="6220277" y="5825480"/>
            <a:ext cx="1289200" cy="292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Const:1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849" name="Google Shape;849;p97"/>
          <p:cNvSpPr/>
          <p:nvPr/>
        </p:nvSpPr>
        <p:spPr>
          <a:xfrm>
            <a:off x="7505516" y="5264913"/>
            <a:ext cx="1149600" cy="317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Var:b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cxnSp>
        <p:nvCxnSpPr>
          <p:cNvPr id="850" name="Google Shape;850;p97"/>
          <p:cNvCxnSpPr>
            <a:cxnSpLocks/>
            <a:stCxn id="835" idx="2"/>
            <a:endCxn id="58" idx="0"/>
          </p:cNvCxnSpPr>
          <p:nvPr/>
        </p:nvCxnSpPr>
        <p:spPr>
          <a:xfrm>
            <a:off x="7236496" y="4246450"/>
            <a:ext cx="11922" cy="412483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1" name="Google Shape;851;p97"/>
          <p:cNvCxnSpPr>
            <a:cxnSpLocks/>
            <a:stCxn id="58" idx="2"/>
            <a:endCxn id="849" idx="0"/>
          </p:cNvCxnSpPr>
          <p:nvPr/>
        </p:nvCxnSpPr>
        <p:spPr>
          <a:xfrm>
            <a:off x="7248418" y="5035733"/>
            <a:ext cx="831898" cy="22918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Google Shape;852;p97"/>
          <p:cNvCxnSpPr>
            <a:cxnSpLocks/>
            <a:stCxn id="835" idx="2"/>
          </p:cNvCxnSpPr>
          <p:nvPr/>
        </p:nvCxnSpPr>
        <p:spPr>
          <a:xfrm>
            <a:off x="7236496" y="4246450"/>
            <a:ext cx="2076604" cy="388650"/>
          </a:xfrm>
          <a:prstGeom prst="straightConnector1">
            <a:avLst/>
          </a:prstGeom>
          <a:solidFill>
            <a:srgbClr val="4472C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3" name="Google Shape;853;p97"/>
          <p:cNvSpPr txBox="1"/>
          <p:nvPr/>
        </p:nvSpPr>
        <p:spPr>
          <a:xfrm>
            <a:off x="8333637" y="3997750"/>
            <a:ext cx="8128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i="1">
                <a:ea typeface="Calibri"/>
                <a:cs typeface="Calibri"/>
                <a:sym typeface="Calibri"/>
              </a:rPr>
              <a:t>then</a:t>
            </a:r>
            <a:endParaRPr sz="2400" i="1"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BBD741-B2EC-4B9B-967D-C63D7C57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60</a:t>
            </a:fld>
            <a:endParaRPr lang="en-US"/>
          </a:p>
        </p:txBody>
      </p:sp>
      <p:sp>
        <p:nvSpPr>
          <p:cNvPr id="58" name="Google Shape;835;p97">
            <a:extLst>
              <a:ext uri="{FF2B5EF4-FFF2-40B4-BE49-F238E27FC236}">
                <a16:creationId xmlns:a16="http://schemas.microsoft.com/office/drawing/2014/main" xmlns="" id="{B0C682F5-09F0-4D81-94F8-74DC1D3B13EA}"/>
              </a:ext>
            </a:extLst>
          </p:cNvPr>
          <p:cNvSpPr/>
          <p:nvPr/>
        </p:nvSpPr>
        <p:spPr>
          <a:xfrm>
            <a:off x="6777218" y="4658933"/>
            <a:ext cx="942400" cy="37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57189" indent="-457189" algn="ctr">
              <a:buClr>
                <a:srgbClr val="954F72"/>
              </a:buClr>
              <a:buSzPts val="1080"/>
            </a:pPr>
            <a:r>
              <a:rPr lang="en" sz="2000">
                <a:solidFill>
                  <a:srgbClr val="000000"/>
                </a:solidFill>
                <a:ea typeface="Tahoma"/>
                <a:cs typeface="Tahoma"/>
                <a:sym typeface="Tahoma"/>
              </a:rPr>
              <a:t>==</a:t>
            </a:r>
            <a:endParaRPr sz="2000">
              <a:solidFill>
                <a:srgbClr val="00000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59" name="Google Shape;791;p96"/>
          <p:cNvSpPr txBox="1">
            <a:spLocks/>
          </p:cNvSpPr>
          <p:nvPr/>
        </p:nvSpPr>
        <p:spPr bwMode="black">
          <a:xfrm>
            <a:off x="528904" y="369184"/>
            <a:ext cx="9115425" cy="66992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spc="200" baseline="0">
                <a:solidFill>
                  <a:srgbClr val="262626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/>
              <a:t>Frontend Compiler Phases</a:t>
            </a:r>
            <a:endParaRPr lang="en-US" sz="2400" dirty="0"/>
          </a:p>
        </p:txBody>
      </p:sp>
      <p:sp>
        <p:nvSpPr>
          <p:cNvPr id="60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535395" y="1361789"/>
            <a:ext cx="117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Lexer</a:t>
            </a:r>
            <a:endParaRPr sz="2000"/>
          </a:p>
        </p:txBody>
      </p:sp>
      <p:sp>
        <p:nvSpPr>
          <p:cNvPr id="61" name="Google Shape;771;p95">
            <a:extLst>
              <a:ext uri="{FF2B5EF4-FFF2-40B4-BE49-F238E27FC236}">
                <a16:creationId xmlns:a16="http://schemas.microsoft.com/office/drawing/2014/main" xmlns="" id="{D1660ECF-3086-4001-B1C0-DABDA9D14A19}"/>
              </a:ext>
            </a:extLst>
          </p:cNvPr>
          <p:cNvSpPr/>
          <p:nvPr/>
        </p:nvSpPr>
        <p:spPr>
          <a:xfrm>
            <a:off x="5948997" y="1356189"/>
            <a:ext cx="1214400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Parser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62" name="Google Shape;772;p95">
            <a:extLst>
              <a:ext uri="{FF2B5EF4-FFF2-40B4-BE49-F238E27FC236}">
                <a16:creationId xmlns:a16="http://schemas.microsoft.com/office/drawing/2014/main" xmlns="" id="{94AA4E27-26F3-400A-A5C9-E2065A228CF6}"/>
              </a:ext>
            </a:extLst>
          </p:cNvPr>
          <p:cNvCxnSpPr>
            <a:stCxn id="65" idx="3"/>
          </p:cNvCxnSpPr>
          <p:nvPr/>
        </p:nvCxnSpPr>
        <p:spPr>
          <a:xfrm rot="10800000" flipH="1">
            <a:off x="2582964" y="1773989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60" idx="3"/>
          </p:cNvCxnSpPr>
          <p:nvPr/>
        </p:nvCxnSpPr>
        <p:spPr>
          <a:xfrm rot="10800000" flipH="1">
            <a:off x="4712195" y="1773989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775;p95">
            <a:extLst>
              <a:ext uri="{FF2B5EF4-FFF2-40B4-BE49-F238E27FC236}">
                <a16:creationId xmlns:a16="http://schemas.microsoft.com/office/drawing/2014/main" xmlns="" id="{EB063D8E-98D8-4E83-93FD-B5F7A41AFF49}"/>
              </a:ext>
            </a:extLst>
          </p:cNvPr>
          <p:cNvCxnSpPr>
            <a:stCxn id="61" idx="3"/>
          </p:cNvCxnSpPr>
          <p:nvPr/>
        </p:nvCxnSpPr>
        <p:spPr>
          <a:xfrm>
            <a:off x="7163397" y="1775189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1640564" y="1549589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sz="2400"/>
          </a:p>
        </p:txBody>
      </p:sp>
      <p:sp>
        <p:nvSpPr>
          <p:cNvPr id="66" name="Google Shape;776;p95">
            <a:extLst>
              <a:ext uri="{FF2B5EF4-FFF2-40B4-BE49-F238E27FC236}">
                <a16:creationId xmlns:a16="http://schemas.microsoft.com/office/drawing/2014/main" xmlns="" id="{3AA62088-6BF6-4C1B-9DD9-138B99D98613}"/>
              </a:ext>
            </a:extLst>
          </p:cNvPr>
          <p:cNvSpPr/>
          <p:nvPr/>
        </p:nvSpPr>
        <p:spPr>
          <a:xfrm>
            <a:off x="8037529" y="1355589"/>
            <a:ext cx="1606800" cy="83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Semantic</a:t>
            </a:r>
            <a:endParaRPr sz="2000"/>
          </a:p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Checker</a:t>
            </a:r>
            <a:endParaRPr sz="2000"/>
          </a:p>
        </p:txBody>
      </p:sp>
      <p:cxnSp>
        <p:nvCxnSpPr>
          <p:cNvPr id="67" name="Google Shape;777;p95">
            <a:extLst>
              <a:ext uri="{FF2B5EF4-FFF2-40B4-BE49-F238E27FC236}">
                <a16:creationId xmlns:a16="http://schemas.microsoft.com/office/drawing/2014/main" xmlns="" id="{4B5D7497-D51C-4D67-A655-C946041100C2}"/>
              </a:ext>
            </a:extLst>
          </p:cNvPr>
          <p:cNvCxnSpPr>
            <a:stCxn id="66" idx="3"/>
          </p:cNvCxnSpPr>
          <p:nvPr/>
        </p:nvCxnSpPr>
        <p:spPr>
          <a:xfrm>
            <a:off x="9644329" y="1774589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779;p95">
            <a:extLst>
              <a:ext uri="{FF2B5EF4-FFF2-40B4-BE49-F238E27FC236}">
                <a16:creationId xmlns:a16="http://schemas.microsoft.com/office/drawing/2014/main" xmlns="" id="{70199DCD-46DF-440A-B877-6F3BB4F515DF}"/>
              </a:ext>
            </a:extLst>
          </p:cNvPr>
          <p:cNvSpPr txBox="1"/>
          <p:nvPr/>
        </p:nvSpPr>
        <p:spPr>
          <a:xfrm>
            <a:off x="2582979" y="132622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/>
          </a:p>
        </p:txBody>
      </p:sp>
      <p:sp>
        <p:nvSpPr>
          <p:cNvPr id="69" name="Google Shape;781;p95">
            <a:extLst>
              <a:ext uri="{FF2B5EF4-FFF2-40B4-BE49-F238E27FC236}">
                <a16:creationId xmlns:a16="http://schemas.microsoft.com/office/drawing/2014/main" xmlns="" id="{49120FD4-16B7-43FA-A490-AFB6B8154DF0}"/>
              </a:ext>
            </a:extLst>
          </p:cNvPr>
          <p:cNvSpPr txBox="1"/>
          <p:nvPr/>
        </p:nvSpPr>
        <p:spPr>
          <a:xfrm>
            <a:off x="4750463" y="1326223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/>
          </a:p>
        </p:txBody>
      </p:sp>
      <p:sp>
        <p:nvSpPr>
          <p:cNvPr id="70" name="Google Shape;782;p95">
            <a:extLst>
              <a:ext uri="{FF2B5EF4-FFF2-40B4-BE49-F238E27FC236}">
                <a16:creationId xmlns:a16="http://schemas.microsoft.com/office/drawing/2014/main" xmlns="" id="{C11AB17C-528C-40B8-B83D-9485AB4EABE5}"/>
              </a:ext>
            </a:extLst>
          </p:cNvPr>
          <p:cNvSpPr txBox="1"/>
          <p:nvPr/>
        </p:nvSpPr>
        <p:spPr>
          <a:xfrm>
            <a:off x="7225064" y="1326240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  <p:sp>
        <p:nvSpPr>
          <p:cNvPr id="71" name="Google Shape;783;p95">
            <a:extLst>
              <a:ext uri="{FF2B5EF4-FFF2-40B4-BE49-F238E27FC236}">
                <a16:creationId xmlns:a16="http://schemas.microsoft.com/office/drawing/2014/main" xmlns="" id="{0B7BF96C-1D1C-4D4E-96A6-C32DCCCF2D3F}"/>
              </a:ext>
            </a:extLst>
          </p:cNvPr>
          <p:cNvSpPr txBox="1"/>
          <p:nvPr/>
        </p:nvSpPr>
        <p:spPr>
          <a:xfrm>
            <a:off x="9818431" y="132622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E0CE10-2A32-46CF-9593-3A944E9F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860" name="Google Shape;860;p98"/>
          <p:cNvSpPr txBox="1">
            <a:spLocks noGrp="1"/>
          </p:cNvSpPr>
          <p:nvPr>
            <p:ph type="body" idx="4294967295"/>
          </p:nvPr>
        </p:nvSpPr>
        <p:spPr>
          <a:xfrm>
            <a:off x="650081" y="2903444"/>
            <a:ext cx="10891838" cy="249405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000" dirty="0"/>
              <a:t>Semantic Checker.  Examples:</a:t>
            </a:r>
            <a:endParaRPr sz="2000" dirty="0"/>
          </a:p>
          <a:p>
            <a:pPr marL="609585" indent="-457189">
              <a:spcBef>
                <a:spcPts val="667"/>
              </a:spcBef>
              <a:buSzPts val="1800"/>
            </a:pPr>
            <a:r>
              <a:rPr lang="en" sz="2000" dirty="0"/>
              <a:t>Type-Check: i = 3 + true</a:t>
            </a:r>
            <a:endParaRPr sz="2000" dirty="0"/>
          </a:p>
          <a:p>
            <a:pPr marL="609585" indent="-457189">
              <a:spcBef>
                <a:spcPts val="0"/>
              </a:spcBef>
              <a:buSzPts val="1800"/>
            </a:pPr>
            <a:r>
              <a:rPr lang="en" sz="2000" dirty="0"/>
              <a:t>Variable binding: i = 1 + j, but which “j”?</a:t>
            </a:r>
            <a:endParaRPr sz="2000" dirty="0"/>
          </a:p>
          <a:p>
            <a:pPr marL="609585" indent="-457189">
              <a:spcBef>
                <a:spcPts val="0"/>
              </a:spcBef>
              <a:buSzPts val="1800"/>
            </a:pPr>
            <a:r>
              <a:rPr lang="en" sz="2000" dirty="0"/>
              <a:t>Number and type of function arguments: eg: length(3, "abc", 42)</a:t>
            </a:r>
            <a:endParaRPr sz="2000" dirty="0"/>
          </a:p>
          <a:p>
            <a:pPr marL="0" indent="0">
              <a:spcBef>
                <a:spcPts val="667"/>
              </a:spcBef>
              <a:buNone/>
            </a:pPr>
            <a:endParaRPr sz="2000" dirty="0"/>
          </a:p>
          <a:p>
            <a:pPr marL="0" indent="0">
              <a:spcBef>
                <a:spcPts val="667"/>
              </a:spcBef>
              <a:buNone/>
            </a:pPr>
            <a:r>
              <a:rPr lang="en" sz="2000" dirty="0"/>
              <a:t>Generally think of semantic checks as checks that are "far apart" in the program text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251438-E334-43CD-A515-E955E29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61</a:t>
            </a:fld>
            <a:endParaRPr lang="en-US"/>
          </a:p>
        </p:txBody>
      </p:sp>
      <p:sp>
        <p:nvSpPr>
          <p:cNvPr id="36" name="Google Shape;791;p96"/>
          <p:cNvSpPr txBox="1">
            <a:spLocks/>
          </p:cNvSpPr>
          <p:nvPr/>
        </p:nvSpPr>
        <p:spPr bwMode="black">
          <a:xfrm>
            <a:off x="528904" y="369184"/>
            <a:ext cx="9115425" cy="66992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spc="200" baseline="0">
                <a:solidFill>
                  <a:srgbClr val="262626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/>
              <a:t>Frontend Compiler Phases</a:t>
            </a:r>
            <a:endParaRPr lang="en-US" sz="2400" dirty="0"/>
          </a:p>
        </p:txBody>
      </p:sp>
      <p:sp>
        <p:nvSpPr>
          <p:cNvPr id="37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535395" y="1361789"/>
            <a:ext cx="11768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Lexer</a:t>
            </a:r>
            <a:endParaRPr sz="2000"/>
          </a:p>
        </p:txBody>
      </p:sp>
      <p:sp>
        <p:nvSpPr>
          <p:cNvPr id="38" name="Google Shape;771;p95">
            <a:extLst>
              <a:ext uri="{FF2B5EF4-FFF2-40B4-BE49-F238E27FC236}">
                <a16:creationId xmlns:a16="http://schemas.microsoft.com/office/drawing/2014/main" xmlns="" id="{D1660ECF-3086-4001-B1C0-DABDA9D14A19}"/>
              </a:ext>
            </a:extLst>
          </p:cNvPr>
          <p:cNvSpPr/>
          <p:nvPr/>
        </p:nvSpPr>
        <p:spPr>
          <a:xfrm>
            <a:off x="5948997" y="1356189"/>
            <a:ext cx="12144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ea typeface="Calibri"/>
                <a:cs typeface="Calibri"/>
                <a:sym typeface="Calibri"/>
              </a:rPr>
              <a:t>Parser</a:t>
            </a:r>
            <a:endParaRPr sz="2000" dirty="0"/>
          </a:p>
        </p:txBody>
      </p:sp>
      <p:cxnSp>
        <p:nvCxnSpPr>
          <p:cNvPr id="39" name="Google Shape;772;p95">
            <a:extLst>
              <a:ext uri="{FF2B5EF4-FFF2-40B4-BE49-F238E27FC236}">
                <a16:creationId xmlns:a16="http://schemas.microsoft.com/office/drawing/2014/main" xmlns="" id="{94AA4E27-26F3-400A-A5C9-E2065A228CF6}"/>
              </a:ext>
            </a:extLst>
          </p:cNvPr>
          <p:cNvCxnSpPr>
            <a:stCxn id="42" idx="3"/>
          </p:cNvCxnSpPr>
          <p:nvPr/>
        </p:nvCxnSpPr>
        <p:spPr>
          <a:xfrm rot="10800000" flipH="1">
            <a:off x="2582964" y="1773989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37" idx="3"/>
          </p:cNvCxnSpPr>
          <p:nvPr/>
        </p:nvCxnSpPr>
        <p:spPr>
          <a:xfrm rot="10800000" flipH="1">
            <a:off x="4712195" y="1773989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775;p95">
            <a:extLst>
              <a:ext uri="{FF2B5EF4-FFF2-40B4-BE49-F238E27FC236}">
                <a16:creationId xmlns:a16="http://schemas.microsoft.com/office/drawing/2014/main" xmlns="" id="{EB063D8E-98D8-4E83-93FD-B5F7A41AFF49}"/>
              </a:ext>
            </a:extLst>
          </p:cNvPr>
          <p:cNvCxnSpPr>
            <a:stCxn id="38" idx="3"/>
          </p:cNvCxnSpPr>
          <p:nvPr/>
        </p:nvCxnSpPr>
        <p:spPr>
          <a:xfrm>
            <a:off x="7163397" y="1775189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1640564" y="1549589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sz="2400"/>
          </a:p>
        </p:txBody>
      </p:sp>
      <p:sp>
        <p:nvSpPr>
          <p:cNvPr id="43" name="Google Shape;776;p95">
            <a:extLst>
              <a:ext uri="{FF2B5EF4-FFF2-40B4-BE49-F238E27FC236}">
                <a16:creationId xmlns:a16="http://schemas.microsoft.com/office/drawing/2014/main" xmlns="" id="{3AA62088-6BF6-4C1B-9DD9-138B99D98613}"/>
              </a:ext>
            </a:extLst>
          </p:cNvPr>
          <p:cNvSpPr/>
          <p:nvPr/>
        </p:nvSpPr>
        <p:spPr>
          <a:xfrm>
            <a:off x="8037529" y="1355589"/>
            <a:ext cx="1606800" cy="8380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Semantic</a:t>
            </a:r>
            <a:endParaRPr sz="2000" dirty="0">
              <a:solidFill>
                <a:schemeClr val="bg1"/>
              </a:solidFill>
            </a:endParaRPr>
          </a:p>
          <a:p>
            <a:pPr algn="ctr"/>
            <a:r>
              <a:rPr lang="en" sz="20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Checker</a:t>
            </a:r>
            <a:endParaRPr sz="2000" dirty="0">
              <a:solidFill>
                <a:schemeClr val="bg1"/>
              </a:solidFill>
            </a:endParaRPr>
          </a:p>
        </p:txBody>
      </p:sp>
      <p:cxnSp>
        <p:nvCxnSpPr>
          <p:cNvPr id="44" name="Google Shape;777;p95">
            <a:extLst>
              <a:ext uri="{FF2B5EF4-FFF2-40B4-BE49-F238E27FC236}">
                <a16:creationId xmlns:a16="http://schemas.microsoft.com/office/drawing/2014/main" xmlns="" id="{4B5D7497-D51C-4D67-A655-C946041100C2}"/>
              </a:ext>
            </a:extLst>
          </p:cNvPr>
          <p:cNvCxnSpPr>
            <a:stCxn id="43" idx="3"/>
          </p:cNvCxnSpPr>
          <p:nvPr/>
        </p:nvCxnSpPr>
        <p:spPr>
          <a:xfrm>
            <a:off x="9644329" y="1774589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779;p95">
            <a:extLst>
              <a:ext uri="{FF2B5EF4-FFF2-40B4-BE49-F238E27FC236}">
                <a16:creationId xmlns:a16="http://schemas.microsoft.com/office/drawing/2014/main" xmlns="" id="{70199DCD-46DF-440A-B877-6F3BB4F515DF}"/>
              </a:ext>
            </a:extLst>
          </p:cNvPr>
          <p:cNvSpPr txBox="1"/>
          <p:nvPr/>
        </p:nvSpPr>
        <p:spPr>
          <a:xfrm>
            <a:off x="2582979" y="132622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/>
          </a:p>
        </p:txBody>
      </p:sp>
      <p:sp>
        <p:nvSpPr>
          <p:cNvPr id="46" name="Google Shape;781;p95">
            <a:extLst>
              <a:ext uri="{FF2B5EF4-FFF2-40B4-BE49-F238E27FC236}">
                <a16:creationId xmlns:a16="http://schemas.microsoft.com/office/drawing/2014/main" xmlns="" id="{49120FD4-16B7-43FA-A490-AFB6B8154DF0}"/>
              </a:ext>
            </a:extLst>
          </p:cNvPr>
          <p:cNvSpPr txBox="1"/>
          <p:nvPr/>
        </p:nvSpPr>
        <p:spPr>
          <a:xfrm>
            <a:off x="4750463" y="1326223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/>
          </a:p>
        </p:txBody>
      </p:sp>
      <p:sp>
        <p:nvSpPr>
          <p:cNvPr id="47" name="Google Shape;782;p95">
            <a:extLst>
              <a:ext uri="{FF2B5EF4-FFF2-40B4-BE49-F238E27FC236}">
                <a16:creationId xmlns:a16="http://schemas.microsoft.com/office/drawing/2014/main" xmlns="" id="{C11AB17C-528C-40B8-B83D-9485AB4EABE5}"/>
              </a:ext>
            </a:extLst>
          </p:cNvPr>
          <p:cNvSpPr txBox="1"/>
          <p:nvPr/>
        </p:nvSpPr>
        <p:spPr>
          <a:xfrm>
            <a:off x="7225064" y="1326240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  <p:sp>
        <p:nvSpPr>
          <p:cNvPr id="48" name="Google Shape;783;p95">
            <a:extLst>
              <a:ext uri="{FF2B5EF4-FFF2-40B4-BE49-F238E27FC236}">
                <a16:creationId xmlns:a16="http://schemas.microsoft.com/office/drawing/2014/main" xmlns="" id="{0B7BF96C-1D1C-4D4E-96A6-C32DCCCF2D3F}"/>
              </a:ext>
            </a:extLst>
          </p:cNvPr>
          <p:cNvSpPr txBox="1"/>
          <p:nvPr/>
        </p:nvSpPr>
        <p:spPr>
          <a:xfrm>
            <a:off x="9818431" y="132622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9294572-B182-4788-8114-CC46822C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882" name="Google Shape;882;p99"/>
          <p:cNvSpPr txBox="1">
            <a:spLocks noGrp="1"/>
          </p:cNvSpPr>
          <p:nvPr>
            <p:ph type="body" idx="4294967295"/>
          </p:nvPr>
        </p:nvSpPr>
        <p:spPr>
          <a:xfrm>
            <a:off x="1781835" y="3150528"/>
            <a:ext cx="8628329" cy="228713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0000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sz="2000" dirty="0"/>
              <a:t>Lexer and Parser can be generated </a:t>
            </a:r>
            <a:r>
              <a:rPr lang="en" sz="2000" i="1" dirty="0"/>
              <a:t>automagically</a:t>
            </a:r>
            <a:endParaRPr sz="2000" i="1" dirty="0"/>
          </a:p>
          <a:p>
            <a:pPr marL="609585" indent="-457189">
              <a:spcBef>
                <a:spcPts val="1333"/>
              </a:spcBef>
              <a:buSzPts val="1800"/>
            </a:pPr>
            <a:r>
              <a:rPr lang="en" sz="2000" dirty="0"/>
              <a:t>Tokens specified by </a:t>
            </a:r>
            <a:r>
              <a:rPr lang="en" sz="2000" b="1" dirty="0"/>
              <a:t>regex</a:t>
            </a:r>
            <a:r>
              <a:rPr lang="en" sz="2000" dirty="0"/>
              <a:t> - read by </a:t>
            </a:r>
            <a:r>
              <a:rPr lang="en" sz="2000" dirty="0">
                <a:solidFill>
                  <a:srgbClr val="FF0000"/>
                </a:solidFill>
              </a:rPr>
              <a:t>lex </a:t>
            </a:r>
            <a:r>
              <a:rPr lang="en" sz="2000" dirty="0">
                <a:solidFill>
                  <a:srgbClr val="000000"/>
                </a:solidFill>
              </a:rPr>
              <a:t>or</a:t>
            </a:r>
            <a:r>
              <a:rPr lang="en" sz="2000" dirty="0">
                <a:solidFill>
                  <a:srgbClr val="FF0000"/>
                </a:solidFill>
              </a:rPr>
              <a:t> flex </a:t>
            </a:r>
            <a:r>
              <a:rPr lang="en" sz="2000" dirty="0"/>
              <a:t>to create a Lexer</a:t>
            </a:r>
            <a:endParaRPr sz="2000" dirty="0"/>
          </a:p>
          <a:p>
            <a:pPr marL="609585" indent="-457189">
              <a:spcBef>
                <a:spcPts val="0"/>
              </a:spcBef>
              <a:buSzPts val="1800"/>
            </a:pPr>
            <a:r>
              <a:rPr lang="en" sz="2000" dirty="0"/>
              <a:t>Syntax specified by a </a:t>
            </a:r>
            <a:r>
              <a:rPr lang="en" sz="2000" b="1" dirty="0"/>
              <a:t>grammar</a:t>
            </a:r>
            <a:r>
              <a:rPr lang="en" sz="2000" dirty="0"/>
              <a:t> - read by </a:t>
            </a:r>
            <a:r>
              <a:rPr lang="en" sz="2000" dirty="0">
                <a:solidFill>
                  <a:srgbClr val="FF0000"/>
                </a:solidFill>
              </a:rPr>
              <a:t>yacc</a:t>
            </a:r>
            <a:r>
              <a:rPr lang="en" sz="2000" dirty="0"/>
              <a:t> or </a:t>
            </a:r>
            <a:r>
              <a:rPr lang="en" sz="2000" dirty="0">
                <a:solidFill>
                  <a:srgbClr val="FF0000"/>
                </a:solidFill>
              </a:rPr>
              <a:t>bison</a:t>
            </a:r>
            <a:r>
              <a:rPr lang="en" sz="2000" dirty="0"/>
              <a:t> to create a Parser</a:t>
            </a:r>
            <a:br>
              <a:rPr lang="en" sz="2000" dirty="0"/>
            </a:br>
            <a:r>
              <a:rPr lang="en" sz="2000" dirty="0"/>
              <a:t>"yacc" - Yet Another Compiler-Compiler</a:t>
            </a:r>
            <a:endParaRPr sz="2000" dirty="0"/>
          </a:p>
          <a:p>
            <a:pPr marL="0" indent="0">
              <a:spcBef>
                <a:spcPts val="1333"/>
              </a:spcBef>
              <a:buNone/>
            </a:pPr>
            <a:r>
              <a:rPr lang="en" sz="2000" dirty="0"/>
              <a:t>But for the Tog interpreter, we will build Lexer and Parser ‘by-hand’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7ED523-E145-4739-ADF4-30B8A80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62</a:t>
            </a:fld>
            <a:endParaRPr lang="en-US"/>
          </a:p>
        </p:txBody>
      </p:sp>
      <p:sp>
        <p:nvSpPr>
          <p:cNvPr id="36" name="Google Shape;791;p96"/>
          <p:cNvSpPr txBox="1">
            <a:spLocks/>
          </p:cNvSpPr>
          <p:nvPr/>
        </p:nvSpPr>
        <p:spPr bwMode="black">
          <a:xfrm>
            <a:off x="528904" y="369184"/>
            <a:ext cx="9115425" cy="66992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spc="200" baseline="0">
                <a:solidFill>
                  <a:srgbClr val="262626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/>
              <a:t>Frontend Compiler Phases</a:t>
            </a:r>
            <a:endParaRPr lang="en-US" sz="2400" dirty="0"/>
          </a:p>
        </p:txBody>
      </p:sp>
      <p:sp>
        <p:nvSpPr>
          <p:cNvPr id="37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535395" y="1361789"/>
            <a:ext cx="11768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Lexer</a:t>
            </a:r>
            <a:endParaRPr sz="2000" dirty="0"/>
          </a:p>
        </p:txBody>
      </p:sp>
      <p:sp>
        <p:nvSpPr>
          <p:cNvPr id="38" name="Google Shape;771;p95">
            <a:extLst>
              <a:ext uri="{FF2B5EF4-FFF2-40B4-BE49-F238E27FC236}">
                <a16:creationId xmlns:a16="http://schemas.microsoft.com/office/drawing/2014/main" xmlns="" id="{D1660ECF-3086-4001-B1C0-DABDA9D14A19}"/>
              </a:ext>
            </a:extLst>
          </p:cNvPr>
          <p:cNvSpPr/>
          <p:nvPr/>
        </p:nvSpPr>
        <p:spPr>
          <a:xfrm>
            <a:off x="5948997" y="1356189"/>
            <a:ext cx="12144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ea typeface="Calibri"/>
                <a:cs typeface="Calibri"/>
                <a:sym typeface="Calibri"/>
              </a:rPr>
              <a:t>Parser</a:t>
            </a:r>
            <a:endParaRPr sz="2000" dirty="0"/>
          </a:p>
        </p:txBody>
      </p:sp>
      <p:cxnSp>
        <p:nvCxnSpPr>
          <p:cNvPr id="39" name="Google Shape;772;p95">
            <a:extLst>
              <a:ext uri="{FF2B5EF4-FFF2-40B4-BE49-F238E27FC236}">
                <a16:creationId xmlns:a16="http://schemas.microsoft.com/office/drawing/2014/main" xmlns="" id="{94AA4E27-26F3-400A-A5C9-E2065A228CF6}"/>
              </a:ext>
            </a:extLst>
          </p:cNvPr>
          <p:cNvCxnSpPr>
            <a:stCxn id="42" idx="3"/>
          </p:cNvCxnSpPr>
          <p:nvPr/>
        </p:nvCxnSpPr>
        <p:spPr>
          <a:xfrm rot="10800000" flipH="1">
            <a:off x="2582964" y="1773989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37" idx="3"/>
          </p:cNvCxnSpPr>
          <p:nvPr/>
        </p:nvCxnSpPr>
        <p:spPr>
          <a:xfrm rot="10800000" flipH="1">
            <a:off x="4712195" y="1773989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775;p95">
            <a:extLst>
              <a:ext uri="{FF2B5EF4-FFF2-40B4-BE49-F238E27FC236}">
                <a16:creationId xmlns:a16="http://schemas.microsoft.com/office/drawing/2014/main" xmlns="" id="{EB063D8E-98D8-4E83-93FD-B5F7A41AFF49}"/>
              </a:ext>
            </a:extLst>
          </p:cNvPr>
          <p:cNvCxnSpPr>
            <a:stCxn id="38" idx="3"/>
          </p:cNvCxnSpPr>
          <p:nvPr/>
        </p:nvCxnSpPr>
        <p:spPr>
          <a:xfrm>
            <a:off x="7163397" y="1775189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1640564" y="1549589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sz="2400"/>
          </a:p>
        </p:txBody>
      </p:sp>
      <p:sp>
        <p:nvSpPr>
          <p:cNvPr id="43" name="Google Shape;776;p95">
            <a:extLst>
              <a:ext uri="{FF2B5EF4-FFF2-40B4-BE49-F238E27FC236}">
                <a16:creationId xmlns:a16="http://schemas.microsoft.com/office/drawing/2014/main" xmlns="" id="{3AA62088-6BF6-4C1B-9DD9-138B99D98613}"/>
              </a:ext>
            </a:extLst>
          </p:cNvPr>
          <p:cNvSpPr/>
          <p:nvPr/>
        </p:nvSpPr>
        <p:spPr>
          <a:xfrm>
            <a:off x="8037529" y="1355589"/>
            <a:ext cx="16068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Semantic</a:t>
            </a:r>
            <a:endParaRPr sz="2000" dirty="0"/>
          </a:p>
          <a:p>
            <a:pPr algn="ctr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Checker</a:t>
            </a:r>
            <a:endParaRPr sz="2000" dirty="0"/>
          </a:p>
        </p:txBody>
      </p:sp>
      <p:cxnSp>
        <p:nvCxnSpPr>
          <p:cNvPr id="44" name="Google Shape;777;p95">
            <a:extLst>
              <a:ext uri="{FF2B5EF4-FFF2-40B4-BE49-F238E27FC236}">
                <a16:creationId xmlns:a16="http://schemas.microsoft.com/office/drawing/2014/main" xmlns="" id="{4B5D7497-D51C-4D67-A655-C946041100C2}"/>
              </a:ext>
            </a:extLst>
          </p:cNvPr>
          <p:cNvCxnSpPr>
            <a:stCxn id="43" idx="3"/>
          </p:cNvCxnSpPr>
          <p:nvPr/>
        </p:nvCxnSpPr>
        <p:spPr>
          <a:xfrm>
            <a:off x="9644329" y="1774589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779;p95">
            <a:extLst>
              <a:ext uri="{FF2B5EF4-FFF2-40B4-BE49-F238E27FC236}">
                <a16:creationId xmlns:a16="http://schemas.microsoft.com/office/drawing/2014/main" xmlns="" id="{70199DCD-46DF-440A-B877-6F3BB4F515DF}"/>
              </a:ext>
            </a:extLst>
          </p:cNvPr>
          <p:cNvSpPr txBox="1"/>
          <p:nvPr/>
        </p:nvSpPr>
        <p:spPr>
          <a:xfrm>
            <a:off x="2582979" y="1326223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/>
          </a:p>
        </p:txBody>
      </p:sp>
      <p:sp>
        <p:nvSpPr>
          <p:cNvPr id="46" name="Google Shape;781;p95">
            <a:extLst>
              <a:ext uri="{FF2B5EF4-FFF2-40B4-BE49-F238E27FC236}">
                <a16:creationId xmlns:a16="http://schemas.microsoft.com/office/drawing/2014/main" xmlns="" id="{49120FD4-16B7-43FA-A490-AFB6B8154DF0}"/>
              </a:ext>
            </a:extLst>
          </p:cNvPr>
          <p:cNvSpPr txBox="1"/>
          <p:nvPr/>
        </p:nvSpPr>
        <p:spPr>
          <a:xfrm>
            <a:off x="4750463" y="1326223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/>
          </a:p>
        </p:txBody>
      </p:sp>
      <p:sp>
        <p:nvSpPr>
          <p:cNvPr id="47" name="Google Shape;782;p95">
            <a:extLst>
              <a:ext uri="{FF2B5EF4-FFF2-40B4-BE49-F238E27FC236}">
                <a16:creationId xmlns:a16="http://schemas.microsoft.com/office/drawing/2014/main" xmlns="" id="{C11AB17C-528C-40B8-B83D-9485AB4EABE5}"/>
              </a:ext>
            </a:extLst>
          </p:cNvPr>
          <p:cNvSpPr txBox="1"/>
          <p:nvPr/>
        </p:nvSpPr>
        <p:spPr>
          <a:xfrm>
            <a:off x="7225064" y="1326240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  <p:sp>
        <p:nvSpPr>
          <p:cNvPr id="48" name="Google Shape;783;p95">
            <a:extLst>
              <a:ext uri="{FF2B5EF4-FFF2-40B4-BE49-F238E27FC236}">
                <a16:creationId xmlns:a16="http://schemas.microsoft.com/office/drawing/2014/main" xmlns="" id="{0B7BF96C-1D1C-4D4E-96A6-C32DCCCF2D3F}"/>
              </a:ext>
            </a:extLst>
          </p:cNvPr>
          <p:cNvSpPr txBox="1"/>
          <p:nvPr/>
        </p:nvSpPr>
        <p:spPr>
          <a:xfrm>
            <a:off x="9818431" y="1326220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9294572-B182-4788-8114-CC46822C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7ED523-E145-4739-ADF4-30B8A80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63</a:t>
            </a:fld>
            <a:endParaRPr lang="en-US"/>
          </a:p>
        </p:txBody>
      </p:sp>
      <p:sp>
        <p:nvSpPr>
          <p:cNvPr id="36" name="Google Shape;791;p96"/>
          <p:cNvSpPr txBox="1">
            <a:spLocks/>
          </p:cNvSpPr>
          <p:nvPr/>
        </p:nvSpPr>
        <p:spPr bwMode="black">
          <a:xfrm>
            <a:off x="645019" y="1230202"/>
            <a:ext cx="9115425" cy="66992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spc="200" baseline="0">
                <a:solidFill>
                  <a:srgbClr val="262626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-US" dirty="0"/>
              <a:t>Tools for generating </a:t>
            </a:r>
            <a:r>
              <a:rPr lang="en-US" dirty="0" err="1"/>
              <a:t>Lexer</a:t>
            </a:r>
            <a:r>
              <a:rPr lang="en-US" dirty="0"/>
              <a:t> and Parser</a:t>
            </a:r>
            <a:endParaRPr lang="en-US" sz="2400" dirty="0"/>
          </a:p>
        </p:txBody>
      </p:sp>
      <p:sp>
        <p:nvSpPr>
          <p:cNvPr id="37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353241" y="4949943"/>
            <a:ext cx="11768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Lexer</a:t>
            </a:r>
            <a:endParaRPr sz="2000" dirty="0"/>
          </a:p>
        </p:txBody>
      </p:sp>
      <p:sp>
        <p:nvSpPr>
          <p:cNvPr id="38" name="Google Shape;771;p95">
            <a:extLst>
              <a:ext uri="{FF2B5EF4-FFF2-40B4-BE49-F238E27FC236}">
                <a16:creationId xmlns:a16="http://schemas.microsoft.com/office/drawing/2014/main" xmlns="" id="{D1660ECF-3086-4001-B1C0-DABDA9D14A19}"/>
              </a:ext>
            </a:extLst>
          </p:cNvPr>
          <p:cNvSpPr/>
          <p:nvPr/>
        </p:nvSpPr>
        <p:spPr>
          <a:xfrm>
            <a:off x="5766843" y="4944343"/>
            <a:ext cx="12144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ea typeface="Calibri"/>
                <a:cs typeface="Calibri"/>
                <a:sym typeface="Calibri"/>
              </a:rPr>
              <a:t>Parser</a:t>
            </a:r>
            <a:endParaRPr sz="2000" dirty="0"/>
          </a:p>
        </p:txBody>
      </p:sp>
      <p:cxnSp>
        <p:nvCxnSpPr>
          <p:cNvPr id="39" name="Google Shape;772;p95">
            <a:extLst>
              <a:ext uri="{FF2B5EF4-FFF2-40B4-BE49-F238E27FC236}">
                <a16:creationId xmlns:a16="http://schemas.microsoft.com/office/drawing/2014/main" xmlns="" id="{94AA4E27-26F3-400A-A5C9-E2065A228CF6}"/>
              </a:ext>
            </a:extLst>
          </p:cNvPr>
          <p:cNvCxnSpPr>
            <a:stCxn id="42" idx="3"/>
          </p:cNvCxnSpPr>
          <p:nvPr/>
        </p:nvCxnSpPr>
        <p:spPr>
          <a:xfrm rot="10800000" flipH="1">
            <a:off x="2400810" y="5362143"/>
            <a:ext cx="990800" cy="12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37" idx="3"/>
          </p:cNvCxnSpPr>
          <p:nvPr/>
        </p:nvCxnSpPr>
        <p:spPr>
          <a:xfrm rot="10800000" flipH="1">
            <a:off x="4530041" y="5362143"/>
            <a:ext cx="1236800" cy="68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775;p95">
            <a:extLst>
              <a:ext uri="{FF2B5EF4-FFF2-40B4-BE49-F238E27FC236}">
                <a16:creationId xmlns:a16="http://schemas.microsoft.com/office/drawing/2014/main" xmlns="" id="{EB063D8E-98D8-4E83-93FD-B5F7A41AFF49}"/>
              </a:ext>
            </a:extLst>
          </p:cNvPr>
          <p:cNvCxnSpPr>
            <a:stCxn id="38" idx="3"/>
          </p:cNvCxnSpPr>
          <p:nvPr/>
        </p:nvCxnSpPr>
        <p:spPr>
          <a:xfrm>
            <a:off x="6981243" y="5363343"/>
            <a:ext cx="855600" cy="7600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1458410" y="5137743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source</a:t>
            </a:r>
            <a:endParaRPr sz="2000" dirty="0"/>
          </a:p>
        </p:txBody>
      </p:sp>
      <p:sp>
        <p:nvSpPr>
          <p:cNvPr id="43" name="Google Shape;776;p95">
            <a:extLst>
              <a:ext uri="{FF2B5EF4-FFF2-40B4-BE49-F238E27FC236}">
                <a16:creationId xmlns:a16="http://schemas.microsoft.com/office/drawing/2014/main" xmlns="" id="{3AA62088-6BF6-4C1B-9DD9-138B99D98613}"/>
              </a:ext>
            </a:extLst>
          </p:cNvPr>
          <p:cNvSpPr/>
          <p:nvPr/>
        </p:nvSpPr>
        <p:spPr>
          <a:xfrm>
            <a:off x="7855375" y="4943743"/>
            <a:ext cx="1606800" cy="83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Semantic</a:t>
            </a:r>
            <a:endParaRPr sz="2000"/>
          </a:p>
          <a:p>
            <a:pPr algn="ctr"/>
            <a:r>
              <a:rPr lang="en" sz="20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Checker</a:t>
            </a:r>
            <a:endParaRPr sz="2000"/>
          </a:p>
        </p:txBody>
      </p:sp>
      <p:cxnSp>
        <p:nvCxnSpPr>
          <p:cNvPr id="44" name="Google Shape;777;p95">
            <a:extLst>
              <a:ext uri="{FF2B5EF4-FFF2-40B4-BE49-F238E27FC236}">
                <a16:creationId xmlns:a16="http://schemas.microsoft.com/office/drawing/2014/main" xmlns="" id="{4B5D7497-D51C-4D67-A655-C946041100C2}"/>
              </a:ext>
            </a:extLst>
          </p:cNvPr>
          <p:cNvCxnSpPr>
            <a:stCxn id="43" idx="3"/>
          </p:cNvCxnSpPr>
          <p:nvPr/>
        </p:nvCxnSpPr>
        <p:spPr>
          <a:xfrm>
            <a:off x="9462175" y="5362743"/>
            <a:ext cx="8128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779;p95">
            <a:extLst>
              <a:ext uri="{FF2B5EF4-FFF2-40B4-BE49-F238E27FC236}">
                <a16:creationId xmlns:a16="http://schemas.microsoft.com/office/drawing/2014/main" xmlns="" id="{70199DCD-46DF-440A-B877-6F3BB4F515DF}"/>
              </a:ext>
            </a:extLst>
          </p:cNvPr>
          <p:cNvSpPr txBox="1"/>
          <p:nvPr/>
        </p:nvSpPr>
        <p:spPr>
          <a:xfrm>
            <a:off x="2400825" y="4914377"/>
            <a:ext cx="812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ea typeface="Tahoma"/>
                <a:cs typeface="Tahoma"/>
                <a:sym typeface="Tahoma"/>
              </a:rPr>
              <a:t>chars</a:t>
            </a:r>
            <a:endParaRPr sz="2000"/>
          </a:p>
        </p:txBody>
      </p:sp>
      <p:sp>
        <p:nvSpPr>
          <p:cNvPr id="46" name="Google Shape;781;p95">
            <a:extLst>
              <a:ext uri="{FF2B5EF4-FFF2-40B4-BE49-F238E27FC236}">
                <a16:creationId xmlns:a16="http://schemas.microsoft.com/office/drawing/2014/main" xmlns="" id="{49120FD4-16B7-43FA-A490-AFB6B8154DF0}"/>
              </a:ext>
            </a:extLst>
          </p:cNvPr>
          <p:cNvSpPr txBox="1"/>
          <p:nvPr/>
        </p:nvSpPr>
        <p:spPr>
          <a:xfrm>
            <a:off x="4568309" y="4914377"/>
            <a:ext cx="9424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ea typeface="Tahoma"/>
                <a:cs typeface="Tahoma"/>
                <a:sym typeface="Tahoma"/>
              </a:rPr>
              <a:t>tokens</a:t>
            </a:r>
            <a:endParaRPr sz="2000"/>
          </a:p>
        </p:txBody>
      </p:sp>
      <p:sp>
        <p:nvSpPr>
          <p:cNvPr id="47" name="Google Shape;782;p95">
            <a:extLst>
              <a:ext uri="{FF2B5EF4-FFF2-40B4-BE49-F238E27FC236}">
                <a16:creationId xmlns:a16="http://schemas.microsoft.com/office/drawing/2014/main" xmlns="" id="{C11AB17C-528C-40B8-B83D-9485AB4EABE5}"/>
              </a:ext>
            </a:extLst>
          </p:cNvPr>
          <p:cNvSpPr txBox="1"/>
          <p:nvPr/>
        </p:nvSpPr>
        <p:spPr>
          <a:xfrm>
            <a:off x="7042910" y="4914394"/>
            <a:ext cx="75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 sz="2000"/>
          </a:p>
        </p:txBody>
      </p:sp>
      <p:sp>
        <p:nvSpPr>
          <p:cNvPr id="48" name="Google Shape;783;p95">
            <a:extLst>
              <a:ext uri="{FF2B5EF4-FFF2-40B4-BE49-F238E27FC236}">
                <a16:creationId xmlns:a16="http://schemas.microsoft.com/office/drawing/2014/main" xmlns="" id="{0B7BF96C-1D1C-4D4E-96A6-C32DCCCF2D3F}"/>
              </a:ext>
            </a:extLst>
          </p:cNvPr>
          <p:cNvSpPr txBox="1"/>
          <p:nvPr/>
        </p:nvSpPr>
        <p:spPr>
          <a:xfrm>
            <a:off x="9636277" y="4914374"/>
            <a:ext cx="75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000">
                <a:solidFill>
                  <a:schemeClr val="dk1"/>
                </a:solidFill>
                <a:ea typeface="Tahoma"/>
                <a:cs typeface="Tahoma"/>
                <a:sym typeface="Tahoma"/>
              </a:rPr>
              <a:t>AST</a:t>
            </a:r>
            <a:endParaRPr sz="2000"/>
          </a:p>
        </p:txBody>
      </p:sp>
      <p:sp>
        <p:nvSpPr>
          <p:cNvPr id="18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3470441" y="2944061"/>
            <a:ext cx="942400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regex</a:t>
            </a:r>
            <a:endParaRPr sz="2000" dirty="0"/>
          </a:p>
        </p:txBody>
      </p:sp>
      <p:sp>
        <p:nvSpPr>
          <p:cNvPr id="19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3353241" y="3792738"/>
            <a:ext cx="1176800" cy="83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cs typeface="Calibri"/>
                <a:sym typeface="Calibri"/>
              </a:rPr>
              <a:t>lex</a:t>
            </a:r>
          </a:p>
          <a:p>
            <a:pPr algn="ctr"/>
            <a:r>
              <a:rPr lang="en" sz="2000" dirty="0">
                <a:solidFill>
                  <a:schemeClr val="dk1"/>
                </a:solidFill>
                <a:cs typeface="Calibri"/>
                <a:sym typeface="Calibri"/>
              </a:rPr>
              <a:t>flex</a:t>
            </a:r>
            <a:endParaRPr sz="2000" dirty="0"/>
          </a:p>
        </p:txBody>
      </p:sp>
      <p:cxnSp>
        <p:nvCxnSpPr>
          <p:cNvPr id="20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3941641" y="3395261"/>
            <a:ext cx="0" cy="397477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>
            <a:off x="3941641" y="4630738"/>
            <a:ext cx="0" cy="319205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773;p95">
            <a:extLst>
              <a:ext uri="{FF2B5EF4-FFF2-40B4-BE49-F238E27FC236}">
                <a16:creationId xmlns:a16="http://schemas.microsoft.com/office/drawing/2014/main" xmlns="" id="{7BFB528B-B9EA-469D-89E1-EF8569CB83FB}"/>
              </a:ext>
            </a:extLst>
          </p:cNvPr>
          <p:cNvSpPr txBox="1"/>
          <p:nvPr/>
        </p:nvSpPr>
        <p:spPr>
          <a:xfrm>
            <a:off x="5653186" y="2931983"/>
            <a:ext cx="1403384" cy="451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grammar</a:t>
            </a:r>
            <a:endParaRPr sz="2000" dirty="0"/>
          </a:p>
        </p:txBody>
      </p:sp>
      <p:sp>
        <p:nvSpPr>
          <p:cNvPr id="29" name="Google Shape;770;p95">
            <a:extLst>
              <a:ext uri="{FF2B5EF4-FFF2-40B4-BE49-F238E27FC236}">
                <a16:creationId xmlns:a16="http://schemas.microsoft.com/office/drawing/2014/main" xmlns="" id="{CCE245A2-1E8A-42FD-A8C5-4202B61E9AC4}"/>
              </a:ext>
            </a:extLst>
          </p:cNvPr>
          <p:cNvSpPr/>
          <p:nvPr/>
        </p:nvSpPr>
        <p:spPr>
          <a:xfrm>
            <a:off x="5766478" y="3780660"/>
            <a:ext cx="1176800" cy="83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cs typeface="Calibri"/>
                <a:sym typeface="Calibri"/>
              </a:rPr>
              <a:t>yacc</a:t>
            </a:r>
          </a:p>
          <a:p>
            <a:pPr algn="ctr"/>
            <a:r>
              <a:rPr lang="en" sz="2000" dirty="0">
                <a:solidFill>
                  <a:schemeClr val="dk1"/>
                </a:solidFill>
                <a:cs typeface="Calibri"/>
                <a:sym typeface="Calibri"/>
              </a:rPr>
              <a:t>bison</a:t>
            </a:r>
            <a:endParaRPr sz="2000" dirty="0"/>
          </a:p>
        </p:txBody>
      </p:sp>
      <p:cxnSp>
        <p:nvCxnSpPr>
          <p:cNvPr id="30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354878" y="3383183"/>
            <a:ext cx="0" cy="397477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774;p95">
            <a:extLst>
              <a:ext uri="{FF2B5EF4-FFF2-40B4-BE49-F238E27FC236}">
                <a16:creationId xmlns:a16="http://schemas.microsoft.com/office/drawing/2014/main" xmlns="" id="{308BD275-1BC2-4BB7-83BE-0AB63E928DE7}"/>
              </a:ext>
            </a:extLst>
          </p:cNvPr>
          <p:cNvCxnSpPr>
            <a:stCxn id="29" idx="2"/>
          </p:cNvCxnSpPr>
          <p:nvPr/>
        </p:nvCxnSpPr>
        <p:spPr>
          <a:xfrm>
            <a:off x="6354878" y="4618660"/>
            <a:ext cx="0" cy="319205"/>
          </a:xfrm>
          <a:prstGeom prst="straightConnector1">
            <a:avLst/>
          </a:prstGeom>
          <a:gradFill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 w="38100" cap="flat" cmpd="sng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75832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46DCD34-253E-4DD1-A938-B4BDC011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02" name="Google Shape;902;p100"/>
          <p:cNvSpPr txBox="1">
            <a:spLocks noGrp="1"/>
          </p:cNvSpPr>
          <p:nvPr>
            <p:ph type="title" idx="4294967295"/>
          </p:nvPr>
        </p:nvSpPr>
        <p:spPr>
          <a:xfrm>
            <a:off x="329000" y="508000"/>
            <a:ext cx="10186600" cy="625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dirty="0"/>
              <a:t>But … what is a </a:t>
            </a:r>
            <a:r>
              <a:rPr lang="en" dirty="0">
                <a:ea typeface="Calibri"/>
                <a:cs typeface="Calibri"/>
                <a:sym typeface="Calibri"/>
              </a:rPr>
              <a:t>Token?</a:t>
            </a:r>
            <a:endParaRPr sz="2400" dirty="0"/>
          </a:p>
        </p:txBody>
      </p:sp>
      <p:sp>
        <p:nvSpPr>
          <p:cNvPr id="903" name="Google Shape;903;p100"/>
          <p:cNvSpPr txBox="1"/>
          <p:nvPr/>
        </p:nvSpPr>
        <p:spPr>
          <a:xfrm>
            <a:off x="8969933" y="6430583"/>
            <a:ext cx="2743200" cy="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r"/>
            <a:fld id="{00000000-1234-1234-1234-123412341234}" type="slidenum"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64</a:t>
            </a:fld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100"/>
          <p:cNvSpPr txBox="1"/>
          <p:nvPr/>
        </p:nvSpPr>
        <p:spPr>
          <a:xfrm>
            <a:off x="329000" y="1514133"/>
            <a:ext cx="11534000" cy="625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Token is the smallest element of a computer program that is meaningful to the compiler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100"/>
          <p:cNvSpPr txBox="1"/>
          <p:nvPr/>
        </p:nvSpPr>
        <p:spPr>
          <a:xfrm>
            <a:off x="2170200" y="2366833"/>
            <a:ext cx="7650400" cy="30640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Tokens fall into different categories.  Eg: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Identifier, or Name	x		count		printf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Keyword				int		class		while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Numbers				42		3.9			1.6E-19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Operator				+		&gt;=			&lt;&lt;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buSzPts val="18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Punctuation			{  		)			;	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00"/>
          <p:cNvSpPr txBox="1"/>
          <p:nvPr/>
        </p:nvSpPr>
        <p:spPr>
          <a:xfrm>
            <a:off x="329000" y="5534833"/>
            <a:ext cx="11608000" cy="625601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Keyword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is just an Identifier in form; but it's regarded as "special" in that source language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2312097-71A8-47E8-8982-08A02EB0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B65271D-C388-4178-9365-B6659CE9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0" y="6384629"/>
            <a:ext cx="5901189" cy="320040"/>
          </a:xfrm>
        </p:spPr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11" name="Google Shape;911;p101"/>
          <p:cNvSpPr txBox="1">
            <a:spLocks noGrp="1"/>
          </p:cNvSpPr>
          <p:nvPr>
            <p:ph type="title" idx="4294967295"/>
          </p:nvPr>
        </p:nvSpPr>
        <p:spPr>
          <a:xfrm>
            <a:off x="0" y="254000"/>
            <a:ext cx="6529388" cy="966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/>
              <a:t>Token Spotting in C++</a:t>
            </a:r>
            <a:endParaRPr sz="2400" cap="none" dirty="0"/>
          </a:p>
        </p:txBody>
      </p:sp>
      <p:sp>
        <p:nvSpPr>
          <p:cNvPr id="912" name="Google Shape;912;p101"/>
          <p:cNvSpPr txBox="1"/>
          <p:nvPr/>
        </p:nvSpPr>
        <p:spPr>
          <a:xfrm>
            <a:off x="148433" y="2124867"/>
            <a:ext cx="6843200" cy="35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fac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factorial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nn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 &lt; 1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nn = 1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nn = n * fac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33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nn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133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4" name="Google Shape;914;p101"/>
          <p:cNvSpPr txBox="1"/>
          <p:nvPr/>
        </p:nvSpPr>
        <p:spPr>
          <a:xfrm>
            <a:off x="8103000" y="4894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class		keyword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01"/>
          <p:cNvSpPr txBox="1"/>
          <p:nvPr/>
        </p:nvSpPr>
        <p:spPr>
          <a:xfrm>
            <a:off x="8103000" y="10090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		identifier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01"/>
          <p:cNvSpPr txBox="1"/>
          <p:nvPr/>
        </p:nvSpPr>
        <p:spPr>
          <a:xfrm>
            <a:off x="8103000" y="15286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{		punctuation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01"/>
          <p:cNvSpPr txBox="1"/>
          <p:nvPr/>
        </p:nvSpPr>
        <p:spPr>
          <a:xfrm>
            <a:off x="8103000" y="20482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public	keyword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01"/>
          <p:cNvSpPr txBox="1"/>
          <p:nvPr/>
        </p:nvSpPr>
        <p:spPr>
          <a:xfrm>
            <a:off x="8103000" y="25678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		keyword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01"/>
          <p:cNvSpPr txBox="1"/>
          <p:nvPr/>
        </p:nvSpPr>
        <p:spPr>
          <a:xfrm>
            <a:off x="8103000" y="30874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fac		identifier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01"/>
          <p:cNvSpPr txBox="1"/>
          <p:nvPr/>
        </p:nvSpPr>
        <p:spPr>
          <a:xfrm>
            <a:off x="8103000" y="36070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(		punctuation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01"/>
          <p:cNvSpPr txBox="1"/>
          <p:nvPr/>
        </p:nvSpPr>
        <p:spPr>
          <a:xfrm>
            <a:off x="8103000" y="41266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int		keyword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01"/>
          <p:cNvSpPr txBox="1"/>
          <p:nvPr/>
        </p:nvSpPr>
        <p:spPr>
          <a:xfrm>
            <a:off x="8103000" y="46462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n		identifier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01"/>
          <p:cNvSpPr txBox="1"/>
          <p:nvPr/>
        </p:nvSpPr>
        <p:spPr>
          <a:xfrm>
            <a:off x="8103000" y="51658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)		punctuation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101"/>
          <p:cNvSpPr txBox="1"/>
          <p:nvPr/>
        </p:nvSpPr>
        <p:spPr>
          <a:xfrm>
            <a:off x="8103000" y="5685434"/>
            <a:ext cx="3250800" cy="519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{		punctuation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0DF22D-AEEE-4E02-8146-6A96F1CB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3850511" y="2690057"/>
            <a:ext cx="5258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History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A74B93-D223-478D-957B-96A04350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5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1777A17-33C3-4AF2-850D-22BDB53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36" name="Google Shape;936;p103"/>
          <p:cNvSpPr txBox="1">
            <a:spLocks noGrp="1"/>
          </p:cNvSpPr>
          <p:nvPr>
            <p:ph type="body" idx="4294967295"/>
          </p:nvPr>
        </p:nvSpPr>
        <p:spPr>
          <a:xfrm>
            <a:off x="876300" y="1397000"/>
            <a:ext cx="11315700" cy="4832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70927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dirty="0"/>
              <a:t>50s</a:t>
            </a:r>
            <a:endParaRPr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FORTRAN I (1957)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John Backus, IBM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Competitive with hand-optimized code</a:t>
            </a:r>
            <a:endParaRPr sz="1800" dirty="0"/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dirty="0"/>
              <a:t>60s</a:t>
            </a:r>
            <a:endParaRPr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New languages: ALGOL, LISP, COBOL, SIMULA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Formal notations for syntax, especially </a:t>
            </a:r>
            <a:r>
              <a:rPr lang="en" sz="1800" dirty="0">
                <a:solidFill>
                  <a:srgbClr val="FF0000"/>
                </a:solidFill>
              </a:rPr>
              <a:t>BNF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Stack frames, </a:t>
            </a:r>
            <a:r>
              <a:rPr lang="en" sz="1800"/>
              <a:t>recursive functions, </a:t>
            </a:r>
            <a:r>
              <a:rPr lang="en" sz="1800" dirty="0"/>
              <a:t>heap storage, block scope, etc.</a:t>
            </a:r>
            <a:endParaRPr sz="1800" dirty="0"/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dirty="0"/>
              <a:t>70s/80s</a:t>
            </a:r>
            <a:endParaRPr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Tools to build compiler front-ends (</a:t>
            </a:r>
            <a:r>
              <a:rPr lang="en" sz="1800" dirty="0">
                <a:solidFill>
                  <a:srgbClr val="FF0000"/>
                </a:solidFill>
              </a:rPr>
              <a:t>lex</a:t>
            </a:r>
            <a:r>
              <a:rPr lang="en" sz="1800" dirty="0"/>
              <a:t>, </a:t>
            </a:r>
            <a:r>
              <a:rPr lang="en" sz="1800" dirty="0">
                <a:solidFill>
                  <a:srgbClr val="FF0000"/>
                </a:solidFill>
              </a:rPr>
              <a:t>yacc</a:t>
            </a:r>
            <a:r>
              <a:rPr lang="en" sz="1800" dirty="0"/>
              <a:t>)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New languages (functional; object-oriented)</a:t>
            </a:r>
            <a:endParaRPr sz="1800" dirty="0"/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1800" dirty="0"/>
              <a:t>New architectures (RISC, parallel, memory hierarchy)</a:t>
            </a:r>
            <a:endParaRPr sz="1800" dirty="0"/>
          </a:p>
          <a:p>
            <a:pPr marL="304792" indent="-135463">
              <a:spcBef>
                <a:spcPts val="1333"/>
              </a:spcBef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937" name="Google Shape;937;p103"/>
          <p:cNvSpPr txBox="1"/>
          <p:nvPr/>
        </p:nvSpPr>
        <p:spPr>
          <a:xfrm>
            <a:off x="530133" y="387000"/>
            <a:ext cx="5137200" cy="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Little History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8" name="Google Shape;938;p103" descr="Image result for john backus compil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3199" y="387003"/>
            <a:ext cx="1828800" cy="3409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E2A49C-27DB-42F3-BAE4-4D5352FF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0FBD489-2716-46E4-9CED-0CBFB90A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44" name="Google Shape;944;p104"/>
          <p:cNvSpPr txBox="1">
            <a:spLocks noGrp="1"/>
          </p:cNvSpPr>
          <p:nvPr>
            <p:ph type="title" idx="4294967295"/>
          </p:nvPr>
        </p:nvSpPr>
        <p:spPr>
          <a:xfrm>
            <a:off x="863600" y="482600"/>
            <a:ext cx="9018588" cy="625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cap="none" dirty="0">
                <a:latin typeface="Calibri"/>
                <a:ea typeface="Calibri"/>
                <a:cs typeface="Calibri"/>
                <a:sym typeface="Calibri"/>
              </a:rPr>
              <a:t>More History</a:t>
            </a:r>
            <a:endParaRPr sz="2400" cap="none" dirty="0"/>
          </a:p>
        </p:txBody>
      </p:sp>
      <p:sp>
        <p:nvSpPr>
          <p:cNvPr id="945" name="Google Shape;945;p104"/>
          <p:cNvSpPr txBox="1">
            <a:spLocks noGrp="1"/>
          </p:cNvSpPr>
          <p:nvPr>
            <p:ph type="body" idx="4294967295"/>
          </p:nvPr>
        </p:nvSpPr>
        <p:spPr>
          <a:xfrm>
            <a:off x="1132115" y="1801812"/>
            <a:ext cx="9699852" cy="3836988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dk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304792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400" dirty="0"/>
              <a:t>OO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Just-in-time compilers (JITs)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Intel’s Itanium 30-year </a:t>
            </a:r>
            <a:r>
              <a:rPr lang="en" sz="2400" i="1" dirty="0"/>
              <a:t>Experiment </a:t>
            </a:r>
            <a:r>
              <a:rPr lang="en" sz="2400" dirty="0"/>
              <a:t>(1989 – 2019)  - “Itanic”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Spread of Compiler techniques: Software analysis, verification, security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Phased compilation.  Eg: C++ template meta-programming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Dynamic languages – eg: JavaScript, Ruby, Python …</a:t>
            </a:r>
            <a:endParaRPr sz="2400" dirty="0"/>
          </a:p>
          <a:p>
            <a:pPr marL="304792" indent="-304792">
              <a:spcBef>
                <a:spcPts val="1333"/>
              </a:spcBef>
              <a:buClr>
                <a:schemeClr val="dk1"/>
              </a:buClr>
              <a:buSzPts val="2000"/>
            </a:pPr>
            <a:r>
              <a:rPr lang="en" sz="2400" dirty="0"/>
              <a:t>Multi-core; SIMD; GPU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2BDFB8-C759-498C-B1B6-99EAAE06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57E3997-6761-4CA4-A7E6-8776BF2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52" name="Google Shape;952;p105"/>
          <p:cNvSpPr txBox="1">
            <a:spLocks noGrp="1"/>
          </p:cNvSpPr>
          <p:nvPr>
            <p:ph type="title" idx="4294967295"/>
          </p:nvPr>
        </p:nvSpPr>
        <p:spPr>
          <a:xfrm>
            <a:off x="533400" y="323850"/>
            <a:ext cx="9982200" cy="581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40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ALGOL-60</a:t>
            </a:r>
            <a:endParaRPr dirty="0"/>
          </a:p>
        </p:txBody>
      </p:sp>
      <p:sp>
        <p:nvSpPr>
          <p:cNvPr id="953" name="Google Shape;953;p105"/>
          <p:cNvSpPr txBox="1">
            <a:spLocks noGrp="1"/>
          </p:cNvSpPr>
          <p:nvPr>
            <p:ph type="body" idx="4294967295"/>
          </p:nvPr>
        </p:nvSpPr>
        <p:spPr>
          <a:xfrm>
            <a:off x="428172" y="1102864"/>
            <a:ext cx="11321143" cy="2384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" sz="2400"/>
              <a:t>All-Star Attendees</a:t>
            </a:r>
            <a:endParaRPr sz="2400"/>
          </a:p>
          <a:p>
            <a:pPr marL="914377" lvl="1" indent="-152396"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/>
          </a:p>
          <a:p>
            <a:pPr marL="914377" lvl="1" indent="-152396">
              <a:spcBef>
                <a:spcPts val="667"/>
              </a:spcBef>
              <a:buClr>
                <a:schemeClr val="dk1"/>
              </a:buClr>
              <a:buSzPts val="1800"/>
              <a:buNone/>
            </a:pPr>
            <a:endParaRPr/>
          </a:p>
          <a:p>
            <a:pPr marL="0" indent="0">
              <a:spcBef>
                <a:spcPts val="1333"/>
              </a:spcBef>
              <a:buNone/>
            </a:pPr>
            <a:endParaRPr sz="2400"/>
          </a:p>
          <a:p>
            <a:pPr marL="0" indent="0">
              <a:spcBef>
                <a:spcPts val="1333"/>
              </a:spcBef>
              <a:buNone/>
            </a:pPr>
            <a:r>
              <a:rPr lang="en" sz="2400"/>
              <a:t>What did ALGOL-60 look like? . . . Pascal</a:t>
            </a:r>
            <a:endParaRPr sz="2400"/>
          </a:p>
        </p:txBody>
      </p:sp>
      <p:sp>
        <p:nvSpPr>
          <p:cNvPr id="960" name="Google Shape;960;p105"/>
          <p:cNvSpPr txBox="1">
            <a:spLocks noGrp="1"/>
          </p:cNvSpPr>
          <p:nvPr>
            <p:ph type="body" idx="4294967295"/>
          </p:nvPr>
        </p:nvSpPr>
        <p:spPr>
          <a:xfrm>
            <a:off x="428172" y="3685279"/>
            <a:ext cx="10818813" cy="9080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“The meetings were exhausting, interminable, and exhilarating.  One became aggravated when one's good ideas were discarded along with the bad ones of others”  (Alan Perlis)</a:t>
            </a:r>
            <a:endParaRPr sz="2000" dirty="0">
              <a:solidFill>
                <a:srgbClr val="000000"/>
              </a:solidFill>
            </a:endParaRPr>
          </a:p>
          <a:p>
            <a:pPr marL="0" indent="0">
              <a:spcBef>
                <a:spcPts val="667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marL="0" indent="0">
              <a:spcBef>
                <a:spcPts val="1333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961" name="Google Shape;961;p105"/>
          <p:cNvSpPr txBox="1">
            <a:spLocks noGrp="1"/>
          </p:cNvSpPr>
          <p:nvPr>
            <p:ph type="body" idx="4294967295"/>
          </p:nvPr>
        </p:nvSpPr>
        <p:spPr>
          <a:xfrm>
            <a:off x="428172" y="5012429"/>
            <a:ext cx="10818813" cy="9080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“Here is a language so far ahead of its time that it was not only an improvement on its predecessors but also on nearly all its successors”  (Tony Hoare)</a:t>
            </a:r>
            <a:endParaRPr sz="2000" dirty="0">
              <a:solidFill>
                <a:srgbClr val="000000"/>
              </a:solidFill>
            </a:endParaRPr>
          </a:p>
          <a:p>
            <a:pPr marL="0" indent="0">
              <a:spcBef>
                <a:spcPts val="1333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pic>
        <p:nvPicPr>
          <p:cNvPr id="954" name="Google Shape;954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9220" y="1660115"/>
            <a:ext cx="781721" cy="104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1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1831" y="1666826"/>
            <a:ext cx="1375992" cy="1031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10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9671" y="1684564"/>
            <a:ext cx="1525199" cy="101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10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5200" y="1676400"/>
            <a:ext cx="1042296" cy="104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105" descr="Image result for alan perlis comput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56471" y="1679122"/>
            <a:ext cx="1039575" cy="10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F5AD3F-F704-4ADC-A4AE-2893B19F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755EE6C-F5D5-46A2-8A69-F2E311B6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81" name="Google Shape;281;p49"/>
          <p:cNvSpPr txBox="1">
            <a:spLocks noGrp="1"/>
          </p:cNvSpPr>
          <p:nvPr>
            <p:ph type="title" idx="4294967295"/>
          </p:nvPr>
        </p:nvSpPr>
        <p:spPr>
          <a:xfrm>
            <a:off x="775252" y="303213"/>
            <a:ext cx="9740348" cy="1006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cap="none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3600" cap="none" dirty="0">
                <a:latin typeface="Calibri"/>
                <a:ea typeface="Calibri"/>
                <a:cs typeface="Calibri"/>
                <a:sym typeface="Calibri"/>
              </a:rPr>
              <a:t>ho Am </a:t>
            </a:r>
            <a:r>
              <a:rPr lang="en" sz="3600" cap="none" dirty="0">
                <a:latin typeface="Calibri"/>
                <a:ea typeface="Calibri"/>
                <a:cs typeface="Calibri"/>
                <a:sym typeface="Calibri"/>
              </a:rPr>
              <a:t>I?</a:t>
            </a:r>
            <a:endParaRPr sz="3600" cap="none" dirty="0"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4294967295"/>
          </p:nvPr>
        </p:nvSpPr>
        <p:spPr>
          <a:xfrm>
            <a:off x="1612385" y="1928079"/>
            <a:ext cx="8035049" cy="354804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87859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 dirty="0"/>
              <a:t>Jim Hogg</a:t>
            </a:r>
            <a:endParaRPr sz="24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 dirty="0"/>
              <a:t>Part-time Lecturer</a:t>
            </a:r>
            <a:endParaRPr sz="24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400" dirty="0"/>
              <a:t>Previous</a:t>
            </a:r>
            <a:endParaRPr sz="24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Microsoft:  .NET and C++ Compiler  	Redmond		20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Digital (DEC):  VMS Operating System  	Edinburgh	12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Oil Exploration Software		London		4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Computational Physics 		London		6 years</a:t>
            </a:r>
            <a:endParaRPr lang="en-US" sz="28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-US" sz="2400" dirty="0"/>
              <a:t>BSc Physics</a:t>
            </a:r>
            <a:r>
              <a:rPr lang="en" sz="2400" dirty="0"/>
              <a:t>, MSc Computer Science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D373E3F-DBEF-469A-983D-8F06E7B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AD2E2B-241F-4401-B690-ABDCB126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967" name="Google Shape;967;p106"/>
          <p:cNvSpPr txBox="1">
            <a:spLocks noGrp="1"/>
          </p:cNvSpPr>
          <p:nvPr>
            <p:ph type="body" idx="4294967295"/>
          </p:nvPr>
        </p:nvSpPr>
        <p:spPr>
          <a:xfrm>
            <a:off x="304799" y="1235965"/>
            <a:ext cx="11480799" cy="10001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 algn="just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133">
                <a:solidFill>
                  <a:srgbClr val="000000"/>
                </a:solidFill>
              </a:rPr>
              <a:t>1801 - Joseph Marie Jacquard uses punch cards to instruct a loom to weave "hello, world" into a tapestry.  Redditers of the time are not impressed due to the lack of tail call recursion, concurrency, or proper capitalization</a:t>
            </a:r>
            <a:endParaRPr sz="2133">
              <a:solidFill>
                <a:srgbClr val="000000"/>
              </a:solidFill>
            </a:endParaRPr>
          </a:p>
        </p:txBody>
      </p:sp>
      <p:sp>
        <p:nvSpPr>
          <p:cNvPr id="971" name="Google Shape;971;p106"/>
          <p:cNvSpPr txBox="1">
            <a:spLocks noGrp="1"/>
          </p:cNvSpPr>
          <p:nvPr>
            <p:ph type="title" idx="4294967295"/>
          </p:nvPr>
        </p:nvSpPr>
        <p:spPr>
          <a:xfrm>
            <a:off x="396875" y="247650"/>
            <a:ext cx="11795125" cy="549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u="sng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http://james-iry.blogspot.com/2009/05/brief-incomplete-and-mostly-wrong.html</a:t>
            </a:r>
            <a:r>
              <a:rPr lang="en" sz="2000" cap="none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cap="none"/>
          </a:p>
        </p:txBody>
      </p:sp>
      <p:sp>
        <p:nvSpPr>
          <p:cNvPr id="968" name="Google Shape;968;p106"/>
          <p:cNvSpPr txBox="1"/>
          <p:nvPr/>
        </p:nvSpPr>
        <p:spPr>
          <a:xfrm>
            <a:off x="304800" y="2446299"/>
            <a:ext cx="11480800" cy="8616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just"/>
            <a:r>
              <a:rPr lang="en" sz="2133">
                <a:latin typeface="Calibri"/>
                <a:ea typeface="Calibri"/>
                <a:cs typeface="Calibri"/>
                <a:sym typeface="Calibri"/>
              </a:rPr>
              <a:t>1940s - Various "computers" are "programmed" using direct wiring and switches.  Engineers do this in order to avoid the tabs vs spaces debate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06"/>
          <p:cNvSpPr txBox="1"/>
          <p:nvPr/>
        </p:nvSpPr>
        <p:spPr>
          <a:xfrm>
            <a:off x="304800" y="3545005"/>
            <a:ext cx="11508000" cy="1112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just">
              <a:buClr>
                <a:schemeClr val="folHlink"/>
              </a:buClr>
              <a:buSzPts val="1200"/>
            </a:pPr>
            <a:r>
              <a:rPr lang="en" sz="2133">
                <a:latin typeface="Calibri"/>
                <a:ea typeface="Calibri"/>
                <a:cs typeface="Calibri"/>
                <a:sym typeface="Calibri"/>
              </a:rPr>
              <a:t>1970 - Niklaus Wirth creates Pascal, a procedural language.  Critics immediately denounce Pascal because it uses "x := x + y" syntax instead of the more familiar C-like "x = x + y".  This criticism happens in spite of the fact that C has not yet been invented.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106"/>
          <p:cNvSpPr txBox="1"/>
          <p:nvPr/>
        </p:nvSpPr>
        <p:spPr>
          <a:xfrm>
            <a:off x="308933" y="4868014"/>
            <a:ext cx="11520800" cy="1112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just"/>
            <a:r>
              <a:rPr lang="en" sz="2133">
                <a:latin typeface="Calibri"/>
                <a:ea typeface="Calibri"/>
                <a:cs typeface="Calibri"/>
                <a:sym typeface="Calibri"/>
              </a:rPr>
              <a:t>1983 - Bjarne Stroustrup bolts everything he's ever heard of onto C to create C++. The resulting language is so complex that programs must be sent to the future to be compiled by the Skynet artificial intelligence.  Build times suffer. </a:t>
            </a:r>
            <a:endParaRPr sz="21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1BF773-EBCF-4F75-8E62-3EAC9341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FDFFD4-94EF-452E-BB2F-D36341D8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Compilers : x64</a:t>
            </a:r>
          </a:p>
        </p:txBody>
      </p:sp>
      <p:pic>
        <p:nvPicPr>
          <p:cNvPr id="2051" name="Picture 3" descr="[Project.jpg]&#10;Schematics of a software project">
            <a:extLst>
              <a:ext uri="{FF2B5EF4-FFF2-40B4-BE49-F238E27FC236}">
                <a16:creationId xmlns:a16="http://schemas.microsoft.com/office/drawing/2014/main" xmlns="" id="{47FE676F-087D-4520-A58B-F0B81A2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2" y="136524"/>
            <a:ext cx="8326968" cy="624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F6AD4E-07EF-401B-B360-599788EF6783}"/>
              </a:ext>
            </a:extLst>
          </p:cNvPr>
          <p:cNvSpPr/>
          <p:nvPr/>
        </p:nvSpPr>
        <p:spPr>
          <a:xfrm>
            <a:off x="5226211" y="3244334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+ 33 + 450 - 4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E802C7-387B-4309-858E-2D759D0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E5976A-3AAE-41AA-BC87-B73FC3C9E221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6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0975C3E-AA72-49E5-9CD9-3E2D4E65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05D256-1CB8-4874-8AE2-57AA64F8FB17}"/>
              </a:ext>
            </a:extLst>
          </p:cNvPr>
          <p:cNvSpPr txBox="1"/>
          <p:nvPr/>
        </p:nvSpPr>
        <p:spPr>
          <a:xfrm>
            <a:off x="4550794" y="2601157"/>
            <a:ext cx="4863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Books, </a:t>
            </a:r>
            <a:r>
              <a:rPr lang="en-US" sz="6000" dirty="0" err="1">
                <a:solidFill>
                  <a:schemeClr val="bg1"/>
                </a:solidFill>
              </a:rPr>
              <a:t>etc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BB3936C-5425-4D11-8465-9C82802E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834" y="2163835"/>
            <a:ext cx="3056333" cy="39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3933000" y="3204663"/>
            <a:ext cx="7420800" cy="11924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a Compiler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lnSpc>
                <a:spcPct val="80000"/>
              </a:lnSpc>
              <a:spcBef>
                <a:spcPts val="444"/>
              </a:spcBef>
              <a:buClr>
                <a:schemeClr val="hlink"/>
              </a:buClr>
              <a:buSzPts val="1800"/>
              <a:buFont typeface="Noto Sans Symbols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 &amp; Torczon; </a:t>
            </a:r>
            <a:r>
              <a:rPr lang="en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2e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2011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609585" indent="-457189">
              <a:lnSpc>
                <a:spcPct val="80000"/>
              </a:lnSpc>
              <a:spcBef>
                <a:spcPts val="444"/>
              </a:spcBef>
              <a:buClr>
                <a:schemeClr val="hlink"/>
              </a:buClr>
              <a:buSzPts val="1800"/>
              <a:buFont typeface="Calibri"/>
              <a:buChar char="■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Solid; understandable; practical advice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80000"/>
              </a:lnSpc>
              <a:spcBef>
                <a:spcPts val="444"/>
              </a:spcBef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1"/>
          <p:cNvSpPr txBox="1"/>
          <p:nvPr/>
        </p:nvSpPr>
        <p:spPr>
          <a:xfrm>
            <a:off x="385832" y="213515"/>
            <a:ext cx="6379200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</a:t>
            </a:r>
            <a:endParaRPr sz="24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4E90F75-5D7D-4534-A0E9-A39BC7FB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CSS-448 : Introduction to Compilers : Intro</a:t>
            </a:r>
          </a:p>
        </p:txBody>
      </p:sp>
      <p:sp>
        <p:nvSpPr>
          <p:cNvPr id="299" name="Google Shape;299;p51"/>
          <p:cNvSpPr txBox="1">
            <a:spLocks noGrp="1"/>
          </p:cNvSpPr>
          <p:nvPr>
            <p:ph type="body" idx="4294967295"/>
          </p:nvPr>
        </p:nvSpPr>
        <p:spPr>
          <a:xfrm>
            <a:off x="711200" y="1092775"/>
            <a:ext cx="11480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/>
              <a:t>The lectures will cover everything we need.  But here is a good text that aligns with CSS-448.  It covers much more than we will need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9E6330-40F3-4790-B043-7F734BC8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4533</Words>
  <Application>Microsoft Office PowerPoint</Application>
  <PresentationFormat>Widescreen</PresentationFormat>
  <Paragraphs>966</Paragraphs>
  <Slides>71</Slides>
  <Notes>60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Noto Sans Symbols</vt:lpstr>
      <vt:lpstr>Tahoma</vt:lpstr>
      <vt:lpstr>Times New Roman</vt:lpstr>
      <vt:lpstr>Parcel</vt:lpstr>
      <vt:lpstr>CSS448 – Introduction to Compilers</vt:lpstr>
      <vt:lpstr>PowerPoint Presentation</vt:lpstr>
      <vt:lpstr>PowerPoint Presentation</vt:lpstr>
      <vt:lpstr>Assumptions</vt:lpstr>
      <vt:lpstr>Things We All Know?</vt:lpstr>
      <vt:lpstr>PowerPoint Presentation</vt:lpstr>
      <vt:lpstr>Who Am I?</vt:lpstr>
      <vt:lpstr>PowerPoint Presentation</vt:lpstr>
      <vt:lpstr>PowerPoint Presentation</vt:lpstr>
      <vt:lpstr>PowerPoint Presentation</vt:lpstr>
      <vt:lpstr>PowerPoint Presentation</vt:lpstr>
      <vt:lpstr>Books, continued</vt:lpstr>
      <vt:lpstr>Alternative Reading</vt:lpstr>
      <vt:lpstr>Programming Setup</vt:lpstr>
      <vt:lpstr>PowerPoint Presentation</vt:lpstr>
      <vt:lpstr>What is a Compiler?</vt:lpstr>
      <vt:lpstr>Terminology</vt:lpstr>
      <vt:lpstr>What is a JIT Compiler?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want to win a Turing Award ...</vt:lpstr>
      <vt:lpstr>PowerPoint Presentation</vt:lpstr>
      <vt:lpstr>PowerPoint Presentation</vt:lpstr>
      <vt:lpstr>PowerPoint Presentation</vt:lpstr>
      <vt:lpstr>Class Project</vt:lpstr>
      <vt:lpstr>Another Example : fac.tog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LetsCode – cal01</vt:lpstr>
      <vt:lpstr>Demo – cal01</vt:lpstr>
      <vt:lpstr>PowerPoint Presentation</vt:lpstr>
      <vt:lpstr>Extending cal01</vt:lpstr>
      <vt:lpstr>PowerPoint Presentation</vt:lpstr>
      <vt:lpstr>PowerPoint Presentation</vt:lpstr>
      <vt:lpstr>Interpreters &amp; Compilers </vt:lpstr>
      <vt:lpstr>Quiz: Interpreters &amp; Compilers</vt:lpstr>
      <vt:lpstr>PowerPoint Presentation</vt:lpstr>
      <vt:lpstr>Compiler : Job Description</vt:lpstr>
      <vt:lpstr>How do Frontend &amp; Backend Communicate?</vt:lpstr>
      <vt:lpstr>Monolithic Compiler</vt:lpstr>
      <vt:lpstr>Separate Frontend &amp; Backend</vt:lpstr>
      <vt:lpstr>PowerPoint Presentation</vt:lpstr>
      <vt:lpstr>PowerPoint Presentation</vt:lpstr>
      <vt:lpstr>PowerPoint Presentation</vt:lpstr>
      <vt:lpstr>PowerPoint Presentation</vt:lpstr>
      <vt:lpstr>Compiler Phases</vt:lpstr>
      <vt:lpstr>Frontend Compiler Phases</vt:lpstr>
      <vt:lpstr>PowerPoint Presentation</vt:lpstr>
      <vt:lpstr>PowerPoint Presentation</vt:lpstr>
      <vt:lpstr>PowerPoint Presentation</vt:lpstr>
      <vt:lpstr>PowerPoint Presentation</vt:lpstr>
      <vt:lpstr>But … what is a Token?</vt:lpstr>
      <vt:lpstr>Token Spotting in C++</vt:lpstr>
      <vt:lpstr>PowerPoint Presentation</vt:lpstr>
      <vt:lpstr>PowerPoint Presentation</vt:lpstr>
      <vt:lpstr>More History</vt:lpstr>
      <vt:lpstr>ALGOL-60</vt:lpstr>
      <vt:lpstr>http://james-iry.blogspot.com/2009/05/brief-incomplete-and-mostly-wrong.html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Hogg</dc:creator>
  <cp:lastModifiedBy>Jim Hogg</cp:lastModifiedBy>
  <cp:revision>95</cp:revision>
  <dcterms:created xsi:type="dcterms:W3CDTF">2019-10-28T22:16:58Z</dcterms:created>
  <dcterms:modified xsi:type="dcterms:W3CDTF">2020-01-06T18:38:35Z</dcterms:modified>
</cp:coreProperties>
</file>