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84" r:id="rId2"/>
    <p:sldId id="507" r:id="rId3"/>
    <p:sldId id="368" r:id="rId4"/>
    <p:sldId id="508" r:id="rId5"/>
    <p:sldId id="501" r:id="rId6"/>
    <p:sldId id="509" r:id="rId7"/>
    <p:sldId id="510" r:id="rId8"/>
    <p:sldId id="511" r:id="rId9"/>
    <p:sldId id="502" r:id="rId10"/>
    <p:sldId id="512" r:id="rId11"/>
    <p:sldId id="513" r:id="rId12"/>
    <p:sldId id="514" r:id="rId13"/>
    <p:sldId id="515" r:id="rId14"/>
    <p:sldId id="505" r:id="rId15"/>
    <p:sldId id="506" r:id="rId16"/>
    <p:sldId id="50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9" autoAdjust="0"/>
    <p:restoredTop sz="92552" autoAdjust="0"/>
  </p:normalViewPr>
  <p:slideViewPr>
    <p:cSldViewPr snapToGrid="0">
      <p:cViewPr varScale="1">
        <p:scale>
          <a:sx n="66" d="100"/>
          <a:sy n="66" d="100"/>
        </p:scale>
        <p:origin x="67" y="3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94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CC225C-A871-4C25-9C19-BE629488C4C7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11</a:t>
            </a:fld>
            <a:endParaRPr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270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98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643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1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12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https</a:t>
            </a: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://www.programcreek.com/java-api-examples/javax.servlet.http.HttpServletRequestWrapper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6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9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5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F6A4F88-DA0E-4967-9EB9-0C229231607B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146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6E39D41-0296-4C5D-A4B5-EB5A5E048910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endParaRPr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236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439B846-C798-4CFC-910C-9761EBEC2D67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8</a:t>
            </a:fld>
            <a:endParaRPr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988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55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0F753C5-69A2-4E29-B927-7712923509D5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10</a:t>
            </a:fld>
            <a:endParaRPr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61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5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6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1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9050" y="6786564"/>
            <a:ext cx="9180910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53874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b="73100"/>
          <a:stretch>
            <a:fillRect/>
          </a:stretch>
        </p:blipFill>
        <p:spPr bwMode="auto">
          <a:xfrm>
            <a:off x="0" y="6291263"/>
            <a:ext cx="918051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16939"/>
          <a:stretch>
            <a:fillRect/>
          </a:stretch>
        </p:blipFill>
        <p:spPr bwMode="auto">
          <a:xfrm>
            <a:off x="0" y="0"/>
            <a:ext cx="91805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8"/>
          <p:cNvGrpSpPr>
            <a:grpSpLocks/>
          </p:cNvGrpSpPr>
          <p:nvPr userDrawn="1"/>
        </p:nvGrpSpPr>
        <p:grpSpPr bwMode="auto">
          <a:xfrm>
            <a:off x="0" y="0"/>
            <a:ext cx="373063" cy="828675"/>
            <a:chOff x="2895090" y="0"/>
            <a:chExt cx="372580" cy="6300000"/>
          </a:xfrm>
        </p:grpSpPr>
        <p:sp>
          <p:nvSpPr>
            <p:cNvPr id="7" name="양쪽 모서리가 둥근 사각형 6"/>
            <p:cNvSpPr/>
            <p:nvPr userDrawn="1"/>
          </p:nvSpPr>
          <p:spPr>
            <a:xfrm flipV="1">
              <a:off x="2895090" y="0"/>
              <a:ext cx="125251" cy="5648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양쪽 모서리가 둥근 사각형 7"/>
            <p:cNvSpPr/>
            <p:nvPr userDrawn="1"/>
          </p:nvSpPr>
          <p:spPr>
            <a:xfrm flipV="1">
              <a:off x="3018755" y="0"/>
              <a:ext cx="125251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양쪽 모서리가 둥근 사각형 8"/>
            <p:cNvSpPr/>
            <p:nvPr userDrawn="1"/>
          </p:nvSpPr>
          <p:spPr>
            <a:xfrm flipV="1">
              <a:off x="3142419" y="0"/>
              <a:ext cx="125251" cy="544310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12"/>
          <p:cNvGrpSpPr>
            <a:grpSpLocks/>
          </p:cNvGrpSpPr>
          <p:nvPr userDrawn="1"/>
        </p:nvGrpSpPr>
        <p:grpSpPr bwMode="auto">
          <a:xfrm rot="10800000">
            <a:off x="8770938" y="6030913"/>
            <a:ext cx="373062" cy="827087"/>
            <a:chOff x="2895090" y="0"/>
            <a:chExt cx="372580" cy="6300000"/>
          </a:xfrm>
        </p:grpSpPr>
        <p:sp>
          <p:nvSpPr>
            <p:cNvPr id="11" name="양쪽 모서리가 둥근 사각형 10"/>
            <p:cNvSpPr/>
            <p:nvPr userDrawn="1"/>
          </p:nvSpPr>
          <p:spPr>
            <a:xfrm flipV="1">
              <a:off x="2994973" y="60457"/>
              <a:ext cx="125251" cy="56470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양쪽 모서리가 둥근 사각형 11"/>
            <p:cNvSpPr/>
            <p:nvPr userDrawn="1"/>
          </p:nvSpPr>
          <p:spPr>
            <a:xfrm flipV="1">
              <a:off x="3018755" y="0"/>
              <a:ext cx="125250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양쪽 모서리가 둥근 사각형 12"/>
            <p:cNvSpPr/>
            <p:nvPr userDrawn="1"/>
          </p:nvSpPr>
          <p:spPr>
            <a:xfrm flipV="1">
              <a:off x="3242303" y="-761808"/>
              <a:ext cx="125251" cy="54414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4" name="그림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0" y="260350"/>
            <a:ext cx="1990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5262" y="155575"/>
            <a:ext cx="8229600" cy="584775"/>
          </a:xfrm>
          <a:noFill/>
          <a:ln>
            <a:noFill/>
          </a:ln>
          <a:extLst/>
        </p:spPr>
        <p:txBody>
          <a:bodyPr>
            <a:spAutoFit/>
          </a:bodyPr>
          <a:lstStyle>
            <a:lvl1pPr algn="l">
              <a:defRPr lang="ko-KR" altLang="en-US" sz="3200" kern="1200" dirty="0">
                <a:solidFill>
                  <a:srgbClr val="FE005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69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2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3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1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5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5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1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97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020491" y="1916906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Filter</a:t>
              </a:r>
              <a:r>
                <a:rPr lang="ko-KR" altLang="en-US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와 </a:t>
              </a:r>
              <a:r>
                <a:rPr lang="en-US" altLang="ko-KR" sz="4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Wrapper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3"/>
          <p:cNvSpPr txBox="1">
            <a:spLocks noChangeArrowheads="1"/>
          </p:cNvSpPr>
          <p:nvPr/>
        </p:nvSpPr>
        <p:spPr bwMode="auto">
          <a:xfrm flipH="1">
            <a:off x="436563" y="928688"/>
            <a:ext cx="5214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예제</a:t>
            </a:r>
            <a:endParaRPr lang="en-US" altLang="ko-KR" sz="28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446088" y="188913"/>
            <a:ext cx="8229600" cy="584200"/>
          </a:xfrm>
        </p:spPr>
        <p:txBody>
          <a:bodyPr/>
          <a:lstStyle/>
          <a:p>
            <a:pPr>
              <a:defRPr/>
            </a:pPr>
            <a:r>
              <a:rPr b="1" err="1"/>
              <a:t>서블릿</a:t>
            </a:r>
            <a:r>
              <a:rPr b="1"/>
              <a:t> </a:t>
            </a:r>
            <a:r>
              <a:rPr b="1" smtClean="0"/>
              <a:t>필터</a:t>
            </a:r>
            <a:endParaRPr lang="en-US" altLang="ko-KR" b="1"/>
          </a:p>
        </p:txBody>
      </p:sp>
      <p:pic>
        <p:nvPicPr>
          <p:cNvPr id="28676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16113"/>
            <a:ext cx="7169150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직사각형 1"/>
          <p:cNvSpPr>
            <a:spLocks noChangeArrowheads="1"/>
          </p:cNvSpPr>
          <p:nvPr/>
        </p:nvSpPr>
        <p:spPr bwMode="auto">
          <a:xfrm>
            <a:off x="684213" y="1455738"/>
            <a:ext cx="3311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/>
              <a:t>CharsetEncodingFilter Class</a:t>
            </a:r>
            <a:endParaRPr lang="ko-KR" altLang="en-US" sz="1800"/>
          </a:p>
        </p:txBody>
      </p:sp>
      <p:sp>
        <p:nvSpPr>
          <p:cNvPr id="32" name="직사각형 31"/>
          <p:cNvSpPr/>
          <p:nvPr/>
        </p:nvSpPr>
        <p:spPr>
          <a:xfrm>
            <a:off x="2179638" y="6061075"/>
            <a:ext cx="6496050" cy="460375"/>
          </a:xfrm>
          <a:prstGeom prst="rect">
            <a:avLst/>
          </a:prstGeom>
          <a:solidFill>
            <a:srgbClr val="F6FECE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파일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test.common.filter.CharsetEncodingFilter.java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6625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3"/>
          <p:cNvSpPr txBox="1">
            <a:spLocks noChangeArrowheads="1"/>
          </p:cNvSpPr>
          <p:nvPr/>
        </p:nvSpPr>
        <p:spPr bwMode="auto">
          <a:xfrm flipH="1">
            <a:off x="436563" y="928688"/>
            <a:ext cx="5214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예제</a:t>
            </a:r>
            <a:endParaRPr lang="en-US" altLang="ko-KR" sz="28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446088" y="188913"/>
            <a:ext cx="8229600" cy="584200"/>
          </a:xfrm>
        </p:spPr>
        <p:txBody>
          <a:bodyPr/>
          <a:lstStyle/>
          <a:p>
            <a:pPr>
              <a:defRPr/>
            </a:pPr>
            <a:r>
              <a:rPr b="1" err="1"/>
              <a:t>서블릿</a:t>
            </a:r>
            <a:r>
              <a:rPr b="1"/>
              <a:t> </a:t>
            </a:r>
            <a:r>
              <a:rPr b="1" smtClean="0"/>
              <a:t>필터</a:t>
            </a:r>
            <a:endParaRPr lang="en-US" altLang="ko-KR" b="1"/>
          </a:p>
        </p:txBody>
      </p:sp>
      <p:sp>
        <p:nvSpPr>
          <p:cNvPr id="30724" name="직사각형 1"/>
          <p:cNvSpPr>
            <a:spLocks noChangeArrowheads="1"/>
          </p:cNvSpPr>
          <p:nvPr/>
        </p:nvSpPr>
        <p:spPr bwMode="auto">
          <a:xfrm>
            <a:off x="684213" y="1455738"/>
            <a:ext cx="4751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/>
              <a:t>작성한</a:t>
            </a:r>
            <a:r>
              <a:rPr lang="en-US" altLang="ko-KR" sz="1800"/>
              <a:t> Filter</a:t>
            </a:r>
            <a:r>
              <a:rPr lang="ko-KR" altLang="en-US" sz="1800"/>
              <a:t>를 </a:t>
            </a:r>
            <a:r>
              <a:rPr lang="en-US" altLang="ko-KR" sz="1800"/>
              <a:t>web.xml </a:t>
            </a:r>
            <a:r>
              <a:rPr lang="ko-KR" altLang="en-US" sz="1800"/>
              <a:t>에 등록한다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356100" y="6138863"/>
            <a:ext cx="3959225" cy="461962"/>
          </a:xfrm>
          <a:prstGeom prst="rect">
            <a:avLst/>
          </a:prstGeom>
          <a:solidFill>
            <a:srgbClr val="F6FECE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파일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web/WEB-INF/web.xml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26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2209800"/>
            <a:ext cx="84677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1922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서블릿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필터 참고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36061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interface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FilterChain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5"/>
            <a:ext cx="7482242" cy="260464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필터는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chain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서로 연결되어 있는데 연결 되어있는 필터를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순차 별로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doFilter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()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이용해 실행시키는 인터페이스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마지막 필터가 필터가 실행된 후에는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service()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실행시켜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서블릿의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(),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doPost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())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실행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</a:rPr>
              <a:t>*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doFilter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ServletRequest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req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ServletResponse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chain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으로 연결되어 있는 다음 필터를 실행하는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19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서블릿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필터 참고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77806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dispatcher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처리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4"/>
            <a:ext cx="7482242" cy="467728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2.4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부터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dispatcher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의 요청도 필터를 적용할 수 있음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Filter-Mapping(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패턴과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매핑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&lt;filter-mapping&gt;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&lt;filter-name&gt;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등록된 필터 이름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&lt;/filter-name&gt;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-pattern&gt;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요청한 페이지 형식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&lt;/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-pattern&gt;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&lt;dispatcher&gt;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REQUEST || INCLUDE || FORWARD || ERROR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&lt;/dispatcher&gt;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&lt;/filter-mapping&gt;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9098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Servlet Filter &amp; Wrapper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2878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서블릿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래퍼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4"/>
            <a:ext cx="7482242" cy="260310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필터 클래스로부터 전달받은 데이터를 가공하여 다시 필터에게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반환하는 클래스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데이터 가공이 필요한 시점이 요청일 경우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HttpServletRequestWrapper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클래스를 통해 구현하고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응답일 경우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HttpServletResponseWrapper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클래스를 통해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구현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40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Servlet Filter &amp; Wrapper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75908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Wrapper Class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4"/>
            <a:ext cx="7482242" cy="498208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HttpServletRequestWrapper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요청한 정보를 변경하는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Wrapper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클래스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HttpServletRequest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객체를 매개로 하는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생성자를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가짐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SampleWrapper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HttpServletRequest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wrapper){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super(wrapper);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pPr>
              <a:lnSpc>
                <a:spcPct val="13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HttpServletResonseWrapper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응답할 정보를 변경하는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Wrapper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클래스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HttpServletResponse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객체를 매개로 하는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생성자를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가짐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SampleWraper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HttpServletResponse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wrapper){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super(wrapper);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93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서블릿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필터와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래퍼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클래스 사용 사례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7"/>
            <a:ext cx="8198644" cy="278592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서블릿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필터와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래퍼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클래스를 사용해 다음과 같은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로직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구현 가능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서비스 별 로그 기록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이미지 변환 필터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문자셋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변환 필터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비밀번호 암호화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로직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구현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사용자 인증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로직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구현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06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서블릿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필터와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래퍼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동작 구조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4" name="그룹 27"/>
          <p:cNvGrpSpPr>
            <a:grpSpLocks/>
          </p:cNvGrpSpPr>
          <p:nvPr/>
        </p:nvGrpSpPr>
        <p:grpSpPr bwMode="auto">
          <a:xfrm>
            <a:off x="537348" y="1100580"/>
            <a:ext cx="8066662" cy="4224337"/>
            <a:chOff x="753461" y="1725415"/>
            <a:chExt cx="8067011" cy="4223865"/>
          </a:xfrm>
        </p:grpSpPr>
        <p:grpSp>
          <p:nvGrpSpPr>
            <p:cNvPr id="5" name="그룹 26"/>
            <p:cNvGrpSpPr>
              <a:grpSpLocks/>
            </p:cNvGrpSpPr>
            <p:nvPr/>
          </p:nvGrpSpPr>
          <p:grpSpPr bwMode="auto">
            <a:xfrm>
              <a:off x="835001" y="1725415"/>
              <a:ext cx="7985471" cy="4223865"/>
              <a:chOff x="835001" y="1725415"/>
              <a:chExt cx="7985471" cy="4223865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3189367" y="2095261"/>
                <a:ext cx="5631105" cy="3854019"/>
              </a:xfrm>
              <a:prstGeom prst="roundRect">
                <a:avLst>
                  <a:gd name="adj" fmla="val 10562"/>
                </a:avLst>
              </a:prstGeom>
              <a:solidFill>
                <a:schemeClr val="accent6">
                  <a:lumMod val="20000"/>
                  <a:lumOff val="80000"/>
                  <a:alpha val="2509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cxnSp>
            <p:nvCxnSpPr>
              <p:cNvPr id="8" name="직선 화살표 연결선 7"/>
              <p:cNvCxnSpPr/>
              <p:nvPr/>
            </p:nvCxnSpPr>
            <p:spPr>
              <a:xfrm>
                <a:off x="1763730" y="2936542"/>
                <a:ext cx="2160680" cy="0"/>
              </a:xfrm>
              <a:prstGeom prst="straightConnector1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/>
              <p:cNvCxnSpPr/>
              <p:nvPr/>
            </p:nvCxnSpPr>
            <p:spPr>
              <a:xfrm flipH="1">
                <a:off x="1763730" y="3515915"/>
                <a:ext cx="2160680" cy="0"/>
              </a:xfrm>
              <a:prstGeom prst="straightConnector1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그룹 8"/>
              <p:cNvGrpSpPr>
                <a:grpSpLocks/>
              </p:cNvGrpSpPr>
              <p:nvPr/>
            </p:nvGrpSpPr>
            <p:grpSpPr bwMode="auto">
              <a:xfrm>
                <a:off x="835001" y="2561852"/>
                <a:ext cx="792162" cy="1223962"/>
                <a:chOff x="1363082" y="3317217"/>
                <a:chExt cx="792088" cy="1224136"/>
              </a:xfrm>
            </p:grpSpPr>
            <p:sp>
              <p:nvSpPr>
                <p:cNvPr id="27" name="타원 26"/>
                <p:cNvSpPr/>
                <p:nvPr/>
              </p:nvSpPr>
              <p:spPr>
                <a:xfrm>
                  <a:off x="1434517" y="3317299"/>
                  <a:ext cx="649254" cy="64772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8" name="양쪽 모서리가 둥근 사각형 27"/>
                <p:cNvSpPr/>
                <p:nvPr/>
              </p:nvSpPr>
              <p:spPr>
                <a:xfrm>
                  <a:off x="1363083" y="3965019"/>
                  <a:ext cx="792123" cy="57628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13" name="TextBox 26"/>
              <p:cNvSpPr txBox="1">
                <a:spLocks noChangeArrowheads="1"/>
              </p:cNvSpPr>
              <p:nvPr/>
            </p:nvSpPr>
            <p:spPr bwMode="auto">
              <a:xfrm>
                <a:off x="1658797" y="2492896"/>
                <a:ext cx="1363894" cy="307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en-US" altLang="ko-KR" sz="1400">
                    <a:latin typeface="+mn-ea"/>
                    <a:ea typeface="+mn-ea"/>
                  </a:rPr>
                  <a:t>Request (</a:t>
                </a:r>
                <a:r>
                  <a:rPr lang="ko-KR" altLang="en-US" sz="1400">
                    <a:latin typeface="+mn-ea"/>
                    <a:ea typeface="+mn-ea"/>
                  </a:rPr>
                  <a:t>요청</a:t>
                </a:r>
                <a:r>
                  <a:rPr lang="en-US" altLang="ko-KR" sz="1400">
                    <a:latin typeface="+mn-ea"/>
                    <a:ea typeface="+mn-ea"/>
                  </a:rPr>
                  <a:t>)</a:t>
                </a:r>
                <a:endParaRPr lang="ko-KR" altLang="en-US" sz="1400">
                  <a:latin typeface="+mn-ea"/>
                  <a:ea typeface="+mn-ea"/>
                </a:endParaRPr>
              </a:p>
            </p:txBody>
          </p:sp>
          <p:sp>
            <p:nvSpPr>
              <p:cNvPr id="14" name="TextBox 27"/>
              <p:cNvSpPr txBox="1">
                <a:spLocks noChangeArrowheads="1"/>
              </p:cNvSpPr>
              <p:nvPr/>
            </p:nvSpPr>
            <p:spPr bwMode="auto">
              <a:xfrm>
                <a:off x="2446300" y="3615764"/>
                <a:ext cx="1487331" cy="307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en-US" altLang="ko-KR" sz="1400">
                    <a:latin typeface="+mn-ea"/>
                    <a:ea typeface="+mn-ea"/>
                  </a:rPr>
                  <a:t>Response (</a:t>
                </a:r>
                <a:r>
                  <a:rPr lang="ko-KR" altLang="en-US" sz="1400">
                    <a:latin typeface="+mn-ea"/>
                    <a:ea typeface="+mn-ea"/>
                  </a:rPr>
                  <a:t>응답</a:t>
                </a:r>
                <a:r>
                  <a:rPr lang="en-US" altLang="ko-KR" sz="1400">
                    <a:latin typeface="+mn-ea"/>
                    <a:ea typeface="+mn-ea"/>
                  </a:rPr>
                  <a:t>)</a:t>
                </a:r>
                <a:endParaRPr lang="ko-KR" altLang="en-US" sz="1400">
                  <a:latin typeface="+mn-ea"/>
                  <a:ea typeface="+mn-ea"/>
                </a:endParaRPr>
              </a:p>
            </p:txBody>
          </p:sp>
          <p:sp>
            <p:nvSpPr>
              <p:cNvPr id="15" name="TextBox 6"/>
              <p:cNvSpPr txBox="1">
                <a:spLocks noChangeArrowheads="1"/>
              </p:cNvSpPr>
              <p:nvPr/>
            </p:nvSpPr>
            <p:spPr bwMode="auto">
              <a:xfrm>
                <a:off x="4991159" y="1725415"/>
                <a:ext cx="202811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latin typeface="+mn-ea"/>
                    <a:ea typeface="+mn-ea"/>
                  </a:rPr>
                  <a:t>Servlet Container</a:t>
                </a:r>
                <a:endParaRPr lang="ko-KR" altLang="en-US" sz="1800">
                  <a:latin typeface="+mn-ea"/>
                  <a:ea typeface="+mn-ea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060941" y="2773048"/>
                <a:ext cx="1354197" cy="8968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Filter</a:t>
                </a:r>
                <a:endParaRPr lang="ko-KR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>
                <a:off x="5508804" y="2936542"/>
                <a:ext cx="1316095" cy="0"/>
              </a:xfrm>
              <a:prstGeom prst="straightConnector1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 flipH="1">
                <a:off x="5508804" y="3515915"/>
                <a:ext cx="1316095" cy="0"/>
              </a:xfrm>
              <a:prstGeom prst="straightConnector1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직사각형 18"/>
              <p:cNvSpPr/>
              <p:nvPr/>
            </p:nvSpPr>
            <p:spPr>
              <a:xfrm>
                <a:off x="4060941" y="4652438"/>
                <a:ext cx="1354197" cy="8984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Wrapper</a:t>
                </a:r>
                <a:endParaRPr lang="ko-KR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20" name="직선 화살표 연결선 19"/>
              <p:cNvCxnSpPr/>
              <p:nvPr/>
            </p:nvCxnSpPr>
            <p:spPr>
              <a:xfrm>
                <a:off x="4416557" y="3668298"/>
                <a:ext cx="0" cy="984140"/>
              </a:xfrm>
              <a:prstGeom prst="straightConnector1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/>
              <p:nvPr/>
            </p:nvCxnSpPr>
            <p:spPr>
              <a:xfrm flipV="1">
                <a:off x="5038884" y="3668298"/>
                <a:ext cx="0" cy="984140"/>
              </a:xfrm>
              <a:prstGeom prst="straightConnector1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6"/>
              <p:cNvSpPr txBox="1">
                <a:spLocks noChangeArrowheads="1"/>
              </p:cNvSpPr>
              <p:nvPr/>
            </p:nvSpPr>
            <p:spPr bwMode="auto">
              <a:xfrm>
                <a:off x="5445143" y="2492895"/>
                <a:ext cx="138050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ko-KR" altLang="en-US" sz="1400">
                    <a:latin typeface="+mn-ea"/>
                    <a:ea typeface="+mn-ea"/>
                  </a:rPr>
                  <a:t>요청 정보 전달</a:t>
                </a:r>
              </a:p>
            </p:txBody>
          </p:sp>
          <p:sp>
            <p:nvSpPr>
              <p:cNvPr id="23" name="TextBox 26"/>
              <p:cNvSpPr txBox="1">
                <a:spLocks noChangeArrowheads="1"/>
              </p:cNvSpPr>
              <p:nvPr/>
            </p:nvSpPr>
            <p:spPr bwMode="auto">
              <a:xfrm>
                <a:off x="5445145" y="3657723"/>
                <a:ext cx="138050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ko-KR" altLang="en-US" sz="1400">
                    <a:latin typeface="+mn-ea"/>
                    <a:ea typeface="+mn-ea"/>
                  </a:rPr>
                  <a:t>결과 응답 전달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918565" y="2771460"/>
                <a:ext cx="1354197" cy="1271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dirty="0">
                    <a:solidFill>
                      <a:schemeClr val="tx1"/>
                    </a:solidFill>
                    <a:latin typeface="+mn-ea"/>
                  </a:rPr>
                  <a:t>대상</a:t>
                </a:r>
                <a:endParaRPr lang="en-US" altLang="ko-KR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Servlet</a:t>
                </a:r>
                <a:endParaRPr lang="ko-KR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" name="TextBox 26"/>
              <p:cNvSpPr txBox="1">
                <a:spLocks noChangeArrowheads="1"/>
              </p:cNvSpPr>
              <p:nvPr/>
            </p:nvSpPr>
            <p:spPr bwMode="auto">
              <a:xfrm>
                <a:off x="5086039" y="4070107"/>
                <a:ext cx="96212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ko-KR" altLang="en-US" sz="1400">
                    <a:latin typeface="+mn-ea"/>
                    <a:ea typeface="+mn-ea"/>
                  </a:rPr>
                  <a:t>데이터</a:t>
                </a:r>
                <a:endParaRPr lang="en-US" altLang="ko-KR" sz="1400">
                  <a:latin typeface="+mn-ea"/>
                  <a:ea typeface="+mn-ea"/>
                </a:endParaRPr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ko-KR" altLang="en-US" sz="1400">
                    <a:latin typeface="+mn-ea"/>
                    <a:ea typeface="+mn-ea"/>
                  </a:rPr>
                  <a:t>가공 완료</a:t>
                </a:r>
              </a:p>
            </p:txBody>
          </p:sp>
          <p:sp>
            <p:nvSpPr>
              <p:cNvPr id="26" name="TextBox 26"/>
              <p:cNvSpPr txBox="1">
                <a:spLocks noChangeArrowheads="1"/>
              </p:cNvSpPr>
              <p:nvPr/>
            </p:nvSpPr>
            <p:spPr bwMode="auto">
              <a:xfrm>
                <a:off x="3410777" y="4043160"/>
                <a:ext cx="96212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ko-KR" altLang="en-US" sz="1400">
                    <a:latin typeface="+mn-ea"/>
                    <a:ea typeface="+mn-ea"/>
                  </a:rPr>
                  <a:t>데이터</a:t>
                </a:r>
                <a:endParaRPr lang="en-US" altLang="ko-KR" sz="1400">
                  <a:latin typeface="+mn-ea"/>
                  <a:ea typeface="+mn-ea"/>
                </a:endParaRPr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ko-KR" altLang="en-US" sz="1400">
                    <a:latin typeface="+mn-ea"/>
                    <a:ea typeface="+mn-ea"/>
                  </a:rPr>
                  <a:t>가공 요청</a:t>
                </a:r>
              </a:p>
            </p:txBody>
          </p:sp>
        </p:grpSp>
        <p:sp>
          <p:nvSpPr>
            <p:cNvPr id="6" name="TextBox 26"/>
            <p:cNvSpPr txBox="1">
              <a:spLocks noChangeArrowheads="1"/>
            </p:cNvSpPr>
            <p:nvPr/>
          </p:nvSpPr>
          <p:spPr bwMode="auto">
            <a:xfrm>
              <a:off x="753461" y="3824511"/>
              <a:ext cx="920485" cy="6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+mn-ea"/>
                  <a:ea typeface="+mn-ea"/>
                </a:rPr>
                <a:t>사용자</a:t>
              </a:r>
              <a:endParaRPr lang="en-US" altLang="ko-KR" sz="180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+mn-ea"/>
                  <a:ea typeface="+mn-ea"/>
                </a:rPr>
                <a:t>(Client)</a:t>
              </a:r>
              <a:endParaRPr lang="ko-KR" altLang="en-US" sz="180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51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서블릿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필터 동작 구조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0960" y="1117473"/>
            <a:ext cx="8543925" cy="4753938"/>
            <a:chOff x="420688" y="1495425"/>
            <a:chExt cx="8543925" cy="4753938"/>
          </a:xfrm>
        </p:grpSpPr>
        <p:grpSp>
          <p:nvGrpSpPr>
            <p:cNvPr id="29" name="그룹 27"/>
            <p:cNvGrpSpPr>
              <a:grpSpLocks/>
            </p:cNvGrpSpPr>
            <p:nvPr/>
          </p:nvGrpSpPr>
          <p:grpSpPr bwMode="auto">
            <a:xfrm>
              <a:off x="420688" y="2501900"/>
              <a:ext cx="2141537" cy="1978025"/>
              <a:chOff x="753490" y="2492896"/>
              <a:chExt cx="2141371" cy="1977796"/>
            </a:xfrm>
          </p:grpSpPr>
          <p:grpSp>
            <p:nvGrpSpPr>
              <p:cNvPr id="30" name="그룹 26"/>
              <p:cNvGrpSpPr>
                <a:grpSpLocks/>
              </p:cNvGrpSpPr>
              <p:nvPr/>
            </p:nvGrpSpPr>
            <p:grpSpPr bwMode="auto">
              <a:xfrm>
                <a:off x="835001" y="2492896"/>
                <a:ext cx="2059860" cy="1434954"/>
                <a:chOff x="835001" y="2492896"/>
                <a:chExt cx="2059860" cy="1434954"/>
              </a:xfrm>
            </p:grpSpPr>
            <p:cxnSp>
              <p:nvCxnSpPr>
                <p:cNvPr id="32" name="직선 화살표 연결선 31"/>
                <p:cNvCxnSpPr/>
                <p:nvPr/>
              </p:nvCxnSpPr>
              <p:spPr>
                <a:xfrm>
                  <a:off x="1809095" y="2937345"/>
                  <a:ext cx="1079416" cy="0"/>
                </a:xfrm>
                <a:prstGeom prst="straightConnector1">
                  <a:avLst/>
                </a:prstGeom>
                <a:ln w="571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화살표 연결선 32"/>
                <p:cNvCxnSpPr/>
                <p:nvPr/>
              </p:nvCxnSpPr>
              <p:spPr>
                <a:xfrm flipH="1">
                  <a:off x="1809095" y="3516716"/>
                  <a:ext cx="1079416" cy="0"/>
                </a:xfrm>
                <a:prstGeom prst="straightConnector1">
                  <a:avLst/>
                </a:prstGeom>
                <a:ln w="571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그룹 8"/>
                <p:cNvGrpSpPr>
                  <a:grpSpLocks/>
                </p:cNvGrpSpPr>
                <p:nvPr/>
              </p:nvGrpSpPr>
              <p:grpSpPr bwMode="auto">
                <a:xfrm>
                  <a:off x="835001" y="2561852"/>
                  <a:ext cx="792162" cy="1223962"/>
                  <a:chOff x="1363082" y="3317217"/>
                  <a:chExt cx="792088" cy="1224136"/>
                </a:xfrm>
              </p:grpSpPr>
              <p:sp>
                <p:nvSpPr>
                  <p:cNvPr id="37" name="타원 36"/>
                  <p:cNvSpPr/>
                  <p:nvPr/>
                </p:nvSpPr>
                <p:spPr>
                  <a:xfrm>
                    <a:off x="1433953" y="3316516"/>
                    <a:ext cx="649176" cy="649304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38" name="양쪽 모서리가 둥근 사각형 37"/>
                  <p:cNvSpPr/>
                  <p:nvPr/>
                </p:nvSpPr>
                <p:spPr>
                  <a:xfrm>
                    <a:off x="1362527" y="3965820"/>
                    <a:ext cx="792027" cy="576278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35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1868115" y="2492896"/>
                  <a:ext cx="833223" cy="307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ctr" latinLnBrk="0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/>
                    <a:t>Request</a:t>
                  </a:r>
                  <a:endParaRPr lang="ko-KR" altLang="en-US" sz="1400"/>
                </a:p>
              </p:txBody>
            </p:sp>
            <p:sp>
              <p:nvSpPr>
                <p:cNvPr id="36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1938208" y="3620145"/>
                  <a:ext cx="956653" cy="307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ctr" latinLnBrk="0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/>
                    <a:t>Response</a:t>
                  </a:r>
                  <a:endParaRPr lang="ko-KR" altLang="en-US" sz="1400"/>
                </a:p>
              </p:txBody>
            </p:sp>
          </p:grpSp>
          <p:sp>
            <p:nvSpPr>
              <p:cNvPr id="31" name="TextBox 26"/>
              <p:cNvSpPr txBox="1">
                <a:spLocks noChangeArrowheads="1"/>
              </p:cNvSpPr>
              <p:nvPr/>
            </p:nvSpPr>
            <p:spPr bwMode="auto">
              <a:xfrm>
                <a:off x="753490" y="3824511"/>
                <a:ext cx="920427" cy="646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ko-KR" altLang="en-US" sz="1800"/>
                  <a:t>사용자</a:t>
                </a:r>
                <a:endParaRPr lang="en-US" altLang="ko-KR" sz="1800"/>
              </a:p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en-US" altLang="ko-KR" sz="1800"/>
                  <a:t>(Client)</a:t>
                </a:r>
                <a:endParaRPr lang="ko-KR" altLang="en-US" sz="1800"/>
              </a:p>
            </p:txBody>
          </p:sp>
        </p:grpSp>
        <p:sp>
          <p:nvSpPr>
            <p:cNvPr id="39" name="모서리가 둥근 직사각형 38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2738438" y="1495425"/>
              <a:ext cx="6226175" cy="47539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endParaRPr 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5672138" y="2392363"/>
              <a:ext cx="3076575" cy="357786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endParaRPr 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41" name="모서리가 둥근 직사각형 40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6804025" y="1790700"/>
              <a:ext cx="1911350" cy="3079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r>
                <a:rPr lang="ko-KR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서블릿 객체</a:t>
              </a:r>
              <a:endParaRPr 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42" name="모서리가 둥근 직사각형 41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2327275" y="1751013"/>
              <a:ext cx="1196975" cy="32067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r>
                <a:rPr lang="ko-KR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컨테이너</a:t>
              </a:r>
            </a:p>
          </p:txBody>
        </p:sp>
        <p:sp>
          <p:nvSpPr>
            <p:cNvPr id="43" name="모서리가 둥근 직사각형 42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3125788" y="2066925"/>
              <a:ext cx="1090612" cy="3762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r>
                <a:rPr lang="ko-KR" altLang="en-US" sz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호출 </a:t>
              </a:r>
              <a:r>
                <a:rPr lang="en-US" altLang="ko-KR" sz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/ </a:t>
              </a:r>
              <a:r>
                <a:rPr lang="ko-KR" altLang="en-US" sz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생성</a:t>
              </a:r>
              <a:endParaRPr lang="ko-KR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5761038" y="2684463"/>
              <a:ext cx="1003300" cy="53498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r>
                <a:rPr lang="en-US" altLang="ko-KR" sz="14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request</a:t>
              </a:r>
            </a:p>
            <a:p>
              <a:pPr algn="ctr" latinLnBrk="1">
                <a:spcAft>
                  <a:spcPts val="0"/>
                </a:spcAft>
                <a:defRPr/>
              </a:pPr>
              <a:r>
                <a:rPr lang="en-US" altLang="ko-KR" sz="14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response</a:t>
              </a:r>
              <a:endParaRPr lang="ko-KR" sz="14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5856288" y="2371725"/>
              <a:ext cx="749300" cy="3762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r>
                <a:rPr lang="ko-KR" altLang="en-US" sz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생성</a:t>
              </a:r>
              <a:endParaRPr lang="ko-KR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7064375" y="2568575"/>
              <a:ext cx="1477963" cy="3079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r>
                <a:rPr lang="en-US" altLang="ko-KR" sz="160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init</a:t>
              </a:r>
              <a:r>
                <a:rPr lang="en-US" altLang="ko-KR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메소드</a:t>
              </a:r>
              <a:endParaRPr 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7027863" y="3384550"/>
              <a:ext cx="1584325" cy="3079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r>
                <a:rPr lang="en-US" altLang="ko-KR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service </a:t>
              </a:r>
              <a:r>
                <a:rPr lang="ko-KR" altLang="en-US" sz="160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메소드</a:t>
              </a:r>
              <a:endParaRPr 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V="1">
              <a:off x="7667625" y="2135188"/>
              <a:ext cx="0" cy="215900"/>
            </a:xfrm>
            <a:prstGeom prst="straightConnector1">
              <a:avLst/>
            </a:prstGeom>
            <a:ln w="38100">
              <a:solidFill>
                <a:srgbClr val="7F7F7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모서리가 둥근 직사각형 48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6848475" y="2889250"/>
              <a:ext cx="1790700" cy="29051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anose="020B0600000101010101" pitchFamily="50" charset="-127"/>
                </a:rPr>
                <a:t>객체초기화</a:t>
              </a:r>
              <a:endParaRPr lang="ko-KR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flipH="1" flipV="1">
              <a:off x="2951163" y="2066925"/>
              <a:ext cx="325437" cy="577850"/>
            </a:xfrm>
            <a:prstGeom prst="straightConnector1">
              <a:avLst/>
            </a:prstGeom>
            <a:ln w="38100">
              <a:solidFill>
                <a:srgbClr val="7F7F7F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구부러진 연결선 50"/>
            <p:cNvCxnSpPr/>
            <p:nvPr/>
          </p:nvCxnSpPr>
          <p:spPr>
            <a:xfrm>
              <a:off x="6200775" y="3328988"/>
              <a:ext cx="784225" cy="241300"/>
            </a:xfrm>
            <a:prstGeom prst="curvedConnector3">
              <a:avLst>
                <a:gd name="adj1" fmla="val 34452"/>
              </a:avLst>
            </a:prstGeom>
            <a:ln w="3810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7743825" y="3122613"/>
              <a:ext cx="0" cy="215900"/>
            </a:xfrm>
            <a:prstGeom prst="straightConnector1">
              <a:avLst/>
            </a:prstGeom>
            <a:ln w="38100">
              <a:solidFill>
                <a:srgbClr val="7F7F7F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모서리가 둥근 직사각형 52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7064375" y="4043363"/>
              <a:ext cx="1582738" cy="3079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r>
                <a:rPr lang="en-US" altLang="ko-KR" sz="160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doGet</a:t>
              </a:r>
              <a:r>
                <a:rPr lang="en-US" altLang="ko-KR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60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doPost</a:t>
              </a:r>
              <a:endParaRPr 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54" name="모서리가 둥근 직사각형 53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6235700" y="3552825"/>
              <a:ext cx="749300" cy="3762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r>
                <a:rPr lang="ko-KR" altLang="en-US" sz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전달</a:t>
              </a:r>
              <a:endParaRPr lang="ko-KR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 flipV="1">
              <a:off x="7783513" y="3770313"/>
              <a:ext cx="0" cy="215900"/>
            </a:xfrm>
            <a:prstGeom prst="straightConnector1">
              <a:avLst/>
            </a:prstGeom>
            <a:ln w="38100">
              <a:solidFill>
                <a:srgbClr val="7F7F7F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모서리가 둥근 직사각형 55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7089775" y="5334814"/>
              <a:ext cx="1582738" cy="3079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r>
                <a:rPr lang="en-US" altLang="ko-KR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destroy</a:t>
              </a:r>
              <a:r>
                <a:rPr lang="ko-KR" altLang="en-US" sz="160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메소드</a:t>
              </a:r>
              <a:endParaRPr 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57" name="모서리가 둥근 직사각형 56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6958013" y="4545013"/>
              <a:ext cx="1790700" cy="2905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anose="020B0600000101010101" pitchFamily="50" charset="-127"/>
                </a:rPr>
                <a:t>request, response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anose="020B0600000101010101" pitchFamily="50" charset="-127"/>
                </a:rPr>
                <a:t>객체 데이터로 응답페이지 작성</a:t>
              </a:r>
              <a:endParaRPr lang="ko-KR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58" name="모서리가 둥근 직사각형 57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2843213" y="2789238"/>
              <a:ext cx="947737" cy="88265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  <a:cs typeface="굴림" panose="020B0600000101010101" pitchFamily="50" charset="-127"/>
                </a:rPr>
                <a:t>Filter</a:t>
              </a:r>
              <a:endParaRPr 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59" name="모서리가 둥근 직사각형 58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2411413" y="4521200"/>
              <a:ext cx="3549650" cy="8763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r>
                <a:rPr lang="ko-KR" altLang="en-US" sz="16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데이터 가공</a:t>
              </a:r>
              <a:endPara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spcAft>
                  <a:spcPts val="0"/>
                </a:spcAft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Request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내용 수정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변경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기록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(log)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Response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내용 압축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변경</a:t>
              </a:r>
              <a:endParaRPr 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 bwMode="auto">
            <a:xfrm>
              <a:off x="4081463" y="2981325"/>
              <a:ext cx="1079500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 bwMode="auto">
            <a:xfrm flipH="1">
              <a:off x="4081463" y="3560763"/>
              <a:ext cx="1079500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26"/>
            <p:cNvSpPr txBox="1">
              <a:spLocks noChangeArrowheads="1"/>
            </p:cNvSpPr>
            <p:nvPr/>
          </p:nvSpPr>
          <p:spPr bwMode="auto">
            <a:xfrm>
              <a:off x="4141788" y="2536825"/>
              <a:ext cx="8318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/>
                <a:t>Request</a:t>
              </a:r>
              <a:endParaRPr lang="ko-KR" altLang="en-US" sz="1400"/>
            </a:p>
          </p:txBody>
        </p:sp>
        <p:sp>
          <p:nvSpPr>
            <p:cNvPr id="63" name="TextBox 27"/>
            <p:cNvSpPr txBox="1">
              <a:spLocks noChangeArrowheads="1"/>
            </p:cNvSpPr>
            <p:nvPr/>
          </p:nvSpPr>
          <p:spPr bwMode="auto">
            <a:xfrm>
              <a:off x="4211638" y="3663950"/>
              <a:ext cx="9556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/>
                <a:t>Response</a:t>
              </a:r>
              <a:endParaRPr lang="ko-KR" altLang="en-US" sz="140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3328988" y="3706813"/>
              <a:ext cx="650875" cy="809625"/>
            </a:xfrm>
            <a:prstGeom prst="straightConnector1">
              <a:avLst/>
            </a:prstGeom>
            <a:ln w="57150">
              <a:solidFill>
                <a:srgbClr val="7F7F7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구부러진 연결선 64"/>
            <p:cNvCxnSpPr/>
            <p:nvPr/>
          </p:nvCxnSpPr>
          <p:spPr>
            <a:xfrm flipV="1">
              <a:off x="3594100" y="1955800"/>
              <a:ext cx="3101975" cy="754063"/>
            </a:xfrm>
            <a:prstGeom prst="curvedConnector3">
              <a:avLst>
                <a:gd name="adj1" fmla="val 22076"/>
              </a:avLst>
            </a:prstGeom>
            <a:ln w="38100"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/>
          <p:cNvCxnSpPr/>
          <p:nvPr/>
        </p:nvCxnSpPr>
        <p:spPr>
          <a:xfrm flipV="1">
            <a:off x="7672180" y="4661293"/>
            <a:ext cx="0" cy="215900"/>
          </a:xfrm>
          <a:prstGeom prst="straightConnector1">
            <a:avLst/>
          </a:prstGeom>
          <a:ln w="38100">
            <a:solidFill>
              <a:srgbClr val="7F7F7F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48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서블릿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필터 내부 동작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6238" y="1155700"/>
            <a:ext cx="8385175" cy="4560888"/>
            <a:chOff x="376238" y="1460500"/>
            <a:chExt cx="8385175" cy="4560888"/>
          </a:xfrm>
        </p:grpSpPr>
        <p:sp>
          <p:nvSpPr>
            <p:cNvPr id="29" name="직사각형 28"/>
            <p:cNvSpPr/>
            <p:nvPr/>
          </p:nvSpPr>
          <p:spPr>
            <a:xfrm>
              <a:off x="3305175" y="3119438"/>
              <a:ext cx="2130425" cy="160496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모서리가 둥근 직사각형 29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2535238" y="1495425"/>
              <a:ext cx="6226175" cy="1501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endParaRPr 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2700338" y="1855788"/>
              <a:ext cx="947737" cy="88265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  <a:cs typeface="굴림" panose="020B0600000101010101" pitchFamily="50" charset="-127"/>
                </a:rPr>
                <a:t>Filter</a:t>
              </a:r>
              <a:endParaRPr 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 bwMode="auto">
            <a:xfrm>
              <a:off x="1395413" y="2071688"/>
              <a:ext cx="1079500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 bwMode="auto">
            <a:xfrm flipH="1">
              <a:off x="1395413" y="2432050"/>
              <a:ext cx="1079500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8"/>
            <p:cNvGrpSpPr>
              <a:grpSpLocks/>
            </p:cNvGrpSpPr>
            <p:nvPr/>
          </p:nvGrpSpPr>
          <p:grpSpPr bwMode="auto">
            <a:xfrm>
              <a:off x="420688" y="1709738"/>
              <a:ext cx="792162" cy="1063625"/>
              <a:chOff x="1363082" y="3317217"/>
              <a:chExt cx="792088" cy="1224136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1434512" y="3317217"/>
                <a:ext cx="649227" cy="64860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양쪽 모서리가 둥근 사각형 35"/>
              <p:cNvSpPr/>
              <p:nvPr/>
            </p:nvSpPr>
            <p:spPr>
              <a:xfrm>
                <a:off x="1363082" y="3965826"/>
                <a:ext cx="792088" cy="57552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7" name="TextBox 26"/>
            <p:cNvSpPr txBox="1">
              <a:spLocks noChangeArrowheads="1"/>
            </p:cNvSpPr>
            <p:nvPr/>
          </p:nvSpPr>
          <p:spPr bwMode="auto">
            <a:xfrm>
              <a:off x="1454150" y="1685925"/>
              <a:ext cx="833438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/>
                <a:t>Request</a:t>
              </a:r>
              <a:endParaRPr lang="ko-KR" altLang="en-US" sz="1400"/>
            </a:p>
          </p:txBody>
        </p:sp>
        <p:sp>
          <p:nvSpPr>
            <p:cNvPr id="38" name="TextBox 27"/>
            <p:cNvSpPr txBox="1">
              <a:spLocks noChangeArrowheads="1"/>
            </p:cNvSpPr>
            <p:nvPr/>
          </p:nvSpPr>
          <p:spPr bwMode="auto">
            <a:xfrm>
              <a:off x="2103438" y="5753100"/>
              <a:ext cx="955675" cy="2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/>
                <a:t>Response</a:t>
              </a:r>
              <a:endParaRPr lang="ko-KR" altLang="en-US" sz="1400"/>
            </a:p>
          </p:txBody>
        </p:sp>
        <p:sp>
          <p:nvSpPr>
            <p:cNvPr id="39" name="TextBox 26"/>
            <p:cNvSpPr txBox="1">
              <a:spLocks noChangeArrowheads="1"/>
            </p:cNvSpPr>
            <p:nvPr/>
          </p:nvSpPr>
          <p:spPr bwMode="auto">
            <a:xfrm>
              <a:off x="376238" y="2773363"/>
              <a:ext cx="920750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800"/>
                <a:t>사용자</a:t>
              </a:r>
              <a:endParaRPr lang="en-US" altLang="ko-KR" sz="1800"/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800"/>
                <a:t>(Client)</a:t>
              </a:r>
              <a:endParaRPr lang="ko-KR" altLang="en-US" sz="1800"/>
            </a:p>
          </p:txBody>
        </p:sp>
        <p:cxnSp>
          <p:nvCxnSpPr>
            <p:cNvPr id="40" name="직선 화살표 연결선 39"/>
            <p:cNvCxnSpPr/>
            <p:nvPr/>
          </p:nvCxnSpPr>
          <p:spPr bwMode="auto">
            <a:xfrm>
              <a:off x="3779838" y="2144713"/>
              <a:ext cx="1079500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 bwMode="auto">
            <a:xfrm flipH="1">
              <a:off x="3779838" y="2432050"/>
              <a:ext cx="1079500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26"/>
            <p:cNvSpPr txBox="1">
              <a:spLocks noChangeArrowheads="1"/>
            </p:cNvSpPr>
            <p:nvPr/>
          </p:nvSpPr>
          <p:spPr bwMode="auto">
            <a:xfrm>
              <a:off x="3840163" y="1700213"/>
              <a:ext cx="8318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/>
                <a:t>Request</a:t>
              </a:r>
              <a:endParaRPr lang="ko-KR" altLang="en-US" sz="1400"/>
            </a:p>
          </p:txBody>
        </p:sp>
        <p:sp>
          <p:nvSpPr>
            <p:cNvPr id="43" name="TextBox 27"/>
            <p:cNvSpPr txBox="1">
              <a:spLocks noChangeArrowheads="1"/>
            </p:cNvSpPr>
            <p:nvPr/>
          </p:nvSpPr>
          <p:spPr bwMode="auto">
            <a:xfrm>
              <a:off x="3910013" y="2492375"/>
              <a:ext cx="9556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/>
                <a:t>Response</a:t>
              </a:r>
              <a:endParaRPr lang="ko-KR" altLang="en-US" sz="1400"/>
            </a:p>
          </p:txBody>
        </p:sp>
        <p:sp>
          <p:nvSpPr>
            <p:cNvPr id="44" name="모서리가 둥근 직사각형 43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2124075" y="1460500"/>
              <a:ext cx="1196975" cy="32067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r>
                <a:rPr lang="ko-KR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컨테이너</a:t>
              </a:r>
            </a:p>
          </p:txBody>
        </p:sp>
        <p:sp>
          <p:nvSpPr>
            <p:cNvPr id="45" name="모서리가 둥근 직사각형 44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4953000" y="1876425"/>
              <a:ext cx="1911350" cy="76041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r>
                <a:rPr lang="ko-KR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서블릿 객체</a:t>
              </a:r>
              <a:endParaRPr 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3427413" y="3903663"/>
              <a:ext cx="1582737" cy="3079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filter2</a:t>
              </a:r>
              <a:endParaRPr 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3427413" y="4273550"/>
              <a:ext cx="1582737" cy="3079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anose="020B0600000101010101" pitchFamily="50" charset="-127"/>
                </a:rPr>
                <a:t>filter1</a:t>
              </a:r>
              <a:endParaRPr 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48" name="왼쪽으로 구부러진 화살표 47"/>
            <p:cNvSpPr/>
            <p:nvPr/>
          </p:nvSpPr>
          <p:spPr>
            <a:xfrm flipV="1">
              <a:off x="5129213" y="4054475"/>
              <a:ext cx="223837" cy="377825"/>
            </a:xfrm>
            <a:prstGeom prst="curvedLef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꺾인 연결선 48"/>
            <p:cNvCxnSpPr>
              <a:endCxn id="29" idx="1"/>
            </p:cNvCxnSpPr>
            <p:nvPr/>
          </p:nvCxnSpPr>
          <p:spPr>
            <a:xfrm rot="16200000" flipH="1">
              <a:off x="2494756" y="3112295"/>
              <a:ext cx="1184275" cy="436562"/>
            </a:xfrm>
            <a:prstGeom prst="bentConnector2">
              <a:avLst/>
            </a:prstGeom>
            <a:ln w="57150">
              <a:solidFill>
                <a:srgbClr val="7F7F7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31"/>
            <p:cNvSpPr txBox="1">
              <a:spLocks noChangeArrowheads="1"/>
            </p:cNvSpPr>
            <p:nvPr/>
          </p:nvSpPr>
          <p:spPr bwMode="auto">
            <a:xfrm>
              <a:off x="3416300" y="3119438"/>
              <a:ext cx="13890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stack</a:t>
              </a:r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방식</a:t>
              </a:r>
            </a:p>
          </p:txBody>
        </p:sp>
        <p:sp>
          <p:nvSpPr>
            <p:cNvPr id="51" name="TextBox 26"/>
            <p:cNvSpPr txBox="1">
              <a:spLocks noChangeArrowheads="1"/>
            </p:cNvSpPr>
            <p:nvPr/>
          </p:nvSpPr>
          <p:spPr bwMode="auto">
            <a:xfrm>
              <a:off x="2063750" y="3357563"/>
              <a:ext cx="833438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/>
                <a:t>Request</a:t>
              </a:r>
              <a:endParaRPr lang="ko-KR" altLang="en-US" sz="140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348413" y="3092450"/>
              <a:ext cx="2082800" cy="160496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모서리가 둥근 직사각형 52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6470650" y="3876675"/>
              <a:ext cx="1582738" cy="3079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filter2</a:t>
              </a:r>
              <a:endParaRPr 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54" name="모서리가 둥근 직사각형 53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6470650" y="4244975"/>
              <a:ext cx="1582738" cy="3079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anose="020B0600000101010101" pitchFamily="50" charset="-127"/>
                </a:rPr>
                <a:t>filter1</a:t>
              </a:r>
              <a:endParaRPr 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55" name="왼쪽으로 구부러진 화살표 54"/>
            <p:cNvSpPr/>
            <p:nvPr/>
          </p:nvSpPr>
          <p:spPr>
            <a:xfrm>
              <a:off x="8132763" y="4075113"/>
              <a:ext cx="225425" cy="360362"/>
            </a:xfrm>
            <a:prstGeom prst="curvedLef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6" name="꺾인 연결선 55"/>
            <p:cNvCxnSpPr>
              <a:stCxn id="60" idx="2"/>
              <a:endCxn id="52" idx="2"/>
            </p:cNvCxnSpPr>
            <p:nvPr/>
          </p:nvCxnSpPr>
          <p:spPr>
            <a:xfrm rot="16200000" flipH="1">
              <a:off x="3728244" y="1035844"/>
              <a:ext cx="1958975" cy="5364163"/>
            </a:xfrm>
            <a:prstGeom prst="bentConnector3">
              <a:avLst>
                <a:gd name="adj1" fmla="val 153367"/>
              </a:avLst>
            </a:prstGeom>
            <a:ln w="57150">
              <a:solidFill>
                <a:srgbClr val="7F7F7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3368675" y="3827463"/>
              <a:ext cx="1690688" cy="828675"/>
            </a:xfrm>
            <a:prstGeom prst="rect">
              <a:avLst/>
            </a:prstGeom>
            <a:noFill/>
            <a:ln>
              <a:solidFill>
                <a:srgbClr val="ED1B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TextBox 53"/>
            <p:cNvSpPr txBox="1">
              <a:spLocks noChangeArrowheads="1"/>
            </p:cNvSpPr>
            <p:nvPr/>
          </p:nvSpPr>
          <p:spPr bwMode="auto">
            <a:xfrm>
              <a:off x="2268538" y="4797425"/>
              <a:ext cx="790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Chain</a:t>
              </a: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꺾인 연결선 58"/>
            <p:cNvCxnSpPr>
              <a:stCxn id="57" idx="2"/>
              <a:endCxn id="58" idx="2"/>
            </p:cNvCxnSpPr>
            <p:nvPr/>
          </p:nvCxnSpPr>
          <p:spPr>
            <a:xfrm rot="5400000">
              <a:off x="3183731" y="4136232"/>
              <a:ext cx="509587" cy="1549400"/>
            </a:xfrm>
            <a:prstGeom prst="bentConnector3">
              <a:avLst>
                <a:gd name="adj1" fmla="val 144750"/>
              </a:avLst>
            </a:prstGeom>
            <a:ln w="381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27"/>
            <p:cNvSpPr txBox="1">
              <a:spLocks noChangeArrowheads="1"/>
            </p:cNvSpPr>
            <p:nvPr/>
          </p:nvSpPr>
          <p:spPr bwMode="auto">
            <a:xfrm>
              <a:off x="1547813" y="2471738"/>
              <a:ext cx="957262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400"/>
                <a:t>Response</a:t>
              </a:r>
              <a:endParaRPr lang="ko-KR" altLang="en-US" sz="1400"/>
            </a:p>
          </p:txBody>
        </p:sp>
        <p:sp>
          <p:nvSpPr>
            <p:cNvPr id="61" name="오른쪽 화살표 60"/>
            <p:cNvSpPr/>
            <p:nvPr/>
          </p:nvSpPr>
          <p:spPr>
            <a:xfrm>
              <a:off x="5651500" y="4057650"/>
              <a:ext cx="504825" cy="379413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TextBox 72"/>
            <p:cNvSpPr txBox="1">
              <a:spLocks noChangeArrowheads="1"/>
            </p:cNvSpPr>
            <p:nvPr/>
          </p:nvSpPr>
          <p:spPr bwMode="auto">
            <a:xfrm>
              <a:off x="4729163" y="4787900"/>
              <a:ext cx="28670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service</a:t>
              </a:r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매소드 호출 후 </a:t>
              </a:r>
            </a:p>
          </p:txBody>
        </p:sp>
        <p:sp>
          <p:nvSpPr>
            <p:cNvPr id="63" name="모서리가 둥근 직사각형 62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5070475" y="3336925"/>
              <a:ext cx="1584325" cy="3079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spcAft>
                  <a:spcPts val="0"/>
                </a:spcAft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service()</a:t>
              </a:r>
              <a:endParaRPr 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64" name="오른쪽으로 구부러진 화살표 63"/>
            <p:cNvSpPr/>
            <p:nvPr/>
          </p:nvSpPr>
          <p:spPr>
            <a:xfrm flipV="1">
              <a:off x="4621213" y="3368675"/>
              <a:ext cx="288925" cy="355600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오른쪽으로 구부러진 화살표 64"/>
            <p:cNvSpPr/>
            <p:nvPr/>
          </p:nvSpPr>
          <p:spPr>
            <a:xfrm flipH="1">
              <a:off x="6769100" y="3433763"/>
              <a:ext cx="287338" cy="355600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862638" y="2684463"/>
              <a:ext cx="0" cy="565150"/>
            </a:xfrm>
            <a:prstGeom prst="line">
              <a:avLst/>
            </a:prstGeom>
            <a:ln w="381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802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Servlet Filter &amp; Wrapper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2878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서블릿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필터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4"/>
            <a:ext cx="7482242" cy="495770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javax.servlet.Filter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인터페이스를 상속받아 구현하는 클래스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HTTP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요청과 응답 사이에서 전달되는 데이터를 가로채 서비스에 맞게 </a:t>
            </a:r>
            <a:endParaRPr lang="en-US" altLang="ko-KR" spc="-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수정하는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필터링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작업을 수행할 수 있는 클래스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웹 브라우저가 필요한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서블릿을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호출할 경우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필터가 대신 호출되어 전달받은 정보를 수정하고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서블릿에게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넘기는 일종의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경유지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역할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Servlet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init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이나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destroy,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doGet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비슷한 모습을 보이며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Request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는 보안 관련 사항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요청 헤더와 바디 형식 지정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요청에 대한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log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기록 유지 등을 처리하고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Response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는 응답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스트림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압축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응답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스트림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내용 추가 및 수정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새로운 응답 작성 등 처리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446088" y="188913"/>
            <a:ext cx="8229600" cy="584200"/>
          </a:xfrm>
        </p:spPr>
        <p:txBody>
          <a:bodyPr/>
          <a:lstStyle/>
          <a:p>
            <a:pPr>
              <a:defRPr/>
            </a:pPr>
            <a:r>
              <a:rPr b="1" err="1" smtClean="0"/>
              <a:t>서블릿</a:t>
            </a:r>
            <a:r>
              <a:rPr b="1" smtClean="0"/>
              <a:t> 필터</a:t>
            </a:r>
            <a:endParaRPr lang="en-US" altLang="ko-KR" b="1"/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 flipH="1">
            <a:off x="436563" y="904875"/>
            <a:ext cx="5214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800" b="1">
                <a:latin typeface="Tahoma" panose="020B0604030504040204" pitchFamily="34" charset="0"/>
                <a:cs typeface="Tahoma" panose="020B0604030504040204" pitchFamily="34" charset="0"/>
              </a:rPr>
              <a:t>DD</a:t>
            </a:r>
            <a:r>
              <a:rPr lang="ko-KR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설정</a:t>
            </a:r>
            <a:r>
              <a:rPr lang="en-US" altLang="ko-KR" sz="2800" b="1">
                <a:latin typeface="Tahoma" panose="020B0604030504040204" pitchFamily="34" charset="0"/>
                <a:cs typeface="Tahoma" panose="020B0604030504040204" pitchFamily="34" charset="0"/>
              </a:rPr>
              <a:t>(web.xml)</a:t>
            </a:r>
          </a:p>
        </p:txBody>
      </p:sp>
      <p:sp>
        <p:nvSpPr>
          <p:cNvPr id="20484" name="직사각형 3"/>
          <p:cNvSpPr>
            <a:spLocks noChangeArrowheads="1"/>
          </p:cNvSpPr>
          <p:nvPr/>
        </p:nvSpPr>
        <p:spPr bwMode="auto">
          <a:xfrm>
            <a:off x="755650" y="1651000"/>
            <a:ext cx="82692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Tx/>
              <a:buNone/>
            </a:pPr>
            <a:r>
              <a:rPr lang="en-US" altLang="ko-KR" sz="2400" b="1"/>
              <a:t>Filter</a:t>
            </a:r>
            <a:r>
              <a:rPr lang="ko-KR" altLang="en-US" sz="2400" b="1"/>
              <a:t>등록</a:t>
            </a:r>
            <a:endParaRPr lang="en-US" altLang="ko-KR" sz="2400" b="1"/>
          </a:p>
          <a:p>
            <a:pPr>
              <a:buFontTx/>
              <a:buNone/>
            </a:pPr>
            <a:r>
              <a:rPr lang="en-US" altLang="ko-KR" sz="2000">
                <a:solidFill>
                  <a:srgbClr val="0000FF"/>
                </a:solidFill>
              </a:rPr>
              <a:t>    &lt;filter&gt;</a:t>
            </a:r>
          </a:p>
          <a:p>
            <a:pPr>
              <a:buFontTx/>
              <a:buNone/>
            </a:pPr>
            <a:r>
              <a:rPr lang="en-US" altLang="ko-KR" sz="2000">
                <a:solidFill>
                  <a:srgbClr val="0000FF"/>
                </a:solidFill>
              </a:rPr>
              <a:t>         &lt;filter-name&gt;</a:t>
            </a:r>
            <a:r>
              <a:rPr lang="ko-KR" altLang="en-US" sz="2000">
                <a:solidFill>
                  <a:srgbClr val="0000FF"/>
                </a:solidFill>
              </a:rPr>
              <a:t>필터설정이름</a:t>
            </a:r>
            <a:r>
              <a:rPr lang="en-US" altLang="ko-KR" sz="2000">
                <a:solidFill>
                  <a:srgbClr val="0000FF"/>
                </a:solidFill>
              </a:rPr>
              <a:t>&lt;/filter-name&gt;</a:t>
            </a:r>
          </a:p>
          <a:p>
            <a:pPr>
              <a:buFontTx/>
              <a:buNone/>
            </a:pPr>
            <a:r>
              <a:rPr lang="en-US" altLang="ko-KR" sz="2000">
                <a:solidFill>
                  <a:srgbClr val="0000FF"/>
                </a:solidFill>
              </a:rPr>
              <a:t>         &lt;filter-class&gt;</a:t>
            </a:r>
            <a:r>
              <a:rPr lang="ko-KR" altLang="en-US" sz="2000">
                <a:solidFill>
                  <a:srgbClr val="0000FF"/>
                </a:solidFill>
              </a:rPr>
              <a:t>필터를 구현한 클래스</a:t>
            </a:r>
            <a:r>
              <a:rPr lang="en-US" altLang="ko-KR" sz="2000">
                <a:solidFill>
                  <a:srgbClr val="0000FF"/>
                </a:solidFill>
              </a:rPr>
              <a:t>&lt;/filter-class&gt;</a:t>
            </a:r>
          </a:p>
          <a:p>
            <a:pPr>
              <a:buFontTx/>
              <a:buNone/>
            </a:pPr>
            <a:r>
              <a:rPr lang="en-US" altLang="ko-KR" sz="2000">
                <a:solidFill>
                  <a:srgbClr val="0000FF"/>
                </a:solidFill>
              </a:rPr>
              <a:t>         &lt;init-param&gt; // filter</a:t>
            </a:r>
            <a:r>
              <a:rPr lang="ko-KR" altLang="en-US" sz="2000">
                <a:solidFill>
                  <a:srgbClr val="0000FF"/>
                </a:solidFill>
              </a:rPr>
              <a:t>에서 사용할 값 설정</a:t>
            </a:r>
            <a:endParaRPr lang="en-US" altLang="ko-KR" sz="200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en-US" altLang="ko-KR" sz="2000">
                <a:solidFill>
                  <a:srgbClr val="0000FF"/>
                </a:solidFill>
              </a:rPr>
              <a:t>	 &lt;param-name&gt;</a:t>
            </a:r>
            <a:r>
              <a:rPr lang="ko-KR" altLang="en-US" sz="2000">
                <a:solidFill>
                  <a:srgbClr val="0000FF"/>
                </a:solidFill>
              </a:rPr>
              <a:t>초기값설정이름</a:t>
            </a:r>
            <a:r>
              <a:rPr lang="en-US" altLang="ko-KR" sz="2000">
                <a:solidFill>
                  <a:srgbClr val="0000FF"/>
                </a:solidFill>
              </a:rPr>
              <a:t>&lt;/param-name&gt;</a:t>
            </a:r>
          </a:p>
          <a:p>
            <a:pPr>
              <a:buFontTx/>
              <a:buNone/>
            </a:pPr>
            <a:r>
              <a:rPr lang="en-US" altLang="ko-KR" sz="2000">
                <a:solidFill>
                  <a:srgbClr val="0000FF"/>
                </a:solidFill>
              </a:rPr>
              <a:t>            &lt;param-value&gt;</a:t>
            </a:r>
            <a:r>
              <a:rPr lang="ko-KR" altLang="en-US" sz="2000">
                <a:solidFill>
                  <a:srgbClr val="0000FF"/>
                </a:solidFill>
              </a:rPr>
              <a:t>설정값</a:t>
            </a:r>
            <a:r>
              <a:rPr lang="en-US" altLang="ko-KR" sz="2000">
                <a:solidFill>
                  <a:srgbClr val="0000FF"/>
                </a:solidFill>
              </a:rPr>
              <a:t>&lt;/param-value&gt;</a:t>
            </a:r>
          </a:p>
          <a:p>
            <a:pPr>
              <a:buFontTx/>
              <a:buNone/>
            </a:pPr>
            <a:r>
              <a:rPr lang="en-US" altLang="ko-KR" sz="2000">
                <a:solidFill>
                  <a:srgbClr val="0000FF"/>
                </a:solidFill>
              </a:rPr>
              <a:t>         &lt;/init-param&gt;</a:t>
            </a:r>
          </a:p>
          <a:p>
            <a:pPr>
              <a:buFontTx/>
              <a:buNone/>
            </a:pPr>
            <a:r>
              <a:rPr lang="en-US" altLang="ko-KR" sz="2000">
                <a:solidFill>
                  <a:srgbClr val="0000FF"/>
                </a:solidFill>
              </a:rPr>
              <a:t>     &lt;/filter&gt;  </a:t>
            </a:r>
          </a:p>
        </p:txBody>
      </p:sp>
    </p:spTree>
    <p:extLst>
      <p:ext uri="{BB962C8B-B14F-4D97-AF65-F5344CB8AC3E}">
        <p14:creationId xmlns:p14="http://schemas.microsoft.com/office/powerpoint/2010/main" val="68573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446088" y="188913"/>
            <a:ext cx="8229600" cy="584200"/>
          </a:xfrm>
        </p:spPr>
        <p:txBody>
          <a:bodyPr/>
          <a:lstStyle/>
          <a:p>
            <a:pPr>
              <a:defRPr/>
            </a:pPr>
            <a:r>
              <a:rPr b="1" err="1" smtClean="0"/>
              <a:t>서블릿</a:t>
            </a:r>
            <a:r>
              <a:rPr b="1" smtClean="0"/>
              <a:t> 필터</a:t>
            </a:r>
            <a:endParaRPr lang="en-US" altLang="ko-KR" b="1"/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 flipH="1">
            <a:off x="436563" y="836613"/>
            <a:ext cx="5214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800" b="1">
                <a:latin typeface="Tahoma" panose="020B0604030504040204" pitchFamily="34" charset="0"/>
                <a:cs typeface="Tahoma" panose="020B0604030504040204" pitchFamily="34" charset="0"/>
              </a:rPr>
              <a:t>DD</a:t>
            </a:r>
            <a:r>
              <a:rPr lang="ko-KR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설정</a:t>
            </a:r>
            <a:r>
              <a:rPr lang="en-US" altLang="ko-KR" sz="2800" b="1">
                <a:latin typeface="Tahoma" panose="020B0604030504040204" pitchFamily="34" charset="0"/>
                <a:cs typeface="Tahoma" panose="020B0604030504040204" pitchFamily="34" charset="0"/>
              </a:rPr>
              <a:t>(web.xml)</a:t>
            </a:r>
          </a:p>
        </p:txBody>
      </p:sp>
      <p:sp>
        <p:nvSpPr>
          <p:cNvPr id="22532" name="직사각형 3"/>
          <p:cNvSpPr>
            <a:spLocks noChangeArrowheads="1"/>
          </p:cNvSpPr>
          <p:nvPr/>
        </p:nvSpPr>
        <p:spPr bwMode="auto">
          <a:xfrm>
            <a:off x="755650" y="1416050"/>
            <a:ext cx="8269288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Tx/>
              <a:buNone/>
            </a:pPr>
            <a:r>
              <a:rPr lang="en-US" altLang="ko-KR" sz="2400" b="1"/>
              <a:t>Filter-Mapping(url</a:t>
            </a:r>
            <a:r>
              <a:rPr lang="ko-KR" altLang="en-US" sz="2400" b="1"/>
              <a:t>패턴과 매핑</a:t>
            </a:r>
            <a:r>
              <a:rPr lang="en-US" altLang="ko-KR" sz="2400" b="1"/>
              <a:t>)</a:t>
            </a:r>
          </a:p>
          <a:p>
            <a:pPr>
              <a:buFontTx/>
              <a:buNone/>
            </a:pPr>
            <a:r>
              <a:rPr lang="en-US" altLang="ko-KR" sz="2000">
                <a:solidFill>
                  <a:srgbClr val="0000FF"/>
                </a:solidFill>
              </a:rPr>
              <a:t>    &lt;filter-mapping&gt;</a:t>
            </a:r>
          </a:p>
          <a:p>
            <a:pPr>
              <a:buFontTx/>
              <a:buNone/>
            </a:pPr>
            <a:r>
              <a:rPr lang="en-US" altLang="ko-KR" sz="2000">
                <a:solidFill>
                  <a:srgbClr val="0000FF"/>
                </a:solidFill>
              </a:rPr>
              <a:t>         &lt;filter-name&gt;</a:t>
            </a:r>
            <a:r>
              <a:rPr lang="ko-KR" altLang="en-US" sz="2000">
                <a:solidFill>
                  <a:srgbClr val="0000FF"/>
                </a:solidFill>
              </a:rPr>
              <a:t>등록된 필터이름</a:t>
            </a:r>
            <a:r>
              <a:rPr lang="en-US" altLang="ko-KR" sz="2000">
                <a:solidFill>
                  <a:srgbClr val="0000FF"/>
                </a:solidFill>
              </a:rPr>
              <a:t>&lt;/filter-name&gt;</a:t>
            </a:r>
          </a:p>
          <a:p>
            <a:pPr>
              <a:buFontTx/>
              <a:buNone/>
            </a:pPr>
            <a:r>
              <a:rPr lang="en-US" altLang="ko-KR" sz="2000">
                <a:solidFill>
                  <a:srgbClr val="0000FF"/>
                </a:solidFill>
              </a:rPr>
              <a:t>         &lt;url-pattern&gt;</a:t>
            </a:r>
            <a:r>
              <a:rPr lang="ko-KR" altLang="en-US" sz="2000">
                <a:solidFill>
                  <a:srgbClr val="0000FF"/>
                </a:solidFill>
              </a:rPr>
              <a:t>요청한 페이지 형식</a:t>
            </a:r>
            <a:r>
              <a:rPr lang="en-US" altLang="ko-KR" sz="2000">
                <a:solidFill>
                  <a:srgbClr val="0000FF"/>
                </a:solidFill>
              </a:rPr>
              <a:t>&lt;/url-pattern&gt;</a:t>
            </a:r>
          </a:p>
          <a:p>
            <a:pPr>
              <a:buFontTx/>
              <a:buNone/>
            </a:pPr>
            <a:r>
              <a:rPr lang="en-US" altLang="ko-KR" sz="2000">
                <a:solidFill>
                  <a:srgbClr val="0000FF"/>
                </a:solidFill>
              </a:rPr>
              <a:t>     &lt;/filter-mapping&gt;  </a:t>
            </a:r>
          </a:p>
          <a:p>
            <a:pPr>
              <a:buFontTx/>
              <a:buNone/>
            </a:pPr>
            <a:endParaRPr lang="en-US" altLang="ko-KR" sz="100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ko-KR" altLang="en-US" sz="2400" b="1"/>
              <a:t>서블릿과 필터 맵핑</a:t>
            </a:r>
            <a:r>
              <a:rPr lang="en-US" altLang="ko-KR" sz="2400" b="1"/>
              <a:t>(</a:t>
            </a:r>
            <a:r>
              <a:rPr lang="ko-KR" altLang="en-US" sz="2400" b="1"/>
              <a:t>필터 적용 서블릿지정</a:t>
            </a:r>
            <a:r>
              <a:rPr lang="en-US" altLang="ko-KR" sz="2400" b="1"/>
              <a:t>)</a:t>
            </a:r>
          </a:p>
          <a:p>
            <a:pPr>
              <a:buFontTx/>
              <a:buNone/>
            </a:pPr>
            <a:r>
              <a:rPr lang="en-US" altLang="ko-KR" sz="2000">
                <a:solidFill>
                  <a:srgbClr val="0000FF"/>
                </a:solidFill>
              </a:rPr>
              <a:t>    &lt;filter-mapping&gt;</a:t>
            </a:r>
          </a:p>
          <a:p>
            <a:pPr>
              <a:buFontTx/>
              <a:buNone/>
            </a:pPr>
            <a:r>
              <a:rPr lang="en-US" altLang="ko-KR" sz="2000">
                <a:solidFill>
                  <a:srgbClr val="0000FF"/>
                </a:solidFill>
              </a:rPr>
              <a:t>         &lt;filter-name&gt;</a:t>
            </a:r>
            <a:r>
              <a:rPr lang="ko-KR" altLang="en-US" sz="2000">
                <a:solidFill>
                  <a:srgbClr val="0000FF"/>
                </a:solidFill>
              </a:rPr>
              <a:t>등록된 필터이름</a:t>
            </a:r>
            <a:r>
              <a:rPr lang="en-US" altLang="ko-KR" sz="2000">
                <a:solidFill>
                  <a:srgbClr val="0000FF"/>
                </a:solidFill>
              </a:rPr>
              <a:t>&lt;/filter-name&gt;</a:t>
            </a:r>
          </a:p>
          <a:p>
            <a:pPr>
              <a:buFontTx/>
              <a:buNone/>
            </a:pPr>
            <a:r>
              <a:rPr lang="en-US" altLang="ko-KR" sz="2000">
                <a:solidFill>
                  <a:srgbClr val="0000FF"/>
                </a:solidFill>
              </a:rPr>
              <a:t>         &lt;servlet-name&gt;</a:t>
            </a:r>
            <a:r>
              <a:rPr lang="ko-KR" altLang="en-US" sz="2000">
                <a:solidFill>
                  <a:srgbClr val="0000FF"/>
                </a:solidFill>
              </a:rPr>
              <a:t>적용할 서블릿명</a:t>
            </a:r>
            <a:r>
              <a:rPr lang="en-US" altLang="ko-KR" sz="2000">
                <a:solidFill>
                  <a:srgbClr val="0000FF"/>
                </a:solidFill>
              </a:rPr>
              <a:t>&lt;/servlet-name&gt;</a:t>
            </a:r>
          </a:p>
          <a:p>
            <a:pPr>
              <a:buFontTx/>
              <a:buNone/>
            </a:pPr>
            <a:r>
              <a:rPr lang="en-US" altLang="ko-KR" sz="2000">
                <a:solidFill>
                  <a:srgbClr val="0000FF"/>
                </a:solidFill>
              </a:rPr>
              <a:t>     &lt;/filter-mapping&gt; </a:t>
            </a:r>
          </a:p>
          <a:p>
            <a:pPr>
              <a:buFontTx/>
              <a:buNone/>
            </a:pPr>
            <a:endParaRPr lang="en-US" altLang="ko-KR" sz="200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en-US" altLang="ko-KR" sz="1600" b="1"/>
              <a:t> ** </a:t>
            </a:r>
            <a:r>
              <a:rPr lang="ko-KR" altLang="en-US" sz="1600" b="1"/>
              <a:t>매핑하는방법이 두가지 </a:t>
            </a:r>
            <a:r>
              <a:rPr lang="en-US" altLang="ko-KR" sz="1600" b="1"/>
              <a:t>/ </a:t>
            </a:r>
            <a:r>
              <a:rPr lang="ko-KR" altLang="en-US" sz="1600" b="1"/>
              <a:t> </a:t>
            </a:r>
            <a:r>
              <a:rPr lang="en-US" altLang="ko-KR" sz="1600" b="1"/>
              <a:t>url-pattern</a:t>
            </a:r>
            <a:r>
              <a:rPr lang="ko-KR" altLang="en-US" sz="1600" b="1"/>
              <a:t>이 우선적용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428432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446088" y="188913"/>
            <a:ext cx="8229600" cy="584200"/>
          </a:xfrm>
        </p:spPr>
        <p:txBody>
          <a:bodyPr/>
          <a:lstStyle/>
          <a:p>
            <a:pPr>
              <a:defRPr/>
            </a:pPr>
            <a:r>
              <a:rPr b="1" err="1" smtClean="0"/>
              <a:t>서블릿</a:t>
            </a:r>
            <a:r>
              <a:rPr b="1" smtClean="0"/>
              <a:t> 필터</a:t>
            </a:r>
            <a:endParaRPr lang="en-US" altLang="ko-KR" b="1"/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 flipH="1">
            <a:off x="436563" y="928688"/>
            <a:ext cx="5214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클래스 설정</a:t>
            </a:r>
            <a:r>
              <a:rPr lang="en-US" altLang="ko-KR" sz="2800" b="1">
                <a:latin typeface="Tahoma" panose="020B0604030504040204" pitchFamily="34" charset="0"/>
                <a:cs typeface="Tahoma" panose="020B0604030504040204" pitchFamily="34" charset="0"/>
              </a:rPr>
              <a:t>(java</a:t>
            </a:r>
            <a:r>
              <a:rPr lang="ko-KR" altLang="en-US" sz="2800" b="1">
                <a:latin typeface="Tahoma" panose="020B0604030504040204" pitchFamily="34" charset="0"/>
                <a:cs typeface="Tahoma" panose="020B0604030504040204" pitchFamily="34" charset="0"/>
              </a:rPr>
              <a:t>코드</a:t>
            </a:r>
            <a:r>
              <a:rPr lang="en-US" altLang="ko-KR" sz="2800" b="1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24580" name="직사각형 3"/>
          <p:cNvSpPr>
            <a:spLocks noChangeArrowheads="1"/>
          </p:cNvSpPr>
          <p:nvPr/>
        </p:nvSpPr>
        <p:spPr bwMode="auto">
          <a:xfrm>
            <a:off x="755650" y="1557338"/>
            <a:ext cx="8269288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  </a:t>
            </a:r>
            <a:r>
              <a:rPr lang="en-US" altLang="ko-KR" sz="2000">
                <a:solidFill>
                  <a:srgbClr val="0000FF"/>
                </a:solidFill>
              </a:rPr>
              <a:t>public class </a:t>
            </a:r>
            <a:r>
              <a:rPr lang="ko-KR" altLang="en-US" sz="2000">
                <a:solidFill>
                  <a:srgbClr val="0000FF"/>
                </a:solidFill>
              </a:rPr>
              <a:t>클래스명 </a:t>
            </a:r>
            <a:r>
              <a:rPr lang="en-US" altLang="ko-KR" sz="2000">
                <a:solidFill>
                  <a:srgbClr val="0000FF"/>
                </a:solidFill>
              </a:rPr>
              <a:t>implements Filter</a:t>
            </a:r>
          </a:p>
          <a:p>
            <a:pPr>
              <a:buFontTx/>
              <a:buNone/>
            </a:pPr>
            <a:r>
              <a:rPr lang="en-US" altLang="ko-KR" sz="2000"/>
              <a:t>  {</a:t>
            </a:r>
          </a:p>
          <a:p>
            <a:pPr>
              <a:buFontTx/>
              <a:buNone/>
            </a:pPr>
            <a:r>
              <a:rPr lang="en-US" altLang="ko-KR" sz="2000"/>
              <a:t>       @Override</a:t>
            </a:r>
          </a:p>
          <a:p>
            <a:pPr>
              <a:buFontTx/>
              <a:buNone/>
            </a:pPr>
            <a:r>
              <a:rPr lang="en-US" altLang="ko-KR" sz="2000"/>
              <a:t>         </a:t>
            </a:r>
            <a:r>
              <a:rPr lang="en-US" altLang="ko-KR" sz="2000">
                <a:solidFill>
                  <a:srgbClr val="0000FF"/>
                </a:solidFill>
              </a:rPr>
              <a:t>public</a:t>
            </a:r>
            <a:r>
              <a:rPr lang="en-US" altLang="ko-KR" sz="2000"/>
              <a:t> </a:t>
            </a:r>
            <a:r>
              <a:rPr lang="en-US" altLang="ko-KR" sz="2000">
                <a:solidFill>
                  <a:srgbClr val="0000FF"/>
                </a:solidFill>
              </a:rPr>
              <a:t>void init(FilterConfig config) throws ServletException</a:t>
            </a:r>
          </a:p>
          <a:p>
            <a:pPr>
              <a:buFontTx/>
              <a:buNone/>
            </a:pPr>
            <a:r>
              <a:rPr lang="en-US" altLang="ko-KR" sz="2000"/>
              <a:t>         {            Filter</a:t>
            </a:r>
            <a:r>
              <a:rPr lang="ko-KR" altLang="en-US" sz="2000"/>
              <a:t>호출시 작업 설정       </a:t>
            </a:r>
            <a:r>
              <a:rPr lang="en-US" altLang="ko-KR" sz="2000"/>
              <a:t>}</a:t>
            </a:r>
          </a:p>
          <a:p>
            <a:pPr>
              <a:buFontTx/>
              <a:buNone/>
            </a:pPr>
            <a:r>
              <a:rPr lang="en-US" altLang="ko-KR" sz="2000"/>
              <a:t>        @Override</a:t>
            </a:r>
          </a:p>
          <a:p>
            <a:pPr>
              <a:buFontTx/>
              <a:buNone/>
            </a:pPr>
            <a:r>
              <a:rPr lang="en-US" altLang="ko-KR" sz="2000"/>
              <a:t>         </a:t>
            </a:r>
            <a:r>
              <a:rPr lang="en-US" altLang="ko-KR" sz="2000">
                <a:solidFill>
                  <a:srgbClr val="0000FF"/>
                </a:solidFill>
              </a:rPr>
              <a:t>public void doFilter(ServletRequest req, ServletResponse resp,</a:t>
            </a:r>
          </a:p>
          <a:p>
            <a:pPr>
              <a:buFontTx/>
              <a:buNone/>
            </a:pPr>
            <a:r>
              <a:rPr lang="en-US" altLang="ko-KR" sz="2000">
                <a:solidFill>
                  <a:srgbClr val="0000FF"/>
                </a:solidFill>
              </a:rPr>
              <a:t>                                   FilterChain chain) throws ServletException,</a:t>
            </a:r>
          </a:p>
          <a:p>
            <a:pPr>
              <a:buFontTx/>
              <a:buNone/>
            </a:pPr>
            <a:r>
              <a:rPr lang="en-US" altLang="ko-KR" sz="2000">
                <a:solidFill>
                  <a:srgbClr val="0000FF"/>
                </a:solidFill>
              </a:rPr>
              <a:t>                                                                    IOException</a:t>
            </a:r>
          </a:p>
          <a:p>
            <a:pPr>
              <a:buFontTx/>
              <a:buNone/>
            </a:pPr>
            <a:r>
              <a:rPr lang="en-US" altLang="ko-KR" sz="2000"/>
              <a:t>          {            </a:t>
            </a:r>
            <a:r>
              <a:rPr lang="ko-KR" altLang="en-US" sz="2000"/>
              <a:t>필터링 작업할 내용         </a:t>
            </a:r>
            <a:r>
              <a:rPr lang="en-US" altLang="ko-KR" sz="2000"/>
              <a:t>}</a:t>
            </a:r>
          </a:p>
          <a:p>
            <a:pPr>
              <a:buFontTx/>
              <a:buNone/>
            </a:pPr>
            <a:r>
              <a:rPr lang="en-US" altLang="ko-KR" sz="2000"/>
              <a:t>        @Override</a:t>
            </a:r>
          </a:p>
          <a:p>
            <a:pPr>
              <a:buFontTx/>
              <a:buNone/>
            </a:pPr>
            <a:r>
              <a:rPr lang="en-US" altLang="ko-KR" sz="2000"/>
              <a:t>         </a:t>
            </a:r>
            <a:r>
              <a:rPr lang="en-US" altLang="ko-KR" sz="2000">
                <a:solidFill>
                  <a:srgbClr val="0000FF"/>
                </a:solidFill>
              </a:rPr>
              <a:t>public void destroy()</a:t>
            </a:r>
          </a:p>
          <a:p>
            <a:pPr>
              <a:buFontTx/>
              <a:buNone/>
            </a:pPr>
            <a:r>
              <a:rPr lang="en-US" altLang="ko-KR" sz="2000"/>
              <a:t>          {  </a:t>
            </a:r>
            <a:r>
              <a:rPr lang="ko-KR" altLang="en-US" sz="2000"/>
              <a:t>삭제시 작업 설정                     </a:t>
            </a:r>
            <a:r>
              <a:rPr lang="en-US" altLang="ko-KR" sz="2000"/>
              <a:t>}</a:t>
            </a:r>
          </a:p>
          <a:p>
            <a:pPr>
              <a:buFontTx/>
              <a:buNone/>
            </a:pPr>
            <a:r>
              <a:rPr lang="en-US" altLang="ko-KR" sz="200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36050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Servlet Filter &amp; Wrapper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79339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Filter Interface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5"/>
            <a:ext cx="7482242" cy="467728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en-US" altLang="ko-KR" spc="-100" dirty="0" err="1" smtClean="0">
                <a:solidFill>
                  <a:schemeClr val="tx1"/>
                </a:solidFill>
                <a:latin typeface="+mn-ea"/>
              </a:rPr>
              <a:t>init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pc="-100" dirty="0" err="1" smtClean="0">
                <a:solidFill>
                  <a:schemeClr val="tx1"/>
                </a:solidFill>
                <a:latin typeface="+mn-ea"/>
              </a:rPr>
              <a:t>FilterConfig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pc="-100" dirty="0" err="1" smtClean="0">
                <a:solidFill>
                  <a:schemeClr val="tx1"/>
                </a:solidFill>
                <a:latin typeface="+mn-ea"/>
              </a:rPr>
              <a:t>config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웹 컨테이너가 필터를 호출할 경우 해당 </a:t>
            </a:r>
            <a:r>
              <a:rPr lang="ko-KR" altLang="en-US" spc="-100" dirty="0" err="1" smtClean="0">
                <a:solidFill>
                  <a:schemeClr val="tx1"/>
                </a:solidFill>
                <a:latin typeface="+mn-ea"/>
              </a:rPr>
              <a:t>메소드가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 호출되어</a:t>
            </a:r>
            <a:endParaRPr lang="en-US" altLang="ko-KR" spc="-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필터 객체를 생성하며 초기화 </a:t>
            </a:r>
            <a:endParaRPr lang="en-US" altLang="ko-KR" spc="-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spc="-1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400" spc="-100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400" spc="-100" dirty="0" smtClean="0">
                <a:solidFill>
                  <a:schemeClr val="tx1"/>
                </a:solidFill>
                <a:latin typeface="+mn-ea"/>
              </a:rPr>
              <a:t>매개변수 </a:t>
            </a:r>
            <a:r>
              <a:rPr lang="en-US" altLang="ko-KR" sz="1400" spc="-100" dirty="0" err="1" smtClean="0">
                <a:solidFill>
                  <a:schemeClr val="tx1"/>
                </a:solidFill>
                <a:latin typeface="+mn-ea"/>
              </a:rPr>
              <a:t>FilterConfig</a:t>
            </a:r>
            <a:r>
              <a:rPr lang="ko-KR" altLang="en-US" sz="1400" spc="-100" dirty="0" smtClean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1400" spc="-100" dirty="0" smtClean="0">
                <a:solidFill>
                  <a:schemeClr val="tx1"/>
                </a:solidFill>
                <a:latin typeface="+mn-ea"/>
              </a:rPr>
              <a:t>web.xml</a:t>
            </a:r>
            <a:r>
              <a:rPr lang="ko-KR" altLang="en-US" sz="1400" spc="-100" dirty="0" smtClean="0">
                <a:solidFill>
                  <a:schemeClr val="tx1"/>
                </a:solidFill>
                <a:latin typeface="+mn-ea"/>
              </a:rPr>
              <a:t>에 있는 </a:t>
            </a:r>
            <a:r>
              <a:rPr lang="en-US" altLang="ko-KR" sz="1400" spc="-100" dirty="0" smtClean="0">
                <a:solidFill>
                  <a:schemeClr val="tx1"/>
                </a:solidFill>
                <a:latin typeface="+mn-ea"/>
              </a:rPr>
              <a:t>&lt;filter&gt;</a:t>
            </a:r>
            <a:r>
              <a:rPr lang="ko-KR" altLang="en-US" sz="1400" spc="-100" dirty="0" smtClean="0">
                <a:solidFill>
                  <a:schemeClr val="tx1"/>
                </a:solidFill>
                <a:latin typeface="+mn-ea"/>
              </a:rPr>
              <a:t>정보를 가지고 있음</a:t>
            </a:r>
            <a:endParaRPr lang="en-US" altLang="ko-KR" sz="1400" spc="-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en-US" altLang="ko-KR" spc="-100" dirty="0" err="1" smtClean="0">
                <a:solidFill>
                  <a:schemeClr val="tx1"/>
                </a:solidFill>
                <a:latin typeface="+mn-ea"/>
              </a:rPr>
              <a:t>doFilter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pc="-100" dirty="0" err="1" smtClean="0">
                <a:solidFill>
                  <a:schemeClr val="tx1"/>
                </a:solidFill>
                <a:latin typeface="+mn-ea"/>
              </a:rPr>
              <a:t>ServletRequest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pc="-100" dirty="0" err="1" smtClean="0">
                <a:solidFill>
                  <a:schemeClr val="tx1"/>
                </a:solidFill>
                <a:latin typeface="+mn-ea"/>
              </a:rPr>
              <a:t>req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pc="-100" dirty="0" err="1" smtClean="0">
                <a:solidFill>
                  <a:schemeClr val="tx1"/>
                </a:solidFill>
                <a:latin typeface="+mn-ea"/>
              </a:rPr>
              <a:t>ServletResponse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 res, </a:t>
            </a:r>
            <a:r>
              <a:rPr lang="en-US" altLang="ko-KR" spc="-100" dirty="0" err="1" smtClean="0">
                <a:solidFill>
                  <a:schemeClr val="tx1"/>
                </a:solidFill>
                <a:latin typeface="+mn-ea"/>
              </a:rPr>
              <a:t>FilterChain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 chain)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필터가 수행될 때 구동하는 </a:t>
            </a:r>
            <a:r>
              <a:rPr lang="ko-KR" altLang="en-US" spc="-100" dirty="0" err="1" smtClean="0">
                <a:solidFill>
                  <a:schemeClr val="tx1"/>
                </a:solidFill>
                <a:latin typeface="+mn-ea"/>
              </a:rPr>
              <a:t>메소드로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pc="-100" dirty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요청 객체와 응답 객체를 사용해 일련의 작업을 수행한 뒤</a:t>
            </a:r>
            <a:endParaRPr lang="en-US" altLang="ko-KR" spc="-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pc="-1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chain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을 통해 가공된 값을 목적지로 전송</a:t>
            </a:r>
            <a:endParaRPr lang="en-US" altLang="ko-KR" spc="-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- destroy()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pc="-100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역할이 끝난 필터는 웹 컨테이너에 의해 해당 </a:t>
            </a:r>
            <a:r>
              <a:rPr lang="ko-KR" altLang="en-US" spc="-100" dirty="0" err="1" smtClean="0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pc="-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pc="-100" dirty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spc="-100" dirty="0" smtClean="0">
                <a:solidFill>
                  <a:schemeClr val="tx1"/>
                </a:solidFill>
                <a:latin typeface="+mn-ea"/>
              </a:rPr>
              <a:t>호출하고 소멸</a:t>
            </a:r>
            <a:endParaRPr lang="en-US" altLang="ko-KR" spc="-1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49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4081</TotalTime>
  <Words>645</Words>
  <Application>Microsoft Office PowerPoint</Application>
  <PresentationFormat>화면 슬라이드 쇼(4:3)</PresentationFormat>
  <Paragraphs>200</Paragraphs>
  <Slides>16</Slides>
  <Notes>15</Notes>
  <HiddenSlides>7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Lato Black</vt:lpstr>
      <vt:lpstr>굴림</vt:lpstr>
      <vt:lpstr>맑은 고딕</vt:lpstr>
      <vt:lpstr>Arial</vt:lpstr>
      <vt:lpstr>Calibri</vt:lpstr>
      <vt:lpstr>Calibri Light</vt:lpstr>
      <vt:lpstr>Tahoma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서블릿 필터</vt:lpstr>
      <vt:lpstr>서블릿 필터</vt:lpstr>
      <vt:lpstr>서블릿 필터</vt:lpstr>
      <vt:lpstr>PowerPoint 프레젠테이션</vt:lpstr>
      <vt:lpstr>서블릿 필터</vt:lpstr>
      <vt:lpstr>서블릿 필터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ParkSinwoo</cp:lastModifiedBy>
  <cp:revision>165</cp:revision>
  <dcterms:created xsi:type="dcterms:W3CDTF">2018-04-10T03:44:26Z</dcterms:created>
  <dcterms:modified xsi:type="dcterms:W3CDTF">2019-07-17T06:09:33Z</dcterms:modified>
</cp:coreProperties>
</file>