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4" r:id="rId2"/>
    <p:sldId id="328" r:id="rId3"/>
    <p:sldId id="431" r:id="rId4"/>
    <p:sldId id="439" r:id="rId5"/>
    <p:sldId id="441" r:id="rId6"/>
    <p:sldId id="442" r:id="rId7"/>
    <p:sldId id="445" r:id="rId8"/>
    <p:sldId id="446" r:id="rId9"/>
    <p:sldId id="447" r:id="rId10"/>
    <p:sldId id="448" r:id="rId11"/>
    <p:sldId id="450" r:id="rId12"/>
    <p:sldId id="449" r:id="rId13"/>
    <p:sldId id="452" r:id="rId14"/>
    <p:sldId id="453" r:id="rId15"/>
    <p:sldId id="45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6B9B8"/>
    <a:srgbClr val="653D3D"/>
    <a:srgbClr val="BDD7EE"/>
    <a:srgbClr val="C00000"/>
    <a:srgbClr val="2F5597"/>
    <a:srgbClr val="BF9000"/>
    <a:srgbClr val="262626"/>
    <a:srgbClr val="548235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65" autoAdjust="0"/>
    <p:restoredTop sz="96327" autoAdjust="0"/>
  </p:normalViewPr>
  <p:slideViewPr>
    <p:cSldViewPr snapToGrid="0">
      <p:cViewPr varScale="1">
        <p:scale>
          <a:sx n="96" d="100"/>
          <a:sy n="96" d="100"/>
        </p:scale>
        <p:origin x="726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AF5D-79AE-4EC4-A4C7-1364798DE2A4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9F56-0720-42C2-9A8A-E2FC60FE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265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73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468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892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774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786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DUP_EMPNO EXCEPTION;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PRAGMA EXCEPTION_INIT(DUP_EMPNO, -00001);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endParaRPr lang="en-US" altLang="ko-KR" dirty="0"/>
          </a:p>
          <a:p>
            <a:r>
              <a:rPr lang="en-US" altLang="ko-KR" dirty="0"/>
              <a:t>DUP_EMPNO</a:t>
            </a:r>
            <a:r>
              <a:rPr lang="ko-KR" altLang="en-US" dirty="0"/>
              <a:t>라는 </a:t>
            </a:r>
            <a:r>
              <a:rPr lang="en-US" altLang="ko-KR" dirty="0"/>
              <a:t>EXCEPTION</a:t>
            </a:r>
            <a:r>
              <a:rPr lang="ko-KR" altLang="en-US" dirty="0"/>
              <a:t>을 지정해준 후</a:t>
            </a:r>
            <a:endParaRPr lang="en-US" altLang="ko-KR" dirty="0"/>
          </a:p>
          <a:p>
            <a:r>
              <a:rPr lang="en-US" altLang="ko-KR" dirty="0"/>
              <a:t>ORA -00001</a:t>
            </a:r>
            <a:r>
              <a:rPr lang="ko-KR" altLang="en-US" baseline="0" dirty="0"/>
              <a:t> 에러가 나면</a:t>
            </a:r>
            <a:r>
              <a:rPr lang="ko-KR" altLang="en-US" dirty="0"/>
              <a:t> </a:t>
            </a:r>
            <a:r>
              <a:rPr lang="en-US" altLang="ko-KR" dirty="0"/>
              <a:t>DUP_EMPNO</a:t>
            </a:r>
            <a:r>
              <a:rPr lang="ko-KR" altLang="en-US" dirty="0"/>
              <a:t>가 처리하겠다 </a:t>
            </a:r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그렇다면 </a:t>
            </a:r>
            <a:r>
              <a:rPr lang="en-US" altLang="ko-KR" dirty="0"/>
              <a:t>-00001</a:t>
            </a:r>
            <a:r>
              <a:rPr lang="ko-KR" altLang="en-US" dirty="0"/>
              <a:t>은</a:t>
            </a:r>
            <a:r>
              <a:rPr lang="en-US" altLang="ko-KR" baseline="0" dirty="0"/>
              <a:t> </a:t>
            </a:r>
            <a:r>
              <a:rPr lang="ko-KR" altLang="en-US" baseline="0" dirty="0"/>
              <a:t>무엇이냐</a:t>
            </a:r>
            <a:r>
              <a:rPr lang="en-US" altLang="ko-KR" baseline="0" dirty="0"/>
              <a:t>? DECLARE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EXCEPTION</a:t>
            </a:r>
            <a:r>
              <a:rPr lang="ko-KR" altLang="en-US" baseline="0" dirty="0"/>
              <a:t>을 지우고 실행해보면 해당 에러가 뜨고</a:t>
            </a:r>
            <a:endParaRPr lang="en-US" altLang="ko-KR" baseline="0" dirty="0"/>
          </a:p>
          <a:p>
            <a:r>
              <a:rPr lang="en-US" altLang="ko-KR" dirty="0"/>
              <a:t>  </a:t>
            </a:r>
            <a:r>
              <a:rPr lang="ko-KR" altLang="en-US" dirty="0"/>
              <a:t>그 때 에러에 </a:t>
            </a:r>
            <a:r>
              <a:rPr lang="en-US" altLang="ko-KR" dirty="0"/>
              <a:t>ORA</a:t>
            </a:r>
            <a:r>
              <a:rPr lang="en-US" altLang="ko-KR" baseline="0" dirty="0"/>
              <a:t> -00001</a:t>
            </a:r>
            <a:r>
              <a:rPr lang="ko-KR" altLang="en-US" baseline="0" dirty="0"/>
              <a:t>이 뜬다 기본적으로 </a:t>
            </a:r>
            <a:r>
              <a:rPr lang="en-US" altLang="ko-KR" baseline="0" dirty="0"/>
              <a:t>ORA</a:t>
            </a:r>
            <a:r>
              <a:rPr lang="ko-KR" altLang="en-US" baseline="0" dirty="0"/>
              <a:t>는 인식하기 때문에 그냥 써주면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======================================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DUP_EMPNO</a:t>
            </a:r>
            <a:r>
              <a:rPr lang="ko-KR" altLang="en-US" dirty="0"/>
              <a:t>가 발생하면 </a:t>
            </a:r>
            <a:r>
              <a:rPr lang="en-US" altLang="ko-KR" dirty="0"/>
              <a:t>THEN</a:t>
            </a:r>
            <a:r>
              <a:rPr lang="ko-KR" altLang="en-US" dirty="0"/>
              <a:t>이하 구문 실행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89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Procedural Language extension to SQL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999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484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518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724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453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972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02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3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33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5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58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7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9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2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2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2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2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0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5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0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36D6-BF79-4C2E-B73D-2F6B3EE9200F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3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54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PL/SQL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7868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PL/SQL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5538" y="1052513"/>
            <a:ext cx="366581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반복문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BASIC LOOP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8256" y="1604962"/>
            <a:ext cx="9961563" cy="3746528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DECLARE</a:t>
            </a: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N NUMBER := 1;</a:t>
            </a: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BEGIN</a:t>
            </a: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	LOOP</a:t>
            </a: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		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DBMS_OUTPUT.PUT_LINE(N);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	N := N + 1;</a:t>
            </a:r>
          </a:p>
          <a:p>
            <a:pPr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	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IF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N &gt; 5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THEN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EXIT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		END IF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END LOOP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END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</a:p>
        </p:txBody>
      </p:sp>
      <p:pic>
        <p:nvPicPr>
          <p:cNvPr id="13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321" y="2722576"/>
            <a:ext cx="320675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0091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PL/SQL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5538" y="1052513"/>
            <a:ext cx="375237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반복문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WHILE LOOP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8256" y="1604962"/>
            <a:ext cx="9961563" cy="2967038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DECLARE</a:t>
            </a: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N NUMBER := 1;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BEGIN</a:t>
            </a: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	WHILE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N &lt;= 5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LOOP</a:t>
            </a: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		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DBMS_OUTPUT.PUT_LINE(N);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	N := N + 1;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END LOOP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END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</a:p>
        </p:txBody>
      </p:sp>
      <p:pic>
        <p:nvPicPr>
          <p:cNvPr id="9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965" y="2450306"/>
            <a:ext cx="27241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768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PL/SQL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5538" y="1052513"/>
            <a:ext cx="338849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반복문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FOR LOOP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8256" y="1604962"/>
            <a:ext cx="9961563" cy="403134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BEGIN</a:t>
            </a: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	FOR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N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IN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1..5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LOOP</a:t>
            </a: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		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DBMS_OUTPUT.PUT_LINE(N);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END LOOP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END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</a:p>
          <a:p>
            <a:pPr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BEGIN</a:t>
            </a: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	FOR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N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IN REVERSE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1..5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LOOP</a:t>
            </a: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		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DBMS_OUTPUT.PUT_LINE(N);</a:t>
            </a: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	END LOOP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END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</a:p>
        </p:txBody>
      </p:sp>
      <p:pic>
        <p:nvPicPr>
          <p:cNvPr id="6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133" y="1984193"/>
            <a:ext cx="28479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133" y="3874905"/>
            <a:ext cx="26860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646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PL/SQL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5538" y="1052513"/>
            <a:ext cx="969367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타입 변수 선언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테이블 타입의 변수 선언과 초기화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 값 출력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8256" y="1604961"/>
            <a:ext cx="9961563" cy="511063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DECLARE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TYPE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EMP_ID_TABLE_TYPE 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IS TABLE OF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EMPLOYEE.EMP_ID%TYPE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INDEX BY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BINARY_INTEGER;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TYPE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EMP_NAME_TABLE_TYPE 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IS TABLE OF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EMPLOYEE.EMP_NAME%TYPE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INDEX BY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BINARY_INTEGER;</a:t>
            </a:r>
          </a:p>
          <a:p>
            <a:pPr>
              <a:defRPr/>
            </a:pP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	EMP_ID_TABLE EMP_ID_TABLE_TYPE;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	EMP_NAME_TABLE EMP_NAME_TABLE_TYPE;</a:t>
            </a:r>
          </a:p>
          <a:p>
            <a:pPr>
              <a:defRPr/>
            </a:pP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	I BINARY_INTEGER := 0;</a:t>
            </a:r>
          </a:p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BEGIN</a:t>
            </a:r>
          </a:p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	FOR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K 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IN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(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EMP_ID, EMP_NAME 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FROM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EMPLOYEE) 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LOOP</a:t>
            </a:r>
          </a:p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		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I := I + 1;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		EMP_ID_TABLE(I) := K.EMP_ID;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		EMP_NAME_TABLE(I) := K.EMP_NAME;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END LOOP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	FOR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J 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IN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1..I 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LOOP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		DBMS_OUTPUT.PUT_LINE(‘EMP_ID : ’ || EMP_ID_TABLE(J) || ‘, EMP_NAME : ’ || EMP_NAME_TABLE(J));</a:t>
            </a:r>
          </a:p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	END LOOP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;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END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/</a:t>
            </a:r>
          </a:p>
        </p:txBody>
      </p:sp>
      <p:pic>
        <p:nvPicPr>
          <p:cNvPr id="8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478" y="1723728"/>
            <a:ext cx="2290285" cy="401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22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PL/SQL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5538" y="1052513"/>
            <a:ext cx="969367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타입 변수 선언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레코드 타입의 변수 선언과 초기화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 값 출력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8256" y="1604961"/>
            <a:ext cx="9961563" cy="500570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DECLARE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TYPE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EMP_RECORD_TYPE 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IS RECORD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		EMP_ID EMPLOYEE.EMP_ID%TYPE,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		EMP_NAME EMPLOYEE.EMP_NAME%TYPE,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		DEPT_TITLE DEPARTMENT.DEPT_TITLE%TITLE,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		JOB_NAME JOB.JOB_NAME%TYPE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	);</a:t>
            </a:r>
          </a:p>
          <a:p>
            <a:pPr>
              <a:defRPr/>
            </a:pP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	EMP_RECORD EMP_RECORD_TYPE;</a:t>
            </a:r>
          </a:p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BEGIN</a:t>
            </a:r>
          </a:p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	SELECT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EMP_ID, EMP_NAME, DEPT_TITLE, JOB_NAME 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INTO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EMP_RECORD</a:t>
            </a:r>
          </a:p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	FROM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EMPLOYEE E, DEPARTMENT D, JOB J</a:t>
            </a:r>
          </a:p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	WHERE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E.DEPT_CODE = D.DEPT_ID</a:t>
            </a:r>
          </a:p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	         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AND E.JOB_CODE = J.JOB_CODE</a:t>
            </a:r>
          </a:p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	         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AND EMP_NAME = ‘&amp;EMP_NAME’;</a:t>
            </a:r>
          </a:p>
          <a:p>
            <a:pPr>
              <a:defRPr/>
            </a:pP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	DBMS_OUTPUT.PUT_LINE(‘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사번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: ’ || EMP_RECORD.EMP_ID);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	DBMS_OUTPUT.PUT_LINE(‘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: ’ || EMP_RECORD.EMP_NAME);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	DBMS_OUTPUT.PUT_LINE(‘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부서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: ’ || EMP_RECORD.DEPT_TITLE);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	DBMS_OUTPUT.PUT_LINE(‘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직급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: ’ || EMP_RECORD.JOB_NAME);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END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/</a:t>
            </a:r>
          </a:p>
        </p:txBody>
      </p:sp>
      <p:pic>
        <p:nvPicPr>
          <p:cNvPr id="6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044" y="4356075"/>
            <a:ext cx="27241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919" y="2249462"/>
            <a:ext cx="26384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042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PL/SQL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5538" y="1052513"/>
            <a:ext cx="928010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예외처리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미리 정의되지 않은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오라클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SERVER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에러 예외 처리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8256" y="1604962"/>
            <a:ext cx="9961563" cy="337177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DECLARE</a:t>
            </a: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DUP_EMPNO EXCEPTION;</a:t>
            </a: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PRAGMA EXCEPTION_INIT(DUP_EMPNO, -00001);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BEGIN</a:t>
            </a: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	UPDATE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EMPLOYEE </a:t>
            </a: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	SET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EMP_ID = ‘&amp;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사번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’</a:t>
            </a: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	WHERE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EMP_ID = 200;</a:t>
            </a: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EXCEPTION</a:t>
            </a: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	WHEN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DUP_EMPNO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THEN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DBMS_OUTPUT.PUT_LINE(‘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이미 존재하는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사번입니다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.’);</a:t>
            </a: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END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</a:p>
        </p:txBody>
      </p:sp>
      <p:pic>
        <p:nvPicPr>
          <p:cNvPr id="11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804" y="3187700"/>
            <a:ext cx="26765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804" y="1604962"/>
            <a:ext cx="2530475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505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PL/SQL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33413" y="1125538"/>
            <a:ext cx="10931525" cy="1078016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Procedural Language extension to SQL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의 약자로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오라클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자체에 내장되어 있는 절차적 언어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SQL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의 단점을 보완하여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SQL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문장 내에서 변수의 정의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조건처리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반복처리 등 지원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25538" y="2345350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구조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36923"/>
              </p:ext>
            </p:extLst>
          </p:nvPr>
        </p:nvGraphicFramePr>
        <p:xfrm>
          <a:off x="1432393" y="3208030"/>
          <a:ext cx="9315554" cy="3012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4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1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구조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설명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DECLARE</a:t>
                      </a:r>
                      <a:r>
                        <a:rPr lang="en-US" altLang="ko-KR" baseline="0" dirty="0"/>
                        <a:t> SECTION</a:t>
                      </a:r>
                    </a:p>
                    <a:p>
                      <a:pPr algn="ctr" latinLnBrk="1"/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 err="1"/>
                        <a:t>선언부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DECLARE</a:t>
                      </a:r>
                      <a:r>
                        <a:rPr lang="ko-KR" altLang="en-US" dirty="0"/>
                        <a:t>로 시작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변수나 상수를 선언하는 부분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EXECUTABLE SECTION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실행부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BEGIN</a:t>
                      </a:r>
                      <a:r>
                        <a:rPr lang="ko-KR" altLang="en-US" dirty="0"/>
                        <a:t>으로 시작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제어문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 err="1"/>
                        <a:t>반복문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함수 정의 등 </a:t>
                      </a:r>
                      <a:r>
                        <a:rPr lang="ko-KR" altLang="en-US" baseline="0" dirty="0" err="1"/>
                        <a:t>로직</a:t>
                      </a:r>
                      <a:r>
                        <a:rPr lang="ko-KR" altLang="en-US" baseline="0" dirty="0"/>
                        <a:t> 기술</a:t>
                      </a:r>
                      <a:endParaRPr lang="en-US" altLang="ko-KR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9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EXCEPTION</a:t>
                      </a:r>
                      <a:r>
                        <a:rPr lang="en-US" altLang="ko-KR" baseline="0" dirty="0"/>
                        <a:t> SECTION</a:t>
                      </a:r>
                    </a:p>
                    <a:p>
                      <a:pPr algn="ctr" latinLnBrk="1"/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 err="1"/>
                        <a:t>예외처리부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EXCEPTION</a:t>
                      </a:r>
                      <a:r>
                        <a:rPr lang="ko-KR" altLang="en-US" dirty="0"/>
                        <a:t>으로 시작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예외사항 발생 시 해결하기 위한 문장 기술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360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PL/SQL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25538" y="1052513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28256" y="1604962"/>
            <a:ext cx="9961563" cy="319189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SET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SERVEROUTPUT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ON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*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프로시저를 사용하여 출력하는 내용을 화면에 보여주도록 설정하는 환경변수로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기본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값은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OFF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여서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ON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으로 변경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BEGIN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DBMS_OUTPUT.PUT_LINE(‘HELLO WORLD’);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END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* PUT_LINE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이라는 프로시저를 이용하여 출력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(DBMS_OTUPUT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패키지에 속해있음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pic>
        <p:nvPicPr>
          <p:cNvPr id="1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510" y="3069431"/>
            <a:ext cx="367823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535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PL/SQL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5538" y="1052513"/>
            <a:ext cx="793678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타입 변수 선언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변수의 선언과 초기화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 값 출력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8256" y="1604961"/>
            <a:ext cx="9961563" cy="403134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DECLARE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EMP_ID NUMBER;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EMP_NAME VARCHAR2(30);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BEGIN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EMP_ID := 888;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EMP_NAME := ‘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배장남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’;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DBMS_OUTPUT.PUT_LINE(‘EMP_ID : ’ || EMP_ID);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DBMS_OUTPUT.PUT_LINE(‘EMP_NAME : ’ || EMP_NAME);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END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</a:p>
        </p:txBody>
      </p:sp>
      <p:pic>
        <p:nvPicPr>
          <p:cNvPr id="10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156" y="2841098"/>
            <a:ext cx="3978567" cy="1175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147873" y="3353835"/>
            <a:ext cx="284937" cy="24777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585083" y="3716096"/>
            <a:ext cx="284937" cy="24777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80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PL/SQL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5538" y="1052513"/>
            <a:ext cx="927689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타입 변수 선언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레퍼런스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변수의 선언과 초기화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 값 출력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8256" y="1604962"/>
            <a:ext cx="9961563" cy="4690908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DECLARE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EMP_ID EMPLOYEE.EMP_ID%TYPE;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EMP_NAME EMPLOYEE.EMP_NAME%TYPE;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BEGIN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	SELECT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EMP_ID, EMP_NAME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	INTO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EMP_ID, EMP_NAME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	FROM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	WHERE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EMP_ID = ‘&amp;EMP_ID’;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	DBMS_OUTPUT.PUT_LINE(‘EMP_ID : ’ || EMP_ID);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DBMS_OUTPUT.PUT_LINE(‘EMP_NAME : ’ || EMP_NAME);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END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206972" y="3169752"/>
            <a:ext cx="3395930" cy="15153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221" y="3607438"/>
            <a:ext cx="3240088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528" y="1895320"/>
            <a:ext cx="26574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81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PL/SQL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5538" y="1052513"/>
            <a:ext cx="1055731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타입 변수 선언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한 행에 대한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ROWTYPE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변수의 선언과 초기화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값 출력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8256" y="1604961"/>
            <a:ext cx="9961563" cy="4630947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DECLARE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E EMPLOYEE%ROWTYPE;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BEGIN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	SELECT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*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INTO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E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	FROM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	WHERE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EMP_ID = ‘&amp;EMP_ID’;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	DBMS_OUTPUT.PUT_LINE(‘EMP_ID : ’ || E.EMP_ID);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DBMS_OUTPUT.PUT_LINE(‘EMP_NAME : ’ || E.EMP_NAME);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DBMS_OUTPUT.PUT_LINE(‘EMP_NO : ’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||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E.EMP_NO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DBMS_OUTPUT.PUT_LINE(‘SALARY : ’ || E.SALARY);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END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8511706" y="2308387"/>
            <a:ext cx="3273425" cy="3224094"/>
            <a:chOff x="7987051" y="2252142"/>
            <a:chExt cx="3273425" cy="3224094"/>
          </a:xfrm>
        </p:grpSpPr>
        <p:pic>
          <p:nvPicPr>
            <p:cNvPr id="10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7051" y="4107811"/>
              <a:ext cx="3273425" cy="136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그림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0264" y="2252142"/>
              <a:ext cx="2667000" cy="140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00388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PL/SQL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5538" y="1052513"/>
            <a:ext cx="4831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선택문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IF ~ THEN ~ END IF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8256" y="1604961"/>
            <a:ext cx="9961563" cy="500570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DECLARE</a:t>
            </a:r>
          </a:p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EMP_ID EMPLOYEE.EMP_ID%TYPE;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	EMP_NAME EMPLOYEE.EMP_NAME%TYPE;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	SALARY EMPLOYEE.SALARY%TYPE;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	BONUS EMPLOYEE.BONUS%TYPE;</a:t>
            </a:r>
          </a:p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BEGIN</a:t>
            </a:r>
          </a:p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	SELECT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EMP_ID, EMP_NAME, SALARY, NVL(BONUS, 0) </a:t>
            </a:r>
          </a:p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	INTO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EMP_ID, EMP_NAME, SALARY, BONUS</a:t>
            </a:r>
          </a:p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	FROM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	WHERE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EMP_ID = ‘&amp;EMP_ID’;</a:t>
            </a:r>
          </a:p>
          <a:p>
            <a:pPr>
              <a:defRPr/>
            </a:pP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	DBMS_OUTPUT.PUT_LINE(‘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사번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: ’ || EMP_ID);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	DBMS_OUTPUT.PUT_LINE(‘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: ’ || EMP_NAME);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	DBMS_OUTPUT.PUT_LINE(‘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급여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: ’ || SALARY);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	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(BONUS = 0)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		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THEN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DBMS_OUTPUT.PUT_LINE(‘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보너스를 지급받지 않는 사원입니다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.’);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END IF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defRPr/>
            </a:pP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	DBMS_OUTPUT.PUT_LINE(‘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보너스율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: ‘ || BONUS * 100 || ‘%’);</a:t>
            </a:r>
          </a:p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END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/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9349229" y="1510025"/>
            <a:ext cx="2447925" cy="5100637"/>
            <a:chOff x="9064416" y="1202414"/>
            <a:chExt cx="2447925" cy="5100637"/>
          </a:xfrm>
        </p:grpSpPr>
        <p:pic>
          <p:nvPicPr>
            <p:cNvPr id="6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4416" y="2669793"/>
              <a:ext cx="2346325" cy="941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4416" y="1202414"/>
              <a:ext cx="2447925" cy="1331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그림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4416" y="3746648"/>
              <a:ext cx="2447925" cy="1335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그림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4416" y="5217201"/>
              <a:ext cx="2346325" cy="1085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25552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PL/SQL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5538" y="1052513"/>
            <a:ext cx="593303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선택문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IF ~ THEN ~ ELSE ~ END IF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8256" y="1604961"/>
            <a:ext cx="9961563" cy="508065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</a:rPr>
              <a:t>DECLARE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	EMP_ID EMPLOYEE.EMP_ID%TYPE;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	EMP_NAME EMPLOYEE.EMP_NAME%TYPE;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	DEPT_TITLE DEPARTMENT.DEPT_TITLE%TYPE;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	NATIONAL_CODE LOCATION.NATIONAL_CODE%TYPE;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	TEAM VARCHAR2(20);</a:t>
            </a:r>
          </a:p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</a:rPr>
              <a:t>BEGIN</a:t>
            </a:r>
          </a:p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</a:rPr>
              <a:t>	SELECT</a:t>
            </a:r>
            <a:r>
              <a:rPr lang="en-US" altLang="ko-KR" sz="1400" dirty="0">
                <a:solidFill>
                  <a:schemeClr val="tx1"/>
                </a:solidFill>
              </a:rPr>
              <a:t> EMP_ID, EMP_NAME, DEPT_TITLE, NATIONAL_CODE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b="1" dirty="0">
                <a:solidFill>
                  <a:schemeClr val="tx1"/>
                </a:solidFill>
              </a:rPr>
              <a:t>INTO</a:t>
            </a:r>
            <a:r>
              <a:rPr lang="en-US" altLang="ko-KR" sz="1400" dirty="0">
                <a:solidFill>
                  <a:schemeClr val="tx1"/>
                </a:solidFill>
              </a:rPr>
              <a:t> EMP_ID, EMP_NAME, DEPT_TITLE, NATIONAL_CODE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b="1" dirty="0">
                <a:solidFill>
                  <a:schemeClr val="tx1"/>
                </a:solidFill>
              </a:rPr>
              <a:t>FROM</a:t>
            </a:r>
            <a:r>
              <a:rPr lang="en-US" altLang="ko-KR" sz="1400" dirty="0">
                <a:solidFill>
                  <a:schemeClr val="tx1"/>
                </a:solidFill>
              </a:rPr>
              <a:t> EMPLOYEE E, DEPARTMENT D, LOCATION L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b="1" dirty="0">
                <a:solidFill>
                  <a:schemeClr val="tx1"/>
                </a:solidFill>
              </a:rPr>
              <a:t>WHERE</a:t>
            </a:r>
            <a:r>
              <a:rPr lang="en-US" altLang="ko-KR" sz="1400" dirty="0">
                <a:solidFill>
                  <a:schemeClr val="tx1"/>
                </a:solidFill>
              </a:rPr>
              <a:t> E.DEPT_CODE = D. DEPT_ID AND D.LOCATION_ID = L.LOCAL_CODE AND EMP_ID = '&amp;EMP_ID';</a:t>
            </a:r>
          </a:p>
          <a:p>
            <a:pPr>
              <a:defRPr/>
            </a:pPr>
            <a:endParaRPr lang="en-US" altLang="ko-KR" sz="14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</a:rPr>
              <a:t>	IF</a:t>
            </a:r>
            <a:r>
              <a:rPr lang="en-US" altLang="ko-KR" sz="1400" dirty="0">
                <a:solidFill>
                  <a:schemeClr val="tx1"/>
                </a:solidFill>
              </a:rPr>
              <a:t>(NATIONAL_CODE = 'KO') </a:t>
            </a:r>
            <a:r>
              <a:rPr lang="en-US" altLang="ko-KR" sz="1400" b="1" dirty="0">
                <a:solidFill>
                  <a:schemeClr val="tx1"/>
                </a:solidFill>
              </a:rPr>
              <a:t>THEN</a:t>
            </a:r>
            <a:r>
              <a:rPr lang="en-US" altLang="ko-KR" sz="1400" dirty="0">
                <a:solidFill>
                  <a:schemeClr val="tx1"/>
                </a:solidFill>
              </a:rPr>
              <a:t> TEAM := '</a:t>
            </a:r>
            <a:r>
              <a:rPr lang="ko-KR" altLang="en-US" sz="1400" dirty="0" err="1">
                <a:solidFill>
                  <a:schemeClr val="tx1"/>
                </a:solidFill>
              </a:rPr>
              <a:t>국내팀</a:t>
            </a:r>
            <a:r>
              <a:rPr lang="en-US" altLang="ko-KR" sz="1400" dirty="0">
                <a:solidFill>
                  <a:schemeClr val="tx1"/>
                </a:solidFill>
              </a:rPr>
              <a:t>';</a:t>
            </a:r>
          </a:p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</a:rPr>
              <a:t>	ELSE</a:t>
            </a:r>
            <a:r>
              <a:rPr lang="en-US" altLang="ko-KR" sz="1400" dirty="0">
                <a:solidFill>
                  <a:schemeClr val="tx1"/>
                </a:solidFill>
              </a:rPr>
              <a:t> TEAM := '</a:t>
            </a:r>
            <a:r>
              <a:rPr lang="ko-KR" altLang="en-US" sz="1400" dirty="0" err="1">
                <a:solidFill>
                  <a:schemeClr val="tx1"/>
                </a:solidFill>
              </a:rPr>
              <a:t>해외팀</a:t>
            </a:r>
            <a:r>
              <a:rPr lang="en-US" altLang="ko-KR" sz="1400" dirty="0">
                <a:solidFill>
                  <a:schemeClr val="tx1"/>
                </a:solidFill>
              </a:rPr>
              <a:t>';</a:t>
            </a:r>
          </a:p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</a:rPr>
              <a:t>	END IF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	DBMS_OUTPUT.PUT_LINE('</a:t>
            </a:r>
            <a:r>
              <a:rPr lang="ko-KR" altLang="en-US" sz="1400" dirty="0" err="1">
                <a:solidFill>
                  <a:schemeClr val="tx1"/>
                </a:solidFill>
              </a:rPr>
              <a:t>사번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: ' || EMP_ID);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	DBMS_OUTPUT.PUT_LINE('</a:t>
            </a:r>
            <a:r>
              <a:rPr lang="ko-KR" altLang="en-US" sz="1400" dirty="0">
                <a:solidFill>
                  <a:schemeClr val="tx1"/>
                </a:solidFill>
              </a:rPr>
              <a:t>이름 </a:t>
            </a:r>
            <a:r>
              <a:rPr lang="en-US" altLang="ko-KR" sz="1400" dirty="0">
                <a:solidFill>
                  <a:schemeClr val="tx1"/>
                </a:solidFill>
              </a:rPr>
              <a:t>: ' || EMP_NAME);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	DBMS_OUTPUT.PUT_LINE('</a:t>
            </a:r>
            <a:r>
              <a:rPr lang="ko-KR" altLang="en-US" sz="1400" dirty="0">
                <a:solidFill>
                  <a:schemeClr val="tx1"/>
                </a:solidFill>
              </a:rPr>
              <a:t>부서 </a:t>
            </a:r>
            <a:r>
              <a:rPr lang="en-US" altLang="ko-KR" sz="1400" dirty="0">
                <a:solidFill>
                  <a:schemeClr val="tx1"/>
                </a:solidFill>
              </a:rPr>
              <a:t>: ' || DEPT_TITLE);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	DBMS_OUTPUT.PUT_LINE('</a:t>
            </a:r>
            <a:r>
              <a:rPr lang="ko-KR" altLang="en-US" sz="1400" dirty="0">
                <a:solidFill>
                  <a:schemeClr val="tx1"/>
                </a:solidFill>
              </a:rPr>
              <a:t>소속 </a:t>
            </a:r>
            <a:r>
              <a:rPr lang="en-US" altLang="ko-KR" sz="1400" dirty="0">
                <a:solidFill>
                  <a:schemeClr val="tx1"/>
                </a:solidFill>
              </a:rPr>
              <a:t>: ' || TEAM);</a:t>
            </a:r>
          </a:p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</a:rPr>
              <a:t>END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/</a:t>
            </a:r>
          </a:p>
        </p:txBody>
      </p:sp>
      <p:pic>
        <p:nvPicPr>
          <p:cNvPr id="15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526" y="1586223"/>
            <a:ext cx="2408237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572" y="1466553"/>
            <a:ext cx="2408237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526" y="5067795"/>
            <a:ext cx="2408237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572" y="4887613"/>
            <a:ext cx="2408237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53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PL/SQL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5538" y="1052513"/>
            <a:ext cx="71272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선택문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IF ~ THEN ~ ELSIF ~ ELSE ~ END IF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8256" y="1604961"/>
            <a:ext cx="9961563" cy="500570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DECLARE</a:t>
            </a: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SCORE INT;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GRADE VARCHAR2(2);</a:t>
            </a: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BEGIN</a:t>
            </a: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SCORE := ‘&amp;SCORE’;</a:t>
            </a:r>
          </a:p>
          <a:p>
            <a:pPr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IF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SCORE &gt;= 90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THEN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GRADE := ‘A’;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ELSIF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SCORE &gt;= 80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THEN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GRADE := ‘B’;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ELSIF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SCORE &gt;= 70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THEN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GRADE := ‘C’;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ELSIF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SCORE &gt;= 60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THEN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GRADE := ‘D’;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ELSE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GRADE := ‘F’;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END IF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DBMS_OUTPUT.PUT_LINE(‘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당신의 점수는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’ || SCORE || ‘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점이고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			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학점은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‘ || GRADE || ‘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학점입니다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.’);</a:t>
            </a: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END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</a:p>
        </p:txBody>
      </p:sp>
      <p:pic>
        <p:nvPicPr>
          <p:cNvPr id="9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183" y="3100373"/>
            <a:ext cx="3258024" cy="7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167" y="1278516"/>
            <a:ext cx="2794057" cy="153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157" y="5807755"/>
            <a:ext cx="3260076" cy="702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141" y="3961453"/>
            <a:ext cx="2796109" cy="1533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39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13273</TotalTime>
  <Words>352</Words>
  <Application>Microsoft Office PowerPoint</Application>
  <PresentationFormat>와이드스크린</PresentationFormat>
  <Paragraphs>263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Lato Black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user2</cp:lastModifiedBy>
  <cp:revision>390</cp:revision>
  <dcterms:created xsi:type="dcterms:W3CDTF">2018-04-10T03:44:26Z</dcterms:created>
  <dcterms:modified xsi:type="dcterms:W3CDTF">2020-11-24T08:02:41Z</dcterms:modified>
</cp:coreProperties>
</file>