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10" r:id="rId3"/>
    <p:sldId id="311" r:id="rId4"/>
    <p:sldId id="312" r:id="rId5"/>
    <p:sldId id="313" r:id="rId6"/>
    <p:sldId id="318" r:id="rId7"/>
    <p:sldId id="319" r:id="rId8"/>
    <p:sldId id="322" r:id="rId9"/>
    <p:sldId id="324" r:id="rId10"/>
    <p:sldId id="323" r:id="rId11"/>
    <p:sldId id="332" r:id="rId12"/>
    <p:sldId id="333" r:id="rId13"/>
    <p:sldId id="338" r:id="rId14"/>
    <p:sldId id="339" r:id="rId15"/>
    <p:sldId id="340" r:id="rId16"/>
    <p:sldId id="34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151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B823-105B-48D5-9DEA-28B169826D3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9681C-F412-405C-BD98-F2288B669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24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84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12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94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0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7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31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234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8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075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34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69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56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83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77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99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6F6A-7165-36E9-A3AA-EB67083C3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5B346D-0FF7-E0A3-A78C-1AD9D15B3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82A84-CB56-813F-5644-A2108311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1839-31DF-435A-9065-910BE019EE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1ED45-17E6-966A-8C18-E5B82195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A83CC-9043-4DB7-2AB6-5430B199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825-A47D-4628-ABDE-67ED2954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945C1-61F5-6E72-9722-F8158D6A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704CB5-433A-0D48-F37A-FFA373E54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303C1-8200-9B88-44A3-9D3DCE94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1839-31DF-435A-9065-910BE019EE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D3773-53C7-1731-B34D-8BF11E43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98D2A-7F30-4093-5E66-D88EBCBE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825-A47D-4628-ABDE-67ED2954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9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57E215-0FCF-CE7B-B89A-CE1A34F50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D97616-DE62-1774-7173-FEEB22C38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59571-0416-B624-DB69-DA1D751D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1839-31DF-435A-9065-910BE019EE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A4830-86B1-D0CA-4D30-8D7B923F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FAE09-4125-6A4A-C9FC-39C7EEF0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825-A47D-4628-ABDE-67ED2954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66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184" y="930729"/>
            <a:ext cx="10345616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1000" y="649287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165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184" y="930729"/>
            <a:ext cx="10345616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1000" y="649287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17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184" y="930729"/>
            <a:ext cx="10345616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1000" y="649287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619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184" y="930729"/>
            <a:ext cx="10345616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1000" y="649287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200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184" y="930729"/>
            <a:ext cx="10345616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1000" y="649287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911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184" y="930729"/>
            <a:ext cx="10345616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1000" y="649287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975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184" y="930729"/>
            <a:ext cx="10345616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1000" y="649287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350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184" y="930729"/>
            <a:ext cx="10345616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1000" y="649287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94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CD2C0-8F9F-1BA1-DD5C-56211625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EC790-3881-D9BE-1DC2-8B5CFF8DF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9E47B-2A96-F36A-9F4B-B1C2678A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1839-31DF-435A-9065-910BE019EE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7E5A3-4890-81F0-2B54-66AD1312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05E5F-6160-C3CC-719C-F23B5D40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825-A47D-4628-ABDE-67ED2954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00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184" y="930729"/>
            <a:ext cx="10345616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1000" y="649287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036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184" y="930729"/>
            <a:ext cx="10345616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1000" y="649287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160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184" y="930729"/>
            <a:ext cx="10345616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1000" y="649287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153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184" y="930729"/>
            <a:ext cx="10345616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1000" y="649287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317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184" y="930729"/>
            <a:ext cx="10345616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1000" y="649287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547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184" y="930729"/>
            <a:ext cx="10345616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1000" y="649287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483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184" y="930729"/>
            <a:ext cx="10345616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1000" y="649287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45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77991-2BEF-CF52-3EF7-A85E31BD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A5ED27-B839-DC31-6E5C-2794AC5DE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A7A9C-61BC-CEB6-57B8-CD21AFE6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1839-31DF-435A-9065-910BE019EE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3AFD6-71C0-6A89-737C-7F81E293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D6A5D-7C79-7DC7-7871-51B102A1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825-A47D-4628-ABDE-67ED2954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56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98818-249F-83E3-76AC-FCC8C9A7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A2AD0-E209-D93E-6125-7AC6CD350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50721E-05E1-B92A-8F3B-732BDFBC5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006B31-8789-4C5B-B97B-451A72AC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1839-31DF-435A-9065-910BE019EE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E6493C-D7BB-057F-4FDC-F54C9DAD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D235CE-9BC3-A1F7-C2C8-2ABEBC8B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825-A47D-4628-ABDE-67ED2954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5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07AAA-FB7D-AFBD-E770-810CA558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84DA14-BD97-A00C-4A1E-65CD5352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B33359-EB4B-348A-ECEB-80AC47305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9B51F3-3354-1E2C-1160-6F2BB0FD7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8F1332-7316-F243-AC70-4DE45E4A8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0493BE-FDEB-AF4C-8099-FD500A31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1839-31DF-435A-9065-910BE019EE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8E8B58-A75C-FC03-5006-EF67AF1F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A8A191-1EF3-4F0E-3667-F1643B37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825-A47D-4628-ABDE-67ED2954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9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39EA4-8D95-EE85-B433-40D0E33F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68E1B9-596C-2A85-1E84-DB54578F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1839-31DF-435A-9065-910BE019EE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6E2480-A5AD-3E5A-8D31-D75C1556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E4779-5DF0-345C-7C90-52694F16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825-A47D-4628-ABDE-67ED2954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5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623CC2-7D2D-B4B1-A5CF-74131CB3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1839-31DF-435A-9065-910BE019EE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D02940-EBE0-F7C3-DE6B-F2656456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27B233-6C64-99E1-6B9F-5C2BAA62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825-A47D-4628-ABDE-67ED2954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3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B36B0-7CB9-B439-7A58-B7FF5DAB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A7189-6FBB-F28B-3125-3D03F31F8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1AEA50-EE1F-A948-B92C-E70DFE04D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60A02-A322-8FEC-CE3B-55587B90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1839-31DF-435A-9065-910BE019EE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96A1E-7986-4836-6842-64D82C8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6FBB2-5257-1991-F871-EDE9F5E1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825-A47D-4628-ABDE-67ED2954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6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9FAE-386D-10EF-6D4F-AD008ADE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D9367F-4B2A-A7E6-25B8-9DBAC14F9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D810F3-9BCA-E542-C0BD-B812E04CF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828C2-91D0-5468-76C8-26064E2C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1839-31DF-435A-9065-910BE019EE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0346E-997A-1F8E-33F8-04EEBFB1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9EAC8-B33C-F54C-E010-6DE67DBA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7825-A47D-4628-ABDE-67ED2954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7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1A1298-FEED-5259-A40D-3E255F4F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437B4-AA15-B42F-C532-7A112957E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50DC04-2662-98A8-93CB-7C8F83831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1839-31DF-435A-9065-910BE019EE65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74010-0D81-F95F-BA34-E08FEA745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82E73-B49A-7564-A51F-758BEC19D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A7825-A47D-4628-ABDE-67ED29542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95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6A524-7BF8-9AF2-CA2C-1F4BC35B8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54B8D-5612-DFF6-1D99-8011C833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2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524000" y="6575105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52400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20216" y="203538"/>
            <a:ext cx="782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11-12]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통신사 최종 요금 계산하기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477250" y="6508918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73467" y="511314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활용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80138" y="2622931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362200" y="43136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테스트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2482970" y="1801840"/>
            <a:ext cx="6098876" cy="906854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계약 금액 입력</a:t>
            </a:r>
            <a:r>
              <a:rPr lang="en-US" altLang="ko-KR" sz="1100" dirty="0">
                <a:solidFill>
                  <a:schemeClr val="tx1"/>
                </a:solidFill>
              </a:rPr>
              <a:t>: 50000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사용 개월 수 입력</a:t>
            </a:r>
            <a:r>
              <a:rPr lang="en-US" altLang="ko-KR" sz="1100" dirty="0">
                <a:solidFill>
                  <a:schemeClr val="tx1"/>
                </a:solidFill>
              </a:rPr>
              <a:t>: 10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카드 코드 입력</a:t>
            </a:r>
            <a:r>
              <a:rPr lang="en-US" altLang="ko-KR" sz="1100" dirty="0">
                <a:solidFill>
                  <a:schemeClr val="tx1"/>
                </a:solidFill>
              </a:rPr>
              <a:t>: 11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최종 요금은 </a:t>
            </a:r>
            <a:r>
              <a:rPr lang="en-US" altLang="ko-KR" sz="1100" dirty="0">
                <a:solidFill>
                  <a:schemeClr val="tx1"/>
                </a:solidFill>
              </a:rPr>
              <a:t>42500.0 </a:t>
            </a:r>
            <a:r>
              <a:rPr lang="ko-KR" altLang="en-US" sz="1100" dirty="0">
                <a:solidFill>
                  <a:schemeClr val="tx1"/>
                </a:solidFill>
              </a:rPr>
              <a:t>원입니다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826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524000" y="6575105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52400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20215" y="203538"/>
            <a:ext cx="796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11-16]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점수의 평균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최고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최저점 구하기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477250" y="6508918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73467" y="511314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활용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80138" y="2622931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362200" y="639681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문제 해결 알고리즘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362200" y="1071970"/>
            <a:ext cx="6098876" cy="1205405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앞서 </a:t>
            </a:r>
            <a:r>
              <a:rPr lang="en-US" altLang="ko-KR" sz="1100" dirty="0">
                <a:solidFill>
                  <a:schemeClr val="tx1"/>
                </a:solidFill>
              </a:rPr>
              <a:t>9</a:t>
            </a:r>
            <a:r>
              <a:rPr lang="ko-KR" altLang="en-US" sz="1100" dirty="0">
                <a:solidFill>
                  <a:schemeClr val="tx1"/>
                </a:solidFill>
              </a:rPr>
              <a:t>장에서 연습한 최고점을 구하는 함수를 이용해 시험 점수의 평균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최고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최저점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을 구하는 프로그램을 작성하려 한다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상세 요구사항은 다음과 같다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각 함수는 점수 리스트를 인자로 받는다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2. </a:t>
            </a:r>
            <a:r>
              <a:rPr lang="ko-KR" altLang="en-US" sz="1100" dirty="0">
                <a:solidFill>
                  <a:schemeClr val="tx1"/>
                </a:solidFill>
              </a:rPr>
              <a:t>각 함수의 결과를 출력한다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62200" y="3041713"/>
            <a:ext cx="7891732" cy="3204260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t" anchorCtr="0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리스트를 인자로 받아 연산하는 함수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→ </a:t>
            </a:r>
            <a:r>
              <a:rPr lang="en-US" altLang="ko-KR" sz="1100" dirty="0" err="1">
                <a:solidFill>
                  <a:schemeClr val="tx1"/>
                </a:solidFill>
              </a:rPr>
              <a:t>avg_score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en-US" altLang="ko-KR" sz="1100" dirty="0" err="1">
                <a:solidFill>
                  <a:schemeClr val="tx1"/>
                </a:solidFill>
              </a:rPr>
              <a:t>high_score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en-US" altLang="ko-KR" sz="1100" dirty="0" err="1">
                <a:solidFill>
                  <a:schemeClr val="tx1"/>
                </a:solidFill>
              </a:rPr>
              <a:t>low_score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numlist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176" y="3800116"/>
            <a:ext cx="52101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0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524000" y="6575105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52400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20216" y="203538"/>
            <a:ext cx="782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11-16]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점수의 평균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최고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최저점 구하기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477250" y="6508918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73467" y="511314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활용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80138" y="2622931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362200" y="43136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테스트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2482970" y="1801840"/>
            <a:ext cx="6098876" cy="1105263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학생들의 점수는 </a:t>
            </a:r>
            <a:r>
              <a:rPr lang="en-US" altLang="ko-KR" sz="1100" dirty="0">
                <a:solidFill>
                  <a:schemeClr val="tx1"/>
                </a:solidFill>
              </a:rPr>
              <a:t>95, 90, 45, 10, 80, 100</a:t>
            </a:r>
            <a:r>
              <a:rPr lang="ko-KR" altLang="en-US" sz="1100" dirty="0">
                <a:solidFill>
                  <a:schemeClr val="tx1"/>
                </a:solidFill>
              </a:rPr>
              <a:t>점 입니다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1.</a:t>
            </a:r>
            <a:r>
              <a:rPr lang="ko-KR" altLang="en-US" sz="1100" dirty="0">
                <a:solidFill>
                  <a:schemeClr val="tx1"/>
                </a:solidFill>
              </a:rPr>
              <a:t>평균 </a:t>
            </a:r>
            <a:r>
              <a:rPr lang="en-US" altLang="ko-KR" sz="1100" dirty="0">
                <a:solidFill>
                  <a:schemeClr val="tx1"/>
                </a:solidFill>
              </a:rPr>
              <a:t>2.</a:t>
            </a:r>
            <a:r>
              <a:rPr lang="ko-KR" altLang="en-US" sz="1100" dirty="0">
                <a:solidFill>
                  <a:schemeClr val="tx1"/>
                </a:solidFill>
              </a:rPr>
              <a:t>최고점 </a:t>
            </a:r>
            <a:r>
              <a:rPr lang="en-US" altLang="ko-KR" sz="1100" dirty="0">
                <a:solidFill>
                  <a:schemeClr val="tx1"/>
                </a:solidFill>
              </a:rPr>
              <a:t>3.</a:t>
            </a:r>
            <a:r>
              <a:rPr lang="ko-KR" altLang="en-US" sz="1100" dirty="0">
                <a:solidFill>
                  <a:schemeClr val="tx1"/>
                </a:solidFill>
              </a:rPr>
              <a:t>최저점 </a:t>
            </a:r>
            <a:r>
              <a:rPr lang="en-US" altLang="ko-KR" sz="1100" dirty="0">
                <a:solidFill>
                  <a:schemeClr val="tx1"/>
                </a:solidFill>
              </a:rPr>
              <a:t>: 1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평균 점수</a:t>
            </a:r>
            <a:r>
              <a:rPr lang="en-US" altLang="ko-KR" sz="1100" dirty="0">
                <a:solidFill>
                  <a:schemeClr val="tx1"/>
                </a:solidFill>
              </a:rPr>
              <a:t>: 70.0</a:t>
            </a:r>
          </a:p>
        </p:txBody>
      </p:sp>
    </p:spTree>
    <p:extLst>
      <p:ext uri="{BB962C8B-B14F-4D97-AF65-F5344CB8AC3E}">
        <p14:creationId xmlns:p14="http://schemas.microsoft.com/office/powerpoint/2010/main" val="274685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963121"/>
            <a:ext cx="4016135" cy="328285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524000" y="6575105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52400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20215" y="203538"/>
            <a:ext cx="796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11-19]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기차표 예매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477250" y="6508918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73467" y="511314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활용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80138" y="2622931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362200" y="639681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문제 해결 알고리즘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362200" y="1071970"/>
            <a:ext cx="6098876" cy="1205405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기차표 예매 프로그램을 작성하려 한다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프로그램의 상세 요구사항은 다음과 같다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목적지를 선택하고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열차의 종류를 선택한 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좌석인지 입석인지 선택하는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개의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함수가 필요하다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2. </a:t>
            </a:r>
            <a:r>
              <a:rPr lang="ko-KR" altLang="en-US" sz="1100" dirty="0">
                <a:solidFill>
                  <a:schemeClr val="tx1"/>
                </a:solidFill>
              </a:rPr>
              <a:t>각 선택에 대해서 금액은 모두 다르다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3. </a:t>
            </a:r>
            <a:r>
              <a:rPr lang="ko-KR" altLang="en-US" sz="1100" dirty="0">
                <a:solidFill>
                  <a:schemeClr val="tx1"/>
                </a:solidFill>
              </a:rPr>
              <a:t>모두 고르고 나면 총 금액을 출력하는 함수가 필요하다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62200" y="3041713"/>
            <a:ext cx="7891732" cy="3204260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t" anchorCtr="0"/>
          <a:lstStyle/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</a:rPr>
              <a:t>목적지 선택 함수 → </a:t>
            </a:r>
            <a:r>
              <a:rPr lang="en-US" altLang="ko-KR" sz="1100" dirty="0">
                <a:solidFill>
                  <a:schemeClr val="tx1"/>
                </a:solidFill>
              </a:rPr>
              <a:t>objection(o)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</a:rPr>
              <a:t>열차 종류 선택 함수 → </a:t>
            </a:r>
            <a:r>
              <a:rPr lang="en-US" altLang="ko-KR" sz="1100" dirty="0">
                <a:solidFill>
                  <a:schemeClr val="tx1"/>
                </a:solidFill>
              </a:rPr>
              <a:t>train(t)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</a:rPr>
              <a:t>입석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좌석 여부 선택 함수 → </a:t>
            </a:r>
            <a:r>
              <a:rPr lang="en-US" altLang="ko-KR" sz="1100" dirty="0" err="1">
                <a:solidFill>
                  <a:schemeClr val="tx1"/>
                </a:solidFill>
              </a:rPr>
              <a:t>ud</a:t>
            </a:r>
            <a:r>
              <a:rPr lang="en-US" altLang="ko-KR" sz="1100" dirty="0">
                <a:solidFill>
                  <a:schemeClr val="tx1"/>
                </a:solidFill>
              </a:rPr>
              <a:t>(s)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</a:rPr>
              <a:t>최종 금액 출력 함수 → </a:t>
            </a:r>
            <a:r>
              <a:rPr lang="en-US" altLang="ko-KR" sz="1100" dirty="0" err="1">
                <a:solidFill>
                  <a:schemeClr val="tx1"/>
                </a:solidFill>
              </a:rPr>
              <a:t>cal_payment</a:t>
            </a:r>
            <a:r>
              <a:rPr lang="en-US" altLang="ko-KR" sz="1100" dirty="0">
                <a:solidFill>
                  <a:schemeClr val="tx1"/>
                </a:solidFill>
              </a:rPr>
              <a:t>(a, b, c)</a:t>
            </a:r>
          </a:p>
        </p:txBody>
      </p:sp>
    </p:spTree>
    <p:extLst>
      <p:ext uri="{BB962C8B-B14F-4D97-AF65-F5344CB8AC3E}">
        <p14:creationId xmlns:p14="http://schemas.microsoft.com/office/powerpoint/2010/main" val="1220135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524000" y="6575105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52400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20216" y="203538"/>
            <a:ext cx="782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11-19]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기차표 예매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477250" y="6508918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73467" y="511314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활용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80138" y="2622931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362200" y="43136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테스트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2482970" y="1801839"/>
            <a:ext cx="6098876" cy="1467572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춘천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운임 </a:t>
            </a:r>
            <a:r>
              <a:rPr lang="en-US" altLang="ko-KR" sz="1100" dirty="0">
                <a:solidFill>
                  <a:schemeClr val="tx1"/>
                </a:solidFill>
              </a:rPr>
              <a:t>: 5000</a:t>
            </a:r>
            <a:r>
              <a:rPr lang="ko-KR" altLang="en-US" sz="1100" dirty="0">
                <a:solidFill>
                  <a:schemeClr val="tx1"/>
                </a:solidFill>
              </a:rPr>
              <a:t>원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  <a:r>
              <a:rPr lang="ko-KR" altLang="en-US" sz="1100" dirty="0">
                <a:solidFill>
                  <a:schemeClr val="tx1"/>
                </a:solidFill>
              </a:rPr>
              <a:t>부산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운임 </a:t>
            </a:r>
            <a:r>
              <a:rPr lang="en-US" altLang="ko-KR" sz="1100" dirty="0">
                <a:solidFill>
                  <a:schemeClr val="tx1"/>
                </a:solidFill>
              </a:rPr>
              <a:t>:30000</a:t>
            </a:r>
            <a:r>
              <a:rPr lang="ko-KR" altLang="en-US" sz="1100" dirty="0">
                <a:solidFill>
                  <a:schemeClr val="tx1"/>
                </a:solidFill>
              </a:rPr>
              <a:t>원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  <a:r>
              <a:rPr lang="ko-KR" altLang="en-US" sz="1100" dirty="0">
                <a:solidFill>
                  <a:schemeClr val="tx1"/>
                </a:solidFill>
              </a:rPr>
              <a:t>대구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운임 </a:t>
            </a:r>
            <a:r>
              <a:rPr lang="en-US" altLang="ko-KR" sz="1100" dirty="0">
                <a:solidFill>
                  <a:schemeClr val="tx1"/>
                </a:solidFill>
              </a:rPr>
              <a:t>20000</a:t>
            </a:r>
            <a:r>
              <a:rPr lang="ko-KR" altLang="en-US" sz="1100" dirty="0">
                <a:solidFill>
                  <a:schemeClr val="tx1"/>
                </a:solidFill>
              </a:rPr>
              <a:t>원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  <a:r>
              <a:rPr lang="ko-KR" altLang="en-US" sz="1100" dirty="0">
                <a:solidFill>
                  <a:schemeClr val="tx1"/>
                </a:solidFill>
              </a:rPr>
              <a:t>수원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운임 </a:t>
            </a:r>
            <a:r>
              <a:rPr lang="en-US" altLang="ko-KR" sz="1100" dirty="0">
                <a:solidFill>
                  <a:schemeClr val="tx1"/>
                </a:solidFill>
              </a:rPr>
              <a:t>10000) </a:t>
            </a:r>
            <a:r>
              <a:rPr lang="ko-KR" altLang="en-US" sz="1100" dirty="0">
                <a:solidFill>
                  <a:schemeClr val="tx1"/>
                </a:solidFill>
              </a:rPr>
              <a:t>중 목적지를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한곳 입력하세요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수원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KTX(10000</a:t>
            </a:r>
            <a:r>
              <a:rPr lang="ko-KR" altLang="en-US" sz="1100" dirty="0">
                <a:solidFill>
                  <a:schemeClr val="tx1"/>
                </a:solidFill>
              </a:rPr>
              <a:t>원 추가</a:t>
            </a:r>
            <a:r>
              <a:rPr lang="en-US" altLang="ko-KR" sz="1100" dirty="0">
                <a:solidFill>
                  <a:schemeClr val="tx1"/>
                </a:solidFill>
              </a:rPr>
              <a:t>) / </a:t>
            </a:r>
            <a:r>
              <a:rPr lang="ko-KR" altLang="en-US" sz="1100" dirty="0">
                <a:solidFill>
                  <a:schemeClr val="tx1"/>
                </a:solidFill>
              </a:rPr>
              <a:t>새마을호</a:t>
            </a:r>
            <a:r>
              <a:rPr lang="en-US" altLang="ko-KR" sz="1100" dirty="0">
                <a:solidFill>
                  <a:schemeClr val="tx1"/>
                </a:solidFill>
              </a:rPr>
              <a:t>(5000</a:t>
            </a:r>
            <a:r>
              <a:rPr lang="ko-KR" altLang="en-US" sz="1100" dirty="0">
                <a:solidFill>
                  <a:schemeClr val="tx1"/>
                </a:solidFill>
              </a:rPr>
              <a:t>원 추가</a:t>
            </a:r>
            <a:r>
              <a:rPr lang="en-US" altLang="ko-KR" sz="1100" dirty="0">
                <a:solidFill>
                  <a:schemeClr val="tx1"/>
                </a:solidFill>
              </a:rPr>
              <a:t>) / </a:t>
            </a:r>
            <a:r>
              <a:rPr lang="ko-KR" altLang="en-US" sz="1100" dirty="0" err="1">
                <a:solidFill>
                  <a:schemeClr val="tx1"/>
                </a:solidFill>
              </a:rPr>
              <a:t>무궁화호</a:t>
            </a:r>
            <a:r>
              <a:rPr lang="en-US" altLang="ko-KR" sz="1100" dirty="0">
                <a:solidFill>
                  <a:schemeClr val="tx1"/>
                </a:solidFill>
              </a:rPr>
              <a:t>(3000</a:t>
            </a:r>
            <a:r>
              <a:rPr lang="ko-KR" altLang="en-US" sz="1100" dirty="0">
                <a:solidFill>
                  <a:schemeClr val="tx1"/>
                </a:solidFill>
              </a:rPr>
              <a:t>원 추가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  <a:r>
              <a:rPr lang="ko-KR" altLang="en-US" sz="1100" dirty="0">
                <a:solidFill>
                  <a:schemeClr val="tx1"/>
                </a:solidFill>
              </a:rPr>
              <a:t>중 하나를 입력하세요 </a:t>
            </a:r>
            <a:r>
              <a:rPr lang="en-US" altLang="ko-KR" sz="11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ko-KR" altLang="en-US" sz="1100" dirty="0" err="1">
                <a:solidFill>
                  <a:schemeClr val="tx1"/>
                </a:solidFill>
              </a:rPr>
              <a:t>무궁화호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좌석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입석</a:t>
            </a:r>
            <a:r>
              <a:rPr lang="en-US" altLang="ko-KR" sz="1100" dirty="0">
                <a:solidFill>
                  <a:schemeClr val="tx1"/>
                </a:solidFill>
              </a:rPr>
              <a:t>(2000</a:t>
            </a:r>
            <a:r>
              <a:rPr lang="ko-KR" altLang="en-US" sz="1100" dirty="0">
                <a:solidFill>
                  <a:schemeClr val="tx1"/>
                </a:solidFill>
              </a:rPr>
              <a:t>원 할인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중 하나를 입력하세요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좌석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13000 </a:t>
            </a:r>
            <a:r>
              <a:rPr lang="ko-KR" altLang="en-US" sz="1100" dirty="0">
                <a:solidFill>
                  <a:schemeClr val="tx1"/>
                </a:solidFill>
              </a:rPr>
              <a:t>원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826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524000" y="6575105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52400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20215" y="203538"/>
            <a:ext cx="796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11-20]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커피 구매하기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477250" y="6508918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73467" y="511314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활용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80138" y="2622931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362200" y="639681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문제 해결 알고리즘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362200" y="1071970"/>
            <a:ext cx="6098876" cy="1205405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카페에 가서 음료를 구매하려고 한다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프로그램의 상세 요구사항은 다음과 같다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커피 종류는 </a:t>
            </a:r>
            <a:r>
              <a:rPr lang="en-US" altLang="ko-KR" sz="1100" dirty="0">
                <a:solidFill>
                  <a:schemeClr val="tx1"/>
                </a:solidFill>
              </a:rPr>
              <a:t>Americano, Cafe mocha, Cafe Latte, Green Tea Latte</a:t>
            </a:r>
            <a:r>
              <a:rPr lang="ko-KR" altLang="en-US" sz="1100" dirty="0">
                <a:solidFill>
                  <a:schemeClr val="tx1"/>
                </a:solidFill>
              </a:rPr>
              <a:t>가 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2. </a:t>
            </a:r>
            <a:r>
              <a:rPr lang="ko-KR" altLang="en-US" sz="1100" dirty="0">
                <a:solidFill>
                  <a:schemeClr val="tx1"/>
                </a:solidFill>
              </a:rPr>
              <a:t>사이즈는 </a:t>
            </a:r>
            <a:r>
              <a:rPr lang="en-US" altLang="ko-KR" sz="1100" dirty="0" err="1">
                <a:solidFill>
                  <a:schemeClr val="tx1"/>
                </a:solidFill>
              </a:rPr>
              <a:t>grande</a:t>
            </a:r>
            <a:r>
              <a:rPr lang="en-US" altLang="ko-KR" sz="1100" dirty="0">
                <a:solidFill>
                  <a:schemeClr val="tx1"/>
                </a:solidFill>
              </a:rPr>
              <a:t>, regular, short </a:t>
            </a:r>
            <a:r>
              <a:rPr lang="ko-KR" altLang="en-US" sz="1100" dirty="0">
                <a:solidFill>
                  <a:schemeClr val="tx1"/>
                </a:solidFill>
              </a:rPr>
              <a:t>사이즈가 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3. </a:t>
            </a:r>
            <a:r>
              <a:rPr lang="ko-KR" altLang="en-US" sz="1100" dirty="0">
                <a:solidFill>
                  <a:schemeClr val="tx1"/>
                </a:solidFill>
              </a:rPr>
              <a:t>각 비용을 다 더해서 출력해야 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62200" y="3041713"/>
            <a:ext cx="7891732" cy="3204260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t" anchorCtr="0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커피의 금액과 컵의 사이즈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그리고 총 금액을 구하는 함수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→ </a:t>
            </a:r>
            <a:r>
              <a:rPr lang="en-US" altLang="ko-KR" sz="1100" dirty="0">
                <a:solidFill>
                  <a:schemeClr val="tx1"/>
                </a:solidFill>
              </a:rPr>
              <a:t>Coffee(c), size(s), price(a, b)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858" y="3498437"/>
            <a:ext cx="4874554" cy="26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97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524000" y="6575105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52400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20216" y="203538"/>
            <a:ext cx="782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11-20]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커피 구매하기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477250" y="6508918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73467" y="511314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활용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80138" y="2622931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362200" y="43136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테스트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2482970" y="1801839"/>
            <a:ext cx="6098876" cy="1467572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Welcome to Harry Cafe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Choose 1 : Americano / Cafe mocha / Cafe Latte / Green Tea Latte : Americano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Choose size: G(</a:t>
            </a:r>
            <a:r>
              <a:rPr lang="en-US" altLang="ko-KR" sz="1100" dirty="0" err="1">
                <a:solidFill>
                  <a:schemeClr val="tx1"/>
                </a:solidFill>
              </a:rPr>
              <a:t>grande</a:t>
            </a:r>
            <a:r>
              <a:rPr lang="en-US" altLang="ko-KR" sz="1100" dirty="0">
                <a:solidFill>
                  <a:schemeClr val="tx1"/>
                </a:solidFill>
              </a:rPr>
              <a:t>) / R(regular) / S(short) : G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총 금액은 </a:t>
            </a:r>
            <a:r>
              <a:rPr lang="en-US" altLang="ko-KR" sz="1100" dirty="0">
                <a:solidFill>
                  <a:schemeClr val="tx1"/>
                </a:solidFill>
              </a:rPr>
              <a:t>4900 </a:t>
            </a:r>
            <a:r>
              <a:rPr lang="ko-KR" altLang="en-US" sz="1100" dirty="0">
                <a:solidFill>
                  <a:schemeClr val="tx1"/>
                </a:solidFill>
              </a:rPr>
              <a:t>원 입니다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154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524000" y="6575105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52400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20216" y="203538"/>
            <a:ext cx="759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11-6]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섭씨 온도 화씨 온도로 변환하기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477250" y="6508918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73467" y="511314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활용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80138" y="2622931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362200" y="310550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문제 해결 알고리즘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362200" y="1071970"/>
            <a:ext cx="6098876" cy="1149872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섭씨 온도를 입력으로 받아서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화씨 온도로 변환하는 함수를 작성해보자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프로그램의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상세 요구사항은 다음과 같다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사용자가 변환할 섭씨 온도를 입력한다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2. </a:t>
            </a:r>
            <a:r>
              <a:rPr lang="ko-KR" altLang="en-US" sz="1100" dirty="0">
                <a:solidFill>
                  <a:schemeClr val="tx1"/>
                </a:solidFill>
              </a:rPr>
              <a:t>다음과 같은 수식을 사용하여 화씨 온도로 변환한다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</a:t>
            </a:r>
            <a:r>
              <a:rPr lang="ko-KR" altLang="en-US" sz="1100" dirty="0">
                <a:solidFill>
                  <a:schemeClr val="tx1"/>
                </a:solidFill>
              </a:rPr>
              <a:t>화씨 온도 </a:t>
            </a:r>
            <a:r>
              <a:rPr lang="en-US" altLang="ko-KR" sz="1100" dirty="0">
                <a:solidFill>
                  <a:schemeClr val="tx1"/>
                </a:solidFill>
              </a:rPr>
              <a:t>= ((9/5) * </a:t>
            </a:r>
            <a:r>
              <a:rPr lang="ko-KR" altLang="en-US" sz="1100" dirty="0">
                <a:solidFill>
                  <a:schemeClr val="tx1"/>
                </a:solidFill>
              </a:rPr>
              <a:t>섭씨 온도 </a:t>
            </a:r>
            <a:r>
              <a:rPr lang="en-US" altLang="ko-KR" sz="1100" dirty="0">
                <a:solidFill>
                  <a:schemeClr val="tx1"/>
                </a:solidFill>
              </a:rPr>
              <a:t>+ 32)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3. </a:t>
            </a:r>
            <a:r>
              <a:rPr lang="ko-KR" altLang="en-US" sz="1100" dirty="0">
                <a:solidFill>
                  <a:schemeClr val="tx1"/>
                </a:solidFill>
              </a:rPr>
              <a:t>화씨 온도를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62200" y="2692617"/>
            <a:ext cx="7891732" cy="3553356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t" anchorCtr="0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① 사용자에게서 섭씨 온도 </a:t>
            </a:r>
            <a:r>
              <a:rPr lang="en-US" altLang="ko-KR" sz="1100" dirty="0">
                <a:solidFill>
                  <a:schemeClr val="tx1"/>
                </a:solidFill>
              </a:rPr>
              <a:t>temperature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ko-KR" altLang="en-US" sz="1100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320 </a:t>
            </a:r>
            <a:r>
              <a:rPr lang="ko-KR" altLang="en-US" sz="1100" dirty="0">
                <a:solidFill>
                  <a:schemeClr val="tx1"/>
                </a:solidFill>
              </a:rPr>
              <a:t>창의적 프로그래밍을 위한 </a:t>
            </a:r>
            <a:r>
              <a:rPr lang="ko-KR" altLang="en-US" sz="1100" dirty="0" err="1">
                <a:solidFill>
                  <a:schemeClr val="tx1"/>
                </a:solidFill>
              </a:rPr>
              <a:t>파이썬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② </a:t>
            </a:r>
            <a:r>
              <a:rPr lang="en-US" altLang="ko-KR" sz="1100" dirty="0">
                <a:solidFill>
                  <a:schemeClr val="tx1"/>
                </a:solidFill>
              </a:rPr>
              <a:t>temperature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ko-KR" altLang="en-US" sz="1100" dirty="0" err="1">
                <a:solidFill>
                  <a:schemeClr val="tx1"/>
                </a:solidFill>
              </a:rPr>
              <a:t>입력받고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변환 수식에 따라 화씨 온도로 변한 값을 </a:t>
            </a:r>
            <a:r>
              <a:rPr lang="en-US" altLang="ko-KR" sz="1100" dirty="0">
                <a:solidFill>
                  <a:schemeClr val="tx1"/>
                </a:solidFill>
              </a:rPr>
              <a:t>return</a:t>
            </a:r>
            <a:r>
              <a:rPr lang="ko-KR" altLang="en-US" sz="1100" dirty="0">
                <a:solidFill>
                  <a:schemeClr val="tx1"/>
                </a:solidFill>
              </a:rPr>
              <a:t>하는</a:t>
            </a:r>
          </a:p>
          <a:p>
            <a:pPr algn="just"/>
            <a:r>
              <a:rPr lang="en-US" altLang="ko-KR" sz="1100" dirty="0" err="1">
                <a:solidFill>
                  <a:schemeClr val="tx1"/>
                </a:solidFill>
              </a:rPr>
              <a:t>change_temp</a:t>
            </a:r>
            <a:r>
              <a:rPr lang="en-US" altLang="ko-KR" sz="1100" dirty="0">
                <a:solidFill>
                  <a:schemeClr val="tx1"/>
                </a:solidFill>
              </a:rPr>
              <a:t>() </a:t>
            </a:r>
            <a:r>
              <a:rPr lang="ko-KR" altLang="en-US" sz="1100" dirty="0">
                <a:solidFill>
                  <a:schemeClr val="tx1"/>
                </a:solidFill>
              </a:rPr>
              <a:t>함수를 정의한다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③ </a:t>
            </a:r>
            <a:r>
              <a:rPr lang="ko-KR" altLang="en-US" sz="1100" dirty="0">
                <a:solidFill>
                  <a:schemeClr val="tx1"/>
                </a:solidFill>
              </a:rPr>
              <a:t>화씨 온도를 출력한다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198" y="2916904"/>
            <a:ext cx="2504536" cy="32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2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524000" y="6575105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52400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20216" y="203538"/>
            <a:ext cx="7679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11-6]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섭씨 온도 화씨 온도로 변환하기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477250" y="6508918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73467" y="511314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활용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80138" y="2622931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362200" y="43136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테스트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2482970" y="1801841"/>
            <a:ext cx="6098876" cy="715541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섭씨 온도 입력</a:t>
            </a:r>
            <a:r>
              <a:rPr lang="en-US" altLang="ko-KR" sz="1100" dirty="0">
                <a:solidFill>
                  <a:schemeClr val="tx1"/>
                </a:solidFill>
              </a:rPr>
              <a:t>: 32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89.6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68606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524000" y="6575105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52400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20216" y="203538"/>
            <a:ext cx="759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11-7] meter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feet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yard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변환하기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477250" y="6508918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73467" y="511314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활용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80138" y="2622931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362200" y="639681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문제 해결 알고리즘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362200" y="1071970"/>
            <a:ext cx="7891732" cy="1533601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meter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입력받아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yard</a:t>
            </a:r>
            <a:r>
              <a:rPr lang="ko-KR" altLang="en-US" sz="1100" dirty="0">
                <a:solidFill>
                  <a:schemeClr val="tx1"/>
                </a:solidFill>
              </a:rPr>
              <a:t>와 </a:t>
            </a:r>
            <a:r>
              <a:rPr lang="en-US" altLang="ko-KR" sz="1100" dirty="0">
                <a:solidFill>
                  <a:schemeClr val="tx1"/>
                </a:solidFill>
              </a:rPr>
              <a:t>feet</a:t>
            </a:r>
            <a:r>
              <a:rPr lang="ko-KR" altLang="en-US" sz="1100" dirty="0">
                <a:solidFill>
                  <a:schemeClr val="tx1"/>
                </a:solidFill>
              </a:rPr>
              <a:t>로 변환하여 출력하는 함수를 작성해보자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프로그램의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상세 요구사항은 다음과 같다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사용자가 변환할 </a:t>
            </a:r>
            <a:r>
              <a:rPr lang="en-US" altLang="ko-KR" sz="1100" dirty="0">
                <a:solidFill>
                  <a:schemeClr val="tx1"/>
                </a:solidFill>
              </a:rPr>
              <a:t>meter</a:t>
            </a:r>
            <a:r>
              <a:rPr lang="ko-KR" altLang="en-US" sz="1100" dirty="0">
                <a:solidFill>
                  <a:schemeClr val="tx1"/>
                </a:solidFill>
              </a:rPr>
              <a:t>를 입력한다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2. </a:t>
            </a:r>
            <a:r>
              <a:rPr lang="ko-KR" altLang="en-US" sz="1100" dirty="0">
                <a:solidFill>
                  <a:schemeClr val="tx1"/>
                </a:solidFill>
              </a:rPr>
              <a:t>다음과 같은 수식을 사용하여 </a:t>
            </a:r>
            <a:r>
              <a:rPr lang="en-US" altLang="ko-KR" sz="1100" dirty="0">
                <a:solidFill>
                  <a:schemeClr val="tx1"/>
                </a:solidFill>
              </a:rPr>
              <a:t>feet</a:t>
            </a:r>
            <a:r>
              <a:rPr lang="ko-KR" altLang="en-US" sz="1100" dirty="0">
                <a:solidFill>
                  <a:schemeClr val="tx1"/>
                </a:solidFill>
              </a:rPr>
              <a:t>와 </a:t>
            </a:r>
            <a:r>
              <a:rPr lang="en-US" altLang="ko-KR" sz="1100" dirty="0">
                <a:solidFill>
                  <a:schemeClr val="tx1"/>
                </a:solidFill>
              </a:rPr>
              <a:t>yard</a:t>
            </a:r>
            <a:r>
              <a:rPr lang="ko-KR" altLang="en-US" sz="1100" dirty="0">
                <a:solidFill>
                  <a:schemeClr val="tx1"/>
                </a:solidFill>
              </a:rPr>
              <a:t>로 변환한다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feet = meter / 0.305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yard = meter * 1.0936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3. </a:t>
            </a:r>
            <a:r>
              <a:rPr lang="ko-KR" altLang="en-US" sz="1100" dirty="0">
                <a:solidFill>
                  <a:schemeClr val="tx1"/>
                </a:solidFill>
              </a:rPr>
              <a:t>변환된 </a:t>
            </a:r>
            <a:r>
              <a:rPr lang="en-US" altLang="ko-KR" sz="1100" dirty="0">
                <a:solidFill>
                  <a:schemeClr val="tx1"/>
                </a:solidFill>
              </a:rPr>
              <a:t>feet</a:t>
            </a:r>
            <a:r>
              <a:rPr lang="ko-KR" altLang="en-US" sz="1100" dirty="0">
                <a:solidFill>
                  <a:schemeClr val="tx1"/>
                </a:solidFill>
              </a:rPr>
              <a:t>와 </a:t>
            </a:r>
            <a:r>
              <a:rPr lang="en-US" altLang="ko-KR" sz="1100" dirty="0">
                <a:solidFill>
                  <a:schemeClr val="tx1"/>
                </a:solidFill>
              </a:rPr>
              <a:t>yard</a:t>
            </a:r>
            <a:r>
              <a:rPr lang="ko-KR" altLang="en-US" sz="1100" dirty="0">
                <a:solidFill>
                  <a:schemeClr val="tx1"/>
                </a:solidFill>
              </a:rPr>
              <a:t>를 다음과 같이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__ meter</a:t>
            </a:r>
            <a:r>
              <a:rPr lang="ko-KR" altLang="en-US" sz="1100" dirty="0">
                <a:solidFill>
                  <a:schemeClr val="tx1"/>
                </a:solidFill>
              </a:rPr>
              <a:t>는 </a:t>
            </a:r>
            <a:r>
              <a:rPr lang="en-US" altLang="ko-KR" sz="1100" dirty="0">
                <a:solidFill>
                  <a:schemeClr val="tx1"/>
                </a:solidFill>
              </a:rPr>
              <a:t>__ yard, __ feet</a:t>
            </a:r>
            <a:r>
              <a:rPr lang="ko-KR" altLang="en-US" sz="1100" dirty="0">
                <a:solidFill>
                  <a:schemeClr val="tx1"/>
                </a:solidFill>
              </a:rPr>
              <a:t>입니다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62200" y="3041713"/>
            <a:ext cx="7891732" cy="3204260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t" anchorCtr="0"/>
          <a:lstStyle/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</a:rPr>
              <a:t>함수의 이름은 </a:t>
            </a:r>
            <a:r>
              <a:rPr lang="en-US" altLang="ko-KR" sz="1100" dirty="0" err="1">
                <a:solidFill>
                  <a:schemeClr val="tx1"/>
                </a:solidFill>
              </a:rPr>
              <a:t>change_meter</a:t>
            </a:r>
            <a:r>
              <a:rPr lang="en-US" altLang="ko-KR" sz="1100" dirty="0">
                <a:solidFill>
                  <a:schemeClr val="tx1"/>
                </a:solidFill>
              </a:rPr>
              <a:t>, meter</a:t>
            </a:r>
            <a:r>
              <a:rPr lang="ko-KR" altLang="en-US" sz="1100" dirty="0">
                <a:solidFill>
                  <a:schemeClr val="tx1"/>
                </a:solidFill>
              </a:rPr>
              <a:t>를 인자로 받는 함수를 정의한다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→ </a:t>
            </a:r>
            <a:r>
              <a:rPr lang="en-US" altLang="ko-KR" sz="1100" dirty="0" err="1">
                <a:solidFill>
                  <a:schemeClr val="tx1"/>
                </a:solidFill>
              </a:rPr>
              <a:t>def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change_meter</a:t>
            </a:r>
            <a:r>
              <a:rPr lang="en-US" altLang="ko-KR" sz="1100" dirty="0">
                <a:solidFill>
                  <a:schemeClr val="tx1"/>
                </a:solidFill>
              </a:rPr>
              <a:t>(meter)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meter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입력받을</a:t>
            </a:r>
            <a:r>
              <a:rPr lang="ko-KR" altLang="en-US" sz="1100" dirty="0">
                <a:solidFill>
                  <a:schemeClr val="tx1"/>
                </a:solidFill>
              </a:rPr>
              <a:t> 때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숫자</a:t>
            </a:r>
            <a:r>
              <a:rPr lang="en-US" altLang="ko-KR" sz="1100" dirty="0">
                <a:solidFill>
                  <a:schemeClr val="tx1"/>
                </a:solidFill>
              </a:rPr>
              <a:t>(float)</a:t>
            </a:r>
            <a:r>
              <a:rPr lang="ko-KR" altLang="en-US" sz="1100" dirty="0">
                <a:solidFill>
                  <a:schemeClr val="tx1"/>
                </a:solidFill>
              </a:rPr>
              <a:t>로 형 변환을 미리 해주어야 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322 </a:t>
            </a:r>
            <a:r>
              <a:rPr lang="ko-KR" altLang="en-US" sz="1100" dirty="0">
                <a:solidFill>
                  <a:schemeClr val="tx1"/>
                </a:solidFill>
              </a:rPr>
              <a:t>창의적 프로그래밍을 위한 </a:t>
            </a:r>
            <a:r>
              <a:rPr lang="ko-KR" altLang="en-US" sz="1100" dirty="0" err="1">
                <a:solidFill>
                  <a:schemeClr val="tx1"/>
                </a:solidFill>
              </a:rPr>
              <a:t>파이썬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→ </a:t>
            </a:r>
            <a:r>
              <a:rPr lang="en-US" altLang="ko-KR" sz="1100" dirty="0">
                <a:solidFill>
                  <a:schemeClr val="tx1"/>
                </a:solidFill>
              </a:rPr>
              <a:t>float(input(‘meter </a:t>
            </a:r>
            <a:r>
              <a:rPr lang="ko-KR" altLang="en-US" sz="1100" dirty="0">
                <a:solidFill>
                  <a:schemeClr val="tx1"/>
                </a:solidFill>
              </a:rPr>
              <a:t>입력</a:t>
            </a:r>
            <a:r>
              <a:rPr lang="en-US" altLang="ko-KR" sz="1100" dirty="0">
                <a:solidFill>
                  <a:schemeClr val="tx1"/>
                </a:solidFill>
              </a:rPr>
              <a:t>: ’))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</a:rPr>
              <a:t>다음과 같은 알고리즘으로 프로그램을 작성한다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① </a:t>
            </a:r>
            <a:r>
              <a:rPr lang="ko-KR" altLang="en-US" sz="1100" dirty="0">
                <a:solidFill>
                  <a:schemeClr val="tx1"/>
                </a:solidFill>
              </a:rPr>
              <a:t>사용자에게 </a:t>
            </a:r>
            <a:r>
              <a:rPr lang="en-US" altLang="ko-KR" sz="1100" dirty="0">
                <a:solidFill>
                  <a:schemeClr val="tx1"/>
                </a:solidFill>
              </a:rPr>
              <a:t>meter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ko-KR" altLang="en-US" sz="1100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 meter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ko-KR" altLang="en-US" sz="1100" dirty="0" err="1">
                <a:solidFill>
                  <a:schemeClr val="tx1"/>
                </a:solidFill>
              </a:rPr>
              <a:t>입력받고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변환한 </a:t>
            </a:r>
            <a:r>
              <a:rPr lang="en-US" altLang="ko-KR" sz="1100" dirty="0">
                <a:solidFill>
                  <a:schemeClr val="tx1"/>
                </a:solidFill>
              </a:rPr>
              <a:t>yard</a:t>
            </a:r>
            <a:r>
              <a:rPr lang="ko-KR" altLang="en-US" sz="1100" dirty="0">
                <a:solidFill>
                  <a:schemeClr val="tx1"/>
                </a:solidFill>
              </a:rPr>
              <a:t>와 </a:t>
            </a:r>
            <a:r>
              <a:rPr lang="en-US" altLang="ko-KR" sz="1100" dirty="0">
                <a:solidFill>
                  <a:schemeClr val="tx1"/>
                </a:solidFill>
              </a:rPr>
              <a:t>feet</a:t>
            </a:r>
            <a:r>
              <a:rPr lang="ko-KR" altLang="en-US" sz="1100" dirty="0">
                <a:solidFill>
                  <a:schemeClr val="tx1"/>
                </a:solidFill>
              </a:rPr>
              <a:t>를 출력하는 </a:t>
            </a:r>
            <a:r>
              <a:rPr lang="en-US" altLang="ko-KR" sz="1100" dirty="0" err="1">
                <a:solidFill>
                  <a:schemeClr val="tx1"/>
                </a:solidFill>
              </a:rPr>
              <a:t>change_meter</a:t>
            </a:r>
            <a:r>
              <a:rPr lang="en-US" altLang="ko-KR" sz="1100" dirty="0">
                <a:solidFill>
                  <a:schemeClr val="tx1"/>
                </a:solidFill>
              </a:rPr>
              <a:t>() </a:t>
            </a:r>
            <a:r>
              <a:rPr lang="ko-KR" altLang="en-US" sz="1100" dirty="0">
                <a:solidFill>
                  <a:schemeClr val="tx1"/>
                </a:solidFill>
              </a:rPr>
              <a:t>함수를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정의한다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meter</a:t>
            </a:r>
            <a:r>
              <a:rPr lang="ko-KR" altLang="en-US" sz="1100" dirty="0">
                <a:solidFill>
                  <a:schemeClr val="tx1"/>
                </a:solidFill>
              </a:rPr>
              <a:t>을 인자로 넣어 </a:t>
            </a:r>
            <a:r>
              <a:rPr lang="en-US" altLang="ko-KR" sz="1100" dirty="0" err="1">
                <a:solidFill>
                  <a:schemeClr val="tx1"/>
                </a:solidFill>
              </a:rPr>
              <a:t>change_meter</a:t>
            </a:r>
            <a:r>
              <a:rPr lang="en-US" altLang="ko-KR" sz="1100" dirty="0">
                <a:solidFill>
                  <a:schemeClr val="tx1"/>
                </a:solidFill>
              </a:rPr>
              <a:t>() </a:t>
            </a:r>
            <a:r>
              <a:rPr lang="ko-KR" altLang="en-US" sz="1100" dirty="0">
                <a:solidFill>
                  <a:schemeClr val="tx1"/>
                </a:solidFill>
              </a:rPr>
              <a:t>함수를 호출하여 결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과를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355" y="3558375"/>
            <a:ext cx="2500223" cy="242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524000" y="6575105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52400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20216" y="203538"/>
            <a:ext cx="7679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11-7] meter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feet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yard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변환하기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477250" y="6508918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73467" y="511314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활용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80138" y="2622931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362200" y="43136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테스트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2482970" y="1801841"/>
            <a:ext cx="6098876" cy="715541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meter </a:t>
            </a:r>
            <a:r>
              <a:rPr lang="ko-KR" altLang="en-US" sz="1100" dirty="0">
                <a:solidFill>
                  <a:schemeClr val="tx1"/>
                </a:solidFill>
              </a:rPr>
              <a:t>입력</a:t>
            </a:r>
            <a:r>
              <a:rPr lang="en-US" altLang="ko-KR" sz="1100" dirty="0">
                <a:solidFill>
                  <a:schemeClr val="tx1"/>
                </a:solidFill>
              </a:rPr>
              <a:t>: 50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50.0 meter</a:t>
            </a:r>
            <a:r>
              <a:rPr lang="ko-KR" altLang="en-US" sz="1100" dirty="0">
                <a:solidFill>
                  <a:schemeClr val="tx1"/>
                </a:solidFill>
              </a:rPr>
              <a:t>는 </a:t>
            </a:r>
            <a:r>
              <a:rPr lang="en-US" altLang="ko-KR" sz="1100" dirty="0">
                <a:solidFill>
                  <a:schemeClr val="tx1"/>
                </a:solidFill>
              </a:rPr>
              <a:t>54.67999999999999 yard, 163.9344262295082 feet</a:t>
            </a:r>
            <a:r>
              <a:rPr lang="ko-KR" altLang="en-US" sz="1100" dirty="0">
                <a:solidFill>
                  <a:schemeClr val="tx1"/>
                </a:solidFill>
              </a:rPr>
              <a:t>입니다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42901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524000" y="6575105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52400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20215" y="203538"/>
            <a:ext cx="7964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11-10]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소비자로부터 제품 가격과 부가가치세 구하기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477250" y="6508918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73467" y="511314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활용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80138" y="2622931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362200" y="639681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문제 해결 알고리즘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362200" y="1071970"/>
            <a:ext cx="6098876" cy="1550959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우리가 구매하는 제품의 소비자가에는 제품 가격과 제품 가격의 </a:t>
            </a:r>
            <a:r>
              <a:rPr lang="en-US" altLang="ko-KR" sz="1100" dirty="0">
                <a:solidFill>
                  <a:schemeClr val="tx1"/>
                </a:solidFill>
              </a:rPr>
              <a:t>10%</a:t>
            </a:r>
            <a:r>
              <a:rPr lang="ko-KR" altLang="en-US" sz="1100" dirty="0">
                <a:solidFill>
                  <a:schemeClr val="tx1"/>
                </a:solidFill>
              </a:rPr>
              <a:t>에 해당하는 부가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가치세가 포함되어 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제품의 </a:t>
            </a:r>
            <a:r>
              <a:rPr lang="ko-KR" altLang="en-US" sz="1100" dirty="0" err="1">
                <a:solidFill>
                  <a:schemeClr val="tx1"/>
                </a:solidFill>
              </a:rPr>
              <a:t>소비자가를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입력받아</a:t>
            </a:r>
            <a:r>
              <a:rPr lang="ko-KR" altLang="en-US" sz="1100" dirty="0">
                <a:solidFill>
                  <a:schemeClr val="tx1"/>
                </a:solidFill>
              </a:rPr>
              <a:t> 제품 가격과 부가가치세를 출력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하는 프로그램을 작성해보자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프로그램의 상세 요구사항은 다음과 같다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사용자가 제품의 소비자가 </a:t>
            </a:r>
            <a:r>
              <a:rPr lang="en-US" altLang="ko-KR" sz="1100" dirty="0" err="1">
                <a:solidFill>
                  <a:schemeClr val="tx1"/>
                </a:solidFill>
              </a:rPr>
              <a:t>totalPrice</a:t>
            </a:r>
            <a:r>
              <a:rPr lang="ko-KR" altLang="en-US" sz="1100" dirty="0">
                <a:solidFill>
                  <a:schemeClr val="tx1"/>
                </a:solidFill>
              </a:rPr>
              <a:t>를 입력한다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이때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</a:rPr>
              <a:t>totalPrice</a:t>
            </a:r>
            <a:r>
              <a:rPr lang="ko-KR" altLang="en-US" sz="1100" dirty="0">
                <a:solidFill>
                  <a:schemeClr val="tx1"/>
                </a:solidFill>
              </a:rPr>
              <a:t>는 </a:t>
            </a:r>
            <a:r>
              <a:rPr lang="en-US" altLang="ko-KR" sz="1100" dirty="0">
                <a:solidFill>
                  <a:schemeClr val="tx1"/>
                </a:solidFill>
              </a:rPr>
              <a:t>integer </a:t>
            </a:r>
            <a:r>
              <a:rPr lang="ko-KR" altLang="en-US" sz="1100" dirty="0">
                <a:solidFill>
                  <a:schemeClr val="tx1"/>
                </a:solidFill>
              </a:rPr>
              <a:t>타입이다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2. </a:t>
            </a:r>
            <a:r>
              <a:rPr lang="ko-KR" altLang="en-US" sz="1100" dirty="0">
                <a:solidFill>
                  <a:schemeClr val="tx1"/>
                </a:solidFill>
              </a:rPr>
              <a:t>구해진 제품 가격 </a:t>
            </a:r>
            <a:r>
              <a:rPr lang="en-US" altLang="ko-KR" sz="1100" dirty="0" err="1">
                <a:solidFill>
                  <a:schemeClr val="tx1"/>
                </a:solidFill>
              </a:rPr>
              <a:t>productPrice</a:t>
            </a:r>
            <a:r>
              <a:rPr lang="ko-KR" altLang="en-US" sz="1100" dirty="0">
                <a:solidFill>
                  <a:schemeClr val="tx1"/>
                </a:solidFill>
              </a:rPr>
              <a:t>와 부가가치세 </a:t>
            </a:r>
            <a:r>
              <a:rPr lang="en-US" altLang="ko-KR" sz="1100" dirty="0">
                <a:solidFill>
                  <a:schemeClr val="tx1"/>
                </a:solidFill>
              </a:rPr>
              <a:t>tax</a:t>
            </a:r>
            <a:r>
              <a:rPr lang="ko-KR" altLang="en-US" sz="1100" dirty="0">
                <a:solidFill>
                  <a:schemeClr val="tx1"/>
                </a:solidFill>
              </a:rPr>
              <a:t>에 대해 다음과 같이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제품 가격은 </a:t>
            </a:r>
            <a:r>
              <a:rPr lang="en-US" altLang="ko-KR" sz="1100" dirty="0" err="1">
                <a:solidFill>
                  <a:schemeClr val="tx1"/>
                </a:solidFill>
              </a:rPr>
              <a:t>productPrice</a:t>
            </a:r>
            <a:r>
              <a:rPr lang="ko-KR" altLang="en-US" sz="1100" dirty="0">
                <a:solidFill>
                  <a:schemeClr val="tx1"/>
                </a:solidFill>
              </a:rPr>
              <a:t>원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부가가치세는 </a:t>
            </a:r>
            <a:r>
              <a:rPr lang="en-US" altLang="ko-KR" sz="1100" dirty="0">
                <a:solidFill>
                  <a:schemeClr val="tx1"/>
                </a:solidFill>
              </a:rPr>
              <a:t>tax</a:t>
            </a:r>
            <a:r>
              <a:rPr lang="ko-KR" altLang="en-US" sz="1100" dirty="0">
                <a:solidFill>
                  <a:schemeClr val="tx1"/>
                </a:solidFill>
              </a:rPr>
              <a:t>원입니다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62200" y="3041713"/>
            <a:ext cx="7891732" cy="3204260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t" anchorCtr="0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① 사용자에게 </a:t>
            </a:r>
            <a:r>
              <a:rPr lang="en-US" altLang="ko-KR" sz="1100" dirty="0" err="1">
                <a:solidFill>
                  <a:schemeClr val="tx1"/>
                </a:solidFill>
              </a:rPr>
              <a:t>totalPrice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ko-KR" altLang="en-US" sz="1100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 </a:t>
            </a:r>
            <a:r>
              <a:rPr lang="en-US" altLang="ko-KR" sz="1100" dirty="0" err="1">
                <a:solidFill>
                  <a:schemeClr val="tx1"/>
                </a:solidFill>
              </a:rPr>
              <a:t>totalPrice</a:t>
            </a:r>
            <a:r>
              <a:rPr lang="ko-KR" altLang="en-US" sz="1100" dirty="0">
                <a:solidFill>
                  <a:schemeClr val="tx1"/>
                </a:solidFill>
              </a:rPr>
              <a:t>를 인자로 받고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제품 가격 </a:t>
            </a:r>
            <a:r>
              <a:rPr lang="en-US" altLang="ko-KR" sz="1100" dirty="0" err="1">
                <a:solidFill>
                  <a:schemeClr val="tx1"/>
                </a:solidFill>
              </a:rPr>
              <a:t>productPrice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en-US" altLang="ko-KR" sz="1100" dirty="0">
                <a:solidFill>
                  <a:schemeClr val="tx1"/>
                </a:solidFill>
              </a:rPr>
              <a:t>return</a:t>
            </a:r>
            <a:r>
              <a:rPr lang="ko-KR" altLang="en-US" sz="1100" dirty="0">
                <a:solidFill>
                  <a:schemeClr val="tx1"/>
                </a:solidFill>
              </a:rPr>
              <a:t>하는 </a:t>
            </a:r>
            <a:r>
              <a:rPr lang="en-US" altLang="ko-KR" sz="1100" dirty="0" err="1">
                <a:solidFill>
                  <a:schemeClr val="tx1"/>
                </a:solidFill>
              </a:rPr>
              <a:t>cal</a:t>
            </a:r>
            <a:r>
              <a:rPr lang="en-US" altLang="ko-KR" sz="1100" dirty="0">
                <a:solidFill>
                  <a:schemeClr val="tx1"/>
                </a:solidFill>
              </a:rPr>
              <a:t>_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CHAPTER 11 </a:t>
            </a:r>
            <a:r>
              <a:rPr lang="ko-KR" altLang="en-US" sz="1100" dirty="0">
                <a:solidFill>
                  <a:schemeClr val="tx1"/>
                </a:solidFill>
              </a:rPr>
              <a:t>함수 활용 </a:t>
            </a:r>
            <a:r>
              <a:rPr lang="en-US" altLang="ko-KR" sz="1100" dirty="0">
                <a:solidFill>
                  <a:schemeClr val="tx1"/>
                </a:solidFill>
              </a:rPr>
              <a:t>327</a:t>
            </a:r>
          </a:p>
          <a:p>
            <a:pPr algn="just"/>
            <a:r>
              <a:rPr lang="en-US" altLang="ko-KR" sz="1100" dirty="0" err="1">
                <a:solidFill>
                  <a:schemeClr val="tx1"/>
                </a:solidFill>
              </a:rPr>
              <a:t>productPrice</a:t>
            </a:r>
            <a:r>
              <a:rPr lang="en-US" altLang="ko-KR" sz="1100" dirty="0">
                <a:solidFill>
                  <a:schemeClr val="tx1"/>
                </a:solidFill>
              </a:rPr>
              <a:t>() </a:t>
            </a:r>
            <a:r>
              <a:rPr lang="ko-KR" altLang="en-US" sz="1100" dirty="0">
                <a:solidFill>
                  <a:schemeClr val="tx1"/>
                </a:solidFill>
              </a:rPr>
              <a:t>함수를 정의한다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③ </a:t>
            </a:r>
            <a:r>
              <a:rPr lang="en-US" altLang="ko-KR" sz="1100" dirty="0" err="1">
                <a:solidFill>
                  <a:schemeClr val="tx1"/>
                </a:solidFill>
              </a:rPr>
              <a:t>totalPrice</a:t>
            </a:r>
            <a:r>
              <a:rPr lang="ko-KR" altLang="en-US" sz="1100" dirty="0">
                <a:solidFill>
                  <a:schemeClr val="tx1"/>
                </a:solidFill>
              </a:rPr>
              <a:t>를 인자로 받고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부가가치세 </a:t>
            </a:r>
            <a:r>
              <a:rPr lang="en-US" altLang="ko-KR" sz="1100" dirty="0">
                <a:solidFill>
                  <a:schemeClr val="tx1"/>
                </a:solidFill>
              </a:rPr>
              <a:t>tax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en-US" altLang="ko-KR" sz="1100" dirty="0">
                <a:solidFill>
                  <a:schemeClr val="tx1"/>
                </a:solidFill>
              </a:rPr>
              <a:t>return </a:t>
            </a:r>
            <a:r>
              <a:rPr lang="ko-KR" altLang="en-US" sz="1100" dirty="0">
                <a:solidFill>
                  <a:schemeClr val="tx1"/>
                </a:solidFill>
              </a:rPr>
              <a:t>하는 </a:t>
            </a:r>
            <a:r>
              <a:rPr lang="en-US" altLang="ko-KR" sz="1100" dirty="0" err="1">
                <a:solidFill>
                  <a:schemeClr val="tx1"/>
                </a:solidFill>
              </a:rPr>
              <a:t>cal_tax</a:t>
            </a:r>
            <a:r>
              <a:rPr lang="en-US" altLang="ko-KR" sz="1100" dirty="0">
                <a:solidFill>
                  <a:schemeClr val="tx1"/>
                </a:solidFill>
              </a:rPr>
              <a:t>() </a:t>
            </a:r>
            <a:r>
              <a:rPr lang="ko-KR" altLang="en-US" sz="1100" dirty="0">
                <a:solidFill>
                  <a:schemeClr val="tx1"/>
                </a:solidFill>
              </a:rPr>
              <a:t>함수를 정의한다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④ </a:t>
            </a:r>
            <a:r>
              <a:rPr lang="ko-KR" altLang="en-US" sz="1100" dirty="0">
                <a:solidFill>
                  <a:schemeClr val="tx1"/>
                </a:solidFill>
              </a:rPr>
              <a:t>결과인 </a:t>
            </a:r>
            <a:r>
              <a:rPr lang="en-US" altLang="ko-KR" sz="1100" dirty="0" err="1">
                <a:solidFill>
                  <a:schemeClr val="tx1"/>
                </a:solidFill>
              </a:rPr>
              <a:t>productPrice</a:t>
            </a:r>
            <a:r>
              <a:rPr lang="ko-KR" altLang="en-US" sz="1100" dirty="0">
                <a:solidFill>
                  <a:schemeClr val="tx1"/>
                </a:solidFill>
              </a:rPr>
              <a:t>와 </a:t>
            </a:r>
            <a:r>
              <a:rPr lang="en-US" altLang="ko-KR" sz="1100" dirty="0">
                <a:solidFill>
                  <a:schemeClr val="tx1"/>
                </a:solidFill>
              </a:rPr>
              <a:t>tax</a:t>
            </a:r>
            <a:r>
              <a:rPr lang="ko-KR" altLang="en-US" sz="1100" dirty="0">
                <a:solidFill>
                  <a:schemeClr val="tx1"/>
                </a:solidFill>
              </a:rPr>
              <a:t>를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226" y="4017834"/>
            <a:ext cx="2620049" cy="210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5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524000" y="6575105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52400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20216" y="203538"/>
            <a:ext cx="7826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11-10]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소비자로부터 제품 가격과 부가가치세 구하기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477250" y="6508918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73467" y="511314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활용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80138" y="2622931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362200" y="43136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테스트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2482970" y="1801840"/>
            <a:ext cx="6098876" cy="906854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소비자가 입력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원</a:t>
            </a:r>
            <a:r>
              <a:rPr lang="en-US" altLang="ko-KR" sz="1100" dirty="0">
                <a:solidFill>
                  <a:schemeClr val="tx1"/>
                </a:solidFill>
              </a:rPr>
              <a:t>): 11000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제품 가격은 </a:t>
            </a:r>
            <a:r>
              <a:rPr lang="en-US" altLang="ko-KR" sz="1100" dirty="0">
                <a:solidFill>
                  <a:schemeClr val="tx1"/>
                </a:solidFill>
              </a:rPr>
              <a:t>10000.0 </a:t>
            </a:r>
            <a:r>
              <a:rPr lang="ko-KR" altLang="en-US" sz="1100" dirty="0">
                <a:solidFill>
                  <a:schemeClr val="tx1"/>
                </a:solidFill>
              </a:rPr>
              <a:t>원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부가가치세는 </a:t>
            </a:r>
            <a:r>
              <a:rPr lang="en-US" altLang="ko-KR" sz="1100" dirty="0">
                <a:solidFill>
                  <a:schemeClr val="tx1"/>
                </a:solidFill>
              </a:rPr>
              <a:t>1000.0 </a:t>
            </a:r>
            <a:r>
              <a:rPr lang="ko-KR" altLang="en-US" sz="1100" dirty="0">
                <a:solidFill>
                  <a:schemeClr val="tx1"/>
                </a:solidFill>
              </a:rPr>
              <a:t>원입니다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76689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524000" y="6575105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52400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20215" y="203538"/>
            <a:ext cx="796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11-12]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통신사 최종 요금 계산하기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477250" y="6508918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73467" y="511314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활용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80138" y="2622931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362200" y="1071969"/>
            <a:ext cx="6098876" cy="485437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t" anchorCtr="0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통신사에서는 사용 개월 수와 신용카드 종류에 따라 할인율을 정하고 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아래의 할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인 제도에 따라 사용 개월 수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신용카드 코드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계약 금액을 </a:t>
            </a:r>
            <a:r>
              <a:rPr lang="ko-KR" altLang="en-US" sz="1100" dirty="0" err="1">
                <a:solidFill>
                  <a:schemeClr val="tx1"/>
                </a:solidFill>
              </a:rPr>
              <a:t>입력받아</a:t>
            </a:r>
            <a:r>
              <a:rPr lang="ko-KR" altLang="en-US" sz="1100" dirty="0">
                <a:solidFill>
                  <a:schemeClr val="tx1"/>
                </a:solidFill>
              </a:rPr>
              <a:t> 최종 요금을 출력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하는 프로그램을 작성해보자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프로그램의 상세 요구사항은 다음과 같다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사용자가 계약 금액 </a:t>
            </a:r>
            <a:r>
              <a:rPr lang="en-US" altLang="ko-KR" sz="1100" dirty="0" err="1">
                <a:solidFill>
                  <a:schemeClr val="tx1"/>
                </a:solidFill>
              </a:rPr>
              <a:t>contractPrice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사용 개월 수 </a:t>
            </a:r>
            <a:r>
              <a:rPr lang="en-US" altLang="ko-KR" sz="1100" dirty="0">
                <a:solidFill>
                  <a:schemeClr val="tx1"/>
                </a:solidFill>
              </a:rPr>
              <a:t>period, </a:t>
            </a:r>
            <a:r>
              <a:rPr lang="ko-KR" altLang="en-US" sz="1100" dirty="0">
                <a:solidFill>
                  <a:schemeClr val="tx1"/>
                </a:solidFill>
              </a:rPr>
              <a:t>카드 코드 </a:t>
            </a:r>
            <a:r>
              <a:rPr lang="en-US" altLang="ko-KR" sz="1100" dirty="0" err="1">
                <a:solidFill>
                  <a:schemeClr val="tx1"/>
                </a:solidFill>
              </a:rPr>
              <a:t>cardCode</a:t>
            </a:r>
            <a:r>
              <a:rPr lang="ko-KR" altLang="en-US" sz="1100" dirty="0">
                <a:solidFill>
                  <a:schemeClr val="tx1"/>
                </a:solidFill>
              </a:rPr>
              <a:t>를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입력한다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2. </a:t>
            </a:r>
            <a:r>
              <a:rPr lang="ko-KR" altLang="en-US" sz="1100" dirty="0">
                <a:solidFill>
                  <a:schemeClr val="tx1"/>
                </a:solidFill>
              </a:rPr>
              <a:t>입력한 값을 다음 수식에 따라 최종요금으로 계산한다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• </a:t>
            </a:r>
            <a:r>
              <a:rPr lang="ko-KR" altLang="en-US" sz="1100" dirty="0">
                <a:solidFill>
                  <a:schemeClr val="tx1"/>
                </a:solidFill>
              </a:rPr>
              <a:t>사용 개월 수에 따른 할인 금액 </a:t>
            </a:r>
            <a:r>
              <a:rPr lang="en-US" altLang="ko-KR" sz="1100" dirty="0">
                <a:solidFill>
                  <a:schemeClr val="tx1"/>
                </a:solidFill>
              </a:rPr>
              <a:t>= (</a:t>
            </a:r>
            <a:r>
              <a:rPr lang="ko-KR" altLang="en-US" sz="1100" dirty="0">
                <a:solidFill>
                  <a:schemeClr val="tx1"/>
                </a:solidFill>
              </a:rPr>
              <a:t>계약 금액</a:t>
            </a:r>
            <a:r>
              <a:rPr lang="en-US" altLang="ko-KR" sz="1100" dirty="0">
                <a:solidFill>
                  <a:schemeClr val="tx1"/>
                </a:solidFill>
              </a:rPr>
              <a:t>) * (</a:t>
            </a:r>
            <a:r>
              <a:rPr lang="ko-KR" altLang="en-US" sz="1100" dirty="0">
                <a:solidFill>
                  <a:schemeClr val="tx1"/>
                </a:solidFill>
              </a:rPr>
              <a:t>사용 개월 수 할인율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• </a:t>
            </a:r>
            <a:r>
              <a:rPr lang="ko-KR" altLang="en-US" sz="1100" dirty="0">
                <a:solidFill>
                  <a:schemeClr val="tx1"/>
                </a:solidFill>
              </a:rPr>
              <a:t>신용카드 종류에 따른 할인 금액 </a:t>
            </a:r>
            <a:r>
              <a:rPr lang="en-US" altLang="ko-KR" sz="1100" dirty="0">
                <a:solidFill>
                  <a:schemeClr val="tx1"/>
                </a:solidFill>
              </a:rPr>
              <a:t>= (</a:t>
            </a:r>
            <a:r>
              <a:rPr lang="ko-KR" altLang="en-US" sz="1100" dirty="0">
                <a:solidFill>
                  <a:schemeClr val="tx1"/>
                </a:solidFill>
              </a:rPr>
              <a:t>계약 금액</a:t>
            </a:r>
            <a:r>
              <a:rPr lang="en-US" altLang="ko-KR" sz="1100" dirty="0">
                <a:solidFill>
                  <a:schemeClr val="tx1"/>
                </a:solidFill>
              </a:rPr>
              <a:t>) * (</a:t>
            </a:r>
            <a:r>
              <a:rPr lang="ko-KR" altLang="en-US" sz="1100" dirty="0">
                <a:solidFill>
                  <a:schemeClr val="tx1"/>
                </a:solidFill>
              </a:rPr>
              <a:t>신용카드 할인율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3. </a:t>
            </a:r>
            <a:r>
              <a:rPr lang="ko-KR" altLang="en-US" sz="1100" dirty="0" err="1">
                <a:solidFill>
                  <a:schemeClr val="tx1"/>
                </a:solidFill>
              </a:rPr>
              <a:t>최종요금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finalPrice</a:t>
            </a:r>
            <a:r>
              <a:rPr lang="ko-KR" altLang="en-US" sz="1100" dirty="0">
                <a:solidFill>
                  <a:schemeClr val="tx1"/>
                </a:solidFill>
              </a:rPr>
              <a:t>를 다음과 같이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최종 요금은 </a:t>
            </a:r>
            <a:r>
              <a:rPr lang="en-US" altLang="ko-KR" sz="1100" dirty="0" err="1">
                <a:solidFill>
                  <a:schemeClr val="tx1"/>
                </a:solidFill>
              </a:rPr>
              <a:t>finalPrice</a:t>
            </a:r>
            <a:r>
              <a:rPr lang="ko-KR" altLang="en-US" sz="1100" dirty="0">
                <a:solidFill>
                  <a:schemeClr val="tx1"/>
                </a:solidFill>
              </a:rPr>
              <a:t>원입니다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388" y="2577952"/>
            <a:ext cx="2905125" cy="1076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2387" y="3945848"/>
            <a:ext cx="28194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192" y="2482032"/>
            <a:ext cx="2852220" cy="3508537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524000" y="6575105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52400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20215" y="203538"/>
            <a:ext cx="796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11-12]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통신사 최종 요금 계산하기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477250" y="6508918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73467" y="511314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11.1.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활용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80138" y="2622931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362200" y="639681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문제 해결 알고리즘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362200" y="1387613"/>
            <a:ext cx="7891732" cy="4858360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t" anchorCtr="0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① 사용자에게 계약 금액 </a:t>
            </a:r>
            <a:r>
              <a:rPr lang="en-US" altLang="ko-KR" sz="1100" dirty="0" err="1">
                <a:solidFill>
                  <a:schemeClr val="tx1"/>
                </a:solidFill>
              </a:rPr>
              <a:t>contractPrice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사용 개월 수 </a:t>
            </a:r>
            <a:r>
              <a:rPr lang="en-US" altLang="ko-KR" sz="1100" dirty="0">
                <a:solidFill>
                  <a:schemeClr val="tx1"/>
                </a:solidFill>
              </a:rPr>
              <a:t>period, </a:t>
            </a:r>
            <a:r>
              <a:rPr lang="ko-KR" altLang="en-US" sz="1100" dirty="0">
                <a:solidFill>
                  <a:schemeClr val="tx1"/>
                </a:solidFill>
              </a:rPr>
              <a:t>카드 코드 </a:t>
            </a:r>
            <a:r>
              <a:rPr lang="en-US" altLang="ko-KR" sz="1100" dirty="0" err="1">
                <a:solidFill>
                  <a:schemeClr val="tx1"/>
                </a:solidFill>
              </a:rPr>
              <a:t>cardcode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100" dirty="0" err="1">
                <a:solidFill>
                  <a:schemeClr val="tx1"/>
                </a:solidFill>
              </a:rPr>
              <a:t>를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입력받는다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② </a:t>
            </a:r>
            <a:r>
              <a:rPr lang="en-US" altLang="ko-KR" sz="1100" dirty="0" err="1">
                <a:solidFill>
                  <a:schemeClr val="tx1"/>
                </a:solidFill>
              </a:rPr>
              <a:t>contractPrice</a:t>
            </a:r>
            <a:r>
              <a:rPr lang="ko-KR" altLang="en-US" sz="1100" dirty="0">
                <a:solidFill>
                  <a:schemeClr val="tx1"/>
                </a:solidFill>
              </a:rPr>
              <a:t>와 </a:t>
            </a:r>
            <a:r>
              <a:rPr lang="en-US" altLang="ko-KR" sz="1100" dirty="0">
                <a:solidFill>
                  <a:schemeClr val="tx1"/>
                </a:solidFill>
              </a:rPr>
              <a:t>period</a:t>
            </a:r>
            <a:r>
              <a:rPr lang="ko-KR" altLang="en-US" sz="1100" dirty="0">
                <a:solidFill>
                  <a:schemeClr val="tx1"/>
                </a:solidFill>
              </a:rPr>
              <a:t>를 인자로 받아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사용 개월 수에 따른 할인금액을 </a:t>
            </a:r>
            <a:r>
              <a:rPr lang="en-US" altLang="ko-KR" sz="1100" dirty="0">
                <a:solidFill>
                  <a:schemeClr val="tx1"/>
                </a:solidFill>
              </a:rPr>
              <a:t>return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하는 </a:t>
            </a:r>
            <a:r>
              <a:rPr lang="en-US" altLang="ko-KR" sz="1100" dirty="0" err="1">
                <a:solidFill>
                  <a:schemeClr val="tx1"/>
                </a:solidFill>
              </a:rPr>
              <a:t>periodDiscount</a:t>
            </a:r>
            <a:r>
              <a:rPr lang="en-US" altLang="ko-KR" sz="1100" dirty="0">
                <a:solidFill>
                  <a:schemeClr val="tx1"/>
                </a:solidFill>
              </a:rPr>
              <a:t>() </a:t>
            </a:r>
            <a:r>
              <a:rPr lang="ko-KR" altLang="en-US" sz="1100" dirty="0">
                <a:solidFill>
                  <a:schemeClr val="tx1"/>
                </a:solidFill>
              </a:rPr>
              <a:t>함수를 정의한다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위의 상세 요구사항에 따라 입력된 사용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개월 수 기준으로 할인율이 결정된다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③ </a:t>
            </a:r>
            <a:r>
              <a:rPr lang="en-US" altLang="ko-KR" sz="1100" dirty="0" err="1">
                <a:solidFill>
                  <a:schemeClr val="tx1"/>
                </a:solidFill>
              </a:rPr>
              <a:t>contractPrice</a:t>
            </a:r>
            <a:r>
              <a:rPr lang="ko-KR" altLang="en-US" sz="1100" dirty="0">
                <a:solidFill>
                  <a:schemeClr val="tx1"/>
                </a:solidFill>
              </a:rPr>
              <a:t>와 </a:t>
            </a:r>
            <a:r>
              <a:rPr lang="en-US" altLang="ko-KR" sz="1100" dirty="0" err="1">
                <a:solidFill>
                  <a:schemeClr val="tx1"/>
                </a:solidFill>
              </a:rPr>
              <a:t>cardCode</a:t>
            </a:r>
            <a:r>
              <a:rPr lang="ko-KR" altLang="en-US" sz="1100" dirty="0">
                <a:solidFill>
                  <a:schemeClr val="tx1"/>
                </a:solidFill>
              </a:rPr>
              <a:t>를 인자로 받아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신용카드 종류에 따른 할인금액을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return</a:t>
            </a:r>
            <a:r>
              <a:rPr lang="ko-KR" altLang="en-US" sz="1100" dirty="0">
                <a:solidFill>
                  <a:schemeClr val="tx1"/>
                </a:solidFill>
              </a:rPr>
              <a:t>하는 </a:t>
            </a:r>
            <a:r>
              <a:rPr lang="en-US" altLang="ko-KR" sz="1100" dirty="0" err="1">
                <a:solidFill>
                  <a:schemeClr val="tx1"/>
                </a:solidFill>
              </a:rPr>
              <a:t>creditCardDiscount</a:t>
            </a:r>
            <a:r>
              <a:rPr lang="en-US" altLang="ko-KR" sz="1100" dirty="0">
                <a:solidFill>
                  <a:schemeClr val="tx1"/>
                </a:solidFill>
              </a:rPr>
              <a:t>() </a:t>
            </a:r>
            <a:r>
              <a:rPr lang="ko-KR" altLang="en-US" sz="1100" dirty="0">
                <a:solidFill>
                  <a:schemeClr val="tx1"/>
                </a:solidFill>
              </a:rPr>
              <a:t>함수를 정의한다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위의 상세 요구사항에 따라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입력된 카드 코드 기준으로 할인율이 결정된다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④ </a:t>
            </a:r>
            <a:r>
              <a:rPr lang="ko-KR" altLang="en-US" sz="1100" dirty="0">
                <a:solidFill>
                  <a:schemeClr val="tx1"/>
                </a:solidFill>
              </a:rPr>
              <a:t>최종 요금 </a:t>
            </a:r>
            <a:r>
              <a:rPr lang="en-US" altLang="ko-KR" sz="1100" dirty="0" err="1">
                <a:solidFill>
                  <a:schemeClr val="tx1"/>
                </a:solidFill>
              </a:rPr>
              <a:t>finalPrice</a:t>
            </a:r>
            <a:r>
              <a:rPr lang="ko-KR" altLang="en-US" sz="1100" dirty="0">
                <a:solidFill>
                  <a:schemeClr val="tx1"/>
                </a:solidFill>
              </a:rPr>
              <a:t>는 계약 금액에서 각각의 함수 결과인 ‘사용 개월 수에 따른</a:t>
            </a:r>
          </a:p>
          <a:p>
            <a:pPr algn="just"/>
            <a:r>
              <a:rPr lang="ko-KR" altLang="en-US" sz="1100" dirty="0" err="1">
                <a:solidFill>
                  <a:schemeClr val="tx1"/>
                </a:solidFill>
              </a:rPr>
              <a:t>할인금액’과</a:t>
            </a:r>
            <a:r>
              <a:rPr lang="ko-KR" altLang="en-US" sz="1100" dirty="0">
                <a:solidFill>
                  <a:schemeClr val="tx1"/>
                </a:solidFill>
              </a:rPr>
              <a:t> ‘신용카드 종류에 따른 </a:t>
            </a:r>
            <a:r>
              <a:rPr lang="ko-KR" altLang="en-US" sz="1100" dirty="0" err="1">
                <a:solidFill>
                  <a:schemeClr val="tx1"/>
                </a:solidFill>
              </a:rPr>
              <a:t>할인금액’을</a:t>
            </a:r>
            <a:r>
              <a:rPr lang="ko-KR" altLang="en-US" sz="1100" dirty="0">
                <a:solidFill>
                  <a:schemeClr val="tx1"/>
                </a:solidFill>
              </a:rPr>
              <a:t> 뺀 금액이다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⑤ </a:t>
            </a:r>
            <a:r>
              <a:rPr lang="ko-KR" altLang="en-US" sz="1100" dirty="0">
                <a:solidFill>
                  <a:schemeClr val="tx1"/>
                </a:solidFill>
              </a:rPr>
              <a:t>계산이 완료된 </a:t>
            </a:r>
            <a:r>
              <a:rPr lang="ko-KR" altLang="en-US" sz="1100" dirty="0" err="1">
                <a:solidFill>
                  <a:schemeClr val="tx1"/>
                </a:solidFill>
              </a:rPr>
              <a:t>결괏값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finalPrice</a:t>
            </a:r>
            <a:r>
              <a:rPr lang="ko-KR" altLang="en-US" sz="1100" dirty="0">
                <a:solidFill>
                  <a:schemeClr val="tx1"/>
                </a:solidFill>
              </a:rPr>
              <a:t>를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130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1316</Words>
  <Application>Microsoft Office PowerPoint</Application>
  <PresentationFormat>와이드스크린</PresentationFormat>
  <Paragraphs>294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나눔고딕 ExtraBold</vt:lpstr>
      <vt:lpstr>나눔명조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</cp:revision>
  <dcterms:created xsi:type="dcterms:W3CDTF">2023-06-07T05:14:55Z</dcterms:created>
  <dcterms:modified xsi:type="dcterms:W3CDTF">2023-06-07T05:15:10Z</dcterms:modified>
</cp:coreProperties>
</file>