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66" r:id="rId3"/>
    <p:sldId id="256" r:id="rId4"/>
    <p:sldId id="257" r:id="rId5"/>
    <p:sldId id="271" r:id="rId6"/>
    <p:sldId id="267" r:id="rId7"/>
    <p:sldId id="277" r:id="rId8"/>
    <p:sldId id="272" r:id="rId9"/>
    <p:sldId id="274" r:id="rId10"/>
    <p:sldId id="273" r:id="rId11"/>
    <p:sldId id="278" r:id="rId12"/>
    <p:sldId id="269" r:id="rId13"/>
    <p:sldId id="275" r:id="rId14"/>
    <p:sldId id="276" r:id="rId15"/>
    <p:sldId id="279" r:id="rId16"/>
    <p:sldId id="281" r:id="rId17"/>
    <p:sldId id="28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BEB"/>
    <a:srgbClr val="EAEAEA"/>
    <a:srgbClr val="B4E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F1A6E27-7FC5-4FA3-A942-30B7D39B1D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F394EB-FF23-4EA5-B8EF-6CD68BCC20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4489A-9805-418A-8FAE-95A246C8EE2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884246-ADBF-412F-860D-0B0B3BC4CF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CE49FA-69E1-4BAB-B886-2D56D78938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57BD6-FDFD-464C-A7BE-896D1D339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5233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FE890-9870-4365-86E1-AF08431E3AF7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B3B5E-363A-4BCC-AFF4-4ABAA9BBB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238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6815" y="6450243"/>
            <a:ext cx="2743200" cy="365125"/>
          </a:xfrm>
        </p:spPr>
        <p:txBody>
          <a:bodyPr/>
          <a:lstStyle/>
          <a:p>
            <a:fld id="{0683F597-140A-487A-9CB5-EF88492649D8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2784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3DDDA74F-7FD2-418F-B36A-527C3E46F1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100012" y="121832"/>
            <a:ext cx="11991975" cy="87464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8" name="그룹 103"/>
          <p:cNvGrpSpPr/>
          <p:nvPr userDrawn="1"/>
        </p:nvGrpSpPr>
        <p:grpSpPr>
          <a:xfrm>
            <a:off x="348680" y="146215"/>
            <a:ext cx="240919" cy="736920"/>
            <a:chOff x="4304895" y="1772816"/>
            <a:chExt cx="199011" cy="736920"/>
          </a:xfrm>
        </p:grpSpPr>
        <p:sp>
          <p:nvSpPr>
            <p:cNvPr id="9" name="직사각형 8"/>
            <p:cNvSpPr/>
            <p:nvPr/>
          </p:nvSpPr>
          <p:spPr>
            <a:xfrm>
              <a:off x="4304928" y="1772817"/>
              <a:ext cx="91974" cy="720079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04895" y="2420889"/>
              <a:ext cx="199011" cy="888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304895" y="1772816"/>
              <a:ext cx="199011" cy="888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29"/>
          <p:cNvGrpSpPr/>
          <p:nvPr userDrawn="1"/>
        </p:nvGrpSpPr>
        <p:grpSpPr>
          <a:xfrm flipH="1">
            <a:off x="11634782" y="199114"/>
            <a:ext cx="240919" cy="736920"/>
            <a:chOff x="4304895" y="1772816"/>
            <a:chExt cx="199011" cy="736920"/>
          </a:xfrm>
        </p:grpSpPr>
        <p:sp>
          <p:nvSpPr>
            <p:cNvPr id="13" name="직사각형 12"/>
            <p:cNvSpPr/>
            <p:nvPr/>
          </p:nvSpPr>
          <p:spPr>
            <a:xfrm>
              <a:off x="4304928" y="1772817"/>
              <a:ext cx="91974" cy="720079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304895" y="2420889"/>
              <a:ext cx="199011" cy="888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304895" y="1772816"/>
              <a:ext cx="199011" cy="88847"/>
            </a:xfrm>
            <a:prstGeom prst="rect">
              <a:avLst/>
            </a:prstGeom>
            <a:solidFill>
              <a:srgbClr val="039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날짜 개체 틀 1">
            <a:extLst>
              <a:ext uri="{FF2B5EF4-FFF2-40B4-BE49-F238E27FC236}">
                <a16:creationId xmlns:a16="http://schemas.microsoft.com/office/drawing/2014/main" id="{E214D11B-D6D1-4453-A54E-284AA60AF9CC}"/>
              </a:ext>
            </a:extLst>
          </p:cNvPr>
          <p:cNvSpPr txBox="1">
            <a:spLocks/>
          </p:cNvSpPr>
          <p:nvPr userDrawn="1"/>
        </p:nvSpPr>
        <p:spPr>
          <a:xfrm>
            <a:off x="836815" y="64307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724CBB-BB3E-49C2-934E-6A02875B2B71}" type="datetime1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21" name="슬라이드 번호 개체 틀 3">
            <a:extLst>
              <a:ext uri="{FF2B5EF4-FFF2-40B4-BE49-F238E27FC236}">
                <a16:creationId xmlns:a16="http://schemas.microsoft.com/office/drawing/2014/main" id="{03099F04-C28E-481E-BCE4-76BB872C4B1B}"/>
              </a:ext>
            </a:extLst>
          </p:cNvPr>
          <p:cNvSpPr txBox="1">
            <a:spLocks/>
          </p:cNvSpPr>
          <p:nvPr userDrawn="1"/>
        </p:nvSpPr>
        <p:spPr>
          <a:xfrm>
            <a:off x="8610600" y="64307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DDA74F-7FD2-418F-B36A-527C3E46F1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82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7BB0-7B6E-4657-8CE6-C90BC5991134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A74F-7FD2-418F-B36A-527C3E46F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6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E091-6D45-4C50-8E64-6D43B572BAAF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A74F-7FD2-418F-B36A-527C3E46F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830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594B8-7DDF-48BB-A1E0-F92ACA5F9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7E8E2E-3D3C-4102-A6DB-AA753F658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53B85-A825-4925-BF76-BBEDF89F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F233-7BBF-4724-9591-FBDB6DB60E7D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86384-2265-4E0A-AE63-F1B4E69A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70D9D-5624-4147-92E9-3C968527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E39-7C06-49BC-9CE3-A650FD82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58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9D0B2-0137-4D26-B58E-9A2FAB6B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12341-ABEA-4532-8598-BCC7C0D1D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91A16-ED6E-4561-98CE-EED6A0B8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1D15-E713-47AC-9A50-21D6D0DACBD2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73B48-96B5-4187-B9C7-C41133E1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22415-2F7A-4DDC-9C4C-4DDEFAEC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E39-7C06-49BC-9CE3-A650FD82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984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5C071-3331-48E9-BBAF-67CC0F9D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16217-B75F-47B4-B2E6-392484AEF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39051-2621-4160-BFA8-91ED7ACA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CC6D-C94D-4005-BC4A-B1DD19E17BBC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B3CAA-3FC1-4B25-BACC-7486FA74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E9683-E745-4809-B999-B80F0E88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E39-7C06-49BC-9CE3-A650FD82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36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6DD83-DE08-4786-B9EB-605A0C08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D1FEB-D5FC-4627-BC51-7D490C322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38DE82-A41E-4A42-AA42-136853622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ADB39D-DE33-45A4-AB1E-8C0E755C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93DC-EF07-4C92-AC1A-FC3E7CAFC768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B07E64-6BEB-4A64-BCF3-17A56DAF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F5B190-7FF1-44CE-A8F7-016D3F7D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E39-7C06-49BC-9CE3-A650FD82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4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A162D-C6F7-441E-BF6F-59E5B0FF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468B9-AE93-45FD-AC8C-308422307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7EAB0D-5958-4872-AB9E-EF5441BD2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60D9DB-4ED1-434B-AF67-E7DA97762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E92535-BE35-4F4B-A47E-0F094ED63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7B07F3-AFD2-4A9A-988E-8111B534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6F93-C3BB-4BC0-A6DF-9CC99E23A81C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F797AC-9530-4952-80C5-86ACCE32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410547-230D-4945-AB36-9AF3C61B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E39-7C06-49BC-9CE3-A650FD82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80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584E5-B320-4AB2-855D-52FC1AC1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3DCEF4-FAB2-4263-BA38-2405DCCF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32FF-40C9-413C-BE91-4D5EDF00D397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6A3198-A5D4-41C3-950D-4A91CD2A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71C833-8637-4FFD-878B-EF56B257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E39-7C06-49BC-9CE3-A650FD82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80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574D61-9F3D-4506-A22A-D1AAB8C0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03CE-BC94-42B2-BFE3-E2EAC4DE86A6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E8E851-2038-4D4D-B66D-4D26B6BB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7168FA-413F-4506-9ECF-689607B9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E39-7C06-49BC-9CE3-A650FD82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7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142F5-D3D0-4F12-A70B-6A6B720D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B454D-875D-48F4-8AC5-37AD41C90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39B76A-3431-4D54-9DCE-611FC1C51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44DF3-A3B2-48D8-90B2-C513E5BF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30C2-2D2A-4FE7-9E20-CBE9523A8162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5E5D0-1599-42EA-8B0E-A14381AA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1F164-0E7A-454E-B171-7B899631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E39-7C06-49BC-9CE3-A650FD82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14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3856-A9A1-4010-B33C-AC30E00BC18B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A74F-7FD2-418F-B36A-527C3E46F1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281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3F219-80B3-43D2-9961-C09E15DE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943E18-8672-4A7A-A195-C3F5ADEC2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58C60A-B597-4A49-BE90-D94582830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04D879-F2DC-4492-8916-679438E1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E20C-FB04-4D1F-B361-1B6B5CE18AA1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6BA39A-A441-4C8F-9E88-D1112F6F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F11B2C-1EAA-4D54-82A7-9D8C924C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E39-7C06-49BC-9CE3-A650FD82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64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79382-38AC-4299-9D38-0CA548C7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DD0AB3-2D02-4DF5-B0BC-7928E1308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B9901-7E9E-4097-A9F1-B78F77D4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AF58-89ED-4768-BEDC-319D832F1998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0838C-4634-46CD-AE5F-90A740AD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3ED07-28DA-4D7F-8795-EABAD342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E39-7C06-49BC-9CE3-A650FD82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290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B897F6-4818-4747-BB37-1E4D2DA0A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C0ECA-DB9A-4543-8302-D56BCF49D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F6223-A0BC-4E27-A2EF-0A10F918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6DE-DC0A-40D0-9908-39A1CF14D6ED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B2A4E-44DF-4606-9394-6EB38907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926C4-7E4A-419F-BF87-62E9A742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E39-7C06-49BC-9CE3-A650FD82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8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98FD-D347-4AE5-BF56-B2C5C29CFAE6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A74F-7FD2-418F-B36A-527C3E46F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45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D6E4-4C67-41EF-9E27-F0807ACC5B35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A74F-7FD2-418F-B36A-527C3E46F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3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9277-951F-42A5-8ECE-A8076CB4C4BE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A74F-7FD2-418F-B36A-527C3E46F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9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FA12-4C42-4284-BD0A-E20307EBE275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A74F-7FD2-418F-B36A-527C3E46F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09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4CBB-BB3E-49C2-934E-6A02875B2B71}" type="datetime1">
              <a:rPr lang="ko-KR" altLang="en-US" smtClean="0"/>
              <a:t>2018-09-06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A74F-7FD2-418F-B36A-527C3E46F1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73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8B5E-9BA2-4694-A49E-FFAEA872545D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A74F-7FD2-418F-B36A-527C3E46F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2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E791-65F9-4BCA-9936-F2D716C661F1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A74F-7FD2-418F-B36A-527C3E46F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5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565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Citi Bank CDH Architecture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FFB9E-A011-4AE7-BA46-254D7014F5EE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DA74F-7FD2-418F-B36A-527C3E46F1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55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>
              <a:lumMod val="50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74DACC-57D1-46B5-A0C5-61C3EAB6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6D4E7-21C4-45EF-9F95-321BE350D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6C7BA-1FDD-40FA-B048-FF7F1EAA2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F019-7F2D-4809-87CB-571A28849FA3}" type="datetime1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385C3-2ED8-474D-A3E9-D3B84A4E1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76AF2-9136-4516-9A60-BCC23CE34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A6E39-7C06-49BC-9CE3-A650FD82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51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o-huwPFqz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HTTP/name.localdomain@LOCALDOMAIN" TargetMode="External"/><Relationship Id="rId2" Type="http://schemas.openxmlformats.org/officeDocument/2006/relationships/hyperlink" Target="mailto:hdfs/data.localdomain@LOCALDOMAI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ost/data.localdomain@LOCALDO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97623" y="2625209"/>
            <a:ext cx="86255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Citi Bank CDH Architecture</a:t>
            </a:r>
            <a:endParaRPr lang="ko-KR" altLang="en-US" sz="44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428B2-91A5-4C75-8ABC-A8E7E532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5092-8C21-4495-89C2-FEE3D770E7BF}" type="datetime1">
              <a:rPr lang="ko-KR" altLang="en-US" smtClean="0"/>
              <a:t>2018-09-06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D052FE-210F-4E72-A4B9-371930D8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A74F-7FD2-418F-B36A-527C3E46F17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25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50370" y="302639"/>
            <a:ext cx="326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Kerberos Ticket ?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580441-5F65-47CA-B710-22C4DE8D720B}"/>
              </a:ext>
            </a:extLst>
          </p:cNvPr>
          <p:cNvSpPr/>
          <p:nvPr/>
        </p:nvSpPr>
        <p:spPr>
          <a:xfrm>
            <a:off x="280416" y="1694688"/>
            <a:ext cx="111312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Ticket</a:t>
            </a:r>
            <a:r>
              <a:rPr lang="ko-KR" altLang="ko-KR" dirty="0"/>
              <a:t>에 포함되어 </a:t>
            </a:r>
            <a:r>
              <a:rPr lang="ko-KR" altLang="ko-KR" dirty="0" err="1"/>
              <a:t>있는내용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ko-KR" dirty="0"/>
              <a:t>서비스의 주체 이름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ko-KR" dirty="0"/>
              <a:t>사용자의 주체 이름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ko-KR" dirty="0"/>
              <a:t>사용자 호스트의</a:t>
            </a:r>
            <a:r>
              <a:rPr lang="en-US" altLang="ko-KR" dirty="0"/>
              <a:t> IP </a:t>
            </a:r>
            <a:r>
              <a:rPr lang="ko-KR" altLang="ko-KR" dirty="0"/>
              <a:t>주소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ko-KR" dirty="0"/>
              <a:t>시간 기록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ko-KR" dirty="0"/>
              <a:t>티켓 수명을 정의하는 값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ko-KR" dirty="0"/>
              <a:t>세션 키 복사본</a:t>
            </a:r>
          </a:p>
        </p:txBody>
      </p:sp>
    </p:spTree>
    <p:extLst>
      <p:ext uri="{BB962C8B-B14F-4D97-AF65-F5344CB8AC3E}">
        <p14:creationId xmlns:p14="http://schemas.microsoft.com/office/powerpoint/2010/main" val="342011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50370" y="302639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티켓부여 과정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(1)-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초기인증</a:t>
            </a:r>
          </a:p>
        </p:txBody>
      </p:sp>
      <p:pic>
        <p:nvPicPr>
          <p:cNvPr id="5" name="그림 4" descr="image:이 흐름도는 KDC로부터 TGT를 요청한 다음 KDC가 클라이언트로 반환하는 TGT를 암호화하는 클라이언트를 보여줍니다.">
            <a:extLst>
              <a:ext uri="{FF2B5EF4-FFF2-40B4-BE49-F238E27FC236}">
                <a16:creationId xmlns:a16="http://schemas.microsoft.com/office/drawing/2014/main" id="{425BF889-4B14-401F-BFEF-F459F27A94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2" y="1816595"/>
            <a:ext cx="4983059" cy="406709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1195E9-A1B1-4A9B-90C9-0971386862D8}"/>
              </a:ext>
            </a:extLst>
          </p:cNvPr>
          <p:cNvSpPr/>
          <p:nvPr/>
        </p:nvSpPr>
        <p:spPr>
          <a:xfrm>
            <a:off x="280416" y="1135118"/>
            <a:ext cx="7127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>
              <a:spcAft>
                <a:spcPts val="800"/>
              </a:spcAft>
            </a:pPr>
            <a:r>
              <a:rPr lang="ko-KR" altLang="en-US" b="1" dirty="0"/>
              <a:t>특정서비스에 접속하기위한 </a:t>
            </a:r>
            <a:r>
              <a:rPr lang="en-US" altLang="ko-KR" b="1" dirty="0"/>
              <a:t>SGT</a:t>
            </a:r>
            <a:r>
              <a:rPr lang="ko-KR" altLang="en-US" b="1" dirty="0"/>
              <a:t>를 얻기 위한 티켓</a:t>
            </a:r>
            <a:r>
              <a:rPr lang="en-US" altLang="ko-KR" b="1" dirty="0"/>
              <a:t>(TGT)</a:t>
            </a:r>
            <a:r>
              <a:rPr lang="ko-KR" altLang="en-US" b="1" dirty="0"/>
              <a:t> 부여과정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56C2DAD-D560-4D16-8237-9CEB670A55D4}"/>
              </a:ext>
            </a:extLst>
          </p:cNvPr>
          <p:cNvCxnSpPr/>
          <p:nvPr/>
        </p:nvCxnSpPr>
        <p:spPr>
          <a:xfrm>
            <a:off x="5637402" y="1635853"/>
            <a:ext cx="0" cy="5025006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56DD51-1D8C-4CC7-B990-9E956471C9D3}"/>
              </a:ext>
            </a:extLst>
          </p:cNvPr>
          <p:cNvSpPr/>
          <p:nvPr/>
        </p:nvSpPr>
        <p:spPr>
          <a:xfrm>
            <a:off x="5887615" y="2114565"/>
            <a:ext cx="598092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영화를 보고자 하는 길동이는 클라이언트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신용카드와 개인정보를 가지고 예매번호 요청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TGS</a:t>
            </a:r>
            <a:r>
              <a:rPr lang="ko-KR" altLang="en-US" dirty="0"/>
              <a:t>는 예매시스템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TGT</a:t>
            </a:r>
            <a:r>
              <a:rPr lang="ko-KR" altLang="en-US" dirty="0"/>
              <a:t>는 예매 번호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24955D-E841-4DD1-B66C-9FA7509446F0}"/>
              </a:ext>
            </a:extLst>
          </p:cNvPr>
          <p:cNvSpPr/>
          <p:nvPr/>
        </p:nvSpPr>
        <p:spPr>
          <a:xfrm>
            <a:off x="6249396" y="1635853"/>
            <a:ext cx="3842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Kerberos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극장에 비유하여 설명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6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50370" y="302639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티켓부여 과정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(2)-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후속인증</a:t>
            </a:r>
          </a:p>
        </p:txBody>
      </p:sp>
      <p:pic>
        <p:nvPicPr>
          <p:cNvPr id="8" name="그림 7" descr="image:이 흐름도는 TGT를 사용하여 KDC로부터 티켓을 요청한 다음 반환된 티켓을 사용하여 서버에 액세스하는 클라이언트를 보여줍니다.">
            <a:extLst>
              <a:ext uri="{FF2B5EF4-FFF2-40B4-BE49-F238E27FC236}">
                <a16:creationId xmlns:a16="http://schemas.microsoft.com/office/drawing/2014/main" id="{7D3208F0-2EFE-4F18-8623-03A1CE264B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31" y="1672401"/>
            <a:ext cx="5120952" cy="45999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F2CF57B-0CAD-445C-81EA-7810E3A82B29}"/>
              </a:ext>
            </a:extLst>
          </p:cNvPr>
          <p:cNvSpPr/>
          <p:nvPr/>
        </p:nvSpPr>
        <p:spPr>
          <a:xfrm>
            <a:off x="280416" y="1135118"/>
            <a:ext cx="7714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>
              <a:spcAft>
                <a:spcPts val="800"/>
              </a:spcAft>
            </a:pPr>
            <a:r>
              <a:rPr lang="en-US" altLang="ko-KR" b="1" dirty="0"/>
              <a:t>TGT</a:t>
            </a:r>
            <a:r>
              <a:rPr lang="ko-KR" altLang="en-US" b="1" dirty="0"/>
              <a:t>를 이용 </a:t>
            </a:r>
            <a:r>
              <a:rPr lang="en-US" altLang="ko-KR" b="1" dirty="0"/>
              <a:t>SGT</a:t>
            </a:r>
            <a:r>
              <a:rPr lang="ko-KR" altLang="en-US" b="1" dirty="0"/>
              <a:t>를 얻고 서비스 사용을 위해 </a:t>
            </a:r>
            <a:r>
              <a:rPr lang="en-US" altLang="ko-KR" b="1" dirty="0"/>
              <a:t>SGT</a:t>
            </a:r>
            <a:r>
              <a:rPr lang="ko-KR" altLang="en-US" b="1" dirty="0"/>
              <a:t>를 서비스 서버에 제출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A642EB-59ED-4430-9005-1793309E27C5}"/>
              </a:ext>
            </a:extLst>
          </p:cNvPr>
          <p:cNvCxnSpPr/>
          <p:nvPr/>
        </p:nvCxnSpPr>
        <p:spPr>
          <a:xfrm>
            <a:off x="5637402" y="1635853"/>
            <a:ext cx="0" cy="5025006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8955C3-7264-4626-8969-70D64D518415}"/>
              </a:ext>
            </a:extLst>
          </p:cNvPr>
          <p:cNvSpPr/>
          <p:nvPr/>
        </p:nvSpPr>
        <p:spPr>
          <a:xfrm>
            <a:off x="5887615" y="2114565"/>
            <a:ext cx="598092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길동이는 예매 번호</a:t>
            </a:r>
            <a:r>
              <a:rPr lang="en-US" altLang="ko-KR" dirty="0"/>
              <a:t>(TGT)</a:t>
            </a:r>
            <a:r>
              <a:rPr lang="ko-KR" altLang="en-US" dirty="0"/>
              <a:t>를 가지고 극장으로 갑니다</a:t>
            </a:r>
            <a:r>
              <a:rPr lang="en-US" altLang="ko-KR" dirty="0"/>
              <a:t>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극장의 매표소</a:t>
            </a:r>
            <a:r>
              <a:rPr lang="en-US" altLang="ko-KR" dirty="0"/>
              <a:t>(TGS)</a:t>
            </a:r>
            <a:r>
              <a:rPr lang="ko-KR" altLang="en-US" dirty="0"/>
              <a:t> 에서는 길동이의 예매 번호를 보고  길동이가 인터넷으로 영화를 예매 했다는 인증을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하고</a:t>
            </a:r>
            <a:r>
              <a:rPr lang="en-US" altLang="ko-KR" dirty="0"/>
              <a:t>, </a:t>
            </a:r>
            <a:r>
              <a:rPr lang="ko-KR" altLang="en-US" dirty="0"/>
              <a:t>티켓</a:t>
            </a:r>
            <a:r>
              <a:rPr lang="en-US" altLang="ko-KR" dirty="0"/>
              <a:t>(SGT)</a:t>
            </a:r>
            <a:r>
              <a:rPr lang="ko-KR" altLang="en-US" dirty="0"/>
              <a:t>을 길동이에게 줍니다</a:t>
            </a:r>
            <a:r>
              <a:rPr lang="en-US" altLang="ko-KR" dirty="0"/>
              <a:t>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길동이는 이 티켓</a:t>
            </a:r>
            <a:r>
              <a:rPr lang="en-US" altLang="ko-KR" dirty="0"/>
              <a:t>(SGT)</a:t>
            </a:r>
            <a:r>
              <a:rPr lang="ko-KR" altLang="en-US" dirty="0"/>
              <a:t>을 제출 후 극장 안으로 입장합니다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 </a:t>
            </a:r>
            <a:r>
              <a:rPr lang="ko-KR" altLang="en-US" dirty="0"/>
              <a:t>극장의 출입구</a:t>
            </a:r>
            <a:r>
              <a:rPr lang="en-US" altLang="ko-KR" dirty="0"/>
              <a:t>(</a:t>
            </a:r>
            <a:r>
              <a:rPr lang="ko-KR" altLang="en-US" dirty="0"/>
              <a:t>서비스 서버</a:t>
            </a:r>
            <a:r>
              <a:rPr lang="en-US" altLang="ko-KR" dirty="0"/>
              <a:t>)</a:t>
            </a:r>
            <a:r>
              <a:rPr lang="ko-KR" altLang="en-US" dirty="0"/>
              <a:t>는 티켓을 보고 길동이를 인증할 수 있으므로 앨리스를 입장 시킵니다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989D85-3216-4E7C-A9A6-ADCAC433B1D9}"/>
              </a:ext>
            </a:extLst>
          </p:cNvPr>
          <p:cNvSpPr/>
          <p:nvPr/>
        </p:nvSpPr>
        <p:spPr>
          <a:xfrm>
            <a:off x="6249396" y="1635853"/>
            <a:ext cx="3842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Kerberos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극장에 비유하여 설명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9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50370" y="302639"/>
            <a:ext cx="39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티켓부여 과정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(3)-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전체 인증 절차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2CF57B-0CAD-445C-81EA-7810E3A82B29}"/>
              </a:ext>
            </a:extLst>
          </p:cNvPr>
          <p:cNvSpPr/>
          <p:nvPr/>
        </p:nvSpPr>
        <p:spPr>
          <a:xfrm>
            <a:off x="280416" y="1135118"/>
            <a:ext cx="5875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>
              <a:spcAft>
                <a:spcPts val="800"/>
              </a:spcAft>
            </a:pPr>
            <a:r>
              <a:rPr lang="en-US" altLang="ko-KR" b="1" dirty="0"/>
              <a:t>Kinit </a:t>
            </a:r>
            <a:r>
              <a:rPr lang="ko-KR" altLang="en-US" b="1" dirty="0"/>
              <a:t>이후 </a:t>
            </a:r>
            <a:r>
              <a:rPr lang="en-US" altLang="ko-KR" b="1" dirty="0" err="1"/>
              <a:t>hdfs</a:t>
            </a:r>
            <a:r>
              <a:rPr lang="en-US" altLang="ko-KR" b="1" dirty="0"/>
              <a:t> </a:t>
            </a:r>
            <a:r>
              <a:rPr lang="ko-KR" altLang="en-US" b="1" dirty="0"/>
              <a:t>명령을 날리기 까지의 과정 전체 설명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8AA7B7-9AC9-44CA-B019-915A28D75B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79249" y="1809094"/>
            <a:ext cx="5625853" cy="38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5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50370" y="30263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툴 사용법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96EBE0-9F67-4005-87B4-36F5438D1973}"/>
              </a:ext>
            </a:extLst>
          </p:cNvPr>
          <p:cNvSpPr/>
          <p:nvPr/>
        </p:nvSpPr>
        <p:spPr>
          <a:xfrm>
            <a:off x="1289756" y="1256261"/>
            <a:ext cx="6096000" cy="42604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" indent="-1270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Kerberos Server Tool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사용법</a:t>
            </a:r>
          </a:p>
          <a:p>
            <a:pPr marL="127000" indent="-127000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a.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kadmin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127000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-Kerberos Server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사용가능</a:t>
            </a:r>
          </a:p>
          <a:p>
            <a:pPr marL="127000" indent="-127000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b. principals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추가 삭제 조회 </a:t>
            </a:r>
            <a:r>
              <a:rPr lang="ko-KR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패스워드변경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$&gt;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kadmin</a:t>
            </a:r>
            <a:b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추가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=&gt;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kadmin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addprinc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cdhuser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/data2.localdomain@LOCALDOMAIN</a:t>
            </a:r>
            <a:b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삭제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=&gt;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kadmin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delprinc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cdhuser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/data2.localdomain@LOCALDOMAIN</a:t>
            </a:r>
            <a:b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조회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=&gt;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kadmin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getprinc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cdhuser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/data2.localdomain@LOCALDOMAIN</a:t>
            </a:r>
            <a:b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리스트조회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=&gt;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kadmin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listprinc</a:t>
            </a:r>
            <a:b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패스워드변경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=&gt;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kadmin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cpw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cdhuser@LOCALDOMAIN</a:t>
            </a:r>
            <a:b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-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패스워드 변경 후에도 이전에 발급받은 티켓은 유효하다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c.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keytab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파일 생성</a:t>
            </a:r>
          </a:p>
          <a:p>
            <a:pPr marL="127000" indent="-127000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kadmin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ktadd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-k /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var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/Kerberos/krb5kdc/kadm5.keytab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kadmin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/admin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kadmin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ktadd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-k /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var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/Kerberos/krb5kdc/kadm5.keytab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kadmin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changepw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datanode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추가되면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host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대한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keytab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파일을 추가해야 한다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127000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kadmin.local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ktadd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-k /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etc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/krb5.keytab host/data2.localdomain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05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50370" y="30263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툴 사용법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832598-B134-42EE-B987-31C35280B7CE}"/>
              </a:ext>
            </a:extLst>
          </p:cNvPr>
          <p:cNvSpPr/>
          <p:nvPr/>
        </p:nvSpPr>
        <p:spPr>
          <a:xfrm>
            <a:off x="3048000" y="1547652"/>
            <a:ext cx="6096000" cy="37626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ktutil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사용법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$&gt;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ktutil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540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ktutil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rkt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/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var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/Kerberos/krb5kdc/kadm5.keytab //read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keytab</a:t>
            </a:r>
            <a:b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ktutil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list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8. Kerberos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데몬 시작 및 시작프로그램 등록</a:t>
            </a:r>
            <a:b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$&gt;service krb5kdc start;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chkconfig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krb5kdc on</a:t>
            </a:r>
            <a:b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$&gt;service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kadmin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start;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chkconfig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kadmin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on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9. Kerberos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프로세스 확인</a:t>
            </a:r>
            <a:b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$&gt;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netstat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nat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| grep :88  //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kdc</a:t>
            </a:r>
            <a:b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$&gt;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netstat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nat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| grep :749 //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kadmin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7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50370" y="30263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툴 사용법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832598-B134-42EE-B987-31C35280B7CE}"/>
              </a:ext>
            </a:extLst>
          </p:cNvPr>
          <p:cNvSpPr/>
          <p:nvPr/>
        </p:nvSpPr>
        <p:spPr>
          <a:xfrm>
            <a:off x="3048000" y="15476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u="sng" dirty="0">
                <a:hlinkClick r:id="rId2"/>
              </a:rPr>
              <a:t>https://www.youtube.com/watch?v=Vo-huwPFqz8</a:t>
            </a:r>
            <a:endParaRPr lang="en-US" altLang="ko-KR" u="sng" dirty="0"/>
          </a:p>
          <a:p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44B351-3165-4F7B-B660-CA5418E23539}"/>
              </a:ext>
            </a:extLst>
          </p:cNvPr>
          <p:cNvSpPr/>
          <p:nvPr/>
        </p:nvSpPr>
        <p:spPr>
          <a:xfrm>
            <a:off x="1474237" y="2378047"/>
            <a:ext cx="9591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https://docs.oracle.com/cd/E26925_01/html/E25888/intro-5.html#scrolltoc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BE48AB-5AD2-425F-A633-4A82FA14963B}"/>
              </a:ext>
            </a:extLst>
          </p:cNvPr>
          <p:cNvSpPr/>
          <p:nvPr/>
        </p:nvSpPr>
        <p:spPr>
          <a:xfrm>
            <a:off x="3195893" y="3412285"/>
            <a:ext cx="4979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https://web.mit.edu/kerberos/krb5-latest/doc/</a:t>
            </a:r>
          </a:p>
        </p:txBody>
      </p:sp>
    </p:spTree>
    <p:extLst>
      <p:ext uri="{BB962C8B-B14F-4D97-AF65-F5344CB8AC3E}">
        <p14:creationId xmlns:p14="http://schemas.microsoft.com/office/powerpoint/2010/main" val="12559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0825" y="2336761"/>
            <a:ext cx="4276959" cy="405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연결선 7"/>
          <p:cNvCxnSpPr/>
          <p:nvPr/>
        </p:nvCxnSpPr>
        <p:spPr>
          <a:xfrm flipH="1">
            <a:off x="8228598" y="4272713"/>
            <a:ext cx="26567" cy="1611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378366" y="5884445"/>
            <a:ext cx="850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95409" y="4301288"/>
            <a:ext cx="850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378366" y="5074317"/>
            <a:ext cx="850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06576" y="4470416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   NameNode</a:t>
            </a:r>
            <a:br>
              <a:rPr lang="en-US" altLang="ko-KR" sz="1200"/>
            </a:br>
            <a:r>
              <a:rPr lang="en-US" altLang="ko-KR" sz="1200"/>
              <a:t>&amp;  DataNode</a:t>
            </a:r>
            <a:endParaRPr lang="ko-KR" altLang="en-US" sz="120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359" y="2517830"/>
            <a:ext cx="1425240" cy="112251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533650" y="2238374"/>
            <a:ext cx="7362825" cy="4243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52476" y="312077"/>
            <a:ext cx="415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Cloudera Manager Architecture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798" y="1098291"/>
            <a:ext cx="10937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rgbClr val="254061"/>
                </a:solidFill>
                <a:latin typeface="+mn-ea"/>
              </a:rPr>
              <a:t>CDH(</a:t>
            </a:r>
            <a:r>
              <a:rPr lang="en-US" altLang="ko-KR" sz="1100">
                <a:solidFill>
                  <a:schemeClr val="accent1">
                    <a:lumMod val="50000"/>
                  </a:schemeClr>
                </a:solidFill>
                <a:latin typeface="+mn-ea"/>
              </a:rPr>
              <a:t>Cloudera Distribution For Hadoop) </a:t>
            </a:r>
            <a:r>
              <a:rPr lang="ko-KR" altLang="en-US" sz="1100">
                <a:solidFill>
                  <a:srgbClr val="254061"/>
                </a:solidFill>
                <a:latin typeface="+mn-ea"/>
              </a:rPr>
              <a:t>의 설치 및 관리</a:t>
            </a:r>
            <a:r>
              <a:rPr lang="en-US" altLang="ko-KR" sz="1100">
                <a:solidFill>
                  <a:srgbClr val="254061"/>
                </a:solidFill>
                <a:latin typeface="+mn-ea"/>
              </a:rPr>
              <a:t>, </a:t>
            </a:r>
            <a:r>
              <a:rPr lang="ko-KR" altLang="en-US" sz="1100">
                <a:solidFill>
                  <a:srgbClr val="254061"/>
                </a:solidFill>
                <a:latin typeface="+mn-ea"/>
              </a:rPr>
              <a:t>관제를 위한 도구</a:t>
            </a:r>
            <a:endParaRPr lang="en-US" altLang="ko-KR" sz="1100">
              <a:solidFill>
                <a:srgbClr val="254061"/>
              </a:solidFill>
              <a:latin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rgbClr val="254061"/>
                </a:solidFill>
                <a:latin typeface="+mn-ea"/>
              </a:rPr>
              <a:t>CM Server</a:t>
            </a:r>
            <a:r>
              <a:rPr lang="ko-KR" altLang="en-US" sz="1100">
                <a:solidFill>
                  <a:srgbClr val="254061"/>
                </a:solidFill>
                <a:latin typeface="+mn-ea"/>
              </a:rPr>
              <a:t>와</a:t>
            </a:r>
            <a:r>
              <a:rPr lang="en-US" altLang="ko-KR" sz="1100">
                <a:solidFill>
                  <a:srgbClr val="254061"/>
                </a:solidFill>
                <a:latin typeface="+mn-ea"/>
              </a:rPr>
              <a:t>, CM Client</a:t>
            </a:r>
            <a:r>
              <a:rPr lang="ko-KR" altLang="en-US" sz="1100">
                <a:solidFill>
                  <a:srgbClr val="254061"/>
                </a:solidFill>
                <a:latin typeface="+mn-ea"/>
              </a:rPr>
              <a:t>로 구성</a:t>
            </a:r>
            <a:endParaRPr lang="en-US" altLang="ko-KR" sz="1100">
              <a:solidFill>
                <a:srgbClr val="254061"/>
              </a:solidFill>
              <a:latin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254061"/>
                </a:solidFill>
                <a:latin typeface="+mn-ea"/>
              </a:rPr>
              <a:t>웹브라우저를 통해 접근</a:t>
            </a:r>
            <a:endParaRPr lang="en-US" altLang="ko-KR" sz="1100" dirty="0">
              <a:solidFill>
                <a:srgbClr val="25406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179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192" y="1489910"/>
            <a:ext cx="6276157" cy="4778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99334" y="1120578"/>
            <a:ext cx="24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Open Source Solution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01264" y="1120578"/>
            <a:ext cx="6994358" cy="5390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4085" y="1117206"/>
            <a:ext cx="3291640" cy="5390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4085" y="1714501"/>
            <a:ext cx="3291640" cy="323849"/>
          </a:xfrm>
          <a:prstGeom prst="rect">
            <a:avLst/>
          </a:prstGeom>
          <a:solidFill>
            <a:srgbClr val="A5D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accent1">
                    <a:lumMod val="75000"/>
                  </a:schemeClr>
                </a:solidFill>
              </a:rPr>
              <a:t>시각화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370" y="1151412"/>
            <a:ext cx="238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Commercial software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8834" y="2152330"/>
            <a:ext cx="3102141" cy="324169"/>
          </a:xfrm>
          <a:prstGeom prst="rect">
            <a:avLst/>
          </a:prstGeom>
          <a:solidFill>
            <a:srgbClr val="EA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Datameer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4085" y="2590479"/>
            <a:ext cx="3291640" cy="323849"/>
          </a:xfrm>
          <a:prstGeom prst="rect">
            <a:avLst/>
          </a:prstGeom>
          <a:solidFill>
            <a:srgbClr val="A5D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accent1">
                    <a:lumMod val="75000"/>
                  </a:schemeClr>
                </a:solidFill>
              </a:rPr>
              <a:t>분석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8834" y="3008937"/>
            <a:ext cx="3102141" cy="324169"/>
          </a:xfrm>
          <a:prstGeom prst="rect">
            <a:avLst/>
          </a:prstGeom>
          <a:solidFill>
            <a:srgbClr val="EA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SAS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4085" y="4482423"/>
            <a:ext cx="3291640" cy="323849"/>
          </a:xfrm>
          <a:prstGeom prst="rect">
            <a:avLst/>
          </a:prstGeom>
          <a:solidFill>
            <a:srgbClr val="A5D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accent1">
                    <a:lumMod val="75000"/>
                  </a:schemeClr>
                </a:solidFill>
              </a:rPr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8833" y="4919608"/>
            <a:ext cx="3102141" cy="324169"/>
          </a:xfrm>
          <a:prstGeom prst="rect">
            <a:avLst/>
          </a:prstGeom>
          <a:solidFill>
            <a:srgbClr val="EA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MySql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7660" y="5332769"/>
            <a:ext cx="3291640" cy="323849"/>
          </a:xfrm>
          <a:prstGeom prst="rect">
            <a:avLst/>
          </a:prstGeom>
          <a:solidFill>
            <a:srgbClr val="A5D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accent1">
                    <a:lumMod val="75000"/>
                  </a:schemeClr>
                </a:solidFill>
              </a:rPr>
              <a:t>수집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8833" y="5724660"/>
            <a:ext cx="3102141" cy="324169"/>
          </a:xfrm>
          <a:prstGeom prst="rect">
            <a:avLst/>
          </a:prstGeom>
          <a:solidFill>
            <a:srgbClr val="EAEA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AB initio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0370" y="302639"/>
            <a:ext cx="8019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Citi Bank CDH(Cloudera Distribution For Hadoop) Architecture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2909" y="2083032"/>
            <a:ext cx="3487564" cy="45845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8898" y="2963320"/>
            <a:ext cx="3487564" cy="45845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1702" y="4856132"/>
            <a:ext cx="3487564" cy="45845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0752" y="5666267"/>
            <a:ext cx="3487564" cy="45845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572817" y="3625138"/>
            <a:ext cx="965443" cy="45845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44837" y="3611808"/>
            <a:ext cx="965563" cy="45845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89809" y="4813897"/>
            <a:ext cx="1618433" cy="45845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819774" y="5640453"/>
            <a:ext cx="1276351" cy="45845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9458325" y="2914328"/>
            <a:ext cx="1209675" cy="697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9458324" y="2094217"/>
            <a:ext cx="1209676" cy="697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607407" y="4070263"/>
            <a:ext cx="2488717" cy="37553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2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50370" y="302639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Kerberos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란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? (1)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63BEE8-68C7-463B-8CFB-E612E1089F3A}"/>
              </a:ext>
            </a:extLst>
          </p:cNvPr>
          <p:cNvSpPr/>
          <p:nvPr/>
        </p:nvSpPr>
        <p:spPr>
          <a:xfrm>
            <a:off x="3085338" y="2328672"/>
            <a:ext cx="8814054" cy="2565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2750" indent="-285750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kern="100" dirty="0">
                <a:latin typeface="+mn-ea"/>
                <a:cs typeface="Times New Roman" panose="02020603050405020304" pitchFamily="18" charset="0"/>
              </a:rPr>
              <a:t>MIT</a:t>
            </a:r>
            <a:r>
              <a:rPr lang="ko-KR" altLang="ko-KR" sz="1400" kern="100" dirty="0">
                <a:latin typeface="+mn-ea"/>
                <a:cs typeface="Times New Roman" panose="02020603050405020304" pitchFamily="18" charset="0"/>
              </a:rPr>
              <a:t>에서 개발한 네트웍 보안인증 시스템이다</a:t>
            </a:r>
            <a:r>
              <a:rPr lang="en-US" altLang="ko-KR" sz="1400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latin typeface="+mn-ea"/>
                <a:cs typeface="Times New Roman" panose="02020603050405020304" pitchFamily="18" charset="0"/>
              </a:rPr>
              <a:t>즉 네트웍에 흩어져 있는 서버의 인증을 중앙</a:t>
            </a:r>
            <a:r>
              <a:rPr lang="en-US" altLang="ko-KR" sz="1400" kern="100" dirty="0">
                <a:latin typeface="+mn-ea"/>
                <a:cs typeface="Times New Roman" panose="02020603050405020304" pitchFamily="18" charset="0"/>
              </a:rPr>
              <a:t>(KDC)</a:t>
            </a:r>
            <a:r>
              <a:rPr lang="ko-KR" altLang="ko-KR" sz="1400" kern="100" dirty="0">
                <a:latin typeface="+mn-ea"/>
                <a:cs typeface="Times New Roman" panose="02020603050405020304" pitchFamily="18" charset="0"/>
              </a:rPr>
              <a:t>에서 관리</a:t>
            </a:r>
            <a:r>
              <a:rPr lang="en-US" altLang="ko-KR" sz="1400" kern="100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412750" indent="-285750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latin typeface="+mn-ea"/>
                <a:cs typeface="Times New Roman" panose="02020603050405020304" pitchFamily="18" charset="0"/>
              </a:rPr>
              <a:t>사용자가 전송한 패스워드를 패킷 인터셉트를 통해 노출되는 것을 막을 목적으로 개발</a:t>
            </a:r>
            <a:r>
              <a:rPr lang="en-US" altLang="ko-KR" sz="1400" kern="100">
                <a:latin typeface="+mn-ea"/>
                <a:cs typeface="Times New Roman" panose="02020603050405020304" pitchFamily="18" charset="0"/>
              </a:rPr>
              <a:t>.</a:t>
            </a:r>
            <a:endParaRPr lang="en-US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marL="127000">
              <a:lnSpc>
                <a:spcPct val="130000"/>
              </a:lnSpc>
              <a:spcAft>
                <a:spcPts val="800"/>
              </a:spcAft>
            </a:pPr>
            <a:r>
              <a:rPr lang="en-US" altLang="ko-KR" sz="1400" kern="100" dirty="0">
                <a:latin typeface="+mn-ea"/>
                <a:cs typeface="Times New Roman" panose="02020603050405020304" pitchFamily="18" charset="0"/>
              </a:rPr>
              <a:t>    - </a:t>
            </a:r>
            <a:r>
              <a:rPr lang="ko-KR" altLang="en-US" sz="1400" dirty="0">
                <a:latin typeface="+mn-ea"/>
              </a:rPr>
              <a:t>해커의 </a:t>
            </a:r>
            <a:r>
              <a:rPr lang="en-US" altLang="ko-KR" sz="1400" dirty="0">
                <a:latin typeface="+mn-ea"/>
              </a:rPr>
              <a:t>Kerberos </a:t>
            </a:r>
            <a:r>
              <a:rPr lang="ko-KR" altLang="en-US" sz="1400" dirty="0">
                <a:latin typeface="+mn-ea"/>
              </a:rPr>
              <a:t>자격 증명을 차단하고 패스워드를 가로채서 서버를 공격 할 수 있음</a:t>
            </a:r>
            <a:endParaRPr lang="en-US" altLang="ko-KR" sz="1400" dirty="0">
              <a:latin typeface="+mn-ea"/>
            </a:endParaRPr>
          </a:p>
          <a:p>
            <a:pPr marL="127000">
              <a:lnSpc>
                <a:spcPct val="130000"/>
              </a:lnSpc>
              <a:spcAft>
                <a:spcPts val="800"/>
              </a:spcAft>
            </a:pPr>
            <a:r>
              <a:rPr lang="en-US" altLang="ko-KR" sz="1400" dirty="0">
                <a:latin typeface="+mn-ea"/>
              </a:rPr>
              <a:t>    - Kerberos </a:t>
            </a:r>
            <a:r>
              <a:rPr lang="ko-KR" altLang="en-US" sz="1400" dirty="0">
                <a:latin typeface="+mn-ea"/>
              </a:rPr>
              <a:t>이런 공격의 보호 수단의 하나로서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티켓에 타임 스탬프가 작성됨</a:t>
            </a:r>
            <a:endParaRPr lang="en-US" altLang="ko-KR" sz="1400" dirty="0">
              <a:latin typeface="+mn-ea"/>
            </a:endParaRPr>
          </a:p>
          <a:p>
            <a:pPr marL="127000">
              <a:lnSpc>
                <a:spcPct val="130000"/>
              </a:lnSpc>
              <a:spcAft>
                <a:spcPts val="800"/>
              </a:spcAft>
            </a:pPr>
            <a:r>
              <a:rPr lang="en-US" altLang="ko-KR" sz="1400" dirty="0">
                <a:latin typeface="+mn-ea"/>
              </a:rPr>
              <a:t>    - </a:t>
            </a:r>
            <a:r>
              <a:rPr lang="ko-KR" altLang="en-US" sz="1400" dirty="0">
                <a:latin typeface="+mn-ea"/>
              </a:rPr>
              <a:t>서버가 현재 시간과 다른 타임 스탬프와 함께 티켓을 받았을 경우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그 티켓은 거부됨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marL="412750" indent="-285750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dirty="0"/>
              <a:t> </a:t>
            </a:r>
            <a:r>
              <a:rPr lang="en-US" altLang="ko-KR" sz="1400" dirty="0">
                <a:latin typeface="+mn-ea"/>
              </a:rPr>
              <a:t>NTP </a:t>
            </a:r>
            <a:r>
              <a:rPr lang="ko-KR" altLang="en-US" sz="1400" dirty="0">
                <a:latin typeface="+mn-ea"/>
              </a:rPr>
              <a:t>시간 서버를 설치하여 다른 모든 클라이언트들이 서버의 시간과 동기화하도록 설정함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EE031D-5297-41FD-9509-3022A8C69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" y="1861511"/>
            <a:ext cx="2781300" cy="35718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6D1B4AD-495E-4374-8674-12AB0B5E555D}"/>
              </a:ext>
            </a:extLst>
          </p:cNvPr>
          <p:cNvSpPr/>
          <p:nvPr/>
        </p:nvSpPr>
        <p:spPr>
          <a:xfrm>
            <a:off x="650370" y="1082075"/>
            <a:ext cx="10578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커버로스라는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</a:rPr>
              <a:t> 이름은 그리스 신화에서 저승의 신 </a:t>
            </a:r>
            <a:r>
              <a:rPr lang="ko-KR" altLang="en-US" b="1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하데스의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</a:rPr>
              <a:t> 문을 지키는 머리가 셋 달린 개를 의미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1276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50370" y="302639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Kerberos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란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? (2)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63BEE8-68C7-463B-8CFB-E612E1089F3A}"/>
              </a:ext>
            </a:extLst>
          </p:cNvPr>
          <p:cNvSpPr/>
          <p:nvPr/>
        </p:nvSpPr>
        <p:spPr>
          <a:xfrm>
            <a:off x="268224" y="1426464"/>
            <a:ext cx="11131296" cy="474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2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>
                <a:latin typeface="+mn-ea"/>
                <a:cs typeface="Times New Roman" panose="02020603050405020304" pitchFamily="18" charset="0"/>
              </a:rPr>
              <a:t>MIT</a:t>
            </a:r>
            <a:r>
              <a:rPr lang="ko-KR" altLang="ko-KR" kern="100" dirty="0">
                <a:latin typeface="+mn-ea"/>
                <a:cs typeface="Times New Roman" panose="02020603050405020304" pitchFamily="18" charset="0"/>
              </a:rPr>
              <a:t>에서 개발한 네트웍 보안인증 시스템</a:t>
            </a:r>
            <a:r>
              <a:rPr lang="en-US" altLang="ko-KR" kern="1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+mn-ea"/>
                <a:cs typeface="Times New Roman" panose="02020603050405020304" pitchFamily="18" charset="0"/>
              </a:rPr>
              <a:t>즉 네트웍에 흩어져 있는 서버의 인증을 중앙</a:t>
            </a:r>
            <a:r>
              <a:rPr lang="en-US" altLang="ko-KR" kern="100" dirty="0">
                <a:latin typeface="+mn-ea"/>
                <a:cs typeface="Times New Roman" panose="02020603050405020304" pitchFamily="18" charset="0"/>
              </a:rPr>
              <a:t>(KDC)</a:t>
            </a:r>
            <a:r>
              <a:rPr lang="ko-KR" altLang="ko-KR" kern="100" dirty="0">
                <a:latin typeface="+mn-ea"/>
                <a:cs typeface="Times New Roman" panose="02020603050405020304" pitchFamily="18" charset="0"/>
              </a:rPr>
              <a:t>에서 관리하게 </a:t>
            </a:r>
            <a:r>
              <a:rPr lang="ko-KR" altLang="en-US" kern="100" dirty="0">
                <a:latin typeface="+mn-ea"/>
                <a:cs typeface="Times New Roman" panose="02020603050405020304" pitchFamily="18" charset="0"/>
              </a:rPr>
              <a:t>됩니다</a:t>
            </a:r>
            <a:r>
              <a:rPr lang="en-US" altLang="ko-KR" kern="100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412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kern="100" dirty="0">
                <a:latin typeface="+mn-ea"/>
                <a:cs typeface="Times New Roman" panose="02020603050405020304" pitchFamily="18" charset="0"/>
              </a:rPr>
              <a:t>사용자는</a:t>
            </a:r>
            <a:r>
              <a:rPr lang="ko-KR" altLang="ko-KR" kern="100" dirty="0">
                <a:latin typeface="+mn-ea"/>
                <a:cs typeface="Times New Roman" panose="02020603050405020304" pitchFamily="18" charset="0"/>
              </a:rPr>
              <a:t> 보안키</a:t>
            </a:r>
            <a:r>
              <a:rPr lang="en-US" altLang="ko-KR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kern="100" dirty="0">
                <a:latin typeface="+mn-ea"/>
                <a:cs typeface="Times New Roman" panose="02020603050405020304" pitchFamily="18" charset="0"/>
              </a:rPr>
              <a:t>사용자 암호</a:t>
            </a:r>
            <a:r>
              <a:rPr lang="en-US" altLang="ko-KR" kern="100" dirty="0">
                <a:latin typeface="+mn-ea"/>
                <a:cs typeface="Times New Roman" panose="02020603050405020304" pitchFamily="18" charset="0"/>
              </a:rPr>
              <a:t>) </a:t>
            </a:r>
            <a:r>
              <a:rPr lang="ko-KR" altLang="en-US" kern="100" dirty="0">
                <a:latin typeface="+mn-ea"/>
                <a:cs typeface="Times New Roman" panose="02020603050405020304" pitchFamily="18" charset="0"/>
              </a:rPr>
              <a:t>또는 </a:t>
            </a:r>
            <a:r>
              <a:rPr lang="en-US" altLang="ko-KR" kern="100" dirty="0" err="1">
                <a:latin typeface="+mn-ea"/>
                <a:cs typeface="Times New Roman" panose="02020603050405020304" pitchFamily="18" charset="0"/>
              </a:rPr>
              <a:t>Keytab</a:t>
            </a:r>
            <a:r>
              <a:rPr lang="ko-KR" altLang="ko-KR" kern="100" dirty="0">
                <a:latin typeface="+mn-ea"/>
                <a:cs typeface="Times New Roman" panose="02020603050405020304" pitchFamily="18" charset="0"/>
              </a:rPr>
              <a:t>에 의해 자격</a:t>
            </a:r>
            <a:r>
              <a:rPr lang="en-US" altLang="ko-KR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+mn-ea"/>
                <a:cs typeface="Times New Roman" panose="02020603050405020304" pitchFamily="18" charset="0"/>
              </a:rPr>
              <a:t>증명</a:t>
            </a:r>
            <a:r>
              <a:rPr lang="ko-KR" altLang="en-US" kern="100" dirty="0">
                <a:latin typeface="+mn-ea"/>
                <a:cs typeface="Times New Roman" panose="02020603050405020304" pitchFamily="18" charset="0"/>
              </a:rPr>
              <a:t>됩니다</a:t>
            </a:r>
            <a:r>
              <a:rPr lang="en-US" altLang="ko-KR" kern="100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412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kern="100" dirty="0">
                <a:latin typeface="+mn-ea"/>
                <a:cs typeface="Times New Roman" panose="02020603050405020304" pitchFamily="18" charset="0"/>
              </a:rPr>
              <a:t>티켓이라고 불리는 자격증명을 통해 서비스 받고자 하는 서버로부터 인증을 받음</a:t>
            </a:r>
            <a:r>
              <a:rPr lang="en-US" altLang="ko-KR" kern="100" dirty="0">
                <a:latin typeface="+mn-ea"/>
                <a:cs typeface="Times New Roman" panose="02020603050405020304" pitchFamily="18" charset="0"/>
              </a:rPr>
              <a:t>(TGT)</a:t>
            </a:r>
          </a:p>
          <a:p>
            <a:pPr marL="412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단일 사인 온</a:t>
            </a:r>
            <a:r>
              <a:rPr lang="en-US" altLang="ko-KR" b="1" dirty="0">
                <a:latin typeface="+mn-ea"/>
              </a:rPr>
              <a:t>(SSO)</a:t>
            </a:r>
            <a:r>
              <a:rPr lang="ko-KR" altLang="en-US" dirty="0">
                <a:latin typeface="+mn-ea"/>
              </a:rPr>
              <a:t> 시스템이므로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세션당 한 번만 서비스에 대해 자신을 인증하기만 하면 </a:t>
            </a:r>
            <a:r>
              <a:rPr lang="en-US" altLang="ko-KR" dirty="0">
                <a:latin typeface="+mn-ea"/>
              </a:rPr>
              <a:t>lifetime</a:t>
            </a:r>
            <a:r>
              <a:rPr lang="ko-KR" altLang="en-US" dirty="0">
                <a:latin typeface="+mn-ea"/>
              </a:rPr>
              <a:t>동안 인증없이 사용할 수 있습니다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412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Kerberos</a:t>
            </a:r>
            <a:r>
              <a:rPr lang="ko-KR" altLang="en-US" dirty="0">
                <a:latin typeface="+mn-ea"/>
              </a:rPr>
              <a:t>는 </a:t>
            </a:r>
            <a:r>
              <a:rPr lang="ko-KR" altLang="en-US" dirty="0" err="1">
                <a:latin typeface="+mn-ea"/>
              </a:rPr>
              <a:t>대칭키</a:t>
            </a:r>
            <a:r>
              <a:rPr lang="ko-KR" altLang="en-US" dirty="0">
                <a:latin typeface="+mn-ea"/>
              </a:rPr>
              <a:t> 암호화 방식을 사용합니다</a:t>
            </a:r>
            <a:r>
              <a:rPr lang="en-US" altLang="ko-KR" dirty="0">
                <a:latin typeface="+mn-ea"/>
              </a:rPr>
              <a:t>.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암호화에 사용하는 키와 복화화에 사용하는 키가 동일 한 방식</a:t>
            </a:r>
            <a:endParaRPr lang="en-US" altLang="ko-KR" dirty="0">
              <a:latin typeface="+mn-ea"/>
            </a:endParaRPr>
          </a:p>
          <a:p>
            <a:pPr marL="412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Kerberos V5 </a:t>
            </a:r>
            <a:r>
              <a:rPr lang="ko-KR" altLang="en-US" dirty="0">
                <a:latin typeface="+mn-ea"/>
              </a:rPr>
              <a:t>프로토콜은 사실상 네트워크 보안을 위한 산업 표준이다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127000">
              <a:lnSpc>
                <a:spcPct val="107000"/>
              </a:lnSpc>
              <a:spcAft>
                <a:spcPts val="800"/>
              </a:spcAft>
            </a:pP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8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50370" y="302639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Kerberos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C276B8-18D1-470F-926C-C92C21E00045}"/>
              </a:ext>
            </a:extLst>
          </p:cNvPr>
          <p:cNvSpPr/>
          <p:nvPr/>
        </p:nvSpPr>
        <p:spPr>
          <a:xfrm>
            <a:off x="452379" y="2083966"/>
            <a:ext cx="4069287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b="1" kern="100" dirty="0">
                <a:latin typeface="+mn-ea"/>
                <a:cs typeface="Times New Roman" panose="02020603050405020304" pitchFamily="18" charset="0"/>
              </a:rPr>
              <a:t>Key Distribution Center(KDC)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b="1" kern="100" dirty="0">
                <a:latin typeface="+mn-ea"/>
                <a:cs typeface="Times New Roman" panose="02020603050405020304" pitchFamily="18" charset="0"/>
              </a:rPr>
              <a:t>   - Authentication Server(AS)</a:t>
            </a:r>
            <a:br>
              <a:rPr lang="en-US" altLang="ko-KR" sz="1400" b="1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1400" b="1" kern="100" dirty="0">
                <a:latin typeface="+mn-ea"/>
                <a:cs typeface="Times New Roman" panose="02020603050405020304" pitchFamily="18" charset="0"/>
              </a:rPr>
              <a:t>   - Ticket granting Server(TGS)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b="1" kern="100" dirty="0" err="1">
                <a:latin typeface="+mn-ea"/>
                <a:cs typeface="Times New Roman" panose="02020603050405020304" pitchFamily="18" charset="0"/>
              </a:rPr>
              <a:t>ApplicationServer</a:t>
            </a:r>
            <a:r>
              <a:rPr lang="en-US" altLang="ko-KR" sz="1400" b="1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400" b="1" kern="100" dirty="0" err="1">
                <a:latin typeface="+mn-ea"/>
                <a:cs typeface="Times New Roman" panose="02020603050405020304" pitchFamily="18" charset="0"/>
              </a:rPr>
              <a:t>hadoop</a:t>
            </a:r>
            <a:r>
              <a:rPr lang="en-US" altLang="ko-KR" sz="1400" b="1" kern="100" dirty="0">
                <a:latin typeface="+mn-ea"/>
                <a:cs typeface="Times New Roman" panose="02020603050405020304" pitchFamily="18" charset="0"/>
              </a:rPr>
              <a:t>, hive ....)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b="1" kern="100" dirty="0">
                <a:latin typeface="+mn-ea"/>
                <a:cs typeface="Times New Roman" panose="02020603050405020304" pitchFamily="18" charset="0"/>
              </a:rPr>
              <a:t>Client User(Hadoop Command, Hive CLI)</a:t>
            </a:r>
            <a:br>
              <a:rPr lang="en-US" altLang="ko-KR" sz="1400" b="1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ko-KR" sz="1400" b="1" kern="100" dirty="0">
                <a:latin typeface="+mn-ea"/>
                <a:cs typeface="Times New Roman" panose="02020603050405020304" pitchFamily="18" charset="0"/>
              </a:rPr>
            </a:br>
            <a:endParaRPr lang="ko-KR" altLang="ko-KR" sz="1400" b="1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507429-D5BE-4831-B17C-28E2AD09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554" y="1480027"/>
            <a:ext cx="6772636" cy="38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2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50370" y="302639"/>
            <a:ext cx="326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Kerberos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용어 정리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(1)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580441-5F65-47CA-B710-22C4DE8D720B}"/>
              </a:ext>
            </a:extLst>
          </p:cNvPr>
          <p:cNvSpPr/>
          <p:nvPr/>
        </p:nvSpPr>
        <p:spPr>
          <a:xfrm>
            <a:off x="256032" y="1280160"/>
            <a:ext cx="11131296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2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Key Distribution Center(KDC)</a:t>
            </a:r>
            <a:br>
              <a:rPr lang="en-US" altLang="ko-KR" dirty="0"/>
            </a:b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dirty="0"/>
              <a:t>Authentication Server(AS)</a:t>
            </a:r>
            <a:br>
              <a:rPr lang="en-US" altLang="ko-KR" dirty="0"/>
            </a:br>
            <a:r>
              <a:rPr lang="en-US" altLang="ko-KR" dirty="0"/>
              <a:t>  - </a:t>
            </a:r>
            <a:r>
              <a:rPr lang="ko-KR" altLang="en-US" dirty="0"/>
              <a:t>클라이언트가 패스워드</a:t>
            </a:r>
            <a:r>
              <a:rPr lang="en-US" altLang="ko-KR" dirty="0"/>
              <a:t>(</a:t>
            </a:r>
            <a:r>
              <a:rPr lang="en-US" altLang="ko-KR" dirty="0" err="1"/>
              <a:t>keytab</a:t>
            </a:r>
            <a:r>
              <a:rPr lang="en-US" altLang="ko-KR" dirty="0"/>
              <a:t>)</a:t>
            </a:r>
            <a:r>
              <a:rPr lang="ko-KR" altLang="en-US" dirty="0"/>
              <a:t>를 보내 서비스 요청을 할 수 있는 지 자격증명에 사용되는 서비스</a:t>
            </a:r>
            <a:endParaRPr lang="en-US" altLang="ko-KR" dirty="0"/>
          </a:p>
          <a:p>
            <a:pPr marL="127000"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- </a:t>
            </a:r>
            <a:r>
              <a:rPr lang="en-US" altLang="ko-KR" dirty="0"/>
              <a:t>Ticket granting Server(TGS)</a:t>
            </a:r>
          </a:p>
          <a:p>
            <a:pPr marL="127000">
              <a:spcAft>
                <a:spcPts val="800"/>
              </a:spcAft>
            </a:pPr>
            <a:r>
              <a:rPr lang="en-US" altLang="ko-KR" dirty="0"/>
              <a:t>   - </a:t>
            </a:r>
            <a:r>
              <a:rPr lang="ko-KR" altLang="en-US" dirty="0"/>
              <a:t>티켓 발행에 사용되는 서비스 입니다</a:t>
            </a:r>
            <a:r>
              <a:rPr lang="en-US" altLang="ko-KR" dirty="0"/>
              <a:t>.</a:t>
            </a:r>
          </a:p>
          <a:p>
            <a:pPr marL="127000">
              <a:spcAft>
                <a:spcPts val="800"/>
              </a:spcAft>
            </a:pPr>
            <a:endParaRPr lang="en-US" altLang="ko-KR" dirty="0"/>
          </a:p>
          <a:p>
            <a:pPr marL="412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티켓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- TGT(Ticket Granting Ticket)</a:t>
            </a:r>
          </a:p>
          <a:p>
            <a:pPr marL="127000"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- </a:t>
            </a:r>
            <a:r>
              <a:rPr lang="en-US" altLang="ko-KR" dirty="0"/>
              <a:t>TGT(</a:t>
            </a:r>
            <a:r>
              <a:rPr lang="ko-KR" altLang="ko-KR" dirty="0"/>
              <a:t>티켓 부여 티켓</a:t>
            </a:r>
            <a:r>
              <a:rPr lang="en-US" altLang="ko-KR" dirty="0"/>
              <a:t>)</a:t>
            </a:r>
            <a:r>
              <a:rPr lang="ko-KR" altLang="ko-KR" dirty="0"/>
              <a:t>는 특정 서비스의 다른 티켓을 얻는 데 필요합니다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- SGT(Session Granting Ticket)</a:t>
            </a:r>
          </a:p>
          <a:p>
            <a:pPr marL="127000"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어떤 특정 서비스에 접근할 수 있는 티켓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12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Realm</a:t>
            </a:r>
          </a:p>
          <a:p>
            <a:pPr marL="127000"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티켓에 효력을 발휘하는 네트웍의 범위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12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0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50370" y="302639"/>
            <a:ext cx="326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Kerberos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용어 정리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(2)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580441-5F65-47CA-B710-22C4DE8D720B}"/>
              </a:ext>
            </a:extLst>
          </p:cNvPr>
          <p:cNvSpPr/>
          <p:nvPr/>
        </p:nvSpPr>
        <p:spPr>
          <a:xfrm>
            <a:off x="280416" y="1694688"/>
            <a:ext cx="11131296" cy="4411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2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Keytab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12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키 테이블은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Kerberos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보안 주체와 암호화 된 키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(Kerberos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암호에서 파생 됨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쌍을 포함하는 파일 입니다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키탭을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사용하여 암호를 입력하지 않고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Kerberos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사용하여 다양한 원격 시스템을 인증 할 수 있습니다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그러나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Kerberos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암호를 변경하면 모든 </a:t>
            </a:r>
            <a:r>
              <a:rPr lang="ko-KR" altLang="en-US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키탭을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다시 </a:t>
            </a:r>
            <a:r>
              <a:rPr lang="ko-KR" altLang="en-US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만들어야합니다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412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12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Keytab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파일은 일반적으로 사람이 패스워드 입력 이나 일반 텍스트 파일에 저장된 암호에 액세스하지 않고도 스크립트가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Kerberos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사용하여 자동으로 인증 할 수 있도록 하기 위해 사용됩니다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그러면 스크립트는 획득 한 자격 증명을 사용하여 원격 시스템에 서비스에 액세스 할 수 있습니다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12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keytab</a:t>
            </a:r>
            <a:r>
              <a:rPr lang="en-US" altLang="ko-KR" dirty="0"/>
              <a:t> </a:t>
            </a:r>
            <a:r>
              <a:rPr lang="ko-KR" altLang="en-US" dirty="0"/>
              <a:t>파일에 대한 읽기 </a:t>
            </a:r>
            <a:r>
              <a:rPr lang="ko-KR" altLang="en-US" dirty="0" err="1"/>
              <a:t>권한이있는</a:t>
            </a:r>
            <a:r>
              <a:rPr lang="ko-KR" altLang="en-US" dirty="0"/>
              <a:t> 사용자는 파일의 모든 키를 사용할 수 있습니다</a:t>
            </a:r>
            <a:r>
              <a:rPr lang="en-US" altLang="ko-KR" dirty="0"/>
              <a:t>. </a:t>
            </a:r>
            <a:r>
              <a:rPr lang="ko-KR" altLang="en-US" dirty="0"/>
              <a:t>오용을 방지하려면 생성 한 모든 </a:t>
            </a:r>
            <a:r>
              <a:rPr lang="ko-KR" altLang="en-US" dirty="0" err="1"/>
              <a:t>키탭</a:t>
            </a:r>
            <a:r>
              <a:rPr lang="ko-KR" altLang="en-US" dirty="0"/>
              <a:t> 파일에 대한 액세스 권한을 제한해야 합니다</a:t>
            </a:r>
            <a:r>
              <a:rPr lang="en-US" altLang="ko-KR" dirty="0"/>
              <a:t>.(600 or</a:t>
            </a:r>
            <a:r>
              <a:rPr lang="ko-KR" altLang="en-US" dirty="0"/>
              <a:t> </a:t>
            </a:r>
            <a:r>
              <a:rPr lang="en-US" altLang="ko-KR" dirty="0"/>
              <a:t>400)</a:t>
            </a:r>
          </a:p>
          <a:p>
            <a:pPr marL="412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12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Keytab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binary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파일이므로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ftp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전송 시 유의해야 합니다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412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002D5C-9C1F-479D-9EA9-C88CF426127D}"/>
              </a:ext>
            </a:extLst>
          </p:cNvPr>
          <p:cNvSpPr/>
          <p:nvPr/>
        </p:nvSpPr>
        <p:spPr>
          <a:xfrm>
            <a:off x="280416" y="1135118"/>
            <a:ext cx="1067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>
              <a:spcAft>
                <a:spcPts val="800"/>
              </a:spcAft>
            </a:pP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Keytab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51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50370" y="302639"/>
            <a:ext cx="326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Kerberos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용어 정리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(3)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580441-5F65-47CA-B710-22C4DE8D720B}"/>
              </a:ext>
            </a:extLst>
          </p:cNvPr>
          <p:cNvSpPr/>
          <p:nvPr/>
        </p:nvSpPr>
        <p:spPr>
          <a:xfrm>
            <a:off x="280416" y="1694688"/>
            <a:ext cx="111312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Principals</a:t>
            </a:r>
            <a:br>
              <a:rPr lang="en-US" altLang="ko-KR" dirty="0"/>
            </a:br>
            <a:r>
              <a:rPr lang="en-US" altLang="ko-KR" dirty="0"/>
              <a:t>   KDC</a:t>
            </a:r>
            <a:r>
              <a:rPr lang="ko-KR" altLang="ko-KR" dirty="0"/>
              <a:t>에 티켓을 요청할 수 있는 고유</a:t>
            </a:r>
            <a:r>
              <a:rPr lang="en-US" altLang="ko-KR" dirty="0"/>
              <a:t> ID</a:t>
            </a:r>
            <a:r>
              <a:rPr lang="ko-KR" altLang="ko-KR" dirty="0"/>
              <a:t>입니다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ko-KR" dirty="0"/>
              <a:t>사용자</a:t>
            </a:r>
            <a:r>
              <a:rPr lang="en-US" altLang="ko-KR" dirty="0"/>
              <a:t>, </a:t>
            </a:r>
            <a:r>
              <a:rPr lang="ko-KR" altLang="ko-KR" dirty="0"/>
              <a:t>서비스</a:t>
            </a:r>
            <a:r>
              <a:rPr lang="en-US" altLang="ko-KR" dirty="0"/>
              <a:t>, </a:t>
            </a:r>
            <a:r>
              <a:rPr lang="ko-KR" altLang="ko-KR" dirty="0"/>
              <a:t>호스트 대해 </a:t>
            </a:r>
            <a:r>
              <a:rPr lang="en-US" altLang="ko-KR" dirty="0"/>
              <a:t>Principals</a:t>
            </a:r>
            <a:r>
              <a:rPr lang="ko-KR" altLang="ko-KR" dirty="0"/>
              <a:t>을 등록할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Principals</a:t>
            </a:r>
            <a:r>
              <a:rPr lang="ko-KR" altLang="ko-KR" dirty="0"/>
              <a:t>이 등록되어 있어야 티켓을 발급을 요청할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en-US" altLang="ko-KR" u="sng" dirty="0" err="1">
                <a:hlinkClick r:id="rId2"/>
              </a:rPr>
              <a:t>hdfs</a:t>
            </a:r>
            <a:r>
              <a:rPr lang="en-US" altLang="ko-KR" u="sng" dirty="0">
                <a:hlinkClick r:id="rId2"/>
              </a:rPr>
              <a:t>/</a:t>
            </a:r>
            <a:r>
              <a:rPr lang="en-US" altLang="ko-KR" u="sng" dirty="0" err="1">
                <a:hlinkClick r:id="rId2"/>
              </a:rPr>
              <a:t>data.localdomain@LOCALDOMAIN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u="sng" dirty="0">
                <a:hlinkClick r:id="rId3"/>
              </a:rPr>
              <a:t>HTTP/</a:t>
            </a:r>
            <a:r>
              <a:rPr lang="en-US" altLang="ko-KR" u="sng" dirty="0" err="1">
                <a:hlinkClick r:id="rId3"/>
              </a:rPr>
              <a:t>name.localdomain@LOCALDOMAIN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u="sng" dirty="0">
                <a:hlinkClick r:id="rId4"/>
              </a:rPr>
              <a:t>host/</a:t>
            </a:r>
            <a:r>
              <a:rPr lang="en-US" altLang="ko-KR" u="sng" dirty="0" err="1">
                <a:hlinkClick r:id="rId4"/>
              </a:rPr>
              <a:t>data.localdomain@LOCALDOMAIN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002D5C-9C1F-479D-9EA9-C88CF426127D}"/>
              </a:ext>
            </a:extLst>
          </p:cNvPr>
          <p:cNvSpPr/>
          <p:nvPr/>
        </p:nvSpPr>
        <p:spPr>
          <a:xfrm>
            <a:off x="280416" y="1135118"/>
            <a:ext cx="136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>
              <a:spcAft>
                <a:spcPts val="800"/>
              </a:spcAft>
            </a:pPr>
            <a:r>
              <a:rPr lang="en-US" altLang="ko-KR" b="1" dirty="0"/>
              <a:t>Principals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4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557</Words>
  <Application>Microsoft Office PowerPoint</Application>
  <PresentationFormat>와이드스크린</PresentationFormat>
  <Paragraphs>105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휴먼둥근헤드라인</vt:lpstr>
      <vt:lpstr>Arial</vt:lpstr>
      <vt:lpstr>Arial Black</vt:lpstr>
      <vt:lpstr>Times New Roman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강정화</dc:creator>
  <cp:lastModifiedBy>강 정화</cp:lastModifiedBy>
  <cp:revision>313</cp:revision>
  <dcterms:created xsi:type="dcterms:W3CDTF">2016-07-19T00:16:24Z</dcterms:created>
  <dcterms:modified xsi:type="dcterms:W3CDTF">2018-09-07T00:35:13Z</dcterms:modified>
</cp:coreProperties>
</file>