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68" r:id="rId6"/>
    <p:sldId id="270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734310" y="2387600"/>
            <a:ext cx="6893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3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TA</a:t>
            </a:r>
            <a:r>
              <a:rPr lang="zh-TW" alt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：黃一釗</a:t>
            </a:r>
            <a:r>
              <a:rPr 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	</a:t>
            </a:r>
          </a:p>
          <a:p>
            <a:pPr algn="l">
              <a:defRPr/>
            </a:pPr>
            <a:r>
              <a:rPr 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： </a:t>
            </a:r>
            <a:r>
              <a:rPr 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daniel851218@gmail.com</a:t>
            </a:r>
            <a:endParaRPr lang="en-US" sz="2000" b="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122</a:t>
            </a:r>
            <a:r>
              <a:rPr lang="en-US" sz="2000" b="0" dirty="0" smtClean="0">
                <a:solidFill>
                  <a:schemeClr val="tx1"/>
                </a:solidFill>
                <a:ea typeface="微軟正黑體" panose="020B0604030504040204" pitchFamily="34" charset="-120"/>
              </a:rPr>
              <a:t>)</a:t>
            </a:r>
            <a:endParaRPr lang="en-US" sz="2000" b="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6240" y="609600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3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40" y="1194375"/>
            <a:ext cx="11470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functions that you need to implement.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Blur (result_img1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(result_img2)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Hough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(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result_img3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totally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images. 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test image, you will get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0509BE-5F02-4C18-85A6-3F2A6DDA8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733" y="901987"/>
            <a:ext cx="5400609" cy="40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268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homepages.inf.ed.ac.uk/rbf/HIPR2/figs/gaus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16" y="4065662"/>
            <a:ext cx="3273666" cy="210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96240" y="1228238"/>
                <a:ext cx="35401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Kernel Size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 smtClean="0"/>
                  <a:t>Standard Deviation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1228238"/>
                <a:ext cx="3540155" cy="923330"/>
              </a:xfrm>
              <a:prstGeom prst="rect">
                <a:avLst/>
              </a:prstGeom>
              <a:blipFill>
                <a:blip r:embed="rId3"/>
                <a:stretch>
                  <a:fillRect l="-1033" b="-4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96240" y="2398082"/>
                <a:ext cx="3959604" cy="75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398082"/>
                <a:ext cx="3959604" cy="753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060" y="3429000"/>
            <a:ext cx="3841650" cy="26136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060" y="609600"/>
            <a:ext cx="3839111" cy="2634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913620" y="1741949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20" y="1741949"/>
                <a:ext cx="13657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913620" y="4551164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20" y="4551164"/>
                <a:ext cx="1365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9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268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359354" y="3114971"/>
                <a:ext cx="3304284" cy="628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54" y="3114971"/>
                <a:ext cx="3304284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75323"/>
              </p:ext>
            </p:extLst>
          </p:nvPr>
        </p:nvGraphicFramePr>
        <p:xfrm>
          <a:off x="603909" y="2101659"/>
          <a:ext cx="2774262" cy="277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5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(-1,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(0, -1)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(1, -1)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(-1,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(0, 0)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(1, 0)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(-1, 1)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(0, 1)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(1, 1)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457640" y="48903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(x, y)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2336" y="2101659"/>
            <a:ext cx="0" cy="277426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03909" y="1902577"/>
            <a:ext cx="277426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73300"/>
              </p:ext>
            </p:extLst>
          </p:nvPr>
        </p:nvGraphicFramePr>
        <p:xfrm>
          <a:off x="8644821" y="2101659"/>
          <a:ext cx="2774262" cy="277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5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0.1591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 smtClean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15" name="向右箭號 14"/>
          <p:cNvSpPr/>
          <p:nvPr/>
        </p:nvSpPr>
        <p:spPr>
          <a:xfrm>
            <a:off x="3726621" y="3351630"/>
            <a:ext cx="553816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7631947" y="3349533"/>
            <a:ext cx="553816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349074" y="4890336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74" y="4890336"/>
                <a:ext cx="1365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46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39" y="609600"/>
            <a:ext cx="394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24855" y="1194375"/>
            <a:ext cx="676851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/>
              <a:t>Noise </a:t>
            </a:r>
            <a:r>
              <a:rPr lang="en-US" altLang="zh-TW" sz="2000" b="1" u="sng" dirty="0" smtClean="0"/>
              <a:t>reduction</a:t>
            </a:r>
            <a:br>
              <a:rPr lang="en-US" altLang="zh-TW" sz="2000" b="1" u="sng" dirty="0" smtClean="0"/>
            </a:br>
            <a:r>
              <a:rPr lang="en-US" altLang="zh-TW" sz="2000" dirty="0" smtClean="0"/>
              <a:t>You can use Gaussian Filter. (The result of question 1)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/>
              <a:t>Gradient </a:t>
            </a:r>
            <a:r>
              <a:rPr lang="en-US" altLang="zh-TW" sz="2000" b="1" u="sng" dirty="0" smtClean="0"/>
              <a:t>calculation</a:t>
            </a:r>
            <a:br>
              <a:rPr lang="en-US" altLang="zh-TW" sz="2000" b="1" u="sng" dirty="0" smtClean="0"/>
            </a:br>
            <a:r>
              <a:rPr lang="en-US" altLang="zh-TW" sz="2000" dirty="0" smtClean="0"/>
              <a:t>You can use Sobel operator to get x and y direction gradient.</a:t>
            </a:r>
            <a:br>
              <a:rPr lang="en-US" altLang="zh-TW" sz="2000" dirty="0" smtClean="0"/>
            </a:br>
            <a:r>
              <a:rPr lang="en-US" altLang="zh-TW" sz="2000" dirty="0" smtClean="0"/>
              <a:t>Then calculate the magnitude and angle of gradient.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 smtClean="0"/>
              <a:t>Non-maximum suppression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/>
              <a:t>Consider in 4 directions and compare with neighbor pixels.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 smtClean="0"/>
              <a:t>Double threshold</a:t>
            </a:r>
            <a:br>
              <a:rPr lang="en-US" altLang="zh-TW" sz="2000" b="1" u="sng" dirty="0" smtClean="0"/>
            </a:br>
            <a:r>
              <a:rPr lang="en-US" altLang="zh-TW" sz="2000" dirty="0" smtClean="0"/>
              <a:t>Define </a:t>
            </a:r>
            <a:r>
              <a:rPr lang="en-US" altLang="zh-TW" sz="2000" b="1" dirty="0" smtClean="0"/>
              <a:t>low</a:t>
            </a:r>
            <a:r>
              <a:rPr lang="en-US" altLang="zh-TW" sz="2000" dirty="0" smtClean="0"/>
              <a:t> and </a:t>
            </a:r>
            <a:r>
              <a:rPr lang="en-US" altLang="zh-TW" sz="2000" b="1" dirty="0" smtClean="0"/>
              <a:t>high</a:t>
            </a:r>
            <a:r>
              <a:rPr lang="en-US" altLang="zh-TW" sz="2000" dirty="0" smtClean="0"/>
              <a:t> threshold.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 smtClean="0"/>
              <a:t>Edge Tracking by Hysteresis</a:t>
            </a:r>
            <a:br>
              <a:rPr lang="en-US" altLang="zh-TW" sz="2000" b="1" u="sng" dirty="0" smtClean="0"/>
            </a:br>
            <a:r>
              <a:rPr lang="en-US" altLang="zh-TW" sz="2000" dirty="0" smtClean="0"/>
              <a:t>Link the edge points depend by the neighbor pixels.</a:t>
            </a:r>
            <a:endParaRPr lang="en-US" altLang="zh-TW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733022"/>
              </p:ext>
            </p:extLst>
          </p:nvPr>
        </p:nvGraphicFramePr>
        <p:xfrm>
          <a:off x="8574879" y="1738568"/>
          <a:ext cx="1136742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472572"/>
              </p:ext>
            </p:extLst>
          </p:nvPr>
        </p:nvGraphicFramePr>
        <p:xfrm>
          <a:off x="10189794" y="1738568"/>
          <a:ext cx="1136742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8670687" y="2875310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Sobel x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285602" y="2872105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Sobel y</a:t>
            </a:r>
            <a:endParaRPr lang="zh-TW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34756"/>
              </p:ext>
            </p:extLst>
          </p:nvPr>
        </p:nvGraphicFramePr>
        <p:xfrm>
          <a:off x="8574879" y="3560377"/>
          <a:ext cx="1136742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8695854" y="3699545"/>
            <a:ext cx="919959" cy="9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8670687" y="3699545"/>
            <a:ext cx="919959" cy="9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142459" y="3684156"/>
            <a:ext cx="0" cy="950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>
            <a:off x="9155833" y="3674631"/>
            <a:ext cx="0" cy="950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74879" y="5095284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strong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74879" y="5438184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candidate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74879" y="5781084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weak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8247109" y="5438184"/>
            <a:ext cx="17907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8247109" y="5781084"/>
            <a:ext cx="17907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037808" y="5240302"/>
            <a:ext cx="16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High threshold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044276" y="5596418"/>
            <a:ext cx="16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Low 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7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332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24855" y="1194375"/>
                <a:ext cx="67685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dirty="0" smtClean="0"/>
                  <a:t>Discretize </a:t>
                </a:r>
                <a14:m>
                  <m:oMath xmlns:m="http://schemas.openxmlformats.org/officeDocument/2006/math">
                    <m:r>
                      <a:rPr lang="zh-TW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TW" sz="2000" b="1" dirty="0" smtClean="0"/>
                  <a:t> and </a:t>
                </a:r>
                <a14:m>
                  <m:oMath xmlns:m="http://schemas.openxmlformats.org/officeDocument/2006/math">
                    <m:r>
                      <a:rPr lang="zh-TW" altLang="en-US" sz="20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TW" sz="2000" dirty="0"/>
                  <a:t/>
                </a:r>
                <a:br>
                  <a:rPr lang="en-US" altLang="zh-TW" sz="2000" dirty="0"/>
                </a:b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=−90, −91, …, 90</m:t>
                    </m:r>
                  </m:oMath>
                </a14:m>
                <a:r>
                  <a:rPr lang="en-US" altLang="zh-TW" sz="2000" dirty="0" smtClean="0"/>
                  <a:t> </a:t>
                </a:r>
                <a:br>
                  <a:rPr lang="en-US" altLang="zh-TW" sz="2000" dirty="0" smtClean="0"/>
                </a:b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0, 1, …,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</a:t>
                </a:r>
                <a:r>
                  <a:rPr lang="zh-TW" altLang="en-US" sz="2000" dirty="0" smtClean="0"/>
                  <a:t> </a:t>
                </a:r>
                <a:endParaRPr lang="en-US" altLang="zh-TW" sz="2000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dirty="0" smtClean="0"/>
                  <a:t>Find the closest </a:t>
                </a:r>
                <a14:m>
                  <m:oMath xmlns:m="http://schemas.openxmlformats.org/officeDocument/2006/math"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TW" sz="2000" b="1" dirty="0" smtClean="0"/>
                  <a:t> and </a:t>
                </a:r>
                <a14:m>
                  <m:oMath xmlns:m="http://schemas.openxmlformats.org/officeDocument/2006/math">
                    <m:r>
                      <a:rPr lang="zh-TW" altLang="en-US" sz="2000" b="1" i="1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en-US" altLang="zh-TW" sz="2000" b="1" dirty="0" smtClean="0"/>
                  <a:t>, then increment the counter</a:t>
                </a:r>
                <a:br>
                  <a:rPr lang="en-US" altLang="zh-TW" sz="2000" b="1" dirty="0" smtClean="0"/>
                </a:b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TW" sz="2000" dirty="0" smtClean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dirty="0" smtClean="0"/>
                  <a:t>Find all local maximum.</a:t>
                </a:r>
                <a:br>
                  <a:rPr lang="en-US" altLang="zh-TW" sz="2000" b="1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000" dirty="0"/>
                      <m:t>Counter</m:t>
                    </m:r>
                    <m:r>
                      <m:rPr>
                        <m:nor/>
                      </m:rPr>
                      <a:rPr lang="en-US" altLang="zh-TW" sz="2000" dirty="0"/>
                      <m:t>[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zh-TW" sz="2000" dirty="0"/>
                      <m:t>][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nor/>
                      </m:rPr>
                      <a:rPr lang="en-US" altLang="zh-TW" sz="2000" dirty="0"/>
                      <m:t>] &gt; </m:t>
                    </m:r>
                    <m:r>
                      <m:rPr>
                        <m:nor/>
                      </m:rPr>
                      <a:rPr lang="en-US" altLang="zh-TW" sz="2000" dirty="0"/>
                      <m:t>threshold</m:t>
                    </m:r>
                  </m:oMath>
                </a14:m>
                <a:r>
                  <a:rPr lang="en-US" altLang="zh-TW" sz="2000" dirty="0" smtClean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sz="2000" b="1" dirty="0" smtClean="0"/>
                  <a:t>Calculate </a:t>
                </a:r>
                <a:r>
                  <a:rPr lang="en-US" altLang="zh-TW" sz="2000" b="1" dirty="0"/>
                  <a:t>the slope and </a:t>
                </a:r>
                <a:r>
                  <a:rPr lang="en-US" altLang="zh-TW" sz="2000" b="1" dirty="0" smtClean="0"/>
                  <a:t>intercept, then draw the line</a:t>
                </a:r>
                <a:endParaRPr lang="en-US" altLang="zh-TW" sz="2000" b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55" y="1194375"/>
                <a:ext cx="6768517" cy="3785652"/>
              </a:xfrm>
              <a:prstGeom prst="rect">
                <a:avLst/>
              </a:prstGeom>
              <a:blipFill>
                <a:blip r:embed="rId2"/>
                <a:stretch>
                  <a:fillRect l="-991" b="-6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70946"/>
              </p:ext>
            </p:extLst>
          </p:nvPr>
        </p:nvGraphicFramePr>
        <p:xfrm>
          <a:off x="8421987" y="2259000"/>
          <a:ext cx="2340000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2701983834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728910612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288760254"/>
                    </a:ext>
                  </a:extLst>
                </a:gridCol>
              </a:tblGrid>
              <a:tr h="39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18074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2553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91716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119424" y="4599000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Counter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8421987" y="2053957"/>
            <a:ext cx="23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134350" y="2259000"/>
            <a:ext cx="0" cy="23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404917" y="1684625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917" y="1684625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793372" y="3244334"/>
                <a:ext cx="37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72" y="3244334"/>
                <a:ext cx="37023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83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4815" y="1194375"/>
            <a:ext cx="102423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(80%)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 (30%)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 (30%)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Style (10%)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explain your code.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paste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images and 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images in your report.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74815" y="1741037"/>
            <a:ext cx="102423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2023/05/15 (Mon) 23:59:59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compress your folder to a zip file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610415024_hw3.zip)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hour late, 10% of the total score will be deducted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to eCourse2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finish your homework independently.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0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5775" y="2967335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256</Words>
  <Application>Microsoft Office PowerPoint</Application>
  <PresentationFormat>寬螢幕</PresentationFormat>
  <Paragraphs>97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華康POP1體W5</vt:lpstr>
      <vt:lpstr>微軟正黑體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lastModifiedBy>黃一釗</cp:lastModifiedBy>
  <cp:revision>415</cp:revision>
  <dcterms:created xsi:type="dcterms:W3CDTF">2023-04-07T07:55:57Z</dcterms:created>
  <dcterms:modified xsi:type="dcterms:W3CDTF">2023-05-01T12:09:41Z</dcterms:modified>
</cp:coreProperties>
</file>