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2549F5-A165-487F-90F2-136FB2C90B36}">
  <a:tblStyle styleId="{0B2549F5-A165-487F-90F2-136FB2C90B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9"/>
  </p:normalViewPr>
  <p:slideViewPr>
    <p:cSldViewPr snapToGrid="0">
      <p:cViewPr varScale="1">
        <p:scale>
          <a:sx n="125" d="100"/>
          <a:sy n="125" d="100"/>
        </p:scale>
        <p:origin x="184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bcc6d135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bcc6d135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bcc6d135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bcc6d135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bcc6d13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bcc6d13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bcc6d135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bcc6d135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bcc6d135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bcc6d135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0313a231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0313a231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0313a231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0313a231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0313a231c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0313a231c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0313a231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0313a231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0313a231c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0313a231c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b793858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bb793858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0313a231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0313a231c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de9c7f0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de9c7f0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0313a231c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0313a231c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0313a231c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0313a231c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0313a231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0313a231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0313a231c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0313a231c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0313a231c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0313a231c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0313a231c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0313a231c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0313a231c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0313a231c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0313a231c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0313a231c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0313a231c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0313a231c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krivachy/the-dark-side-of-akka-and-the-remedy" TargetMode="External"/><Relationship Id="rId3" Type="http://schemas.openxmlformats.org/officeDocument/2006/relationships/hyperlink" Target="https://akka.io/" TargetMode="External"/><Relationship Id="rId7" Type="http://schemas.openxmlformats.org/officeDocument/2006/relationships/hyperlink" Target="https://github.com/petabridge/akka-bootcam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ild.github.io/csp-presentation/#1" TargetMode="External"/><Relationship Id="rId5" Type="http://schemas.openxmlformats.org/officeDocument/2006/relationships/hyperlink" Target="https://www.scnsoft.com/blog/akka-actors-for-microservices" TargetMode="External"/><Relationship Id="rId4" Type="http://schemas.openxmlformats.org/officeDocument/2006/relationships/hyperlink" Target="https://ko.wikipedia.org/wiki/%ED%96%89%EC%9C%84%EC%9E%90_%EB%AA%A8%EB%8D%B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34D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59250" y="1740600"/>
            <a:ext cx="42255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Akka</a:t>
            </a:r>
            <a:endParaRPr sz="4800"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Actor Model</a:t>
            </a:r>
            <a:endParaRPr sz="4800"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330975" y="4549650"/>
            <a:ext cx="181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Uangel 미디어플랫폼팀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허강무</a:t>
            </a:r>
            <a:endParaRPr sz="12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34D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/>
        </p:nvSpPr>
        <p:spPr>
          <a:xfrm>
            <a:off x="2459250" y="127675"/>
            <a:ext cx="4225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Actor</a:t>
            </a:r>
            <a:endParaRPr sz="4800"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340963" y="1171050"/>
            <a:ext cx="8462074" cy="317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ko" sz="1700" dirty="0">
                <a:solidFill>
                  <a:schemeClr val="lt1"/>
                </a:solidFill>
              </a:rPr>
              <a:t>Actor는 서로간에 </a:t>
            </a:r>
            <a:r>
              <a:rPr lang="ko" sz="1800" b="1" dirty="0">
                <a:solidFill>
                  <a:schemeClr val="lt1"/>
                </a:solidFill>
              </a:rPr>
              <a:t>공유하는 자원이 없고</a:t>
            </a:r>
            <a:r>
              <a:rPr lang="ko" sz="1700" dirty="0">
                <a:solidFill>
                  <a:schemeClr val="lt1"/>
                </a:solidFill>
              </a:rPr>
              <a:t> 서로간의 상태/자원을 건드릴 수도 없다.</a:t>
            </a:r>
            <a:endParaRPr sz="1700" dirty="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ko" sz="1700" dirty="0">
                <a:solidFill>
                  <a:schemeClr val="lt1"/>
                </a:solidFill>
              </a:rPr>
              <a:t>하나의 Actor에서 동작하는 </a:t>
            </a:r>
            <a:r>
              <a:rPr lang="ko" sz="1800" b="1" dirty="0">
                <a:solidFill>
                  <a:schemeClr val="lt1"/>
                </a:solidFill>
              </a:rPr>
              <a:t>스레드는 1개로 제한</a:t>
            </a:r>
            <a:r>
              <a:rPr lang="ko" sz="1700" dirty="0">
                <a:solidFill>
                  <a:schemeClr val="lt1"/>
                </a:solidFill>
              </a:rPr>
              <a:t>한다.</a:t>
            </a:r>
            <a:endParaRPr sz="1700" dirty="0">
              <a:solidFill>
                <a:schemeClr val="lt1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ko" sz="1700" dirty="0">
                <a:solidFill>
                  <a:schemeClr val="lt1"/>
                </a:solidFill>
              </a:rPr>
              <a:t>Actor는 스레드 생성하지 않는다</a:t>
            </a:r>
            <a:endParaRPr sz="1700" dirty="0">
              <a:solidFill>
                <a:schemeClr val="lt1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ko" sz="1700" dirty="0">
                <a:solidFill>
                  <a:schemeClr val="lt1"/>
                </a:solidFill>
              </a:rPr>
              <a:t>Actor는 lock을 사용하는 외부 시스템의 자원을 사용하지 않는다.</a:t>
            </a:r>
            <a:endParaRPr sz="1700" dirty="0">
              <a:solidFill>
                <a:schemeClr val="lt1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ko" sz="1700" dirty="0">
                <a:solidFill>
                  <a:schemeClr val="lt1"/>
                </a:solidFill>
              </a:rPr>
              <a:t>Actor는 오직 </a:t>
            </a:r>
            <a:r>
              <a:rPr lang="ko" sz="1800" b="1" dirty="0">
                <a:solidFill>
                  <a:schemeClr val="lt1"/>
                </a:solidFill>
              </a:rPr>
              <a:t>message만을 이용해서 정보를 전달</a:t>
            </a:r>
            <a:r>
              <a:rPr lang="ko" sz="1700" dirty="0">
                <a:solidFill>
                  <a:schemeClr val="lt1"/>
                </a:solidFill>
              </a:rPr>
              <a:t>한다.</a:t>
            </a:r>
            <a:endParaRPr sz="1700" dirty="0">
              <a:solidFill>
                <a:schemeClr val="lt1"/>
              </a:solidFill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7330975" y="4549650"/>
            <a:ext cx="181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Uangel 미디어플랫폼팀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허강무</a:t>
            </a:r>
            <a:endParaRPr sz="12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34D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2459250" y="127675"/>
            <a:ext cx="4225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Actor</a:t>
            </a:r>
            <a:endParaRPr sz="4800"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802050" y="1171050"/>
            <a:ext cx="75399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chemeClr val="lt1"/>
                </a:solidFill>
              </a:rPr>
              <a:t>Actor가 할 수 있는 일</a:t>
            </a:r>
            <a:endParaRPr sz="1800" b="1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ko" sz="1700" dirty="0">
                <a:solidFill>
                  <a:schemeClr val="lt1"/>
                </a:solidFill>
              </a:rPr>
              <a:t>Message 송신 </a:t>
            </a:r>
            <a:endParaRPr sz="1300" dirty="0">
              <a:solidFill>
                <a:schemeClr val="lt1"/>
              </a:solidFill>
            </a:endParaRPr>
          </a:p>
          <a:p>
            <a:pPr marL="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chemeClr val="lt1"/>
                </a:solidFill>
              </a:rPr>
              <a:t>다른 Actor 또는 자기 자신에게</a:t>
            </a:r>
            <a:endParaRPr sz="1700" dirty="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ko" sz="1700" dirty="0">
                <a:solidFill>
                  <a:schemeClr val="lt1"/>
                </a:solidFill>
              </a:rPr>
              <a:t>Message 수신 &amp; 처리</a:t>
            </a:r>
            <a:endParaRPr sz="1700" dirty="0">
              <a:solidFill>
                <a:schemeClr val="lt1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ko" sz="1700" dirty="0">
                <a:solidFill>
                  <a:schemeClr val="lt1"/>
                </a:solidFill>
              </a:rPr>
              <a:t>새로운 Actor 생성</a:t>
            </a:r>
            <a:endParaRPr sz="1700" dirty="0">
              <a:solidFill>
                <a:schemeClr val="lt1"/>
              </a:solidFill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7330975" y="4549650"/>
            <a:ext cx="181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Uangel 미디어플랫폼팀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허강무</a:t>
            </a:r>
            <a:endParaRPr sz="1200" b="1">
              <a:solidFill>
                <a:schemeClr val="lt1"/>
              </a:solidFill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l="9730" t="10346" r="13470"/>
          <a:stretch/>
        </p:blipFill>
        <p:spPr>
          <a:xfrm>
            <a:off x="4417800" y="1907773"/>
            <a:ext cx="4225500" cy="2592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34D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/>
        </p:nvSpPr>
        <p:spPr>
          <a:xfrm>
            <a:off x="1695300" y="127675"/>
            <a:ext cx="5753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48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Akka</a:t>
            </a:r>
            <a:endParaRPr sz="4800"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802050" y="1171050"/>
            <a:ext cx="75399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955" y="227721"/>
            <a:ext cx="1758092" cy="7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228600" y="1171050"/>
            <a:ext cx="8686800" cy="318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chemeClr val="lt1"/>
                </a:solidFill>
              </a:rPr>
              <a:t>What is Akka</a:t>
            </a:r>
            <a:endParaRPr sz="22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ko" sz="1800" dirty="0">
                <a:solidFill>
                  <a:schemeClr val="lt1"/>
                </a:solidFill>
              </a:rPr>
              <a:t>분산처리를 위해 액터 모델을 이용한 오픈소스 프레임워크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ko" sz="1800" dirty="0">
                <a:solidFill>
                  <a:schemeClr val="lt1"/>
                </a:solidFill>
              </a:rPr>
              <a:t>JVM위에서 병행, 분산 애플리케이션 구축을 간편하게 할 수 있도록 도와준다</a:t>
            </a:r>
            <a:endParaRPr sz="1800" dirty="0">
              <a:solidFill>
                <a:schemeClr val="lt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chemeClr val="lt1"/>
                </a:solidFill>
              </a:rPr>
              <a:t>(개발자가 메시지 처리에 집중하게 만들어준다.)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ko" sz="1800" dirty="0">
                <a:solidFill>
                  <a:schemeClr val="lt1"/>
                </a:solidFill>
              </a:rPr>
              <a:t>다중 프로그래밍 모델 지원한다.</a:t>
            </a:r>
            <a:endParaRPr sz="1800" dirty="0">
              <a:solidFill>
                <a:schemeClr val="lt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dirty="0">
                <a:solidFill>
                  <a:schemeClr val="lt1"/>
                </a:solidFill>
              </a:rPr>
              <a:t>(Java환경 및 .net Framework에서 이용가능)</a:t>
            </a:r>
            <a:endParaRPr sz="11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ko" sz="1800" dirty="0">
                <a:solidFill>
                  <a:schemeClr val="lt1"/>
                </a:solidFill>
              </a:rPr>
              <a:t>작성언어: Scala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7330975" y="4549650"/>
            <a:ext cx="181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Uangel 미디어플랫폼팀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허강무</a:t>
            </a:r>
            <a:endParaRPr sz="12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34D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/>
        </p:nvSpPr>
        <p:spPr>
          <a:xfrm>
            <a:off x="1340550" y="127675"/>
            <a:ext cx="6462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Akka Actor Model</a:t>
            </a:r>
            <a:endParaRPr sz="4800"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802050" y="1171050"/>
            <a:ext cx="75399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350" y="1171050"/>
            <a:ext cx="5856275" cy="38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34D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/>
        </p:nvSpPr>
        <p:spPr>
          <a:xfrm>
            <a:off x="232200" y="127675"/>
            <a:ext cx="8679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Actor System</a:t>
            </a:r>
            <a:endParaRPr sz="4800"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802050" y="1171050"/>
            <a:ext cx="75399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565200" y="1171050"/>
            <a:ext cx="8013600" cy="3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</a:rPr>
              <a:t>Actor System</a:t>
            </a:r>
            <a:endParaRPr sz="18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ko" sz="1300">
                <a:solidFill>
                  <a:schemeClr val="lt1"/>
                </a:solidFill>
              </a:rPr>
              <a:t>액터들을 담기 위한 컨테이너</a:t>
            </a:r>
            <a:endParaRPr sz="1300">
              <a:solidFill>
                <a:schemeClr val="lt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ko" sz="1300">
                <a:solidFill>
                  <a:schemeClr val="lt1"/>
                </a:solidFill>
              </a:rPr>
              <a:t>액터 자체는 가볍지만 액터 시스템은 무거워서 보통 액터 시스템은 어플리케이션에 하나만 생성</a:t>
            </a:r>
            <a:endParaRPr sz="13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</a:rPr>
              <a:t>Key Point</a:t>
            </a:r>
            <a:endParaRPr sz="18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lt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ko" sz="1300">
                <a:solidFill>
                  <a:schemeClr val="lt1"/>
                </a:solidFill>
              </a:rPr>
              <a:t>액터 내부에서 일어나는 일은 어느 누구와도 ‘공유’되지 않는다</a:t>
            </a:r>
            <a:endParaRPr sz="1300">
              <a:solidFill>
                <a:schemeClr val="lt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ko" sz="1300">
                <a:solidFill>
                  <a:schemeClr val="lt1"/>
                </a:solidFill>
              </a:rPr>
              <a:t>액터가 메시지를 처리할 때 두 개 이상의 스레드가 동시에 동작하지 않는다</a:t>
            </a:r>
            <a:endParaRPr sz="1300">
              <a:solidFill>
                <a:schemeClr val="lt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ko" sz="1300">
                <a:solidFill>
                  <a:schemeClr val="lt1"/>
                </a:solidFill>
              </a:rPr>
              <a:t>액터는 코드 내에서 다른 스레드 생성이나, Lock을 사용하는 코드에 접근하면 안된다</a:t>
            </a:r>
            <a:endParaRPr sz="1300">
              <a:solidFill>
                <a:schemeClr val="lt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ko" sz="1300">
                <a:solidFill>
                  <a:schemeClr val="lt1"/>
                </a:solidFill>
              </a:rPr>
              <a:t>위의 내용은 액터 시스템에서 동시성 보장해주지만, 액터 시스템 내의 코드 자체에서 위의 내용을 위반한 행동을 할 수 있으니 의식하고 코드를 작성해야 한다</a:t>
            </a:r>
            <a:endParaRPr sz="130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(액터 내부에서 스레드 생성 or 다른 객체에 임의 접근 등..)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7330975" y="4549650"/>
            <a:ext cx="181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Uangel 미디어플랫폼팀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허강무</a:t>
            </a:r>
            <a:endParaRPr sz="12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34D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/>
        </p:nvSpPr>
        <p:spPr>
          <a:xfrm>
            <a:off x="289500" y="127675"/>
            <a:ext cx="8565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Akka Example Code</a:t>
            </a:r>
            <a:endParaRPr sz="4800"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802050" y="1171050"/>
            <a:ext cx="75399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802050" y="1171050"/>
            <a:ext cx="7539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</a:rPr>
              <a:t>Ping Pong Example</a:t>
            </a:r>
            <a:endParaRPr sz="18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75" y="1894350"/>
            <a:ext cx="774382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34D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/>
        </p:nvSpPr>
        <p:spPr>
          <a:xfrm>
            <a:off x="802050" y="1171050"/>
            <a:ext cx="7539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</a:rPr>
              <a:t>Main</a:t>
            </a:r>
            <a:endParaRPr sz="18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289500" y="127675"/>
            <a:ext cx="8565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Akka Example Code</a:t>
            </a:r>
            <a:endParaRPr sz="4800"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186" name="Google Shape;186;p28"/>
          <p:cNvGraphicFramePr/>
          <p:nvPr/>
        </p:nvGraphicFramePr>
        <p:xfrm>
          <a:off x="952500" y="1639275"/>
          <a:ext cx="7239000" cy="1142970"/>
        </p:xfrm>
        <a:graphic>
          <a:graphicData uri="http://schemas.openxmlformats.org/drawingml/2006/table">
            <a:tbl>
              <a:tblPr>
                <a:noFill/>
                <a:tableStyleId>{0B2549F5-A165-487F-90F2-136FB2C90B36}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class 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PingPongMain 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900" i="1">
                        <a:solidFill>
                          <a:srgbClr val="9876AA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static void </a:t>
                      </a:r>
                      <a:r>
                        <a:rPr lang="ko" sz="900">
                          <a:solidFill>
                            <a:srgbClr val="FFC66D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 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args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sz="900" i="1">
                        <a:solidFill>
                          <a:srgbClr val="9876AA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ActorSystem actorSystem = ActorSystem.</a:t>
                      </a:r>
                      <a:r>
                        <a:rPr lang="ko" sz="900" i="1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create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" sz="9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"TestSystem"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ActorRef ping = actorSystem.actorOf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Props.</a:t>
                      </a:r>
                      <a:r>
                        <a:rPr lang="ko" sz="900" i="1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create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PingActor.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9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"pingActor_MAIN"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ping.tell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" sz="9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"Start"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ActorRef.</a:t>
                      </a:r>
                      <a:r>
                        <a:rPr lang="ko" sz="900" i="1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noSender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())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900" i="1">
                        <a:solidFill>
                          <a:srgbClr val="9876AA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highlight>
                          <a:srgbClr val="25434D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2B2B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7" name="Google Shape;187;p28"/>
          <p:cNvSpPr txBox="1"/>
          <p:nvPr/>
        </p:nvSpPr>
        <p:spPr>
          <a:xfrm>
            <a:off x="7330975" y="4549650"/>
            <a:ext cx="181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Uangel 미디어플랫폼팀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허강무</a:t>
            </a:r>
            <a:endParaRPr sz="12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34D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/>
        </p:nvSpPr>
        <p:spPr>
          <a:xfrm>
            <a:off x="802050" y="1171050"/>
            <a:ext cx="7539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</a:rPr>
              <a:t>PingActor</a:t>
            </a:r>
            <a:endParaRPr sz="18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289500" y="127675"/>
            <a:ext cx="8565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Akka Example Code</a:t>
            </a:r>
            <a:endParaRPr sz="4800"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194" name="Google Shape;194;p29"/>
          <p:cNvGraphicFramePr/>
          <p:nvPr/>
        </p:nvGraphicFramePr>
        <p:xfrm>
          <a:off x="952500" y="1639275"/>
          <a:ext cx="7239000" cy="2788890"/>
        </p:xfrm>
        <a:graphic>
          <a:graphicData uri="http://schemas.openxmlformats.org/drawingml/2006/table">
            <a:tbl>
              <a:tblPr>
                <a:noFill/>
                <a:tableStyleId>{0B2549F5-A165-487F-90F2-136FB2C90B36}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class 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PingActor 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 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UntypedAbstractActor 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900" i="1">
                        <a:solidFill>
                          <a:srgbClr val="9876AA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 static final 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Logger 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logger 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</a:t>
                      </a:r>
                      <a:r>
                        <a:rPr lang="ko" sz="900" i="1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getLogger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PingActor.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 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ActorRef </a:t>
                      </a:r>
                      <a:r>
                        <a:rPr lang="ko" sz="900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pong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 int </a:t>
                      </a:r>
                      <a:r>
                        <a:rPr lang="ko" sz="900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count 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</a:t>
                      </a:r>
                      <a:r>
                        <a:rPr lang="ko" sz="900">
                          <a:solidFill>
                            <a:srgbClr val="6897BB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ko" sz="900">
                          <a:solidFill>
                            <a:srgbClr val="BBB529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@Override</a:t>
                      </a:r>
                      <a:endParaRPr sz="900">
                        <a:solidFill>
                          <a:srgbClr val="BBB529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void </a:t>
                      </a:r>
                      <a:r>
                        <a:rPr lang="ko" sz="900">
                          <a:solidFill>
                            <a:srgbClr val="FFC66D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preStart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(){</a:t>
                      </a:r>
                      <a:endParaRPr sz="900" i="1">
                        <a:solidFill>
                          <a:srgbClr val="9876AA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ko" sz="900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pong 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context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.actorOf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Props.</a:t>
                      </a:r>
                      <a:r>
                        <a:rPr lang="ko" sz="900" i="1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create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PongActor.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class, 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getSelf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())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9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"pongActor"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900" i="1">
                        <a:solidFill>
                          <a:srgbClr val="9876AA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rgbClr val="9876AA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ko" sz="900">
                          <a:solidFill>
                            <a:srgbClr val="BBB529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@Override</a:t>
                      </a:r>
                      <a:endParaRPr sz="900">
                        <a:solidFill>
                          <a:srgbClr val="BBB529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void </a:t>
                      </a:r>
                      <a:r>
                        <a:rPr lang="ko" sz="900">
                          <a:solidFill>
                            <a:srgbClr val="FFC66D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onReceive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 message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sz="900" i="1">
                        <a:solidFill>
                          <a:srgbClr val="9876AA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message 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instanceof 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){</a:t>
                      </a:r>
                      <a:endParaRPr sz="900" i="1">
                        <a:solidFill>
                          <a:srgbClr val="9876AA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String msg = 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message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logger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.info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" sz="9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"Ping Received {}_{}"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msg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900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count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++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</a:t>
                      </a:r>
                      <a:r>
                        <a:rPr lang="ko" sz="900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pong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.tell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" sz="9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"Ping"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getSelf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())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900" i="1">
                        <a:solidFill>
                          <a:srgbClr val="9876AA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900" i="1">
                        <a:solidFill>
                          <a:srgbClr val="9876AA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9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2B2B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5" name="Google Shape;195;p29"/>
          <p:cNvSpPr txBox="1"/>
          <p:nvPr/>
        </p:nvSpPr>
        <p:spPr>
          <a:xfrm>
            <a:off x="7330975" y="4549650"/>
            <a:ext cx="181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Uangel 미디어플랫폼팀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허강무</a:t>
            </a:r>
            <a:endParaRPr sz="12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34D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/>
        </p:nvSpPr>
        <p:spPr>
          <a:xfrm>
            <a:off x="802050" y="1171050"/>
            <a:ext cx="7539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</a:rPr>
              <a:t>PongActor</a:t>
            </a:r>
            <a:endParaRPr sz="18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289500" y="127675"/>
            <a:ext cx="8565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Akka Example Code</a:t>
            </a:r>
            <a:endParaRPr sz="4800"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202" name="Google Shape;202;p30"/>
          <p:cNvGraphicFramePr/>
          <p:nvPr/>
        </p:nvGraphicFramePr>
        <p:xfrm>
          <a:off x="952500" y="1639275"/>
          <a:ext cx="7239000" cy="2788890"/>
        </p:xfrm>
        <a:graphic>
          <a:graphicData uri="http://schemas.openxmlformats.org/drawingml/2006/table">
            <a:tbl>
              <a:tblPr>
                <a:noFill/>
                <a:tableStyleId>{0B2549F5-A165-487F-90F2-136FB2C90B36}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class 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PongActor 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 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UntypedAbstractActor 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900" i="1">
                        <a:solidFill>
                          <a:srgbClr val="9876AA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 static final 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Logger 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logger 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</a:t>
                      </a:r>
                      <a:r>
                        <a:rPr lang="ko" sz="900" i="1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getLogger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PongActor.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 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ActorRef </a:t>
                      </a:r>
                      <a:r>
                        <a:rPr lang="ko" sz="900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ping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 int </a:t>
                      </a:r>
                      <a:r>
                        <a:rPr lang="ko" sz="900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count 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</a:t>
                      </a:r>
                      <a:r>
                        <a:rPr lang="ko" sz="900">
                          <a:solidFill>
                            <a:srgbClr val="6897BB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</a:t>
                      </a:r>
                      <a:r>
                        <a:rPr lang="ko" sz="900">
                          <a:solidFill>
                            <a:srgbClr val="FFC66D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PongActor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ActorRef ping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){</a:t>
                      </a:r>
                      <a:endParaRPr sz="900" i="1">
                        <a:solidFill>
                          <a:srgbClr val="9876AA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ko" sz="900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ping 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ping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900" i="1">
                        <a:solidFill>
                          <a:srgbClr val="9876AA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rgbClr val="9876AA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ko" sz="900">
                          <a:solidFill>
                            <a:srgbClr val="BBB529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@Override</a:t>
                      </a:r>
                      <a:endParaRPr sz="900">
                        <a:solidFill>
                          <a:srgbClr val="BBB529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void </a:t>
                      </a:r>
                      <a:r>
                        <a:rPr lang="ko" sz="900">
                          <a:solidFill>
                            <a:srgbClr val="FFC66D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onReceive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 message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throws 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Throwable 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900" i="1">
                        <a:solidFill>
                          <a:srgbClr val="9876AA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message 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instanceof 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sz="900" i="1">
                        <a:solidFill>
                          <a:srgbClr val="9876AA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String msg = 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message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logger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.info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" sz="9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"Pong Received {}_{}"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msg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900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count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++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</a:t>
                      </a:r>
                      <a:r>
                        <a:rPr lang="ko" sz="900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ping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.tell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" sz="9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"Pong"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getSelf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())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Thread.</a:t>
                      </a:r>
                      <a:r>
                        <a:rPr lang="ko" sz="900" i="1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sleep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" sz="900">
                          <a:solidFill>
                            <a:srgbClr val="6897BB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900" i="1">
                        <a:solidFill>
                          <a:srgbClr val="9876AA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900" i="1">
                        <a:solidFill>
                          <a:srgbClr val="9876AA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9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2B2B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3" name="Google Shape;203;p30"/>
          <p:cNvSpPr txBox="1"/>
          <p:nvPr/>
        </p:nvSpPr>
        <p:spPr>
          <a:xfrm>
            <a:off x="7330975" y="4549650"/>
            <a:ext cx="181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Uangel 미디어플랫폼팀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허강무</a:t>
            </a:r>
            <a:endParaRPr sz="12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34D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802050" y="1171050"/>
            <a:ext cx="7539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</a:rPr>
              <a:t>Result</a:t>
            </a:r>
            <a:endParaRPr sz="18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</a:endParaRPr>
          </a:p>
        </p:txBody>
      </p:sp>
      <p:graphicFrame>
        <p:nvGraphicFramePr>
          <p:cNvPr id="209" name="Google Shape;209;p31"/>
          <p:cNvGraphicFramePr/>
          <p:nvPr/>
        </p:nvGraphicFramePr>
        <p:xfrm>
          <a:off x="952500" y="1639275"/>
          <a:ext cx="7239000" cy="1965930"/>
        </p:xfrm>
        <a:graphic>
          <a:graphicData uri="http://schemas.openxmlformats.org/drawingml/2006/table">
            <a:tbl>
              <a:tblPr>
                <a:noFill/>
                <a:tableStyleId>{0B2549F5-A165-487F-90F2-136FB2C90B36}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9900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Ping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Received start_0</a:t>
                      </a:r>
                      <a:endParaRPr sz="9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6FA8DC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Pong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Received ping_0</a:t>
                      </a:r>
                      <a:endParaRPr sz="9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9900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Ping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Received pong_1</a:t>
                      </a:r>
                      <a:endParaRPr sz="9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6FA8DC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Pong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Received ping_1</a:t>
                      </a:r>
                      <a:endParaRPr sz="9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9900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Ping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Received pong_2</a:t>
                      </a:r>
                      <a:endParaRPr sz="9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6FA8DC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Pong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Received ping_2</a:t>
                      </a:r>
                      <a:endParaRPr sz="9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9900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Ping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Received pong_3</a:t>
                      </a:r>
                      <a:endParaRPr sz="9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6FA8DC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Pong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Received ping_3</a:t>
                      </a:r>
                      <a:endParaRPr sz="9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9900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Ping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Received pong_4</a:t>
                      </a:r>
                      <a:endParaRPr sz="9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6FA8DC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Pong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Received ping_4</a:t>
                      </a:r>
                      <a:endParaRPr sz="9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9900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Ping</a:t>
                      </a:r>
                      <a:r>
                        <a:rPr lang="ko" sz="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Received pong_5</a:t>
                      </a:r>
                      <a:endParaRPr sz="9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9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2B2B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0" name="Google Shape;210;p31"/>
          <p:cNvSpPr txBox="1"/>
          <p:nvPr/>
        </p:nvSpPr>
        <p:spPr>
          <a:xfrm>
            <a:off x="289500" y="127675"/>
            <a:ext cx="8565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Akka Example Code</a:t>
            </a:r>
            <a:endParaRPr sz="4800"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7330975" y="4549650"/>
            <a:ext cx="181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Uangel 미디어플랫폼팀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허강무</a:t>
            </a:r>
            <a:endParaRPr sz="12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34D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85200" y="127675"/>
            <a:ext cx="8373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Outline</a:t>
            </a:r>
            <a:endParaRPr sz="4800"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330975" y="4549650"/>
            <a:ext cx="181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Uangel 미디어플랫폼팀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허강무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96575" y="1586825"/>
            <a:ext cx="40755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>
                <a:solidFill>
                  <a:schemeClr val="lt1"/>
                </a:solidFill>
              </a:rPr>
              <a:t>공유 메모리를 사용하는 방식</a:t>
            </a:r>
            <a:endParaRPr sz="22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ko" sz="1700">
                <a:solidFill>
                  <a:schemeClr val="lt1"/>
                </a:solidFill>
              </a:rPr>
              <a:t>Lock / Mutex 사용</a:t>
            </a: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ko" sz="1700">
                <a:solidFill>
                  <a:schemeClr val="lt1"/>
                </a:solidFill>
              </a:rPr>
              <a:t>Thread</a:t>
            </a: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ko" sz="1700">
                <a:solidFill>
                  <a:schemeClr val="lt1"/>
                </a:solidFill>
              </a:rPr>
              <a:t>ex) 멀티 스레드 프로세스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572000" y="1586825"/>
            <a:ext cx="41067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>
                <a:solidFill>
                  <a:schemeClr val="lt1"/>
                </a:solidFill>
              </a:rPr>
              <a:t>메시지 전달 방식</a:t>
            </a:r>
            <a:endParaRPr sz="22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ko" sz="1700">
                <a:solidFill>
                  <a:schemeClr val="lt1"/>
                </a:solidFill>
              </a:rPr>
              <a:t>공유 메모리 사용 X / Message 통신</a:t>
            </a: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ko" sz="1700">
                <a:solidFill>
                  <a:schemeClr val="lt1"/>
                </a:solidFill>
              </a:rPr>
              <a:t>Process</a:t>
            </a: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ko" sz="1700">
                <a:solidFill>
                  <a:schemeClr val="lt1"/>
                </a:solidFill>
              </a:rPr>
              <a:t>ex) Actor Model / CSP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802050" y="1171050"/>
            <a:ext cx="7539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</a:rPr>
              <a:t>Two Models of Concurrency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34D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/>
        </p:nvSpPr>
        <p:spPr>
          <a:xfrm>
            <a:off x="450450" y="1171050"/>
            <a:ext cx="8243100" cy="3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</a:rPr>
              <a:t>장점</a:t>
            </a:r>
            <a:endParaRPr sz="18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ko" sz="1600">
                <a:solidFill>
                  <a:schemeClr val="lt1"/>
                </a:solidFill>
              </a:rPr>
              <a:t>동시성, 이벤트 기반 및 분산 시스템을 구축하기 쉬움 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ko" sz="1600">
                <a:solidFill>
                  <a:schemeClr val="lt1"/>
                </a:solidFill>
              </a:rPr>
              <a:t>효율적인 스레드 사용 가능. 이론상 수백만개의 액터가 돌아가도 문제가 없음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ko" sz="1600">
                <a:solidFill>
                  <a:schemeClr val="lt1"/>
                </a:solidFill>
              </a:rPr>
              <a:t>Akka의 경우 원격 배포기능 제공하므로, URL을 이용한 다른 프로세스 및 다른 서버에 있는 액터와도 통신 가능.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ko" sz="1600">
                <a:solidFill>
                  <a:schemeClr val="lt1"/>
                </a:solidFill>
              </a:rPr>
              <a:t>액터 관리자가 존재하여 장애 발생 시 액터를 재시작하는 방법으로 장애에 대응 가능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ko" sz="1600">
                <a:solidFill>
                  <a:schemeClr val="lt1"/>
                </a:solidFill>
              </a:rPr>
              <a:t>마이크로서비스에 적합하며, 손쉬운 서버 Scale - out 가능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289500" y="127675"/>
            <a:ext cx="8565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Pros and Cons</a:t>
            </a:r>
            <a:endParaRPr sz="4800"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7330975" y="4549650"/>
            <a:ext cx="181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Uangel 미디어플랫폼팀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허강무</a:t>
            </a:r>
            <a:endParaRPr sz="12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34D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/>
        </p:nvSpPr>
        <p:spPr>
          <a:xfrm>
            <a:off x="450450" y="1171050"/>
            <a:ext cx="8243100" cy="30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</a:rPr>
              <a:t>단점</a:t>
            </a:r>
            <a:endParaRPr sz="18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ko" sz="1600">
                <a:solidFill>
                  <a:schemeClr val="lt1"/>
                </a:solidFill>
              </a:rPr>
              <a:t>복잡한 분산 트랜젝션을 고려한 액터 시스템을 구상하는 것이 굉장히 어려움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ko" sz="1600">
                <a:solidFill>
                  <a:schemeClr val="lt1"/>
                </a:solidFill>
              </a:rPr>
              <a:t>메시지 손실 가능성이 존재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ko" sz="1600">
                <a:solidFill>
                  <a:schemeClr val="lt1"/>
                </a:solidFill>
              </a:rPr>
              <a:t>테스트 및 디버깅이 어렵고, 코드리딩이 힘들어짐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ko" sz="1600">
                <a:solidFill>
                  <a:schemeClr val="lt1"/>
                </a:solidFill>
              </a:rPr>
              <a:t>메모리에 직접 접근하는 방식이 아닌 메시지 전달 방식이므로 속도 저하 발생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ko" sz="1600">
                <a:solidFill>
                  <a:schemeClr val="lt1"/>
                </a:solidFill>
              </a:rPr>
              <a:t>액터 사이의 통신을 할 경우 유용한 타입 시스템의 사용이 어려움</a:t>
            </a:r>
            <a:endParaRPr sz="1600">
              <a:solidFill>
                <a:schemeClr val="lt1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(액터는 기본적으로 어떤 유형의 메시지든 받을 수 있다)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289500" y="127675"/>
            <a:ext cx="8565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Pros and Cons</a:t>
            </a:r>
            <a:endParaRPr sz="4800"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7330975" y="4549650"/>
            <a:ext cx="181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Uangel 미디어플랫폼팀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허강무</a:t>
            </a:r>
            <a:endParaRPr sz="12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34D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/>
        </p:nvSpPr>
        <p:spPr>
          <a:xfrm>
            <a:off x="289500" y="127675"/>
            <a:ext cx="8565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Recap</a:t>
            </a:r>
            <a:endParaRPr sz="4800"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802050" y="1171050"/>
            <a:ext cx="7539900" cy="22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</a:rPr>
              <a:t>제대로 구현이 된다는 전제 하에 액터 모델의 장점을 고스란히 가질 수 있다.</a:t>
            </a:r>
            <a:endParaRPr sz="16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(고부하 환경에 대한 내성, 손쉬운 확장성, 강력한 장애 저항력, 효율적인 리소스 사용)</a:t>
            </a:r>
            <a:endParaRPr sz="11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</a:rPr>
              <a:t>하지만 제대로 구현하기까지 많은 노력과 경험이 필요하며,</a:t>
            </a:r>
            <a:endParaRPr sz="16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</a:rPr>
              <a:t>역량이 부족할 시 프로젝트의 실패를 초래할 수 있으므로 도입에 신중해야 한다</a:t>
            </a:r>
            <a:r>
              <a:rPr lang="ko" sz="1800">
                <a:solidFill>
                  <a:schemeClr val="lt1"/>
                </a:solidFill>
              </a:rPr>
              <a:t>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7330975" y="4549650"/>
            <a:ext cx="181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Uangel 미디어플랫폼팀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허강무</a:t>
            </a:r>
            <a:endParaRPr sz="12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34D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/>
        </p:nvSpPr>
        <p:spPr>
          <a:xfrm>
            <a:off x="289500" y="127675"/>
            <a:ext cx="8565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Reference</a:t>
            </a:r>
            <a:endParaRPr sz="4800"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8" name="Google Shape;238;p35"/>
          <p:cNvSpPr txBox="1"/>
          <p:nvPr/>
        </p:nvSpPr>
        <p:spPr>
          <a:xfrm>
            <a:off x="289500" y="1578900"/>
            <a:ext cx="8505000" cy="23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ko" sz="1300" b="1" u="sng">
                <a:solidFill>
                  <a:schemeClr val="hlink"/>
                </a:solidFill>
                <a:hlinkClick r:id="rId3"/>
              </a:rPr>
              <a:t>https://akka.io/</a:t>
            </a:r>
            <a:endParaRPr sz="1300" b="1">
              <a:solidFill>
                <a:schemeClr val="lt1"/>
              </a:solidFill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ko" sz="1300" b="1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https://ko.wikipedia.org/wiki/%ED%96%89%EC%9C%84%EC%9E%90_%EB%AA%A8%EB%8D%B8</a:t>
            </a:r>
            <a:endParaRPr sz="1300" b="1">
              <a:solidFill>
                <a:schemeClr val="lt1"/>
              </a:solidFill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ko" sz="1300" b="1" u="sng">
                <a:solidFill>
                  <a:schemeClr val="hlink"/>
                </a:solidFill>
                <a:hlinkClick r:id="rId5"/>
              </a:rPr>
              <a:t>https://www.scnsoft.com/blog/akka-actors-for-microservices</a:t>
            </a:r>
            <a:endParaRPr sz="1300" b="1">
              <a:solidFill>
                <a:schemeClr val="lt1"/>
              </a:solidFill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ko" sz="1300" b="1" u="sng">
                <a:solidFill>
                  <a:schemeClr val="hlink"/>
                </a:solidFill>
                <a:hlinkClick r:id="rId6"/>
              </a:rPr>
              <a:t>https://arild.github.io/csp-presentation/#1</a:t>
            </a:r>
            <a:endParaRPr sz="1300" b="1">
              <a:solidFill>
                <a:schemeClr val="lt1"/>
              </a:solidFill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ko" sz="1300" b="1" u="sng">
                <a:solidFill>
                  <a:schemeClr val="hlink"/>
                </a:solidFill>
                <a:hlinkClick r:id="rId7"/>
              </a:rPr>
              <a:t>https://github.com/petabridge/akka-bootcamp</a:t>
            </a:r>
            <a:endParaRPr sz="1300" b="1">
              <a:solidFill>
                <a:schemeClr val="lt1"/>
              </a:solidFill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ko" sz="1300" b="1" u="sng">
                <a:solidFill>
                  <a:schemeClr val="hlink"/>
                </a:solidFill>
                <a:hlinkClick r:id="rId8"/>
              </a:rPr>
              <a:t>https://www.slideshare.net/krivachy/the-dark-side-of-akka-and-the-remedy</a:t>
            </a:r>
            <a:r>
              <a:rPr lang="ko" sz="1300" b="1">
                <a:solidFill>
                  <a:schemeClr val="lt1"/>
                </a:solidFill>
              </a:rPr>
              <a:t> </a:t>
            </a:r>
            <a:endParaRPr sz="13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34D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1790850" y="127675"/>
            <a:ext cx="556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Why Actor Model</a:t>
            </a:r>
            <a:endParaRPr sz="4800"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65650" y="1171050"/>
            <a:ext cx="80127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</a:rPr>
              <a:t>공유 메모리 사용 시 문제점</a:t>
            </a:r>
            <a:endParaRPr sz="18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ko" sz="1500">
                <a:solidFill>
                  <a:schemeClr val="lt1"/>
                </a:solidFill>
              </a:rPr>
              <a:t>스레드가 늘어나면 늘어날수록 실수하기 쉬워지며 예측 불가능한 상황이 많이 발생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ko" sz="1500">
                <a:solidFill>
                  <a:schemeClr val="lt1"/>
                </a:solidFill>
              </a:rPr>
              <a:t>예측 불가능한 상황을 방지하기 위해 lock을 사용한다.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ko" sz="1500">
                <a:solidFill>
                  <a:schemeClr val="lt1"/>
                </a:solidFill>
              </a:rPr>
              <a:t>lock을 걸면 그만큼 성능의 저하가 일어나며 병목현상의 원인이 된다.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ko" sz="1500">
                <a:solidFill>
                  <a:schemeClr val="lt1"/>
                </a:solidFill>
              </a:rPr>
              <a:t>스레드가 아무리 늘어나도 성능 향상의 한계점이 생긴다.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lt1"/>
                </a:solidFill>
              </a:rPr>
              <a:t>Actor Model은 </a:t>
            </a:r>
            <a:r>
              <a:rPr lang="ko" sz="1700">
                <a:solidFill>
                  <a:srgbClr val="EA9999"/>
                </a:solidFill>
              </a:rPr>
              <a:t>공유하는 자원을 없애고, 메시지로만 통신</a:t>
            </a:r>
            <a:r>
              <a:rPr lang="ko" sz="1700">
                <a:solidFill>
                  <a:schemeClr val="lt1"/>
                </a:solidFill>
              </a:rPr>
              <a:t>하도록 제한하여</a:t>
            </a:r>
            <a:endParaRPr sz="17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lt1"/>
                </a:solidFill>
              </a:rPr>
              <a:t>동시성 환경에서의 문제점을 타개할 방법으로 고안된 모델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330975" y="4549650"/>
            <a:ext cx="181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Uangel 미디어플랫폼팀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허강무</a:t>
            </a:r>
            <a:endParaRPr sz="12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34D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802050" y="1171050"/>
            <a:ext cx="7539900" cy="29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</a:rPr>
              <a:t>Actor Model</a:t>
            </a:r>
            <a:endParaRPr sz="18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lt1"/>
                </a:solidFill>
              </a:rPr>
              <a:t>"모든 것은 액터다(Everything is an actor)"</a:t>
            </a: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ko" sz="1500">
                <a:solidFill>
                  <a:schemeClr val="lt1"/>
                </a:solidFill>
              </a:rPr>
              <a:t>1973년 발표된 모델로, 병행 연산을 위한 수학적 모델의 일종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ko" sz="1500">
                <a:solidFill>
                  <a:schemeClr val="lt1"/>
                </a:solidFill>
              </a:rPr>
              <a:t>병행 디지털 계산의 범용적 기본 요소로 "액터"라는 개념을 도입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ko" sz="1500">
                <a:solidFill>
                  <a:schemeClr val="lt1"/>
                </a:solidFill>
              </a:rPr>
              <a:t>액터는 자원을 공유하지 않고, 메시지로 통신한다.</a:t>
            </a:r>
            <a:endParaRPr sz="1500">
              <a:solidFill>
                <a:schemeClr val="lt1"/>
              </a:solidFill>
            </a:endParaRPr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ko" sz="1600">
                <a:solidFill>
                  <a:schemeClr val="lt1"/>
                </a:solidFill>
              </a:rPr>
              <a:t>Actor Model은</a:t>
            </a:r>
            <a:r>
              <a:rPr lang="ko" sz="1600" b="1">
                <a:solidFill>
                  <a:schemeClr val="lt1"/>
                </a:solidFill>
              </a:rPr>
              <a:t> </a:t>
            </a:r>
            <a:r>
              <a:rPr lang="ko" sz="1500">
                <a:solidFill>
                  <a:schemeClr val="lt1"/>
                </a:solidFill>
              </a:rPr>
              <a:t>모든 것이 Actor로 구성되어있는 모델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ko" sz="1500">
                <a:solidFill>
                  <a:schemeClr val="lt1"/>
                </a:solidFill>
              </a:rPr>
              <a:t>병행 모델들의 고질적인 문제점인 교착 상태, 경쟁 상태 등의 발생 가능성이 낮다.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ko" sz="1500">
                <a:solidFill>
                  <a:schemeClr val="lt1"/>
                </a:solidFill>
              </a:rPr>
              <a:t>Erlang, Scala 등의 언어들이 액터 모델에 기초하여 병행성 기능 제공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459250" y="127675"/>
            <a:ext cx="4225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Actor Model</a:t>
            </a:r>
            <a:endParaRPr sz="4800"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7330975" y="4549650"/>
            <a:ext cx="181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Uangel 미디어플랫폼팀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허강무</a:t>
            </a:r>
            <a:endParaRPr sz="12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34D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340550" y="127675"/>
            <a:ext cx="6462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Actor Model</a:t>
            </a:r>
            <a:endParaRPr sz="4800"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1743900" y="1155800"/>
            <a:ext cx="5656200" cy="368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238" y="1171050"/>
            <a:ext cx="6751523" cy="36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7330975" y="4549650"/>
            <a:ext cx="181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Uangel 미디어플랫폼팀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허강무</a:t>
            </a:r>
            <a:endParaRPr sz="12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34D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2459250" y="127675"/>
            <a:ext cx="4225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Difference</a:t>
            </a:r>
            <a:endParaRPr sz="4800"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67975" y="1171050"/>
            <a:ext cx="3819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chemeClr val="lt1"/>
                </a:solidFill>
              </a:rPr>
              <a:t>기존 방식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7330975" y="4549650"/>
            <a:ext cx="181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Uangel 미디어플랫폼팀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허강무</a:t>
            </a:r>
            <a:endParaRPr sz="1200" b="1">
              <a:solidFill>
                <a:schemeClr val="lt1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23" y="1894350"/>
            <a:ext cx="3819875" cy="25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901" y="1894350"/>
            <a:ext cx="3819875" cy="25481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5071875" y="1171038"/>
            <a:ext cx="3819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chemeClr val="lt1"/>
                </a:solidFill>
              </a:rPr>
              <a:t>Actor Model</a:t>
            </a:r>
            <a:endParaRPr sz="3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34D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2459250" y="127675"/>
            <a:ext cx="4225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Difference</a:t>
            </a:r>
            <a:endParaRPr sz="4800"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802050" y="1171050"/>
            <a:ext cx="75399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7330975" y="4549650"/>
            <a:ext cx="181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Uangel 미디어플랫폼팀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허강무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802050" y="1171050"/>
            <a:ext cx="75399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</a:rPr>
              <a:t>기존 방식으로 세션 생성 과정</a:t>
            </a:r>
            <a:endParaRPr sz="18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ko" sz="1800">
                <a:solidFill>
                  <a:srgbClr val="B4A7D6"/>
                </a:solidFill>
              </a:rPr>
              <a:t>taskInfo</a:t>
            </a:r>
            <a:r>
              <a:rPr lang="ko" sz="1800">
                <a:solidFill>
                  <a:schemeClr val="lt1"/>
                </a:solidFill>
              </a:rPr>
              <a:t> = new TaskInfo()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ko" sz="1800">
                <a:solidFill>
                  <a:srgbClr val="EA9999"/>
                </a:solidFill>
              </a:rPr>
              <a:t>callInfo</a:t>
            </a:r>
            <a:r>
              <a:rPr lang="ko" sz="1800">
                <a:solidFill>
                  <a:schemeClr val="lt1"/>
                </a:solidFill>
              </a:rPr>
              <a:t> = new CallInfo()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ko" sz="1800">
                <a:solidFill>
                  <a:srgbClr val="B4A7D6"/>
                </a:solidFill>
              </a:rPr>
              <a:t>taskInfo</a:t>
            </a:r>
            <a:r>
              <a:rPr lang="ko" sz="1800">
                <a:solidFill>
                  <a:schemeClr val="lt1"/>
                </a:solidFill>
              </a:rPr>
              <a:t>.addCall(</a:t>
            </a:r>
            <a:r>
              <a:rPr lang="ko" sz="1800">
                <a:solidFill>
                  <a:srgbClr val="EA9999"/>
                </a:solidFill>
              </a:rPr>
              <a:t>callInfo</a:t>
            </a:r>
            <a:r>
              <a:rPr lang="ko" sz="1800">
                <a:solidFill>
                  <a:schemeClr val="lt1"/>
                </a:solidFill>
              </a:rPr>
              <a:t>)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ko" sz="1800">
                <a:solidFill>
                  <a:schemeClr val="lt1"/>
                </a:solidFill>
              </a:rPr>
              <a:t>SessionManager.add(</a:t>
            </a:r>
            <a:r>
              <a:rPr lang="ko" sz="1800">
                <a:solidFill>
                  <a:srgbClr val="B4A7D6"/>
                </a:solidFill>
              </a:rPr>
              <a:t>taskInfo</a:t>
            </a:r>
            <a:r>
              <a:rPr lang="ko" sz="1800">
                <a:solidFill>
                  <a:schemeClr val="lt1"/>
                </a:solidFill>
              </a:rPr>
              <a:t>)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ko" sz="1800">
                <a:solidFill>
                  <a:schemeClr val="lt1"/>
                </a:solidFill>
              </a:rPr>
              <a:t>SessionManager.add(</a:t>
            </a:r>
            <a:r>
              <a:rPr lang="ko" sz="1800">
                <a:solidFill>
                  <a:srgbClr val="EA9999"/>
                </a:solidFill>
              </a:rPr>
              <a:t>callInfo</a:t>
            </a:r>
            <a:r>
              <a:rPr lang="ko" sz="1800">
                <a:solidFill>
                  <a:schemeClr val="lt1"/>
                </a:solidFill>
              </a:rPr>
              <a:t>)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34D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802050" y="1171050"/>
            <a:ext cx="75399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chemeClr val="lt1"/>
                </a:solidFill>
              </a:rPr>
              <a:t>기존 방식으로 세션 생성 과정</a:t>
            </a:r>
            <a:endParaRPr sz="1800" b="1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ko" sz="1800" dirty="0">
                <a:solidFill>
                  <a:srgbClr val="B4A7D6"/>
                </a:solidFill>
              </a:rPr>
              <a:t>taskInfo</a:t>
            </a:r>
            <a:r>
              <a:rPr lang="ko" sz="1800" dirty="0">
                <a:solidFill>
                  <a:schemeClr val="lt1"/>
                </a:solidFill>
              </a:rPr>
              <a:t> = new TaskInfo()</a:t>
            </a:r>
            <a:endParaRPr sz="1800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ko" sz="1800" dirty="0">
                <a:solidFill>
                  <a:srgbClr val="EA9999"/>
                </a:solidFill>
              </a:rPr>
              <a:t>callInfo</a:t>
            </a:r>
            <a:r>
              <a:rPr lang="ko" sz="1800" dirty="0">
                <a:solidFill>
                  <a:schemeClr val="lt1"/>
                </a:solidFill>
              </a:rPr>
              <a:t> = new CallInfo()</a:t>
            </a:r>
            <a:endParaRPr sz="1800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ko" sz="1800" dirty="0">
                <a:solidFill>
                  <a:srgbClr val="B4A7D6"/>
                </a:solidFill>
              </a:rPr>
              <a:t>taskInfo</a:t>
            </a:r>
            <a:r>
              <a:rPr lang="ko" sz="1800" dirty="0">
                <a:solidFill>
                  <a:schemeClr val="lt1"/>
                </a:solidFill>
              </a:rPr>
              <a:t>.addCall(</a:t>
            </a:r>
            <a:r>
              <a:rPr lang="ko" sz="1800" dirty="0">
                <a:solidFill>
                  <a:srgbClr val="EA9999"/>
                </a:solidFill>
              </a:rPr>
              <a:t>callInfo</a:t>
            </a:r>
            <a:r>
              <a:rPr lang="ko" sz="1800" dirty="0">
                <a:solidFill>
                  <a:schemeClr val="lt1"/>
                </a:solidFill>
              </a:rPr>
              <a:t>)</a:t>
            </a:r>
            <a:endParaRPr sz="1800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ko" sz="1800" dirty="0">
                <a:solidFill>
                  <a:schemeClr val="lt1"/>
                </a:solidFill>
              </a:rPr>
              <a:t>SessionManager.add(</a:t>
            </a:r>
            <a:r>
              <a:rPr lang="ko" sz="1800" dirty="0">
                <a:solidFill>
                  <a:srgbClr val="B4A7D6"/>
                </a:solidFill>
              </a:rPr>
              <a:t>taskInfo</a:t>
            </a:r>
            <a:r>
              <a:rPr lang="ko" sz="1800" dirty="0">
                <a:solidFill>
                  <a:schemeClr val="lt1"/>
                </a:solidFill>
              </a:rPr>
              <a:t>)</a:t>
            </a:r>
            <a:endParaRPr sz="1800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ko" sz="1800" dirty="0">
                <a:solidFill>
                  <a:schemeClr val="lt1"/>
                </a:solidFill>
              </a:rPr>
              <a:t>SessionManager.add(</a:t>
            </a:r>
            <a:r>
              <a:rPr lang="ko" sz="1800" dirty="0">
                <a:solidFill>
                  <a:srgbClr val="EA9999"/>
                </a:solidFill>
              </a:rPr>
              <a:t>callInfo</a:t>
            </a:r>
            <a:r>
              <a:rPr lang="ko" sz="1800" dirty="0">
                <a:solidFill>
                  <a:schemeClr val="lt1"/>
                </a:solidFill>
              </a:rPr>
              <a:t>)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802050" y="3023625"/>
            <a:ext cx="4225500" cy="1625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2459250" y="127675"/>
            <a:ext cx="4225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Difference</a:t>
            </a:r>
            <a:endParaRPr sz="4800"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7330975" y="4549650"/>
            <a:ext cx="181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Uangel 미디어플랫폼팀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허강무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6020525" y="3330075"/>
            <a:ext cx="1702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rgbClr val="EA9999"/>
                </a:solidFill>
              </a:rPr>
              <a:t>Lock 필요</a:t>
            </a:r>
            <a:endParaRPr sz="2500" b="1">
              <a:solidFill>
                <a:srgbClr val="EA9999"/>
              </a:solidFill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5113925" y="3393075"/>
            <a:ext cx="906600" cy="4434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34D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2459250" y="127675"/>
            <a:ext cx="4225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Difference</a:t>
            </a:r>
            <a:endParaRPr sz="4800"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802050" y="1171050"/>
            <a:ext cx="75399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7330975" y="4549650"/>
            <a:ext cx="181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Uangel 미디어플랫폼팀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허강무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802050" y="1171050"/>
            <a:ext cx="7539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</a:rPr>
              <a:t>Actor Model 방식으로 세션 생성 과정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23" name="Google Shape;123;p21"/>
          <p:cNvCxnSpPr/>
          <p:nvPr/>
        </p:nvCxnSpPr>
        <p:spPr>
          <a:xfrm>
            <a:off x="2608875" y="2571750"/>
            <a:ext cx="0" cy="22539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21"/>
          <p:cNvCxnSpPr/>
          <p:nvPr/>
        </p:nvCxnSpPr>
        <p:spPr>
          <a:xfrm>
            <a:off x="2815800" y="2855000"/>
            <a:ext cx="3429000" cy="3546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21"/>
          <p:cNvCxnSpPr/>
          <p:nvPr/>
        </p:nvCxnSpPr>
        <p:spPr>
          <a:xfrm>
            <a:off x="2815800" y="3440950"/>
            <a:ext cx="3429000" cy="3546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21"/>
          <p:cNvCxnSpPr/>
          <p:nvPr/>
        </p:nvCxnSpPr>
        <p:spPr>
          <a:xfrm>
            <a:off x="2798375" y="4026900"/>
            <a:ext cx="3429000" cy="3546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21"/>
          <p:cNvCxnSpPr/>
          <p:nvPr/>
        </p:nvCxnSpPr>
        <p:spPr>
          <a:xfrm>
            <a:off x="6535125" y="2571750"/>
            <a:ext cx="0" cy="22539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21"/>
          <p:cNvSpPr txBox="1"/>
          <p:nvPr/>
        </p:nvSpPr>
        <p:spPr>
          <a:xfrm>
            <a:off x="5323125" y="2002200"/>
            <a:ext cx="242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</a:rPr>
              <a:t>SessionManager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1396875" y="2002200"/>
            <a:ext cx="242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</a:rPr>
              <a:t>Make Session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3300875" y="2598975"/>
            <a:ext cx="242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</a:rPr>
              <a:t>“create </a:t>
            </a:r>
            <a:r>
              <a:rPr lang="ko" b="1">
                <a:solidFill>
                  <a:srgbClr val="B4A7D6"/>
                </a:solidFill>
              </a:rPr>
              <a:t>TaskInfo</a:t>
            </a:r>
            <a:r>
              <a:rPr lang="ko" b="1">
                <a:solidFill>
                  <a:schemeClr val="lt1"/>
                </a:solidFill>
              </a:rPr>
              <a:t>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3300875" y="3209600"/>
            <a:ext cx="242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</a:rPr>
              <a:t>“create </a:t>
            </a:r>
            <a:r>
              <a:rPr lang="ko" b="1">
                <a:solidFill>
                  <a:srgbClr val="EA9999"/>
                </a:solidFill>
              </a:rPr>
              <a:t>CallInfo</a:t>
            </a:r>
            <a:r>
              <a:rPr lang="ko" b="1">
                <a:solidFill>
                  <a:schemeClr val="lt1"/>
                </a:solidFill>
              </a:rPr>
              <a:t>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3300875" y="3820225"/>
            <a:ext cx="2424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lt1"/>
                </a:solidFill>
              </a:rPr>
              <a:t>“Add </a:t>
            </a:r>
            <a:r>
              <a:rPr lang="ko" sz="1300" b="1">
                <a:solidFill>
                  <a:srgbClr val="EA9999"/>
                </a:solidFill>
              </a:rPr>
              <a:t>CallInfo</a:t>
            </a:r>
            <a:r>
              <a:rPr lang="ko" sz="1300" b="1">
                <a:solidFill>
                  <a:schemeClr val="lt1"/>
                </a:solidFill>
              </a:rPr>
              <a:t> to </a:t>
            </a:r>
            <a:r>
              <a:rPr lang="ko" sz="1300" b="1">
                <a:solidFill>
                  <a:srgbClr val="B4A7D6"/>
                </a:solidFill>
              </a:rPr>
              <a:t>TaskInfo</a:t>
            </a:r>
            <a:r>
              <a:rPr lang="ko" sz="1300" b="1">
                <a:solidFill>
                  <a:schemeClr val="lt1"/>
                </a:solidFill>
              </a:rPr>
              <a:t> ”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1180</Words>
  <Application>Microsoft Macintosh PowerPoint</Application>
  <PresentationFormat>화면 슬라이드 쇼(16:9)</PresentationFormat>
  <Paragraphs>252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Arial</vt:lpstr>
      <vt:lpstr>Courier New</vt:lpstr>
      <vt:lpstr>Impact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허 강무</cp:lastModifiedBy>
  <cp:revision>1</cp:revision>
  <dcterms:modified xsi:type="dcterms:W3CDTF">2021-06-06T23:15:08Z</dcterms:modified>
</cp:coreProperties>
</file>