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8"/>
  </p:notesMasterIdLst>
  <p:handoutMasterIdLst>
    <p:handoutMasterId r:id="rId59"/>
  </p:handoutMasterIdLst>
  <p:sldIdLst>
    <p:sldId id="256" r:id="rId2"/>
    <p:sldId id="258" r:id="rId3"/>
    <p:sldId id="409" r:id="rId4"/>
    <p:sldId id="425" r:id="rId5"/>
    <p:sldId id="262" r:id="rId6"/>
    <p:sldId id="261" r:id="rId7"/>
    <p:sldId id="426" r:id="rId8"/>
    <p:sldId id="410" r:id="rId9"/>
    <p:sldId id="264" r:id="rId10"/>
    <p:sldId id="265" r:id="rId11"/>
    <p:sldId id="420" r:id="rId12"/>
    <p:sldId id="423" r:id="rId13"/>
    <p:sldId id="411" r:id="rId14"/>
    <p:sldId id="421" r:id="rId15"/>
    <p:sldId id="391" r:id="rId16"/>
    <p:sldId id="424" r:id="rId17"/>
    <p:sldId id="384" r:id="rId18"/>
    <p:sldId id="385" r:id="rId19"/>
    <p:sldId id="386" r:id="rId20"/>
    <p:sldId id="387" r:id="rId21"/>
    <p:sldId id="388" r:id="rId22"/>
    <p:sldId id="404" r:id="rId23"/>
    <p:sldId id="389" r:id="rId24"/>
    <p:sldId id="390" r:id="rId25"/>
    <p:sldId id="427" r:id="rId26"/>
    <p:sldId id="319" r:id="rId27"/>
    <p:sldId id="320" r:id="rId28"/>
    <p:sldId id="321" r:id="rId29"/>
    <p:sldId id="322" r:id="rId30"/>
    <p:sldId id="323" r:id="rId31"/>
    <p:sldId id="324" r:id="rId32"/>
    <p:sldId id="422" r:id="rId33"/>
    <p:sldId id="418" r:id="rId34"/>
    <p:sldId id="419" r:id="rId35"/>
    <p:sldId id="325" r:id="rId36"/>
    <p:sldId id="412" r:id="rId37"/>
    <p:sldId id="326" r:id="rId38"/>
    <p:sldId id="327" r:id="rId39"/>
    <p:sldId id="328" r:id="rId40"/>
    <p:sldId id="329" r:id="rId41"/>
    <p:sldId id="330" r:id="rId42"/>
    <p:sldId id="331" r:id="rId43"/>
    <p:sldId id="407" r:id="rId44"/>
    <p:sldId id="415" r:id="rId45"/>
    <p:sldId id="332" r:id="rId46"/>
    <p:sldId id="417" r:id="rId47"/>
    <p:sldId id="333" r:id="rId48"/>
    <p:sldId id="334" r:id="rId49"/>
    <p:sldId id="335" r:id="rId50"/>
    <p:sldId id="402" r:id="rId51"/>
    <p:sldId id="336" r:id="rId52"/>
    <p:sldId id="413" r:id="rId53"/>
    <p:sldId id="416" r:id="rId54"/>
    <p:sldId id="337" r:id="rId55"/>
    <p:sldId id="403" r:id="rId56"/>
    <p:sldId id="338" r:id="rId57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1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1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1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1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990000"/>
    <a:srgbClr val="3E6A54"/>
    <a:srgbClr val="000066"/>
    <a:srgbClr val="003300"/>
    <a:srgbClr val="28462B"/>
    <a:srgbClr val="5FA1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39" autoAdjust="0"/>
    <p:restoredTop sz="94864" autoAdjust="0"/>
  </p:normalViewPr>
  <p:slideViewPr>
    <p:cSldViewPr>
      <p:cViewPr varScale="1">
        <p:scale>
          <a:sx n="70" d="100"/>
          <a:sy n="70" d="100"/>
        </p:scale>
        <p:origin x="1110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5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14"/>
    </p:cViewPr>
  </p:sorter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9588" cy="4667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93488" tIns="46744" rIns="93488" bIns="46744" numCol="1" anchor="t" anchorCtr="0" compatLnSpc="1">
            <a:prstTxWarp prst="textNoShape">
              <a:avLst/>
            </a:prstTxWarp>
          </a:bodyPr>
          <a:lstStyle>
            <a:lvl1pPr defTabSz="935038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>
              <a:ea typeface="맑은 고딕" panose="020B0503020000020004" pitchFamily="50" charset="-127"/>
            </a:endParaRPr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7800" y="0"/>
            <a:ext cx="3049588" cy="4667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93488" tIns="46744" rIns="93488" bIns="46744" numCol="1" anchor="t" anchorCtr="0" compatLnSpc="1">
            <a:prstTxWarp prst="textNoShape">
              <a:avLst/>
            </a:prstTxWarp>
          </a:bodyPr>
          <a:lstStyle>
            <a:lvl1pPr algn="r" defTabSz="935038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>
              <a:ea typeface="맑은 고딕" panose="020B0503020000020004" pitchFamily="50" charset="-127"/>
            </a:endParaRPr>
          </a:p>
        </p:txBody>
      </p:sp>
      <p:sp>
        <p:nvSpPr>
          <p:cNvPr id="464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8250"/>
            <a:ext cx="3049588" cy="4651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93488" tIns="46744" rIns="93488" bIns="46744" numCol="1" anchor="b" anchorCtr="0" compatLnSpc="1">
            <a:prstTxWarp prst="textNoShape">
              <a:avLst/>
            </a:prstTxWarp>
          </a:bodyPr>
          <a:lstStyle>
            <a:lvl1pPr defTabSz="935038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>
              <a:ea typeface="맑은 고딕" panose="020B0503020000020004" pitchFamily="50" charset="-127"/>
            </a:endParaRPr>
          </a:p>
        </p:txBody>
      </p:sp>
      <p:sp>
        <p:nvSpPr>
          <p:cNvPr id="464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7800" y="8858250"/>
            <a:ext cx="3049588" cy="4651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93488" tIns="46744" rIns="93488" bIns="46744" numCol="1" anchor="b" anchorCtr="0" compatLnSpc="1">
            <a:prstTxWarp prst="textNoShape">
              <a:avLst/>
            </a:prstTxWarp>
          </a:bodyPr>
          <a:lstStyle>
            <a:lvl1pPr algn="r" defTabSz="935038">
              <a:defRPr sz="1200">
                <a:ea typeface="굴림" charset="-127"/>
              </a:defRPr>
            </a:lvl1pPr>
          </a:lstStyle>
          <a:p>
            <a:pPr>
              <a:defRPr/>
            </a:pPr>
            <a:fld id="{0F50D206-C344-4C17-99A1-45E321EE00AC}" type="slidenum">
              <a:rPr lang="en-US" altLang="ko-KR">
                <a:ea typeface="맑은 고딕" panose="020B0503020000020004" pitchFamily="50" charset="-127"/>
              </a:rPr>
              <a:pPr>
                <a:defRPr/>
              </a:pPr>
              <a:t>‹#›</a:t>
            </a:fld>
            <a:endParaRPr lang="en-US" altLang="ko-KR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191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FCD4256D-48A7-4821-BCDA-A293D4574137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461939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C6DDC038-E2DB-48E2-B346-C38DFBB3DA07}" type="slidenum">
              <a:rPr lang="ko-KR" altLang="en-US" sz="1200" smtClean="0"/>
              <a:pPr eaLnBrk="1" hangingPunct="1"/>
              <a:t>1</a:t>
            </a:fld>
            <a:endParaRPr lang="en-US" altLang="ko-KR" sz="1200" dirty="0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dirty="0" smtClean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7946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824B6BE8-C1E3-4DCC-8C52-D0471CF2C0A9}" type="slidenum">
              <a:rPr lang="ko-KR" altLang="en-US" sz="1200" smtClean="0"/>
              <a:pPr eaLnBrk="1" hangingPunct="1"/>
              <a:t>15</a:t>
            </a:fld>
            <a:endParaRPr lang="en-US" altLang="ko-KR" sz="1200" dirty="0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dirty="0" smtClean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121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824B6BE8-C1E3-4DCC-8C52-D0471CF2C0A9}" type="slidenum">
              <a:rPr lang="ko-KR" altLang="en-US" sz="1200" smtClean="0"/>
              <a:pPr eaLnBrk="1" hangingPunct="1"/>
              <a:t>16</a:t>
            </a:fld>
            <a:endParaRPr lang="en-US" altLang="ko-KR" sz="1200" dirty="0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dirty="0" smtClean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51693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2B574624-258F-4631-9E0C-4475ACCC803A}" type="slidenum">
              <a:rPr lang="ko-KR" altLang="en-US" sz="1200" smtClean="0"/>
              <a:pPr eaLnBrk="1" hangingPunct="1"/>
              <a:t>17</a:t>
            </a:fld>
            <a:endParaRPr lang="en-US" altLang="ko-KR" sz="1200" dirty="0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dirty="0" smtClean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13149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189DF5BA-4DE8-407B-AAE4-B842CF3B9B8A}" type="slidenum">
              <a:rPr lang="ko-KR" altLang="en-US" sz="1200" smtClean="0"/>
              <a:pPr eaLnBrk="1" hangingPunct="1"/>
              <a:t>18</a:t>
            </a:fld>
            <a:endParaRPr lang="en-US" altLang="ko-KR" sz="1200" dirty="0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dirty="0" smtClean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97558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1270E0EF-17C9-40E4-9B81-5D637B03BD99}" type="slidenum">
              <a:rPr lang="ko-KR" altLang="en-US" sz="1200" smtClean="0"/>
              <a:pPr eaLnBrk="1" hangingPunct="1"/>
              <a:t>19</a:t>
            </a:fld>
            <a:endParaRPr lang="en-US" altLang="ko-KR" sz="1200" dirty="0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dirty="0" smtClean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38326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43D4A429-A0F7-4994-92F1-FB189F2D1A0A}" type="slidenum">
              <a:rPr lang="ko-KR" altLang="en-US" sz="1200" smtClean="0"/>
              <a:pPr eaLnBrk="1" hangingPunct="1"/>
              <a:t>20</a:t>
            </a:fld>
            <a:endParaRPr lang="en-US" altLang="ko-KR" sz="1200" dirty="0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dirty="0" smtClean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11608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3D57630-A8DC-4C31-B5D0-EB9B9F5DE397}" type="slidenum">
              <a:rPr lang="ko-KR" altLang="en-US" sz="1200" smtClean="0"/>
              <a:pPr eaLnBrk="1" hangingPunct="1"/>
              <a:t>21</a:t>
            </a:fld>
            <a:endParaRPr lang="en-US" altLang="ko-KR" sz="1200" dirty="0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dirty="0" smtClean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83310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EEB7F017-7F39-4CAB-9D0E-08DC7D6CA27A}" type="slidenum">
              <a:rPr lang="ko-KR" altLang="en-US" sz="1200" smtClean="0"/>
              <a:pPr eaLnBrk="1" hangingPunct="1"/>
              <a:t>22</a:t>
            </a:fld>
            <a:endParaRPr lang="en-US" altLang="ko-KR" sz="1200" dirty="0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dirty="0" smtClean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64931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82B7039C-2579-41BF-B5CE-4539B9519705}" type="slidenum">
              <a:rPr lang="ko-KR" altLang="en-US" sz="1200" smtClean="0"/>
              <a:pPr eaLnBrk="1" hangingPunct="1"/>
              <a:t>23</a:t>
            </a:fld>
            <a:endParaRPr lang="en-US" altLang="ko-KR" sz="1200" dirty="0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dirty="0" smtClean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80010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3A205C23-0785-471F-8AAD-8F0EC4265961}" type="slidenum">
              <a:rPr lang="ko-KR" altLang="en-US" sz="1200" smtClean="0"/>
              <a:pPr eaLnBrk="1" hangingPunct="1"/>
              <a:t>24</a:t>
            </a:fld>
            <a:endParaRPr lang="en-US" altLang="ko-KR" sz="1200" dirty="0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dirty="0" smtClean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2689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959CACA5-943B-48CB-A72A-7B66440265D3}" type="slidenum">
              <a:rPr lang="ko-KR" altLang="en-US" sz="1200" smtClean="0"/>
              <a:pPr eaLnBrk="1" hangingPunct="1"/>
              <a:t>2</a:t>
            </a:fld>
            <a:endParaRPr lang="en-US" altLang="ko-KR" sz="1200" dirty="0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dirty="0" smtClean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64277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3A205C23-0785-471F-8AAD-8F0EC4265961}" type="slidenum">
              <a:rPr lang="ko-KR" altLang="en-US" sz="1200" smtClean="0"/>
              <a:pPr eaLnBrk="1" hangingPunct="1"/>
              <a:t>25</a:t>
            </a:fld>
            <a:endParaRPr lang="en-US" altLang="ko-KR" sz="1200" dirty="0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dirty="0" smtClean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86759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56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26C7B26C-AD87-4647-98C7-CEEFF3D1BF17}" type="slidenum">
              <a:rPr lang="en-US" altLang="ko-KR" sz="1200" smtClean="0">
                <a:latin typeface="맑은 고딕" panose="020B0503020000020004" pitchFamily="50" charset="-127"/>
              </a:rPr>
              <a:pPr eaLnBrk="1" hangingPunct="1"/>
              <a:t>26</a:t>
            </a:fld>
            <a:endParaRPr lang="en-US" altLang="ko-KR" sz="1200" dirty="0" smtClean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06967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5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873DF041-6F1A-4317-9CC4-0ABC67D8B2EB}" type="slidenum">
              <a:rPr lang="en-US" altLang="ko-KR" sz="1200" smtClean="0">
                <a:latin typeface="맑은 고딕" panose="020B0503020000020004" pitchFamily="50" charset="-127"/>
              </a:rPr>
              <a:pPr eaLnBrk="1" hangingPunct="1"/>
              <a:t>27</a:t>
            </a:fld>
            <a:endParaRPr lang="en-US" altLang="ko-KR" sz="1200" dirty="0" smtClean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11855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6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65A46CE1-2D96-471C-B53B-EB01EEF870B0}" type="slidenum">
              <a:rPr lang="en-US" altLang="ko-KR" sz="1200" smtClean="0">
                <a:latin typeface="맑은 고딕" panose="020B0503020000020004" pitchFamily="50" charset="-127"/>
              </a:rPr>
              <a:pPr eaLnBrk="1" hangingPunct="1"/>
              <a:t>28</a:t>
            </a:fld>
            <a:endParaRPr lang="en-US" altLang="ko-KR" sz="1200" dirty="0" smtClean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34333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63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B7734E1B-3A8E-40B2-B889-970A646046A5}" type="slidenum">
              <a:rPr lang="en-US" altLang="ko-KR" sz="1200" smtClean="0">
                <a:latin typeface="맑은 고딕" panose="020B0503020000020004" pitchFamily="50" charset="-127"/>
              </a:rPr>
              <a:pPr eaLnBrk="1" hangingPunct="1"/>
              <a:t>29</a:t>
            </a:fld>
            <a:endParaRPr lang="en-US" altLang="ko-KR" sz="1200" dirty="0" smtClean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70654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6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DE75063E-28D2-45D3-94C4-5924DF068A7B}" type="slidenum">
              <a:rPr lang="en-US" altLang="ko-KR" sz="1200" smtClean="0">
                <a:latin typeface="맑은 고딕" panose="020B0503020000020004" pitchFamily="50" charset="-127"/>
              </a:rPr>
              <a:pPr eaLnBrk="1" hangingPunct="1"/>
              <a:t>30</a:t>
            </a:fld>
            <a:endParaRPr lang="en-US" altLang="ko-KR" sz="1200" dirty="0" smtClean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36124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68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2D232BF7-9259-4F15-854D-409A511C83BA}" type="slidenum">
              <a:rPr lang="en-US" altLang="ko-KR" sz="1200" smtClean="0">
                <a:latin typeface="맑은 고딕" panose="020B0503020000020004" pitchFamily="50" charset="-127"/>
              </a:rPr>
              <a:pPr eaLnBrk="1" hangingPunct="1"/>
              <a:t>31</a:t>
            </a:fld>
            <a:endParaRPr lang="en-US" altLang="ko-KR" sz="1200" dirty="0" smtClean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57585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5530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F847A12B-12A0-40A4-9B6E-DC83954FD59C}" type="slidenum">
              <a:rPr lang="ko-KR" altLang="en-US" sz="1200" smtClean="0"/>
              <a:pPr eaLnBrk="1" hangingPunct="1"/>
              <a:t>33</a:t>
            </a:fld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27112187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7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62A52602-A712-41FE-954C-A9E6825032A3}" type="slidenum">
              <a:rPr lang="en-US" altLang="ko-KR" sz="1200" smtClean="0">
                <a:latin typeface="맑은 고딕" panose="020B0503020000020004" pitchFamily="50" charset="-127"/>
              </a:rPr>
              <a:pPr eaLnBrk="1" hangingPunct="1"/>
              <a:t>35</a:t>
            </a:fld>
            <a:endParaRPr lang="en-US" altLang="ko-KR" sz="1200" dirty="0" smtClean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66806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73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44309E72-A0A4-4267-854A-C3377AC9B0EE}" type="slidenum">
              <a:rPr lang="en-US" altLang="ko-KR" sz="1200" smtClean="0">
                <a:latin typeface="맑은 고딕" panose="020B0503020000020004" pitchFamily="50" charset="-127"/>
              </a:rPr>
              <a:pPr eaLnBrk="1" hangingPunct="1"/>
              <a:t>37</a:t>
            </a:fld>
            <a:endParaRPr lang="en-US" altLang="ko-KR" sz="1200" dirty="0" smtClean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7342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CF8892F8-587E-4EAD-8ABF-B8A902E57A9B}" type="slidenum">
              <a:rPr lang="ko-KR" altLang="en-US" sz="1200" smtClean="0"/>
              <a:pPr eaLnBrk="1" hangingPunct="1"/>
              <a:t>5</a:t>
            </a:fld>
            <a:endParaRPr lang="en-US" altLang="ko-KR" sz="1200" dirty="0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dirty="0" smtClean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84385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75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3FE2AF1A-5752-4F0A-87B9-53B36E610D51}" type="slidenum">
              <a:rPr lang="en-US" altLang="ko-KR" sz="1200" smtClean="0">
                <a:latin typeface="맑은 고딕" panose="020B0503020000020004" pitchFamily="50" charset="-127"/>
              </a:rPr>
              <a:pPr eaLnBrk="1" hangingPunct="1"/>
              <a:t>38</a:t>
            </a:fld>
            <a:endParaRPr lang="en-US" altLang="ko-KR" sz="1200" dirty="0" smtClean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33862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80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C5F50499-2657-4421-B9ED-B2E1CBB52B68}" type="slidenum">
              <a:rPr lang="en-US" altLang="ko-KR" sz="1200" smtClean="0">
                <a:latin typeface="맑은 고딕" panose="020B0503020000020004" pitchFamily="50" charset="-127"/>
              </a:rPr>
              <a:pPr eaLnBrk="1" hangingPunct="1"/>
              <a:t>39</a:t>
            </a:fld>
            <a:endParaRPr lang="en-US" altLang="ko-KR" sz="1200" dirty="0" smtClean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68146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82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C0304EE-771F-4FC0-B7DD-E6B67DC35FE2}" type="slidenum">
              <a:rPr lang="en-US" altLang="ko-KR" sz="1200" smtClean="0">
                <a:latin typeface="맑은 고딕" panose="020B0503020000020004" pitchFamily="50" charset="-127"/>
              </a:rPr>
              <a:pPr eaLnBrk="1" hangingPunct="1"/>
              <a:t>40</a:t>
            </a:fld>
            <a:endParaRPr lang="en-US" altLang="ko-KR" sz="1200" dirty="0" smtClean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30584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85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8022022D-B7E8-45C4-AB42-0E04818E83FE}" type="slidenum">
              <a:rPr lang="en-US" altLang="ko-KR" sz="1200" smtClean="0">
                <a:latin typeface="맑은 고딕" panose="020B0503020000020004" pitchFamily="50" charset="-127"/>
              </a:rPr>
              <a:pPr eaLnBrk="1" hangingPunct="1"/>
              <a:t>41</a:t>
            </a:fld>
            <a:endParaRPr lang="en-US" altLang="ko-KR" sz="1200" dirty="0" smtClean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65114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87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F238EFC3-5C1F-4147-9199-6D38BA02C5E2}" type="slidenum">
              <a:rPr lang="en-US" altLang="ko-KR" sz="1200" smtClean="0">
                <a:latin typeface="맑은 고딕" panose="020B0503020000020004" pitchFamily="50" charset="-127"/>
              </a:rPr>
              <a:pPr eaLnBrk="1" hangingPunct="1"/>
              <a:t>42</a:t>
            </a:fld>
            <a:endParaRPr lang="en-US" altLang="ko-KR" sz="1200" dirty="0" smtClean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63146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90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BC641C92-9C3C-46FF-BAC4-7EA67D2DACF4}" type="slidenum">
              <a:rPr lang="en-US" altLang="ko-KR" sz="1200" smtClean="0">
                <a:latin typeface="맑은 고딕" panose="020B0503020000020004" pitchFamily="50" charset="-127"/>
              </a:rPr>
              <a:pPr eaLnBrk="1" hangingPunct="1"/>
              <a:t>45</a:t>
            </a:fld>
            <a:endParaRPr lang="en-US" altLang="ko-KR" sz="1200" dirty="0" smtClean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70800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9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0C755068-046D-4C04-A54E-9D7B53AEDF92}" type="slidenum">
              <a:rPr lang="en-US" altLang="ko-KR" sz="1200" smtClean="0">
                <a:latin typeface="맑은 고딕" panose="020B0503020000020004" pitchFamily="50" charset="-127"/>
              </a:rPr>
              <a:pPr eaLnBrk="1" hangingPunct="1"/>
              <a:t>47</a:t>
            </a:fld>
            <a:endParaRPr lang="en-US" altLang="ko-KR" sz="1200" dirty="0" smtClean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708755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94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E16E5DD8-3CBC-4327-8676-6A64B576C96D}" type="slidenum">
              <a:rPr lang="en-US" altLang="ko-KR" sz="1200" smtClean="0">
                <a:latin typeface="맑은 고딕" panose="020B0503020000020004" pitchFamily="50" charset="-127"/>
              </a:rPr>
              <a:pPr eaLnBrk="1" hangingPunct="1"/>
              <a:t>48</a:t>
            </a:fld>
            <a:endParaRPr lang="en-US" altLang="ko-KR" sz="1200" dirty="0" smtClean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162602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97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C9EB600A-E971-4AA2-B233-60C7CB103ED3}" type="slidenum">
              <a:rPr lang="en-US" altLang="ko-KR" sz="1200" smtClean="0">
                <a:latin typeface="맑은 고딕" panose="020B0503020000020004" pitchFamily="50" charset="-127"/>
              </a:rPr>
              <a:pPr eaLnBrk="1" hangingPunct="1"/>
              <a:t>49</a:t>
            </a:fld>
            <a:endParaRPr lang="en-US" altLang="ko-KR" sz="1200" dirty="0" smtClean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44968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99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DC9C044C-DE81-470E-9BB7-E704789E52A2}" type="slidenum">
              <a:rPr lang="en-US" altLang="ko-KR" sz="1200" smtClean="0">
                <a:latin typeface="맑은 고딕" panose="020B0503020000020004" pitchFamily="50" charset="-127"/>
              </a:rPr>
              <a:pPr eaLnBrk="1" hangingPunct="1"/>
              <a:t>50</a:t>
            </a:fld>
            <a:endParaRPr lang="en-US" altLang="ko-KR" sz="1200" dirty="0" smtClean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5640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CA134BB7-9748-43AB-89D6-420DA37E8A0C}" type="slidenum">
              <a:rPr lang="ko-KR" altLang="en-US" sz="1200" smtClean="0"/>
              <a:pPr eaLnBrk="1" hangingPunct="1"/>
              <a:t>6</a:t>
            </a:fld>
            <a:endParaRPr lang="en-US" altLang="ko-KR" sz="1200" dirty="0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dirty="0" smtClean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681360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0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DB028E2F-9F2F-4BA5-9B8D-102CE1D2FA93}" type="slidenum">
              <a:rPr lang="en-US" altLang="ko-KR" sz="1200" smtClean="0">
                <a:latin typeface="맑은 고딕" panose="020B0503020000020004" pitchFamily="50" charset="-127"/>
              </a:rPr>
              <a:pPr eaLnBrk="1" hangingPunct="1"/>
              <a:t>51</a:t>
            </a:fld>
            <a:endParaRPr lang="en-US" altLang="ko-KR" sz="1200" dirty="0" smtClean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677357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0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59F9ECFA-3E48-422D-8491-D817C5173435}" type="slidenum">
              <a:rPr lang="en-US" altLang="ko-KR" sz="1200" smtClean="0">
                <a:latin typeface="맑은 고딕" panose="020B0503020000020004" pitchFamily="50" charset="-127"/>
              </a:rPr>
              <a:pPr eaLnBrk="1" hangingPunct="1"/>
              <a:t>54</a:t>
            </a:fld>
            <a:endParaRPr lang="en-US" altLang="ko-KR" sz="1200" dirty="0" smtClean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818748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0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F8DC3639-AB67-47A6-8172-0CF565E9AC75}" type="slidenum">
              <a:rPr lang="en-US" altLang="ko-KR" sz="1200" smtClean="0">
                <a:latin typeface="맑은 고딕" panose="020B0503020000020004" pitchFamily="50" charset="-127"/>
              </a:rPr>
              <a:pPr eaLnBrk="1" hangingPunct="1"/>
              <a:t>56</a:t>
            </a:fld>
            <a:endParaRPr lang="en-US" altLang="ko-KR" sz="1200" dirty="0" smtClean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4045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7797CED3-19DF-44C0-8BE6-0C145808DDD2}" type="slidenum">
              <a:rPr lang="ko-KR" altLang="en-US" sz="1200" smtClean="0"/>
              <a:pPr eaLnBrk="1" hangingPunct="1"/>
              <a:t>8</a:t>
            </a:fld>
            <a:endParaRPr lang="en-US" altLang="ko-KR" sz="1200" dirty="0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dirty="0" smtClean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2671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D44BE5BE-0EC9-4304-8F83-DD7631FFDA63}" type="slidenum">
              <a:rPr lang="ko-KR" altLang="en-US" sz="1200" smtClean="0"/>
              <a:pPr eaLnBrk="1" hangingPunct="1"/>
              <a:t>9</a:t>
            </a:fld>
            <a:endParaRPr lang="en-US" altLang="ko-KR" sz="1200" dirty="0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dirty="0" smtClean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7797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C17D5418-F87C-4E72-B6CF-C55B9FACC6D4}" type="slidenum">
              <a:rPr lang="ko-KR" altLang="en-US" sz="1200" smtClean="0"/>
              <a:pPr eaLnBrk="1" hangingPunct="1"/>
              <a:t>10</a:t>
            </a:fld>
            <a:endParaRPr lang="en-US" altLang="ko-KR" sz="1200" dirty="0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dirty="0" smtClean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68273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C17D5418-F87C-4E72-B6CF-C55B9FACC6D4}" type="slidenum">
              <a:rPr lang="ko-KR" altLang="en-US" sz="1200" smtClean="0"/>
              <a:pPr eaLnBrk="1" hangingPunct="1"/>
              <a:t>11</a:t>
            </a:fld>
            <a:endParaRPr lang="en-US" altLang="ko-KR" sz="1200" dirty="0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dirty="0" smtClean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2915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C17D5418-F87C-4E72-B6CF-C55B9FACC6D4}" type="slidenum">
              <a:rPr lang="ko-KR" altLang="en-US" sz="1200" smtClean="0"/>
              <a:pPr eaLnBrk="1" hangingPunct="1"/>
              <a:t>13</a:t>
            </a:fld>
            <a:endParaRPr lang="en-US" altLang="ko-KR" sz="1200" dirty="0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dirty="0" smtClean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3379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ea typeface="맑은 고딕" panose="020B0503020000020004" pitchFamily="50" charset="-127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ea typeface="맑은 고딕" panose="020B0503020000020004" pitchFamily="50" charset="-127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 dirty="0">
                <a:ea typeface="맑은 고딕" panose="020B0503020000020004" pitchFamily="50" charset="-127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 dirty="0">
                <a:ea typeface="맑은 고딕" panose="020B0503020000020004" pitchFamily="50" charset="-127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 dirty="0">
                <a:ea typeface="맑은 고딕" panose="020B0503020000020004" pitchFamily="50" charset="-127"/>
              </a:endParaRPr>
            </a:p>
          </p:txBody>
        </p:sp>
      </p:grp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8694738" y="6553200"/>
            <a:ext cx="4492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fld id="{BCE49F7C-87EA-44F8-BC95-620D6DB682CE}" type="slidenum">
              <a:rPr lang="en-US" altLang="ko-KR" sz="1400">
                <a:solidFill>
                  <a:schemeClr val="bg2"/>
                </a:solidFill>
                <a:ea typeface="맑은 고딕" panose="020B0503020000020004" pitchFamily="50" charset="-127"/>
              </a:rPr>
              <a:pPr/>
              <a:t>‹#›</a:t>
            </a:fld>
            <a:endParaRPr lang="en-US" altLang="ko-KR" sz="1400" dirty="0">
              <a:solidFill>
                <a:schemeClr val="bg2"/>
              </a:solidFill>
              <a:ea typeface="맑은 고딕" panose="020B0503020000020004" pitchFamily="50" charset="-127"/>
            </a:endParaRPr>
          </a:p>
        </p:txBody>
      </p:sp>
      <p:sp>
        <p:nvSpPr>
          <p:cNvPr id="143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Click to edit Master title style</a:t>
            </a:r>
          </a:p>
        </p:txBody>
      </p:sp>
      <p:sp>
        <p:nvSpPr>
          <p:cNvPr id="143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ko-KR" dirty="0"/>
              <a:t>Click to edit Master subtitle style</a:t>
            </a:r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BD3EEC6D-0E8A-44AF-96D2-4E25E205C77F}" type="datetime1">
              <a:rPr lang="ko-KR" altLang="en-US" smtClean="0"/>
              <a:t>2014-04-14</a:t>
            </a:fld>
            <a:endParaRPr lang="en-US" altLang="ko-KR" dirty="0"/>
          </a:p>
        </p:txBody>
      </p:sp>
      <p:sp>
        <p:nvSpPr>
          <p:cNvPr id="16" name="Rectangle 1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altLang="ko-KR"/>
              <a:t>Multimedia</a:t>
            </a:r>
          </a:p>
        </p:txBody>
      </p:sp>
    </p:spTree>
    <p:extLst>
      <p:ext uri="{BB962C8B-B14F-4D97-AF65-F5344CB8AC3E}">
        <p14:creationId xmlns:p14="http://schemas.microsoft.com/office/powerpoint/2010/main" val="1560508641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1000" y="1295400"/>
            <a:ext cx="8458200" cy="5257800"/>
          </a:xfrm>
        </p:spPr>
        <p:txBody>
          <a:bodyPr/>
          <a:lstStyle>
            <a:lvl1pPr>
              <a:lnSpc>
                <a:spcPct val="100000"/>
              </a:lnSpc>
              <a:defRPr sz="2400"/>
            </a:lvl1pPr>
            <a:lvl2pPr>
              <a:lnSpc>
                <a:spcPct val="100000"/>
              </a:lnSpc>
              <a:defRPr sz="2400"/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defRPr sz="2400"/>
            </a:lvl4pPr>
            <a:lvl5pPr>
              <a:lnSpc>
                <a:spcPct val="100000"/>
              </a:lnSpc>
              <a:defRPr sz="2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4E9BB0-4409-42B9-9E59-579B8BB9A401}" type="datetime1">
              <a:rPr lang="ko-KR" altLang="en-US" smtClean="0"/>
              <a:t>2014-04-14</a:t>
            </a:fld>
            <a:endParaRPr lang="en-US" altLang="ko-KR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Multimedia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6F3F38-2CD8-4BF4-9F2D-91FBEF0475A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31030495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ECC1D7-CEE0-49C8-A43B-DBC7D1FE3246}" type="datetime1">
              <a:rPr lang="ko-KR" altLang="en-US" smtClean="0"/>
              <a:t>2014-04-14</a:t>
            </a:fld>
            <a:endParaRPr lang="en-US" altLang="ko-KR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Multimedia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8CFBC1-746C-452D-B32A-05BD0066CE1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89858851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228600"/>
            <a:ext cx="771683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47800"/>
            <a:ext cx="84582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33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1C9BE8A3-5C41-4DB2-AA96-17A54C4AB742}" type="datetime1">
              <a:rPr lang="ko-KR" altLang="en-US" smtClean="0"/>
              <a:t>2014-04-14</a:t>
            </a:fld>
            <a:endParaRPr lang="en-US" altLang="ko-KR" dirty="0"/>
          </a:p>
        </p:txBody>
      </p:sp>
      <p:sp>
        <p:nvSpPr>
          <p:cNvPr id="133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smtClean="0"/>
              <a:t>Multimedia</a:t>
            </a:r>
            <a:endParaRPr lang="en-US" altLang="ko-KR" dirty="0"/>
          </a:p>
        </p:txBody>
      </p:sp>
      <p:sp>
        <p:nvSpPr>
          <p:cNvPr id="133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27FBE514-711E-4F44-806A-28DCBC953A30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11" name="모서리가 둥근 직사각형 10"/>
          <p:cNvSpPr/>
          <p:nvPr userDrawn="1"/>
        </p:nvSpPr>
        <p:spPr bwMode="auto">
          <a:xfrm flipV="1">
            <a:off x="381000" y="1089025"/>
            <a:ext cx="8458200" cy="53975"/>
          </a:xfrm>
          <a:prstGeom prst="roundRect">
            <a:avLst/>
          </a:prstGeom>
          <a:gradFill flip="none" rotWithShape="1">
            <a:gsLst>
              <a:gs pos="0">
                <a:srgbClr val="000099"/>
              </a:gs>
              <a:gs pos="43000">
                <a:srgbClr val="000099"/>
              </a:gs>
              <a:gs pos="49000">
                <a:srgbClr val="000099"/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ko-KR" altLang="en-US" dirty="0">
              <a:ea typeface="맑은 고딕" panose="020B0503020000020004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3" r:id="rId1"/>
    <p:sldLayoutId id="2147484194" r:id="rId2"/>
    <p:sldLayoutId id="2147484195" r:id="rId3"/>
  </p:sldLayoutIdLst>
  <p:transition>
    <p:zoom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body" idx="1"/>
          </p:nvPr>
        </p:nvSpPr>
        <p:spPr>
          <a:xfrm>
            <a:off x="892175" y="3070225"/>
            <a:ext cx="6465888" cy="26812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1165225" algn="l"/>
              </a:tabLst>
            </a:pPr>
            <a:r>
              <a:rPr lang="en-US" altLang="ko-KR" i="1" dirty="0" smtClean="0">
                <a:ea typeface="맑은 고딕" panose="020B0503020000020004" pitchFamily="50" charset="-127"/>
              </a:rPr>
              <a:t>Digital Multimedia, 2nd edition</a:t>
            </a:r>
          </a:p>
          <a:p>
            <a:pPr eaLnBrk="1" hangingPunct="1">
              <a:lnSpc>
                <a:spcPct val="90000"/>
              </a:lnSpc>
              <a:tabLst>
                <a:tab pos="1165225" algn="l"/>
              </a:tabLst>
            </a:pPr>
            <a:r>
              <a:rPr lang="en-US" altLang="ko-KR" dirty="0" smtClean="0">
                <a:ea typeface="맑은 고딕" panose="020B0503020000020004" pitchFamily="50" charset="-127"/>
              </a:rPr>
              <a:t>Nigel Chapman &amp; Jenny Chapman</a:t>
            </a:r>
          </a:p>
          <a:p>
            <a:pPr eaLnBrk="1" hangingPunct="1">
              <a:lnSpc>
                <a:spcPct val="90000"/>
              </a:lnSpc>
              <a:tabLst>
                <a:tab pos="1165225" algn="l"/>
              </a:tabLst>
            </a:pPr>
            <a:r>
              <a:rPr lang="en-US" altLang="ko-KR" dirty="0" smtClean="0">
                <a:ea typeface="맑은 고딕" panose="020B0503020000020004" pitchFamily="50" charset="-127"/>
              </a:rPr>
              <a:t>Chapter 5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16838" cy="2743200"/>
          </a:xfrm>
        </p:spPr>
        <p:txBody>
          <a:bodyPr/>
          <a:lstStyle/>
          <a:p>
            <a:pPr eaLnBrk="1" hangingPunct="1">
              <a:tabLst>
                <a:tab pos="1165225" algn="l"/>
              </a:tabLst>
            </a:pPr>
            <a:r>
              <a:rPr lang="en-US" altLang="ko-KR" dirty="0" smtClean="0">
                <a:ea typeface="맑은 고딕" panose="020B0503020000020004" pitchFamily="50" charset="-127"/>
              </a:rPr>
              <a:t>Bitmapped Images</a:t>
            </a:r>
            <a:br>
              <a:rPr lang="en-US" altLang="ko-KR" dirty="0" smtClean="0">
                <a:ea typeface="맑은 고딕" panose="020B0503020000020004" pitchFamily="50" charset="-127"/>
              </a:rPr>
            </a:br>
            <a:r>
              <a:rPr lang="en-US" altLang="ko-KR" dirty="0" smtClean="0">
                <a:ea typeface="맑은 고딕" panose="020B0503020000020004" pitchFamily="50" charset="-127"/>
              </a:rPr>
              <a:t/>
            </a:r>
            <a:br>
              <a:rPr lang="en-US" altLang="ko-KR" dirty="0" smtClean="0">
                <a:ea typeface="맑은 고딕" panose="020B0503020000020004" pitchFamily="50" charset="-127"/>
              </a:rPr>
            </a:br>
            <a:r>
              <a:rPr lang="en-US" altLang="ko-KR" dirty="0" smtClean="0">
                <a:ea typeface="맑은 고딕" panose="020B0503020000020004" pitchFamily="50" charset="-127"/>
              </a:rPr>
              <a:t>Image Basics</a:t>
            </a:r>
            <a:br>
              <a:rPr lang="en-US" altLang="ko-KR" dirty="0" smtClean="0">
                <a:ea typeface="맑은 고딕" panose="020B0503020000020004" pitchFamily="50" charset="-127"/>
              </a:rPr>
            </a:br>
            <a:r>
              <a:rPr lang="en-US" altLang="ko-KR" dirty="0" smtClean="0">
                <a:ea typeface="맑은 고딕" panose="020B0503020000020004" pitchFamily="50" charset="-127"/>
              </a:rPr>
              <a:t> Part 1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6F3F38-2CD8-4BF4-9F2D-91FBEF0475AD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body" idx="1"/>
          </p:nvPr>
        </p:nvSpPr>
        <p:spPr>
          <a:xfrm>
            <a:off x="892175" y="1628775"/>
            <a:ext cx="7359650" cy="4229100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ea typeface="맑은 고딕" panose="020B0503020000020004" pitchFamily="50" charset="-127"/>
              </a:rPr>
              <a:t>디지털 이미지를 컴퓨터로 처리하여 목적하는 결과 이미지를 얻는 과정</a:t>
            </a:r>
            <a:endParaRPr lang="en-US" altLang="ko-KR" dirty="0" smtClean="0">
              <a:ea typeface="맑은 고딕" panose="020B0503020000020004" pitchFamily="50" charset="-127"/>
            </a:endParaRPr>
          </a:p>
          <a:p>
            <a:pPr eaLnBrk="1" hangingPunct="1"/>
            <a:r>
              <a:rPr lang="ko-KR" altLang="en-US" dirty="0" smtClean="0">
                <a:ea typeface="맑은 고딕" panose="020B0503020000020004" pitchFamily="50" charset="-127"/>
              </a:rPr>
              <a:t>사례</a:t>
            </a:r>
          </a:p>
          <a:p>
            <a:pPr lvl="1" eaLnBrk="1" hangingPunct="1"/>
            <a:r>
              <a:rPr lang="ko-KR" altLang="en-US" dirty="0" smtClean="0">
                <a:ea typeface="맑은 고딕" panose="020B0503020000020004" pitchFamily="50" charset="-127"/>
              </a:rPr>
              <a:t>이미지의 결점을 보완</a:t>
            </a:r>
            <a:endParaRPr lang="en-US" altLang="ko-KR" dirty="0" smtClean="0">
              <a:ea typeface="맑은 고딕" panose="020B0503020000020004" pitchFamily="50" charset="-127"/>
            </a:endParaRPr>
          </a:p>
          <a:p>
            <a:pPr lvl="2" eaLnBrk="1" hangingPunct="1">
              <a:buFont typeface="Wingdings" pitchFamily="2" charset="2"/>
              <a:buNone/>
            </a:pPr>
            <a:r>
              <a:rPr lang="en-US" altLang="ko-KR" dirty="0" smtClean="0">
                <a:ea typeface="맑은 고딕" panose="020B0503020000020004" pitchFamily="50" charset="-127"/>
              </a:rPr>
              <a:t>red-eye </a:t>
            </a:r>
            <a:r>
              <a:rPr lang="ko-KR" altLang="en-US" dirty="0" smtClean="0">
                <a:ea typeface="맑은 고딕" panose="020B0503020000020004" pitchFamily="50" charset="-127"/>
              </a:rPr>
              <a:t>를 제거 </a:t>
            </a:r>
            <a:r>
              <a:rPr lang="en-US" altLang="ko-KR" dirty="0" smtClean="0"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ea typeface="맑은 고딕" panose="020B0503020000020004" pitchFamily="50" charset="-127"/>
              </a:rPr>
              <a:t>대비를 강화</a:t>
            </a:r>
            <a:r>
              <a:rPr lang="en-US" altLang="ko-KR" dirty="0" smtClean="0">
                <a:ea typeface="맑은 고딕" panose="020B0503020000020004" pitchFamily="50" charset="-127"/>
              </a:rPr>
              <a:t>,…</a:t>
            </a:r>
          </a:p>
          <a:p>
            <a:pPr lvl="1" eaLnBrk="1" hangingPunct="1"/>
            <a:r>
              <a:rPr lang="ko-KR" altLang="en-US" dirty="0" smtClean="0">
                <a:ea typeface="맑은 고딕" panose="020B0503020000020004" pitchFamily="50" charset="-127"/>
              </a:rPr>
              <a:t>인공적인 효과를 낸다</a:t>
            </a:r>
            <a:r>
              <a:rPr lang="en-US" altLang="ko-KR" dirty="0" smtClean="0">
                <a:ea typeface="맑은 고딕" panose="020B0503020000020004" pitchFamily="50" charset="-127"/>
              </a:rPr>
              <a:t>.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ko-KR" dirty="0" smtClean="0">
                <a:ea typeface="맑은 고딕" panose="020B0503020000020004" pitchFamily="50" charset="-127"/>
              </a:rPr>
              <a:t>Filters: </a:t>
            </a:r>
            <a:r>
              <a:rPr lang="ko-KR" altLang="en-US" dirty="0" smtClean="0">
                <a:ea typeface="맑은 고딕" panose="020B0503020000020004" pitchFamily="50" charset="-127"/>
              </a:rPr>
              <a:t>스타일화</a:t>
            </a:r>
            <a:r>
              <a:rPr lang="en-US" altLang="ko-KR" dirty="0" smtClean="0"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ea typeface="맑은 고딕" panose="020B0503020000020004" pitchFamily="50" charset="-127"/>
              </a:rPr>
              <a:t>왜곡</a:t>
            </a:r>
            <a:r>
              <a:rPr lang="en-US" altLang="ko-KR" dirty="0" smtClean="0">
                <a:ea typeface="맑은 고딕" panose="020B0503020000020004" pitchFamily="50" charset="-127"/>
              </a:rPr>
              <a:t>,…</a:t>
            </a:r>
          </a:p>
          <a:p>
            <a:pPr lvl="1" eaLnBrk="1" hangingPunct="1"/>
            <a:r>
              <a:rPr lang="ko-KR" altLang="en-US" dirty="0" smtClean="0">
                <a:ea typeface="맑은 고딕" panose="020B0503020000020004" pitchFamily="50" charset="-127"/>
              </a:rPr>
              <a:t>기하학적 변환</a:t>
            </a:r>
            <a:endParaRPr lang="en-US" altLang="ko-KR" dirty="0" smtClean="0">
              <a:ea typeface="맑은 고딕" panose="020B0503020000020004" pitchFamily="50" charset="-127"/>
            </a:endParaRPr>
          </a:p>
          <a:p>
            <a:pPr lvl="2" eaLnBrk="1" hangingPunct="1">
              <a:buFont typeface="Wingdings" pitchFamily="2" charset="2"/>
              <a:buNone/>
            </a:pPr>
            <a:r>
              <a:rPr lang="ko-KR" altLang="en-US" dirty="0" smtClean="0">
                <a:ea typeface="맑은 고딕" panose="020B0503020000020004" pitchFamily="50" charset="-127"/>
              </a:rPr>
              <a:t>확대</a:t>
            </a:r>
            <a:r>
              <a:rPr lang="en-US" altLang="ko-KR" dirty="0" smtClean="0">
                <a:ea typeface="맑은 고딕" panose="020B0503020000020004" pitchFamily="50" charset="-127"/>
              </a:rPr>
              <a:t>,</a:t>
            </a:r>
            <a:r>
              <a:rPr lang="ko-KR" altLang="en-US" dirty="0" smtClean="0">
                <a:ea typeface="맑은 고딕" panose="020B0503020000020004" pitchFamily="50" charset="-127"/>
              </a:rPr>
              <a:t> 축소</a:t>
            </a:r>
            <a:r>
              <a:rPr lang="en-US" altLang="ko-KR" dirty="0" smtClean="0">
                <a:ea typeface="맑은 고딕" panose="020B0503020000020004" pitchFamily="50" charset="-127"/>
              </a:rPr>
              <a:t> (change resolution), </a:t>
            </a:r>
            <a:r>
              <a:rPr lang="ko-KR" altLang="en-US" dirty="0" smtClean="0">
                <a:ea typeface="맑은 고딕" panose="020B0503020000020004" pitchFamily="50" charset="-127"/>
              </a:rPr>
              <a:t>회전</a:t>
            </a:r>
            <a:r>
              <a:rPr lang="en-US" altLang="ko-KR" dirty="0" smtClean="0">
                <a:ea typeface="맑은 고딕" panose="020B0503020000020004" pitchFamily="50" charset="-127"/>
              </a:rPr>
              <a:t>,… 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1143000" algn="l"/>
              </a:tabLst>
            </a:pPr>
            <a:r>
              <a:rPr lang="en-US" altLang="ko-KR" dirty="0" smtClean="0">
                <a:ea typeface="맑은 고딕" panose="020B0503020000020004" pitchFamily="50" charset="-127"/>
              </a:rPr>
              <a:t>Image Processing: </a:t>
            </a:r>
            <a:r>
              <a:rPr lang="ko-KR" altLang="en-US" dirty="0" smtClean="0">
                <a:ea typeface="맑은 고딕" panose="020B0503020000020004" pitchFamily="50" charset="-127"/>
              </a:rPr>
              <a:t>영상처리</a:t>
            </a:r>
            <a:endParaRPr lang="en-US" altLang="ko-KR" dirty="0" smtClean="0"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6F3F38-2CD8-4BF4-9F2D-91FBEF0475AD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body" idx="1"/>
          </p:nvPr>
        </p:nvSpPr>
        <p:spPr>
          <a:xfrm>
            <a:off x="892175" y="1628775"/>
            <a:ext cx="7359650" cy="4229100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ea typeface="맑은 고딕" panose="020B0503020000020004" pitchFamily="50" charset="-127"/>
              </a:rPr>
              <a:t>디지털 이미지를 컴퓨터로 분석하여 장면이나 특징 등을 인식</a:t>
            </a:r>
            <a:r>
              <a:rPr lang="en-US" altLang="ko-KR" dirty="0" smtClean="0"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ea typeface="맑은 고딕" panose="020B0503020000020004" pitchFamily="50" charset="-127"/>
              </a:rPr>
              <a:t>이해하는 과정</a:t>
            </a:r>
            <a:endParaRPr lang="en-US" altLang="ko-KR" dirty="0" smtClean="0">
              <a:ea typeface="맑은 고딕" panose="020B0503020000020004" pitchFamily="50" charset="-127"/>
            </a:endParaRPr>
          </a:p>
          <a:p>
            <a:pPr eaLnBrk="1" hangingPunct="1"/>
            <a:r>
              <a:rPr lang="ko-KR" altLang="en-US" dirty="0" smtClean="0">
                <a:ea typeface="맑은 고딕" panose="020B0503020000020004" pitchFamily="50" charset="-127"/>
              </a:rPr>
              <a:t>사례</a:t>
            </a:r>
          </a:p>
          <a:p>
            <a:pPr lvl="1" eaLnBrk="1" hangingPunct="1"/>
            <a:r>
              <a:rPr lang="ko-KR" altLang="en-US" dirty="0" smtClean="0">
                <a:ea typeface="맑은 고딕" panose="020B0503020000020004" pitchFamily="50" charset="-127"/>
              </a:rPr>
              <a:t>생체인식</a:t>
            </a:r>
            <a:endParaRPr lang="en-US" altLang="ko-KR" dirty="0" smtClean="0">
              <a:ea typeface="맑은 고딕" panose="020B0503020000020004" pitchFamily="50" charset="-127"/>
            </a:endParaRPr>
          </a:p>
          <a:p>
            <a:pPr lvl="1" eaLnBrk="1" hangingPunct="1"/>
            <a:r>
              <a:rPr lang="ko-KR" altLang="en-US" dirty="0" smtClean="0">
                <a:ea typeface="맑은 고딕" panose="020B0503020000020004" pitchFamily="50" charset="-127"/>
              </a:rPr>
              <a:t>자율주행</a:t>
            </a:r>
            <a:endParaRPr lang="en-US" altLang="ko-KR" dirty="0" smtClean="0">
              <a:ea typeface="맑은 고딕" panose="020B0503020000020004" pitchFamily="50" charset="-127"/>
            </a:endParaRPr>
          </a:p>
          <a:p>
            <a:pPr lvl="1" eaLnBrk="1" hangingPunct="1"/>
            <a:r>
              <a:rPr lang="ko-KR" altLang="en-US" dirty="0" smtClean="0">
                <a:ea typeface="맑은 고딕" panose="020B0503020000020004" pitchFamily="50" charset="-127"/>
              </a:rPr>
              <a:t>로봇</a:t>
            </a:r>
            <a:endParaRPr lang="en-US" altLang="ko-KR" dirty="0" smtClean="0">
              <a:ea typeface="맑은 고딕" panose="020B0503020000020004" pitchFamily="50" charset="-127"/>
            </a:endParaRPr>
          </a:p>
          <a:p>
            <a:pPr lvl="1" eaLnBrk="1" hangingPunct="1"/>
            <a:r>
              <a:rPr lang="ko-KR" altLang="en-US" dirty="0" smtClean="0">
                <a:ea typeface="맑은 고딕" panose="020B0503020000020004" pitchFamily="50" charset="-127"/>
              </a:rPr>
              <a:t>증강 현실</a:t>
            </a:r>
            <a:endParaRPr lang="en-US" altLang="ko-KR" dirty="0" smtClean="0">
              <a:ea typeface="맑은 고딕" panose="020B0503020000020004" pitchFamily="50" charset="-127"/>
            </a:endParaRPr>
          </a:p>
          <a:p>
            <a:pPr lvl="1" eaLnBrk="1" hangingPunct="1"/>
            <a:r>
              <a:rPr lang="en-US" altLang="ko-KR" dirty="0" smtClean="0">
                <a:ea typeface="맑은 고딕" panose="020B0503020000020004" pitchFamily="50" charset="-127"/>
              </a:rPr>
              <a:t>3</a:t>
            </a:r>
            <a:r>
              <a:rPr lang="ko-KR" altLang="en-US" dirty="0" smtClean="0">
                <a:ea typeface="맑은 고딕" panose="020B0503020000020004" pitchFamily="50" charset="-127"/>
              </a:rPr>
              <a:t>차원 의료영상</a:t>
            </a:r>
            <a:endParaRPr lang="en-US" altLang="ko-KR" dirty="0" smtClean="0">
              <a:ea typeface="맑은 고딕" panose="020B0503020000020004" pitchFamily="50" charset="-127"/>
            </a:endParaRPr>
          </a:p>
          <a:p>
            <a:pPr lvl="1" eaLnBrk="1" hangingPunct="1"/>
            <a:r>
              <a:rPr lang="ko-KR" altLang="en-US" dirty="0" smtClean="0">
                <a:ea typeface="맑은 고딕" panose="020B0503020000020004" pitchFamily="50" charset="-127"/>
              </a:rPr>
              <a:t>패턴인식</a:t>
            </a:r>
            <a:endParaRPr lang="en-US" altLang="ko-KR" dirty="0" smtClean="0">
              <a:ea typeface="맑은 고딕" panose="020B0503020000020004" pitchFamily="50" charset="-127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1143000" algn="l"/>
              </a:tabLst>
            </a:pPr>
            <a:r>
              <a:rPr lang="en-US" altLang="ko-KR" dirty="0" smtClean="0">
                <a:ea typeface="맑은 고딕" panose="020B0503020000020004" pitchFamily="50" charset="-127"/>
              </a:rPr>
              <a:t>Computer Vision: </a:t>
            </a:r>
            <a:r>
              <a:rPr lang="ko-KR" altLang="en-US" dirty="0" smtClean="0">
                <a:ea typeface="맑은 고딕" panose="020B0503020000020004" pitchFamily="50" charset="-127"/>
              </a:rPr>
              <a:t>컴퓨터</a:t>
            </a:r>
            <a:r>
              <a:rPr lang="en-US" altLang="ko-KR" dirty="0" smtClean="0"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ea typeface="맑은 고딕" panose="020B0503020000020004" pitchFamily="50" charset="-127"/>
              </a:rPr>
              <a:t>비전</a:t>
            </a:r>
            <a:endParaRPr lang="en-US" altLang="ko-KR" dirty="0" smtClean="0"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6F3F38-2CD8-4BF4-9F2D-91FBEF0475AD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1784424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Ex. Biometric(</a:t>
            </a:r>
            <a:r>
              <a:rPr lang="ko-KR" altLang="en-US" dirty="0" smtClean="0"/>
              <a:t>생체인식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지문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얼굴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홍채 인식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6F3F38-2CD8-4BF4-9F2D-91FBEF0475AD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732" y="2590800"/>
            <a:ext cx="6650736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959884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body" idx="1"/>
          </p:nvPr>
        </p:nvSpPr>
        <p:spPr>
          <a:xfrm>
            <a:off x="892175" y="1628775"/>
            <a:ext cx="7359650" cy="4229100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ea typeface="맑은 고딕" panose="020B0503020000020004" pitchFamily="50" charset="-127"/>
              </a:rPr>
              <a:t>증강현실</a:t>
            </a:r>
            <a:endParaRPr lang="en-US" altLang="ko-KR" dirty="0" smtClean="0">
              <a:ea typeface="맑은 고딕" panose="020B0503020000020004" pitchFamily="50" charset="-127"/>
            </a:endParaRPr>
          </a:p>
          <a:p>
            <a:pPr eaLnBrk="1" hangingPunct="1"/>
            <a:endParaRPr lang="en-US" altLang="ko-KR" dirty="0" smtClean="0">
              <a:ea typeface="맑은 고딕" panose="020B0503020000020004" pitchFamily="50" charset="-127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1143000" algn="l"/>
              </a:tabLst>
            </a:pPr>
            <a:r>
              <a:rPr lang="en-US" altLang="ko-KR" dirty="0" smtClean="0">
                <a:ea typeface="맑은 고딕" panose="020B0503020000020004" pitchFamily="50" charset="-127"/>
              </a:rPr>
              <a:t>Ex. Augmented Reality(</a:t>
            </a:r>
            <a:r>
              <a:rPr lang="ko-KR" altLang="en-US" dirty="0" smtClean="0">
                <a:ea typeface="맑은 고딕" panose="020B0503020000020004" pitchFamily="50" charset="-127"/>
              </a:rPr>
              <a:t>증강현실</a:t>
            </a:r>
            <a:r>
              <a:rPr lang="en-US" altLang="ko-KR" dirty="0" smtClean="0">
                <a:ea typeface="맑은 고딕" panose="020B0503020000020004" pitchFamily="50" charset="-127"/>
              </a:rPr>
              <a:t>)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49" y="1219200"/>
            <a:ext cx="6045621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6F3F38-2CD8-4BF4-9F2D-91FBEF0475AD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463" y="3205980"/>
            <a:ext cx="4740653" cy="332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41840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Ex. Google </a:t>
            </a:r>
            <a:r>
              <a:rPr lang="ko-KR" altLang="en-US" dirty="0" smtClean="0"/>
              <a:t>자동차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 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6F3F38-2CD8-4BF4-9F2D-91FBEF0475AD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  <p:pic>
        <p:nvPicPr>
          <p:cNvPr id="1026" name="Picture 2" descr="http://car.biz.chosun.com/site/data/img_dir/2010/12/16/2010121600508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57400"/>
            <a:ext cx="8381996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1512801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tabLst>
                <a:tab pos="800100" algn="l"/>
              </a:tabLst>
            </a:pP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tabLst>
                <a:tab pos="800100" algn="l"/>
              </a:tabLst>
            </a:pP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tabLst>
                <a:tab pos="800100" algn="l"/>
              </a:tabLst>
            </a:pP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tabLst>
                <a:tab pos="800100" algn="l"/>
              </a:tabLst>
            </a:pP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tabLst>
                <a:tab pos="800100" algn="l"/>
              </a:tabLst>
            </a:pP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tabLst>
                <a:tab pos="800100" algn="l"/>
              </a:tabLst>
            </a:pPr>
            <a:endParaRPr lang="en-US" altLang="ko-KR" sz="2000" dirty="0" smtClean="0">
              <a:solidFill>
                <a:srgbClr val="0066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tabLst>
                <a:tab pos="800100" algn="l"/>
              </a:tabLst>
            </a:pPr>
            <a:endParaRPr lang="en-US" altLang="ko-KR" sz="2000" dirty="0" smtClean="0">
              <a:solidFill>
                <a:srgbClr val="0066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tabLst>
                <a:tab pos="800100" algn="l"/>
              </a:tabLst>
            </a:pPr>
            <a:endParaRPr lang="en-US" altLang="ko-KR" sz="2000" dirty="0" smtClean="0">
              <a:solidFill>
                <a:srgbClr val="0066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tabLst>
                <a:tab pos="800100" algn="l"/>
              </a:tabLst>
            </a:pPr>
            <a:r>
              <a:rPr lang="ko-KR" altLang="en-US" sz="2000" dirty="0" smtClean="0">
                <a:solidFill>
                  <a:srgbClr val="00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화소에 대하여 원래 값으로부터 새로운 값을 계산함</a:t>
            </a:r>
            <a:r>
              <a:rPr lang="en-US" altLang="ko-KR" sz="2000" dirty="0" smtClean="0">
                <a:solidFill>
                  <a:srgbClr val="00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lvl="1" eaLnBrk="1" hangingPunct="1">
              <a:tabLst>
                <a:tab pos="800100" algn="l"/>
              </a:tabLst>
            </a:pPr>
            <a:r>
              <a:rPr lang="en-US" altLang="ko-KR" sz="2000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p' = f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en-US" altLang="ko-KR" sz="2000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en-US" altLang="ko-KR" sz="2000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:mapping function</a:t>
            </a:r>
          </a:p>
          <a:p>
            <a:pPr eaLnBrk="1" hangingPunct="1">
              <a:tabLst>
                <a:tab pos="800100" algn="l"/>
              </a:tabLst>
            </a:pP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greyscale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이미지 에서는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brightness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contrast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변화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>
              <a:tabLst>
                <a:tab pos="800100" algn="l"/>
              </a:tabLst>
            </a:pP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불완전한 노출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조명 에 대하여 보정하는 등 더 좋은 화질이 되도록 함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lvl="1" eaLnBrk="1" hangingPunct="1">
              <a:tabLst>
                <a:tab pos="800100" algn="l"/>
              </a:tabLst>
            </a:pP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Mask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사용하여 이미지의 일부에만 적용할 수 도 있음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1143000" algn="l"/>
              </a:tabLst>
            </a:pPr>
            <a:r>
              <a:rPr lang="en-US" altLang="ko-KR" sz="3200" dirty="0" smtClean="0">
                <a:ea typeface="맑은 고딕" panose="020B0503020000020004" pitchFamily="50" charset="-127"/>
              </a:rPr>
              <a:t>Image Processing </a:t>
            </a:r>
            <a:r>
              <a:rPr lang="ko-KR" altLang="en-US" sz="3200" dirty="0" smtClean="0">
                <a:ea typeface="맑은 고딕" panose="020B0503020000020004" pitchFamily="50" charset="-127"/>
              </a:rPr>
              <a:t>의</a:t>
            </a:r>
            <a:r>
              <a:rPr lang="en-US" altLang="ko-KR" sz="3200" dirty="0" smtClean="0">
                <a:ea typeface="맑은 고딕" panose="020B0503020000020004" pitchFamily="50" charset="-127"/>
              </a:rPr>
              <a:t> </a:t>
            </a:r>
            <a:r>
              <a:rPr lang="ko-KR" altLang="en-US" sz="3200" dirty="0" smtClean="0">
                <a:ea typeface="맑은 고딕" panose="020B0503020000020004" pitchFamily="50" charset="-127"/>
              </a:rPr>
              <a:t>사</a:t>
            </a:r>
            <a:r>
              <a:rPr lang="ko-KR" altLang="en-US" sz="3200" dirty="0">
                <a:ea typeface="맑은 고딕" panose="020B0503020000020004" pitchFamily="50" charset="-127"/>
              </a:rPr>
              <a:t>례</a:t>
            </a:r>
            <a:r>
              <a:rPr lang="en-US" altLang="ko-KR" sz="3200" dirty="0" smtClean="0">
                <a:ea typeface="맑은 고딕" panose="020B0503020000020004" pitchFamily="50" charset="-127"/>
              </a:rPr>
              <a:t/>
            </a:r>
            <a:br>
              <a:rPr lang="en-US" altLang="ko-KR" sz="3200" dirty="0" smtClean="0">
                <a:ea typeface="맑은 고딕" panose="020B0503020000020004" pitchFamily="50" charset="-127"/>
              </a:rPr>
            </a:br>
            <a:r>
              <a:rPr lang="en-US" altLang="ko-KR" sz="3200" dirty="0" smtClean="0">
                <a:ea typeface="맑은 고딕" panose="020B0503020000020004" pitchFamily="50" charset="-127"/>
              </a:rPr>
              <a:t>Pixel Point Processing</a:t>
            </a:r>
          </a:p>
        </p:txBody>
      </p:sp>
      <p:grpSp>
        <p:nvGrpSpPr>
          <p:cNvPr id="14340" name="그룹 3"/>
          <p:cNvGrpSpPr>
            <a:grpSpLocks/>
          </p:cNvGrpSpPr>
          <p:nvPr/>
        </p:nvGrpSpPr>
        <p:grpSpPr bwMode="auto">
          <a:xfrm>
            <a:off x="1981200" y="1219200"/>
            <a:ext cx="4648200" cy="2838450"/>
            <a:chOff x="2286000" y="1143000"/>
            <a:chExt cx="4648200" cy="2838450"/>
          </a:xfrm>
        </p:grpSpPr>
        <p:pic>
          <p:nvPicPr>
            <p:cNvPr id="14341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0" y="1143000"/>
              <a:ext cx="4524375" cy="2476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42" name="TextBox 5"/>
            <p:cNvSpPr txBox="1">
              <a:spLocks noChangeArrowheads="1"/>
            </p:cNvSpPr>
            <p:nvPr/>
          </p:nvSpPr>
          <p:spPr bwMode="auto">
            <a:xfrm>
              <a:off x="2438400" y="3581400"/>
              <a:ext cx="44958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ko-KR" altLang="en-US" sz="2000" dirty="0">
                  <a:ea typeface="맑은 고딕" panose="020B0503020000020004" pitchFamily="50" charset="-127"/>
                </a:rPr>
                <a:t>   입력 이미지            출력 이미지</a:t>
              </a:r>
            </a:p>
          </p:txBody>
        </p:sp>
        <p:sp>
          <p:nvSpPr>
            <p:cNvPr id="14343" name="직사각형 8"/>
            <p:cNvSpPr>
              <a:spLocks noChangeArrowheads="1"/>
            </p:cNvSpPr>
            <p:nvPr/>
          </p:nvSpPr>
          <p:spPr bwMode="auto">
            <a:xfrm>
              <a:off x="3848100" y="1449705"/>
              <a:ext cx="1255713" cy="5232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 smtClean="0">
                  <a:ea typeface="맑은 고딕" panose="020B0503020000020004" pitchFamily="50" charset="-127"/>
                </a:rPr>
                <a:t>f  </a:t>
              </a:r>
              <a:r>
                <a:rPr lang="en-US" altLang="ko-KR" dirty="0" smtClean="0">
                  <a:ea typeface="맑은 고딕" panose="020B0503020000020004" pitchFamily="50" charset="-127"/>
                </a:rPr>
                <a:t>(</a:t>
              </a:r>
              <a:r>
                <a:rPr lang="en-US" altLang="ko-KR" i="1" dirty="0" smtClean="0">
                  <a:ea typeface="맑은 고딕" panose="020B0503020000020004" pitchFamily="50" charset="-127"/>
                </a:rPr>
                <a:t>     </a:t>
              </a:r>
              <a:r>
                <a:rPr lang="en-US" altLang="ko-KR" dirty="0">
                  <a:ea typeface="맑은 고딕" panose="020B0503020000020004" pitchFamily="50" charset="-127"/>
                </a:rPr>
                <a:t>) </a:t>
              </a:r>
              <a:endParaRPr lang="ko-KR" altLang="en-US" dirty="0">
                <a:ea typeface="맑은 고딕" panose="020B0503020000020004" pitchFamily="50" charset="-127"/>
              </a:endParaRPr>
            </a:p>
          </p:txBody>
        </p:sp>
        <p:sp>
          <p:nvSpPr>
            <p:cNvPr id="14344" name="직사각형 11"/>
            <p:cNvSpPr>
              <a:spLocks noChangeArrowheads="1"/>
            </p:cNvSpPr>
            <p:nvPr/>
          </p:nvSpPr>
          <p:spPr bwMode="auto">
            <a:xfrm>
              <a:off x="5715000" y="2116930"/>
              <a:ext cx="57150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i="1" dirty="0">
                  <a:solidFill>
                    <a:srgbClr val="FFFF00"/>
                  </a:solidFill>
                  <a:ea typeface="맑은 고딕" panose="020B0503020000020004" pitchFamily="50" charset="-127"/>
                </a:rPr>
                <a:t>p' </a:t>
              </a:r>
              <a:endParaRPr lang="ko-KR" altLang="en-US" dirty="0">
                <a:solidFill>
                  <a:srgbClr val="FFFF00"/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14345" name="타원 12"/>
            <p:cNvSpPr>
              <a:spLocks noChangeArrowheads="1"/>
            </p:cNvSpPr>
            <p:nvPr/>
          </p:nvSpPr>
          <p:spPr bwMode="auto">
            <a:xfrm>
              <a:off x="3352800" y="2133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ko-KR" altLang="en-US" dirty="0">
                <a:ea typeface="맑은 고딕" panose="020B0503020000020004" pitchFamily="50" charset="-127"/>
              </a:endParaRPr>
            </a:p>
          </p:txBody>
        </p:sp>
        <p:sp>
          <p:nvSpPr>
            <p:cNvPr id="14346" name="타원 13"/>
            <p:cNvSpPr>
              <a:spLocks noChangeArrowheads="1"/>
            </p:cNvSpPr>
            <p:nvPr/>
          </p:nvSpPr>
          <p:spPr bwMode="auto">
            <a:xfrm>
              <a:off x="5638800" y="2133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ko-KR" altLang="en-US" dirty="0">
                <a:ea typeface="맑은 고딕" panose="020B0503020000020004" pitchFamily="50" charset="-127"/>
              </a:endParaRPr>
            </a:p>
          </p:txBody>
        </p:sp>
        <p:cxnSp>
          <p:nvCxnSpPr>
            <p:cNvPr id="14347" name="직선 화살표 연결선 7"/>
            <p:cNvCxnSpPr>
              <a:cxnSpLocks noChangeShapeType="1"/>
            </p:cNvCxnSpPr>
            <p:nvPr/>
          </p:nvCxnSpPr>
          <p:spPr bwMode="auto">
            <a:xfrm flipV="1">
              <a:off x="3429000" y="1711642"/>
              <a:ext cx="1119187" cy="498158"/>
            </a:xfrm>
            <a:prstGeom prst="straightConnector1">
              <a:avLst/>
            </a:prstGeom>
            <a:noFill/>
            <a:ln w="25400" algn="ctr">
              <a:solidFill>
                <a:srgbClr val="00B0F0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348" name="직사각형 9"/>
            <p:cNvSpPr>
              <a:spLocks noChangeArrowheads="1"/>
            </p:cNvSpPr>
            <p:nvPr/>
          </p:nvSpPr>
          <p:spPr bwMode="auto">
            <a:xfrm>
              <a:off x="3463925" y="2119312"/>
              <a:ext cx="384175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i="1" dirty="0">
                  <a:solidFill>
                    <a:srgbClr val="FFFF00"/>
                  </a:solidFill>
                  <a:ea typeface="맑은 고딕" panose="020B0503020000020004" pitchFamily="50" charset="-127"/>
                </a:rPr>
                <a:t>p</a:t>
              </a:r>
              <a:endParaRPr lang="ko-KR" altLang="en-US" dirty="0">
                <a:solidFill>
                  <a:srgbClr val="FFFF00"/>
                </a:solidFill>
                <a:ea typeface="맑은 고딕" panose="020B0503020000020004" pitchFamily="50" charset="-127"/>
              </a:endParaRPr>
            </a:p>
          </p:txBody>
        </p:sp>
        <p:cxnSp>
          <p:nvCxnSpPr>
            <p:cNvPr id="14349" name="직선 화살표 연결선 14"/>
            <p:cNvCxnSpPr>
              <a:cxnSpLocks noChangeShapeType="1"/>
              <a:endCxn id="14346" idx="1"/>
            </p:cNvCxnSpPr>
            <p:nvPr/>
          </p:nvCxnSpPr>
          <p:spPr bwMode="auto">
            <a:xfrm>
              <a:off x="5103813" y="1711642"/>
              <a:ext cx="557305" cy="444276"/>
            </a:xfrm>
            <a:prstGeom prst="straightConnector1">
              <a:avLst/>
            </a:prstGeom>
            <a:noFill/>
            <a:ln w="25400" algn="ctr">
              <a:solidFill>
                <a:srgbClr val="00B0F0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6F3F38-2CD8-4BF4-9F2D-91FBEF0475AD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tabLst>
                <a:tab pos="800100" algn="l"/>
              </a:tabLst>
            </a:pP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Matlab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에서의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 eaLnBrk="1" hangingPunct="1">
              <a:buNone/>
              <a:tabLst>
                <a:tab pos="800100" algn="l"/>
              </a:tabLst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for 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= 1:width</a:t>
            </a:r>
          </a:p>
          <a:p>
            <a:pPr marL="457200" lvl="1" indent="0" eaLnBrk="1" hangingPunct="1">
              <a:buNone/>
              <a:tabLst>
                <a:tab pos="800100" algn="l"/>
              </a:tabLst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for j = 1:length</a:t>
            </a:r>
          </a:p>
          <a:p>
            <a:pPr marL="457200" lvl="1" indent="0" eaLnBrk="1" hangingPunct="1">
              <a:buNone/>
              <a:tabLst>
                <a:tab pos="800100" algn="l"/>
              </a:tabLst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output(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j) = f(input(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j))</a:t>
            </a:r>
          </a:p>
          <a:p>
            <a:pPr marL="457200" lvl="1" indent="0" eaLnBrk="1" hangingPunct="1">
              <a:buNone/>
              <a:tabLst>
                <a:tab pos="800100" algn="l"/>
              </a:tabLst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end</a:t>
            </a:r>
          </a:p>
          <a:p>
            <a:pPr marL="457200" lvl="1" indent="0" eaLnBrk="1" hangingPunct="1">
              <a:buNone/>
              <a:tabLst>
                <a:tab pos="800100" algn="l"/>
              </a:tabLst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end</a:t>
            </a:r>
          </a:p>
          <a:p>
            <a:pPr eaLnBrk="1" hangingPunct="1">
              <a:tabLst>
                <a:tab pos="800100" algn="l"/>
              </a:tabLst>
            </a:pP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1143000" algn="l"/>
              </a:tabLst>
            </a:pPr>
            <a:r>
              <a:rPr lang="en-US" altLang="ko-KR" sz="3200" dirty="0" smtClean="0">
                <a:ea typeface="맑은 고딕" panose="020B0503020000020004" pitchFamily="50" charset="-127"/>
              </a:rPr>
              <a:t>Image Processing </a:t>
            </a:r>
            <a:r>
              <a:rPr lang="ko-KR" altLang="en-US" sz="3200" dirty="0" smtClean="0">
                <a:ea typeface="맑은 고딕" panose="020B0503020000020004" pitchFamily="50" charset="-127"/>
              </a:rPr>
              <a:t>의</a:t>
            </a:r>
            <a:r>
              <a:rPr lang="en-US" altLang="ko-KR" sz="3200" dirty="0" smtClean="0">
                <a:ea typeface="맑은 고딕" panose="020B0503020000020004" pitchFamily="50" charset="-127"/>
              </a:rPr>
              <a:t> </a:t>
            </a:r>
            <a:r>
              <a:rPr lang="ko-KR" altLang="en-US" sz="3200" dirty="0" smtClean="0">
                <a:ea typeface="맑은 고딕" panose="020B0503020000020004" pitchFamily="50" charset="-127"/>
              </a:rPr>
              <a:t>사</a:t>
            </a:r>
            <a:r>
              <a:rPr lang="ko-KR" altLang="en-US" sz="3200" dirty="0">
                <a:ea typeface="맑은 고딕" panose="020B0503020000020004" pitchFamily="50" charset="-127"/>
              </a:rPr>
              <a:t>례</a:t>
            </a:r>
            <a:r>
              <a:rPr lang="en-US" altLang="ko-KR" sz="3200" dirty="0" smtClean="0">
                <a:ea typeface="맑은 고딕" panose="020B0503020000020004" pitchFamily="50" charset="-127"/>
              </a:rPr>
              <a:t/>
            </a:r>
            <a:br>
              <a:rPr lang="en-US" altLang="ko-KR" sz="3200" dirty="0" smtClean="0">
                <a:ea typeface="맑은 고딕" panose="020B0503020000020004" pitchFamily="50" charset="-127"/>
              </a:rPr>
            </a:br>
            <a:r>
              <a:rPr lang="en-US" altLang="ko-KR" sz="3200" dirty="0" smtClean="0">
                <a:ea typeface="맑은 고딕" panose="020B0503020000020004" pitchFamily="50" charset="-127"/>
              </a:rPr>
              <a:t>Pixel Point Processing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6F3F38-2CD8-4BF4-9F2D-91FBEF0475AD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721227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맑은 고딕" panose="020B0503020000020004" pitchFamily="50" charset="-127"/>
              </a:rPr>
              <a:t>Histogram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맑은 고딕" panose="020B0503020000020004" pitchFamily="50" charset="-127"/>
              </a:rPr>
              <a:t>화소 값의 분포</a:t>
            </a:r>
            <a:endParaRPr lang="en-US" altLang="ko-KR" dirty="0" smtClean="0">
              <a:ea typeface="맑은 고딕" panose="020B0503020000020004" pitchFamily="50" charset="-127"/>
            </a:endParaRPr>
          </a:p>
          <a:p>
            <a:pPr eaLnBrk="1" hangingPunct="1"/>
            <a:r>
              <a:rPr lang="en-US" altLang="ko-KR" dirty="0" smtClean="0">
                <a:ea typeface="맑은 고딕" panose="020B0503020000020004" pitchFamily="50" charset="-127"/>
              </a:rPr>
              <a:t>image tone </a:t>
            </a:r>
            <a:r>
              <a:rPr lang="ko-KR" altLang="en-US" dirty="0" smtClean="0">
                <a:ea typeface="맑은 고딕" panose="020B0503020000020004" pitchFamily="50" charset="-127"/>
              </a:rPr>
              <a:t>을 나타냄</a:t>
            </a:r>
            <a:r>
              <a:rPr lang="en-US" altLang="ko-KR" dirty="0" smtClean="0">
                <a:ea typeface="맑은 고딕" panose="020B0503020000020004" pitchFamily="50" charset="-127"/>
              </a:rPr>
              <a:t>: </a:t>
            </a:r>
          </a:p>
          <a:p>
            <a:pPr lvl="1" eaLnBrk="1" hangingPunct="1"/>
            <a:r>
              <a:rPr lang="en-US" altLang="ko-KR" dirty="0" smtClean="0">
                <a:ea typeface="맑은 고딕" panose="020B0503020000020004" pitchFamily="50" charset="-127"/>
              </a:rPr>
              <a:t>Brightness(</a:t>
            </a:r>
            <a:r>
              <a:rPr lang="ko-KR" altLang="en-US" dirty="0" smtClean="0">
                <a:ea typeface="맑은 고딕" panose="020B0503020000020004" pitchFamily="50" charset="-127"/>
              </a:rPr>
              <a:t>명도</a:t>
            </a:r>
            <a:r>
              <a:rPr lang="en-US" altLang="ko-KR" dirty="0" smtClean="0">
                <a:ea typeface="맑은 고딕" panose="020B0503020000020004" pitchFamily="50" charset="-127"/>
              </a:rPr>
              <a:t>): </a:t>
            </a:r>
            <a:r>
              <a:rPr lang="ko-KR" altLang="en-US" dirty="0" smtClean="0">
                <a:ea typeface="맑은 고딕" panose="020B0503020000020004" pitchFamily="50" charset="-127"/>
              </a:rPr>
              <a:t>밝음의 정도</a:t>
            </a:r>
            <a:r>
              <a:rPr lang="en-US" altLang="ko-KR" dirty="0" smtClean="0">
                <a:ea typeface="맑은 고딕" panose="020B0503020000020004" pitchFamily="50" charset="-127"/>
              </a:rPr>
              <a:t> </a:t>
            </a:r>
          </a:p>
          <a:p>
            <a:pPr lvl="1" eaLnBrk="1" hangingPunct="1"/>
            <a:r>
              <a:rPr lang="en-US" altLang="ko-KR" dirty="0" smtClean="0">
                <a:ea typeface="맑은 고딕" panose="020B0503020000020004" pitchFamily="50" charset="-127"/>
              </a:rPr>
              <a:t>Contrast(</a:t>
            </a:r>
            <a:r>
              <a:rPr lang="ko-KR" altLang="en-US" dirty="0" smtClean="0">
                <a:ea typeface="맑은 고딕" panose="020B0503020000020004" pitchFamily="50" charset="-127"/>
              </a:rPr>
              <a:t>대비</a:t>
            </a:r>
            <a:r>
              <a:rPr lang="en-US" altLang="ko-KR" dirty="0" smtClean="0">
                <a:ea typeface="맑은 고딕" panose="020B0503020000020004" pitchFamily="50" charset="-127"/>
              </a:rPr>
              <a:t>): </a:t>
            </a:r>
            <a:r>
              <a:rPr lang="ko-KR" altLang="en-US" dirty="0" smtClean="0">
                <a:ea typeface="맑은 고딕" panose="020B0503020000020004" pitchFamily="50" charset="-127"/>
              </a:rPr>
              <a:t>밝고 어두움의 차이 </a:t>
            </a:r>
            <a:endParaRPr lang="en-US" altLang="ko-KR" dirty="0" smtClean="0">
              <a:ea typeface="맑은 고딕" panose="020B0503020000020004" pitchFamily="50" charset="-127"/>
            </a:endParaRPr>
          </a:p>
          <a:p>
            <a:pPr eaLnBrk="1" hangingPunct="1"/>
            <a:r>
              <a:rPr lang="ko-KR" altLang="en-US" dirty="0" smtClean="0">
                <a:ea typeface="맑은 고딕" panose="020B0503020000020004" pitchFamily="50" charset="-127"/>
              </a:rPr>
              <a:t>작성법</a:t>
            </a:r>
            <a:r>
              <a:rPr lang="en-US" altLang="ko-KR" dirty="0" smtClean="0">
                <a:ea typeface="맑은 고딕" panose="020B0503020000020004" pitchFamily="50" charset="-127"/>
              </a:rPr>
              <a:t> </a:t>
            </a:r>
          </a:p>
          <a:p>
            <a:pPr eaLnBrk="1" hangingPunct="1">
              <a:buFont typeface="Gill Sans" pitchFamily="34" charset="0"/>
              <a:buNone/>
            </a:pPr>
            <a:r>
              <a:rPr lang="en-US" altLang="ko-KR" dirty="0" smtClean="0">
                <a:ea typeface="맑은 고딕" panose="020B0503020000020004" pitchFamily="50" charset="-127"/>
              </a:rPr>
              <a:t> </a:t>
            </a:r>
          </a:p>
        </p:txBody>
      </p:sp>
      <p:pic>
        <p:nvPicPr>
          <p:cNvPr id="15364" name="Picture 5" descr="Example Histo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733800"/>
            <a:ext cx="4789488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25438" y="3657600"/>
          <a:ext cx="3810000" cy="2773364"/>
        </p:xfrm>
        <a:graphic>
          <a:graphicData uri="http://schemas.openxmlformats.org/drawingml/2006/table">
            <a:tbl>
              <a:tblPr/>
              <a:tblGrid>
                <a:gridCol w="1905000"/>
                <a:gridCol w="1905000"/>
              </a:tblGrid>
              <a:tr h="6400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  <a:ea typeface="맑은 고딕" panose="020B0503020000020004" pitchFamily="50" charset="-127"/>
                        </a:rPr>
                        <a:t>화소</a:t>
                      </a:r>
                      <a:r>
                        <a:rPr kumimoji="0" lang="ko-KR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  <a:ea typeface="맑은 고딕" panose="020B0503020000020004" pitchFamily="50" charset="-127"/>
                        </a:rPr>
                        <a:t> 값</a:t>
                      </a: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  <a:ea typeface="맑은 고딕" panose="020B0503020000020004" pitchFamily="50" charset="-127"/>
                        </a:rPr>
                        <a:t/>
                      </a:r>
                      <a:b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  <a:ea typeface="맑은 고딕" panose="020B0503020000020004" pitchFamily="50" charset="-127"/>
                        </a:rPr>
                      </a:b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  <a:ea typeface="맑은 고딕" panose="020B0503020000020004" pitchFamily="50" charset="-127"/>
                        </a:rPr>
                        <a:t>(pixel value)</a:t>
                      </a:r>
                      <a:endParaRPr kumimoji="0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itchFamily="34" charset="0"/>
                        <a:ea typeface="맑은 고딕" panose="020B0503020000020004" pitchFamily="50" charset="-127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  <a:ea typeface="맑은 고딕" panose="020B0503020000020004" pitchFamily="50" charset="-127"/>
                        </a:rPr>
                        <a:t>빈도</a:t>
                      </a: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0" lang="ko-KR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  <a:ea typeface="맑은 고딕" panose="020B0503020000020004" pitchFamily="50" charset="-127"/>
                        </a:rPr>
                        <a:t>수</a:t>
                      </a: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  <a:ea typeface="맑은 고딕" panose="020B0503020000020004" pitchFamily="50" charset="-127"/>
                        </a:rPr>
                        <a:t>(frequency)</a:t>
                      </a:r>
                      <a:endParaRPr kumimoji="0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itchFamily="34" charset="0"/>
                        <a:ea typeface="맑은 고딕" panose="020B0503020000020004" pitchFamily="50" charset="-127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333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맑은 고딕" panose="020B0503020000020004" pitchFamily="50" charset="-127"/>
                        </a:rPr>
                        <a:t>0</a:t>
                      </a: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맑은 고딕" panose="020B0503020000020004" pitchFamily="50" charset="-127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맑은 고딕" panose="020B0503020000020004" pitchFamily="50" charset="-127"/>
                        </a:rPr>
                        <a:t>10</a:t>
                      </a: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맑은 고딕" panose="020B0503020000020004" pitchFamily="50" charset="-127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  <a:tr h="5333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맑은 고딕" panose="020B0503020000020004" pitchFamily="50" charset="-127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맑은 고딕" panose="020B0503020000020004" pitchFamily="50" charset="-127"/>
                        </a:rPr>
                        <a:t>29</a:t>
                      </a: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맑은 고딕" panose="020B0503020000020004" pitchFamily="50" charset="-127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</a:tr>
              <a:tr h="5333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맑은 고딕" panose="020B0503020000020004" pitchFamily="50" charset="-127"/>
                        </a:rPr>
                        <a:t>…</a:t>
                      </a: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맑은 고딕" panose="020B0503020000020004" pitchFamily="50" charset="-127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맑은 고딕" panose="020B0503020000020004" pitchFamily="50" charset="-127"/>
                        </a:rPr>
                        <a:t>…</a:t>
                      </a: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맑은 고딕" panose="020B0503020000020004" pitchFamily="50" charset="-127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  <a:tr h="5333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맑은 고딕" panose="020B0503020000020004" pitchFamily="50" charset="-127"/>
                        </a:rPr>
                        <a:t>255</a:t>
                      </a: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맑은 고딕" panose="020B0503020000020004" pitchFamily="50" charset="-127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맑은 고딕" panose="020B0503020000020004" pitchFamily="50" charset="-127"/>
                        </a:rPr>
                        <a:t>100</a:t>
                      </a: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맑은 고딕" panose="020B0503020000020004" pitchFamily="50" charset="-127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6F3F38-2CD8-4BF4-9F2D-91FBEF0475AD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맑은 고딕" panose="020B0503020000020004" pitchFamily="50" charset="-127"/>
              </a:rPr>
              <a:t>Tone</a:t>
            </a:r>
          </a:p>
        </p:txBody>
      </p:sp>
      <p:grpSp>
        <p:nvGrpSpPr>
          <p:cNvPr id="16387" name="Group 12"/>
          <p:cNvGrpSpPr>
            <a:grpSpLocks/>
          </p:cNvGrpSpPr>
          <p:nvPr/>
        </p:nvGrpSpPr>
        <p:grpSpPr bwMode="auto">
          <a:xfrm>
            <a:off x="848519" y="1295400"/>
            <a:ext cx="7543800" cy="5334000"/>
            <a:chOff x="1850" y="1500"/>
            <a:chExt cx="2700" cy="2399"/>
          </a:xfrm>
        </p:grpSpPr>
        <p:pic>
          <p:nvPicPr>
            <p:cNvPr id="16388" name="Picture 9" descr="tut_hist_tonalrange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0" y="1500"/>
              <a:ext cx="2700" cy="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389" name="Picture 11" descr="tut_hist_tonalrange_hist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9" y="3289"/>
              <a:ext cx="1542" cy="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직사각형 1"/>
          <p:cNvSpPr/>
          <p:nvPr/>
        </p:nvSpPr>
        <p:spPr>
          <a:xfrm>
            <a:off x="2093270" y="6367790"/>
            <a:ext cx="3802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ko-KR" dirty="0" smtClean="0">
                <a:ea typeface="맑은 고딕" panose="020B0503020000020004" pitchFamily="50" charset="-127"/>
              </a:rPr>
              <a:t>0</a:t>
            </a:r>
            <a:endParaRPr lang="en-US" altLang="ko-KR" dirty="0"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87924" y="6367790"/>
            <a:ext cx="7713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ko-KR" dirty="0" smtClean="0">
                <a:ea typeface="맑은 고딕" panose="020B0503020000020004" pitchFamily="50" charset="-127"/>
              </a:rPr>
              <a:t>255</a:t>
            </a:r>
            <a:endParaRPr lang="en-US" altLang="ko-KR" dirty="0"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6F3F38-2CD8-4BF4-9F2D-91FBEF0475AD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맑은 고딕" panose="020B0503020000020004" pitchFamily="50" charset="-127"/>
              </a:rPr>
              <a:t>Brightness(Key)</a:t>
            </a:r>
          </a:p>
        </p:txBody>
      </p:sp>
      <p:grpSp>
        <p:nvGrpSpPr>
          <p:cNvPr id="17411" name="Group 21"/>
          <p:cNvGrpSpPr>
            <a:grpSpLocks/>
          </p:cNvGrpSpPr>
          <p:nvPr/>
        </p:nvGrpSpPr>
        <p:grpSpPr bwMode="auto">
          <a:xfrm>
            <a:off x="423863" y="1679575"/>
            <a:ext cx="2446337" cy="4179888"/>
            <a:chOff x="297" y="1175"/>
            <a:chExt cx="1712" cy="2926"/>
          </a:xfrm>
        </p:grpSpPr>
        <p:pic>
          <p:nvPicPr>
            <p:cNvPr id="17418" name="Picture 7" descr="tut_hist_nor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" y="1175"/>
              <a:ext cx="1712" cy="2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19" name="Picture 9" descr="tut_hist_norm_his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" y="3443"/>
              <a:ext cx="1672" cy="6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7412" name="Group 19"/>
          <p:cNvGrpSpPr>
            <a:grpSpLocks/>
          </p:cNvGrpSpPr>
          <p:nvPr/>
        </p:nvGrpSpPr>
        <p:grpSpPr bwMode="auto">
          <a:xfrm>
            <a:off x="3276600" y="2651125"/>
            <a:ext cx="2595563" cy="2968625"/>
            <a:chOff x="2426" y="1911"/>
            <a:chExt cx="1551" cy="1555"/>
          </a:xfrm>
        </p:grpSpPr>
        <p:pic>
          <p:nvPicPr>
            <p:cNvPr id="17416" name="Picture 11" descr="Low Key Imege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" y="1911"/>
              <a:ext cx="1548" cy="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17" name="Picture 13" descr="Low Key Histogram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9" y="2854"/>
              <a:ext cx="1548" cy="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7413" name="Group 18"/>
          <p:cNvGrpSpPr>
            <a:grpSpLocks/>
          </p:cNvGrpSpPr>
          <p:nvPr/>
        </p:nvGrpSpPr>
        <p:grpSpPr bwMode="auto">
          <a:xfrm>
            <a:off x="6192838" y="2651125"/>
            <a:ext cx="2600325" cy="2916238"/>
            <a:chOff x="4425" y="1901"/>
            <a:chExt cx="1548" cy="1565"/>
          </a:xfrm>
        </p:grpSpPr>
        <p:pic>
          <p:nvPicPr>
            <p:cNvPr id="17414" name="Picture 15" descr="High Key Image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5" y="1901"/>
              <a:ext cx="1548" cy="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15" name="Picture 17" descr="High Key Histogram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5" y="2854"/>
              <a:ext cx="1548" cy="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6F3F38-2CD8-4BF4-9F2D-91FBEF0475AD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tabLst>
                <a:tab pos="800100" algn="l"/>
              </a:tabLst>
            </a:pPr>
            <a:r>
              <a:rPr lang="en-US" altLang="ko-KR" dirty="0" smtClean="0">
                <a:solidFill>
                  <a:srgbClr val="0070C0"/>
                </a:solidFill>
                <a:ea typeface="맑은 고딕" panose="020B0503020000020004" pitchFamily="50" charset="-127"/>
              </a:rPr>
              <a:t>= raster graphics : raster</a:t>
            </a:r>
            <a:r>
              <a:rPr lang="ko-KR" altLang="en-US" dirty="0" smtClean="0">
                <a:solidFill>
                  <a:srgbClr val="0070C0"/>
                </a:solidFill>
                <a:ea typeface="맑은 고딕" panose="020B0503020000020004" pitchFamily="50" charset="-127"/>
              </a:rPr>
              <a:t> 는</a:t>
            </a:r>
            <a:r>
              <a:rPr lang="en-US" altLang="ko-KR" dirty="0" smtClean="0">
                <a:solidFill>
                  <a:srgbClr val="0070C0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dirty="0" err="1" smtClean="0">
                <a:solidFill>
                  <a:srgbClr val="0070C0"/>
                </a:solidFill>
                <a:ea typeface="맑은 고딕" panose="020B0503020000020004" pitchFamily="50" charset="-127"/>
              </a:rPr>
              <a:t>화소</a:t>
            </a:r>
            <a:r>
              <a:rPr lang="en-US" altLang="ko-KR" dirty="0" smtClean="0">
                <a:solidFill>
                  <a:srgbClr val="0070C0"/>
                </a:solidFill>
                <a:ea typeface="맑은 고딕" panose="020B0503020000020004" pitchFamily="50" charset="-127"/>
              </a:rPr>
              <a:t>(pixel</a:t>
            </a:r>
            <a:r>
              <a:rPr lang="en-US" altLang="ko-KR" dirty="0">
                <a:solidFill>
                  <a:srgbClr val="0070C0"/>
                </a:solidFill>
                <a:ea typeface="맑은 고딕" panose="020B0503020000020004" pitchFamily="50" charset="-127"/>
              </a:rPr>
              <a:t>)</a:t>
            </a:r>
            <a:r>
              <a:rPr lang="ko-KR" altLang="en-US" dirty="0" smtClean="0">
                <a:solidFill>
                  <a:srgbClr val="0070C0"/>
                </a:solidFill>
                <a:ea typeface="맑은 고딕" panose="020B0503020000020004" pitchFamily="50" charset="-127"/>
              </a:rPr>
              <a:t>의 </a:t>
            </a:r>
            <a:r>
              <a:rPr lang="en-US" altLang="ko-KR" dirty="0" smtClean="0">
                <a:solidFill>
                  <a:srgbClr val="0070C0"/>
                </a:solidFill>
                <a:ea typeface="맑은 고딕" panose="020B0503020000020004" pitchFamily="50" charset="-127"/>
              </a:rPr>
              <a:t>array</a:t>
            </a:r>
            <a:r>
              <a:rPr lang="ko-KR" altLang="en-US" dirty="0" smtClean="0">
                <a:solidFill>
                  <a:srgbClr val="0070C0"/>
                </a:solidFill>
                <a:ea typeface="맑은 고딕" panose="020B0503020000020004" pitchFamily="50" charset="-127"/>
              </a:rPr>
              <a:t> </a:t>
            </a:r>
            <a:endParaRPr lang="en-US" altLang="ko-KR" dirty="0" smtClean="0">
              <a:solidFill>
                <a:srgbClr val="0070C0"/>
              </a:solidFill>
              <a:ea typeface="맑은 고딕" panose="020B0503020000020004" pitchFamily="50" charset="-127"/>
            </a:endParaRPr>
          </a:p>
          <a:p>
            <a:pPr eaLnBrk="1" hangingPunct="1">
              <a:tabLst>
                <a:tab pos="800100" algn="l"/>
              </a:tabLst>
            </a:pPr>
            <a:r>
              <a:rPr lang="ko-KR" altLang="en-US" dirty="0" err="1" smtClean="0">
                <a:ea typeface="맑은 고딕" panose="020B0503020000020004" pitchFamily="50" charset="-127"/>
              </a:rPr>
              <a:t>화소</a:t>
            </a:r>
            <a:r>
              <a:rPr lang="ko-KR" altLang="en-US" dirty="0" smtClean="0">
                <a:ea typeface="맑은 고딕" panose="020B0503020000020004" pitchFamily="50" charset="-127"/>
              </a:rPr>
              <a:t> 행렬을 기록하여 이미지를 표현</a:t>
            </a:r>
            <a:r>
              <a:rPr lang="en-US" altLang="ko-KR" dirty="0" smtClean="0">
                <a:ea typeface="맑은 고딕" panose="020B0503020000020004" pitchFamily="50" charset="-127"/>
              </a:rPr>
              <a:t>. </a:t>
            </a:r>
          </a:p>
          <a:p>
            <a:pPr eaLnBrk="1" hangingPunct="1">
              <a:tabLst>
                <a:tab pos="800100" algn="l"/>
              </a:tabLst>
            </a:pPr>
            <a:r>
              <a:rPr lang="ko-KR" altLang="en-US" dirty="0" smtClean="0">
                <a:ea typeface="맑은 고딕" panose="020B0503020000020004" pitchFamily="50" charset="-127"/>
              </a:rPr>
              <a:t>사진 등 외부 </a:t>
            </a:r>
            <a:r>
              <a:rPr lang="en-US" altLang="ko-KR" dirty="0" smtClean="0">
                <a:ea typeface="맑은 고딕" panose="020B0503020000020004" pitchFamily="50" charset="-127"/>
              </a:rPr>
              <a:t>source </a:t>
            </a:r>
            <a:r>
              <a:rPr lang="ko-KR" altLang="en-US" dirty="0" smtClean="0">
                <a:ea typeface="맑은 고딕" panose="020B0503020000020004" pitchFamily="50" charset="-127"/>
              </a:rPr>
              <a:t>로</a:t>
            </a:r>
            <a:r>
              <a:rPr lang="en-US" altLang="ko-KR" dirty="0" smtClean="0"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ea typeface="맑은 고딕" panose="020B0503020000020004" pitchFamily="50" charset="-127"/>
              </a:rPr>
              <a:t>부터 획득하는 경우가 대부분</a:t>
            </a:r>
            <a:r>
              <a:rPr lang="en-US" altLang="ko-KR" dirty="0" smtClean="0">
                <a:ea typeface="맑은 고딕" panose="020B0503020000020004" pitchFamily="50" charset="-127"/>
              </a:rPr>
              <a:t>. </a:t>
            </a:r>
          </a:p>
          <a:p>
            <a:pPr lvl="1" eaLnBrk="1" hangingPunct="1">
              <a:tabLst>
                <a:tab pos="800100" algn="l"/>
              </a:tabLst>
            </a:pPr>
            <a:r>
              <a:rPr lang="en-US" altLang="ko-KR" dirty="0" smtClean="0">
                <a:ea typeface="맑은 고딕" panose="020B0503020000020004" pitchFamily="50" charset="-127"/>
              </a:rPr>
              <a:t>Scanner, digital camera, …</a:t>
            </a:r>
          </a:p>
          <a:p>
            <a:pPr eaLnBrk="1" hangingPunct="1">
              <a:tabLst>
                <a:tab pos="800100" algn="l"/>
              </a:tabLst>
            </a:pPr>
            <a:r>
              <a:rPr lang="en-US" altLang="ko-KR" dirty="0" smtClean="0">
                <a:ea typeface="맑은 고딕" panose="020B0503020000020004" pitchFamily="50" charset="-127"/>
              </a:rPr>
              <a:t>Painting program </a:t>
            </a:r>
            <a:r>
              <a:rPr lang="ko-KR" altLang="en-US" dirty="0" smtClean="0">
                <a:ea typeface="맑은 고딕" panose="020B0503020000020004" pitchFamily="50" charset="-127"/>
              </a:rPr>
              <a:t>을 이용하여 제작 할 수 있음</a:t>
            </a:r>
            <a:r>
              <a:rPr lang="en-US" altLang="ko-KR" dirty="0" smtClean="0">
                <a:ea typeface="맑은 고딕" panose="020B0503020000020004" pitchFamily="50" charset="-127"/>
              </a:rPr>
              <a:t>.</a:t>
            </a:r>
          </a:p>
          <a:p>
            <a:pPr lvl="1" eaLnBrk="1" hangingPunct="1">
              <a:tabLst>
                <a:tab pos="800100" algn="l"/>
              </a:tabLst>
            </a:pPr>
            <a:r>
              <a:rPr lang="en-US" altLang="ko-KR" dirty="0" smtClean="0">
                <a:ea typeface="맑은 고딕" panose="020B0503020000020004" pitchFamily="50" charset="-127"/>
              </a:rPr>
              <a:t>Photoshop</a:t>
            </a:r>
          </a:p>
          <a:p>
            <a:pPr lvl="1" eaLnBrk="1" hangingPunct="1">
              <a:tabLst>
                <a:tab pos="800100" algn="l"/>
              </a:tabLst>
            </a:pPr>
            <a:r>
              <a:rPr lang="ko-KR" altLang="en-US" dirty="0" smtClean="0">
                <a:ea typeface="맑은 고딕" panose="020B0503020000020004" pitchFamily="50" charset="-127"/>
              </a:rPr>
              <a:t>참고</a:t>
            </a:r>
            <a:r>
              <a:rPr lang="en-US" altLang="ko-KR" dirty="0" smtClean="0">
                <a:ea typeface="맑은 고딕" panose="020B0503020000020004" pitchFamily="50" charset="-127"/>
              </a:rPr>
              <a:t>: Vector Graphics </a:t>
            </a:r>
            <a:r>
              <a:rPr lang="ko-KR" altLang="en-US" dirty="0" smtClean="0">
                <a:ea typeface="맑은 고딕" panose="020B0503020000020004" pitchFamily="50" charset="-127"/>
              </a:rPr>
              <a:t>는 </a:t>
            </a:r>
            <a:r>
              <a:rPr lang="en-US" altLang="ko-KR" dirty="0" smtClean="0">
                <a:ea typeface="맑은 고딕" panose="020B0503020000020004" pitchFamily="50" charset="-127"/>
              </a:rPr>
              <a:t>Drawing Program(</a:t>
            </a:r>
            <a:r>
              <a:rPr lang="ko-KR" altLang="en-US" dirty="0" smtClean="0">
                <a:ea typeface="맑은 고딕" panose="020B0503020000020004" pitchFamily="50" charset="-127"/>
              </a:rPr>
              <a:t>예</a:t>
            </a:r>
            <a:r>
              <a:rPr lang="en-US" altLang="ko-KR" dirty="0" smtClean="0">
                <a:ea typeface="맑은 고딕" panose="020B0503020000020004" pitchFamily="50" charset="-127"/>
              </a:rPr>
              <a:t>: Adobe Illustrator)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1143000" algn="l"/>
              </a:tabLst>
            </a:pPr>
            <a:r>
              <a:rPr lang="en-US" altLang="ko-KR" dirty="0" smtClean="0">
                <a:ea typeface="맑은 고딕" panose="020B0503020000020004" pitchFamily="50" charset="-127"/>
              </a:rPr>
              <a:t>Bitmapped Images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6F3F38-2CD8-4BF4-9F2D-91FBEF0475AD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맑은 고딕" panose="020B0503020000020004" pitchFamily="50" charset="-127"/>
              </a:rPr>
              <a:t>Contrast(</a:t>
            </a:r>
            <a:r>
              <a:rPr lang="ko-KR" altLang="en-US" dirty="0" smtClean="0">
                <a:ea typeface="맑은 고딕" panose="020B0503020000020004" pitchFamily="50" charset="-127"/>
              </a:rPr>
              <a:t>대비</a:t>
            </a:r>
            <a:r>
              <a:rPr lang="en-US" altLang="ko-KR" dirty="0" smtClean="0">
                <a:ea typeface="맑은 고딕" panose="020B0503020000020004" pitchFamily="50" charset="-127"/>
              </a:rPr>
              <a:t>)</a:t>
            </a:r>
          </a:p>
        </p:txBody>
      </p:sp>
      <p:grpSp>
        <p:nvGrpSpPr>
          <p:cNvPr id="18435" name="Group 116"/>
          <p:cNvGrpSpPr>
            <a:grpSpLocks/>
          </p:cNvGrpSpPr>
          <p:nvPr/>
        </p:nvGrpSpPr>
        <p:grpSpPr bwMode="auto">
          <a:xfrm>
            <a:off x="685800" y="1447800"/>
            <a:ext cx="7696200" cy="4876800"/>
            <a:chOff x="932" y="1720"/>
            <a:chExt cx="3090" cy="1292"/>
          </a:xfrm>
        </p:grpSpPr>
        <p:pic>
          <p:nvPicPr>
            <p:cNvPr id="18436" name="Picture 109" descr="tut_hist_lowcon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2" y="1720"/>
              <a:ext cx="1548" cy="6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37" name="Picture 111" descr="tut_hist_lowcont_his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2" y="2400"/>
              <a:ext cx="1548" cy="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38" name="Picture 113" descr="tut_hist_highcont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4" y="1720"/>
              <a:ext cx="1548" cy="6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39" name="Picture 115" descr="tut_hist_highcont_hist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4" y="2400"/>
              <a:ext cx="1548" cy="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6F3F38-2CD8-4BF4-9F2D-91FBEF0475AD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body" idx="1"/>
          </p:nvPr>
        </p:nvSpPr>
        <p:spPr>
          <a:xfrm>
            <a:off x="731838" y="2079625"/>
            <a:ext cx="7680325" cy="4310063"/>
          </a:xfrm>
        </p:spPr>
        <p:txBody>
          <a:bodyPr/>
          <a:lstStyle/>
          <a:p>
            <a:pPr eaLnBrk="1" hangingPunct="1">
              <a:tabLst>
                <a:tab pos="800100" algn="l"/>
              </a:tabLst>
            </a:pPr>
            <a:r>
              <a:rPr lang="en-US" altLang="ko-KR" dirty="0" smtClean="0">
                <a:ea typeface="맑은 고딕" panose="020B0503020000020004" pitchFamily="50" charset="-127"/>
              </a:rPr>
              <a:t>Brightness and contrast sliders</a:t>
            </a:r>
          </a:p>
          <a:p>
            <a:pPr lvl="1" eaLnBrk="1" hangingPunct="1">
              <a:tabLst>
                <a:tab pos="800100" algn="l"/>
              </a:tabLst>
            </a:pPr>
            <a:r>
              <a:rPr lang="en-US" altLang="ko-KR" dirty="0" smtClean="0">
                <a:ea typeface="맑은 고딕" panose="020B0503020000020004" pitchFamily="50" charset="-127"/>
              </a:rPr>
              <a:t>Adjust slope and intercept of linear </a:t>
            </a:r>
            <a:r>
              <a:rPr lang="en-US" altLang="ko-KR" i="1" dirty="0" smtClean="0">
                <a:ea typeface="맑은 고딕" panose="020B0503020000020004" pitchFamily="50" charset="-127"/>
              </a:rPr>
              <a:t>f</a:t>
            </a:r>
          </a:p>
          <a:p>
            <a:pPr eaLnBrk="1" hangingPunct="1">
              <a:tabLst>
                <a:tab pos="800100" algn="l"/>
              </a:tabLst>
            </a:pPr>
            <a:r>
              <a:rPr lang="en-US" altLang="ko-KR" dirty="0" smtClean="0">
                <a:ea typeface="맑은 고딕" panose="020B0503020000020004" pitchFamily="50" charset="-127"/>
              </a:rPr>
              <a:t>Levels dialogue</a:t>
            </a:r>
          </a:p>
          <a:p>
            <a:pPr lvl="1" eaLnBrk="1" hangingPunct="1">
              <a:tabLst>
                <a:tab pos="800100" algn="l"/>
              </a:tabLst>
            </a:pPr>
            <a:r>
              <a:rPr lang="en-US" altLang="ko-KR" dirty="0" smtClean="0">
                <a:ea typeface="맑은 고딕" panose="020B0503020000020004" pitchFamily="50" charset="-127"/>
              </a:rPr>
              <a:t>Adjust endpoints by setting white and black levels</a:t>
            </a:r>
          </a:p>
          <a:p>
            <a:pPr lvl="1" eaLnBrk="1" hangingPunct="1">
              <a:tabLst>
                <a:tab pos="800100" algn="l"/>
              </a:tabLst>
            </a:pPr>
            <a:r>
              <a:rPr lang="en-US" altLang="ko-KR" dirty="0" smtClean="0">
                <a:ea typeface="맑은 고딕" panose="020B0503020000020004" pitchFamily="50" charset="-127"/>
              </a:rPr>
              <a:t>Use </a:t>
            </a:r>
            <a:r>
              <a:rPr lang="en-US" altLang="ko-KR" i="1" dirty="0" smtClean="0">
                <a:ea typeface="맑은 고딕" panose="020B0503020000020004" pitchFamily="50" charset="-127"/>
              </a:rPr>
              <a:t>image histogram</a:t>
            </a:r>
            <a:r>
              <a:rPr lang="en-US" altLang="ko-KR" dirty="0" smtClean="0">
                <a:ea typeface="맑은 고딕" panose="020B0503020000020004" pitchFamily="50" charset="-127"/>
              </a:rPr>
              <a:t> to choose values visually</a:t>
            </a:r>
          </a:p>
          <a:p>
            <a:pPr eaLnBrk="1" hangingPunct="1">
              <a:tabLst>
                <a:tab pos="800100" algn="l"/>
              </a:tabLst>
            </a:pPr>
            <a:r>
              <a:rPr lang="en-US" altLang="ko-KR" dirty="0" smtClean="0">
                <a:ea typeface="맑은 고딕" panose="020B0503020000020004" pitchFamily="50" charset="-127"/>
              </a:rPr>
              <a:t>Curves dialogue</a:t>
            </a:r>
          </a:p>
          <a:p>
            <a:pPr lvl="1" eaLnBrk="1" hangingPunct="1">
              <a:tabLst>
                <a:tab pos="800100" algn="l"/>
              </a:tabLst>
            </a:pPr>
            <a:r>
              <a:rPr lang="en-US" altLang="ko-KR" dirty="0" smtClean="0">
                <a:ea typeface="맑은 고딕" panose="020B0503020000020004" pitchFamily="50" charset="-127"/>
              </a:rPr>
              <a:t>Interactively adjust shape of graph of </a:t>
            </a:r>
            <a:r>
              <a:rPr lang="en-US" altLang="ko-KR" i="1" dirty="0" smtClean="0">
                <a:ea typeface="맑은 고딕" panose="020B0503020000020004" pitchFamily="50" charset="-127"/>
              </a:rPr>
              <a:t>f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94625" cy="1096963"/>
          </a:xfrm>
        </p:spPr>
        <p:txBody>
          <a:bodyPr/>
          <a:lstStyle/>
          <a:p>
            <a:pPr eaLnBrk="1" hangingPunct="1">
              <a:tabLst>
                <a:tab pos="1143000" algn="l"/>
              </a:tabLst>
            </a:pPr>
            <a:r>
              <a:rPr lang="en-US" altLang="ko-KR" dirty="0" smtClean="0">
                <a:ea typeface="맑은 고딕" panose="020B0503020000020004" pitchFamily="50" charset="-127"/>
              </a:rPr>
              <a:t>Adjustments in Photoshop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6F3F38-2CD8-4BF4-9F2D-91FBEF0475AD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ea typeface="맑은 고딕" panose="020B0503020000020004" pitchFamily="50" charset="-127"/>
              </a:rPr>
              <a:t>Adjustments in Photoshop</a:t>
            </a: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381000" y="1143000"/>
            <a:ext cx="8534400" cy="431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tabLst>
                <a:tab pos="800100" algn="l"/>
              </a:tabLst>
              <a:defRPr/>
            </a:pPr>
            <a:r>
              <a:rPr lang="ko-KR" altLang="en-US" sz="2400" kern="0" dirty="0">
                <a:latin typeface="+mn-lt"/>
                <a:ea typeface="맑은 고딕" panose="020B0503020000020004" pitchFamily="50" charset="-127"/>
              </a:rPr>
              <a:t>상호 대화식으로</a:t>
            </a:r>
            <a:r>
              <a:rPr lang="en-US" altLang="ko-KR" sz="2400" kern="0" dirty="0">
                <a:latin typeface="+mn-lt"/>
                <a:ea typeface="맑은 고딕" panose="020B0503020000020004" pitchFamily="50" charset="-127"/>
              </a:rPr>
              <a:t>, Brightness, Contrast, Histogram </a:t>
            </a:r>
            <a:r>
              <a:rPr lang="ko-KR" altLang="en-US" sz="2400" kern="0" dirty="0">
                <a:latin typeface="+mn-lt"/>
                <a:ea typeface="맑은 고딕" panose="020B0503020000020004" pitchFamily="50" charset="-127"/>
              </a:rPr>
              <a:t>을</a:t>
            </a:r>
            <a:r>
              <a:rPr lang="en-US" altLang="ko-KR" sz="2400" kern="0" dirty="0">
                <a:latin typeface="+mn-lt"/>
                <a:ea typeface="맑은 고딕" panose="020B0503020000020004" pitchFamily="50" charset="-127"/>
              </a:rPr>
              <a:t> </a:t>
            </a:r>
            <a:r>
              <a:rPr lang="ko-KR" altLang="en-US" sz="2400" kern="0" dirty="0">
                <a:latin typeface="+mn-lt"/>
                <a:ea typeface="맑은 고딕" panose="020B0503020000020004" pitchFamily="50" charset="-127"/>
              </a:rPr>
              <a:t>조절</a:t>
            </a:r>
            <a:endParaRPr lang="en-US" altLang="ko-KR" sz="2400" kern="0" dirty="0">
              <a:latin typeface="+mn-lt"/>
              <a:ea typeface="맑은 고딕" panose="020B0503020000020004" pitchFamily="50" charset="-127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tabLst>
                <a:tab pos="800100" algn="l"/>
              </a:tabLst>
              <a:defRPr/>
            </a:pPr>
            <a:endParaRPr lang="en-US" altLang="ko-KR" sz="2400" kern="0" dirty="0">
              <a:latin typeface="+mn-lt"/>
              <a:ea typeface="맑은 고딕" panose="020B0503020000020004" pitchFamily="50" charset="-127"/>
            </a:endParaRPr>
          </a:p>
        </p:txBody>
      </p:sp>
      <p:grpSp>
        <p:nvGrpSpPr>
          <p:cNvPr id="20484" name="그룹 4"/>
          <p:cNvGrpSpPr>
            <a:grpSpLocks/>
          </p:cNvGrpSpPr>
          <p:nvPr/>
        </p:nvGrpSpPr>
        <p:grpSpPr bwMode="auto">
          <a:xfrm>
            <a:off x="390525" y="1528763"/>
            <a:ext cx="8296275" cy="5100637"/>
            <a:chOff x="152400" y="1528763"/>
            <a:chExt cx="8296275" cy="5100637"/>
          </a:xfrm>
        </p:grpSpPr>
        <p:pic>
          <p:nvPicPr>
            <p:cNvPr id="20485" name="Picture 9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1653"/>
            <a:stretch>
              <a:fillRect/>
            </a:stretch>
          </p:blipFill>
          <p:spPr bwMode="auto">
            <a:xfrm>
              <a:off x="152400" y="1528763"/>
              <a:ext cx="8296275" cy="5100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86" name="오른쪽 화살표 2"/>
            <p:cNvSpPr>
              <a:spLocks noChangeArrowheads="1"/>
            </p:cNvSpPr>
            <p:nvPr/>
          </p:nvSpPr>
          <p:spPr bwMode="auto">
            <a:xfrm rot="10800000">
              <a:off x="2743200" y="4404360"/>
              <a:ext cx="304800" cy="2286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ko-KR" altLang="en-US" dirty="0">
                <a:ea typeface="맑은 고딕" panose="020B0503020000020004" pitchFamily="50" charset="-127"/>
              </a:endParaRPr>
            </a:p>
          </p:txBody>
        </p:sp>
        <p:sp>
          <p:nvSpPr>
            <p:cNvPr id="20487" name="오른쪽 화살표 7"/>
            <p:cNvSpPr>
              <a:spLocks noChangeArrowheads="1"/>
            </p:cNvSpPr>
            <p:nvPr/>
          </p:nvSpPr>
          <p:spPr bwMode="auto">
            <a:xfrm rot="10800000">
              <a:off x="4648200" y="5105400"/>
              <a:ext cx="304800" cy="2286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ko-KR" altLang="en-US" dirty="0"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6F3F38-2CD8-4BF4-9F2D-91FBEF0475AD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  <p:sp>
        <p:nvSpPr>
          <p:cNvPr id="5" name="직사각형 4"/>
          <p:cNvSpPr/>
          <p:nvPr/>
        </p:nvSpPr>
        <p:spPr bwMode="auto">
          <a:xfrm>
            <a:off x="2438400" y="4042686"/>
            <a:ext cx="6257925" cy="2586714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5263" y="4056335"/>
            <a:ext cx="3200400" cy="2519464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ea typeface="맑은 고딕" panose="020B0503020000020004" pitchFamily="50" charset="-127"/>
              </a:rPr>
              <a:t>Adjustments in Photoshop</a:t>
            </a:r>
          </a:p>
        </p:txBody>
      </p:sp>
      <p:pic>
        <p:nvPicPr>
          <p:cNvPr id="21507" name="Picture 9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54" r="75854"/>
          <a:stretch>
            <a:fillRect/>
          </a:stretch>
        </p:blipFill>
        <p:spPr bwMode="auto">
          <a:xfrm>
            <a:off x="762000" y="1482725"/>
            <a:ext cx="1987550" cy="537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0" y="1219200"/>
            <a:ext cx="8534400" cy="469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tabLst>
                <a:tab pos="800100" algn="l"/>
              </a:tabLst>
              <a:defRPr/>
            </a:pPr>
            <a:r>
              <a:rPr lang="ko-KR" altLang="en-US" sz="2400" kern="0" dirty="0">
                <a:latin typeface="+mn-lt"/>
                <a:ea typeface="맑은 고딕" panose="020B0503020000020004" pitchFamily="50" charset="-127"/>
              </a:rPr>
              <a:t>계속</a:t>
            </a:r>
            <a:endParaRPr lang="en-US" altLang="ko-KR" sz="2400" kern="0" dirty="0">
              <a:latin typeface="+mn-lt"/>
              <a:ea typeface="맑은 고딕" panose="020B0503020000020004" pitchFamily="50" charset="-127"/>
            </a:endParaRPr>
          </a:p>
        </p:txBody>
      </p:sp>
      <p:pic>
        <p:nvPicPr>
          <p:cNvPr id="21509" name="Picture 9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30" t="23660" b="52319"/>
          <a:stretch>
            <a:fillRect/>
          </a:stretch>
        </p:blipFill>
        <p:spPr bwMode="auto">
          <a:xfrm>
            <a:off x="2816225" y="1482725"/>
            <a:ext cx="6327775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Picture 9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43" t="47655" r="16527" b="28326"/>
          <a:stretch>
            <a:fillRect/>
          </a:stretch>
        </p:blipFill>
        <p:spPr bwMode="auto">
          <a:xfrm>
            <a:off x="4572000" y="4038600"/>
            <a:ext cx="314007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1" name="오른쪽 화살표 6"/>
          <p:cNvSpPr>
            <a:spLocks noChangeArrowheads="1"/>
          </p:cNvSpPr>
          <p:nvPr/>
        </p:nvSpPr>
        <p:spPr bwMode="auto">
          <a:xfrm rot="10800000">
            <a:off x="6142038" y="4648200"/>
            <a:ext cx="3048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6F3F38-2CD8-4BF4-9F2D-91FBEF0475AD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16838" cy="106680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ea typeface="맑은 고딕" panose="020B0503020000020004" pitchFamily="50" charset="-127"/>
              </a:rPr>
              <a:t>Programming for Image Processing?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맑은 고딕" panose="020B0503020000020004" pitchFamily="50" charset="-127"/>
              </a:rPr>
              <a:t>각 화소를 </a:t>
            </a:r>
            <a:r>
              <a:rPr lang="en-US" altLang="ko-KR" dirty="0" smtClean="0">
                <a:ea typeface="맑은 고딕" panose="020B0503020000020004" pitchFamily="50" charset="-127"/>
              </a:rPr>
              <a:t>scan </a:t>
            </a:r>
            <a:r>
              <a:rPr lang="ko-KR" altLang="en-US" dirty="0" smtClean="0">
                <a:ea typeface="맑은 고딕" panose="020B0503020000020004" pitchFamily="50" charset="-127"/>
              </a:rPr>
              <a:t>하면</a:t>
            </a:r>
            <a:r>
              <a:rPr lang="ko-KR" altLang="en-US" dirty="0">
                <a:ea typeface="맑은 고딕" panose="020B0503020000020004" pitchFamily="50" charset="-127"/>
              </a:rPr>
              <a:t>서</a:t>
            </a:r>
            <a:r>
              <a:rPr lang="ko-KR" altLang="en-US" dirty="0" smtClean="0">
                <a:ea typeface="맑은 고딕" panose="020B0503020000020004" pitchFamily="50" charset="-127"/>
              </a:rPr>
              <a:t>  </a:t>
            </a:r>
            <a:r>
              <a:rPr lang="ko-KR" altLang="en-US" dirty="0" err="1" smtClean="0">
                <a:ea typeface="맑은 고딕" panose="020B0503020000020004" pitchFamily="50" charset="-127"/>
              </a:rPr>
              <a:t>화소값을</a:t>
            </a:r>
            <a:r>
              <a:rPr lang="ko-KR" altLang="en-US" dirty="0" smtClean="0">
                <a:ea typeface="맑은 고딕" panose="020B0503020000020004" pitchFamily="50" charset="-127"/>
              </a:rPr>
              <a:t> 계산 </a:t>
            </a:r>
            <a:endParaRPr lang="en-US" altLang="ko-KR" dirty="0" smtClean="0">
              <a:ea typeface="맑은 고딕" panose="020B0503020000020004" pitchFamily="50" charset="-127"/>
            </a:endParaRPr>
          </a:p>
        </p:txBody>
      </p:sp>
      <p:sp>
        <p:nvSpPr>
          <p:cNvPr id="22532" name="TextBox 3"/>
          <p:cNvSpPr txBox="1">
            <a:spLocks noChangeArrowheads="1"/>
          </p:cNvSpPr>
          <p:nvPr/>
        </p:nvSpPr>
        <p:spPr bwMode="auto">
          <a:xfrm>
            <a:off x="381000" y="1752600"/>
            <a:ext cx="8458200" cy="4884414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82296" tIns="41148" rIns="82296" bIns="4114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2400" dirty="0" smtClean="0">
                <a:solidFill>
                  <a:srgbClr val="0066FF"/>
                </a:solidFill>
                <a:ea typeface="맑은 고딕" panose="020B0503020000020004" pitchFamily="50" charset="-127"/>
              </a:rPr>
              <a:t>% </a:t>
            </a:r>
            <a:r>
              <a:rPr lang="ko-KR" altLang="en-US" sz="2400" dirty="0" smtClean="0">
                <a:solidFill>
                  <a:srgbClr val="0066FF"/>
                </a:solidFill>
                <a:ea typeface="맑은 고딕" panose="020B0503020000020004" pitchFamily="50" charset="-127"/>
              </a:rPr>
              <a:t>예제</a:t>
            </a:r>
            <a:r>
              <a:rPr lang="en-US" altLang="ko-KR" sz="2400" dirty="0" smtClean="0">
                <a:solidFill>
                  <a:srgbClr val="0066FF"/>
                </a:solidFill>
                <a:ea typeface="맑은 고딕" panose="020B0503020000020004" pitchFamily="50" charset="-127"/>
              </a:rPr>
              <a:t>: </a:t>
            </a:r>
            <a:r>
              <a:rPr lang="ko-KR" altLang="en-US" sz="2400" dirty="0" smtClean="0">
                <a:solidFill>
                  <a:srgbClr val="0066FF"/>
                </a:solidFill>
                <a:ea typeface="맑은 고딕" panose="020B0503020000020004" pitchFamily="50" charset="-127"/>
              </a:rPr>
              <a:t>각</a:t>
            </a:r>
            <a:r>
              <a:rPr lang="en-US" altLang="ko-KR" sz="2400" dirty="0" smtClean="0">
                <a:solidFill>
                  <a:srgbClr val="0066FF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2400" dirty="0" err="1" smtClean="0">
                <a:solidFill>
                  <a:srgbClr val="0066FF"/>
                </a:solidFill>
                <a:ea typeface="맑은 고딕" panose="020B0503020000020004" pitchFamily="50" charset="-127"/>
              </a:rPr>
              <a:t>화소에</a:t>
            </a:r>
            <a:r>
              <a:rPr lang="ko-KR" altLang="en-US" sz="2400" dirty="0">
                <a:solidFill>
                  <a:srgbClr val="0066FF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sz="2400" dirty="0" smtClean="0">
                <a:solidFill>
                  <a:srgbClr val="0066FF"/>
                </a:solidFill>
                <a:ea typeface="맑은 고딕" panose="020B0503020000020004" pitchFamily="50" charset="-127"/>
              </a:rPr>
              <a:t>delta </a:t>
            </a:r>
            <a:r>
              <a:rPr lang="ko-KR" altLang="en-US" sz="2400" dirty="0" smtClean="0">
                <a:solidFill>
                  <a:srgbClr val="0066FF"/>
                </a:solidFill>
                <a:ea typeface="맑은 고딕" panose="020B0503020000020004" pitchFamily="50" charset="-127"/>
              </a:rPr>
              <a:t>만큼 더함</a:t>
            </a:r>
            <a:r>
              <a:rPr lang="en-US" altLang="ko-KR" sz="2400" dirty="0" smtClean="0">
                <a:solidFill>
                  <a:srgbClr val="0066FF"/>
                </a:solidFill>
                <a:ea typeface="맑은 고딕" panose="020B0503020000020004" pitchFamily="50" charset="-127"/>
              </a:rPr>
              <a:t>.</a:t>
            </a:r>
          </a:p>
          <a:p>
            <a:pPr eaLnBrk="1" hangingPunct="1"/>
            <a:r>
              <a:rPr lang="en-US" altLang="ko-KR" sz="2400" dirty="0" smtClean="0">
                <a:solidFill>
                  <a:srgbClr val="0066FF"/>
                </a:solidFill>
                <a:ea typeface="맑은 고딕" panose="020B0503020000020004" pitchFamily="50" charset="-127"/>
              </a:rPr>
              <a:t>% grayscale image, </a:t>
            </a:r>
            <a:r>
              <a:rPr lang="ko-KR" altLang="en-US" sz="2400" dirty="0" smtClean="0">
                <a:solidFill>
                  <a:srgbClr val="0066FF"/>
                </a:solidFill>
                <a:ea typeface="맑은 고딕" panose="020B0503020000020004" pitchFamily="50" charset="-127"/>
              </a:rPr>
              <a:t>입력</a:t>
            </a:r>
            <a:r>
              <a:rPr lang="en-US" altLang="ko-KR" sz="2400" dirty="0" smtClean="0">
                <a:solidFill>
                  <a:srgbClr val="0066FF"/>
                </a:solidFill>
                <a:ea typeface="맑은 고딕" panose="020B0503020000020004" pitchFamily="50" charset="-127"/>
              </a:rPr>
              <a:t>: </a:t>
            </a:r>
            <a:r>
              <a:rPr lang="en-US" altLang="ko-KR" sz="2400" dirty="0" err="1" smtClean="0">
                <a:solidFill>
                  <a:srgbClr val="0066FF"/>
                </a:solidFill>
                <a:ea typeface="맑은 고딕" panose="020B0503020000020004" pitchFamily="50" charset="-127"/>
              </a:rPr>
              <a:t>in_img</a:t>
            </a:r>
            <a:r>
              <a:rPr lang="en-US" altLang="ko-KR" sz="2400" dirty="0" smtClean="0">
                <a:solidFill>
                  <a:srgbClr val="0066FF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sz="2400" dirty="0" smtClean="0">
                <a:solidFill>
                  <a:srgbClr val="0066FF"/>
                </a:solidFill>
                <a:ea typeface="맑은 고딕" panose="020B0503020000020004" pitchFamily="50" charset="-127"/>
              </a:rPr>
              <a:t>출력</a:t>
            </a:r>
            <a:r>
              <a:rPr lang="en-US" altLang="ko-KR" sz="2400" dirty="0" smtClean="0">
                <a:solidFill>
                  <a:srgbClr val="0066FF"/>
                </a:solidFill>
                <a:ea typeface="맑은 고딕" panose="020B0503020000020004" pitchFamily="50" charset="-127"/>
              </a:rPr>
              <a:t>: </a:t>
            </a:r>
            <a:r>
              <a:rPr lang="en-US" altLang="ko-KR" sz="2400" dirty="0" err="1" smtClean="0">
                <a:solidFill>
                  <a:srgbClr val="0066FF"/>
                </a:solidFill>
                <a:ea typeface="맑은 고딕" panose="020B0503020000020004" pitchFamily="50" charset="-127"/>
                <a:sym typeface="Wingdings" panose="05000000000000000000" pitchFamily="2" charset="2"/>
              </a:rPr>
              <a:t>out_img</a:t>
            </a:r>
            <a:endParaRPr lang="en-US" altLang="ko-KR" sz="2400" dirty="0" smtClean="0">
              <a:solidFill>
                <a:srgbClr val="0066FF"/>
              </a:solidFill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eaLnBrk="1" hangingPunct="1"/>
            <a:r>
              <a:rPr lang="en-US" altLang="ko-KR" sz="2400" dirty="0" smtClean="0">
                <a:solidFill>
                  <a:srgbClr val="0066FF"/>
                </a:solidFill>
                <a:ea typeface="맑은 고딕" panose="020B0503020000020004" pitchFamily="50" charset="-127"/>
                <a:sym typeface="Wingdings" panose="05000000000000000000" pitchFamily="2" charset="2"/>
              </a:rPr>
              <a:t>% c style</a:t>
            </a:r>
            <a:endParaRPr lang="en-US" altLang="ko-KR" sz="2400" dirty="0" smtClean="0">
              <a:solidFill>
                <a:srgbClr val="0066FF"/>
              </a:solidFill>
              <a:ea typeface="맑은 고딕" panose="020B0503020000020004" pitchFamily="50" charset="-127"/>
            </a:endParaRPr>
          </a:p>
          <a:p>
            <a:pPr eaLnBrk="1" hangingPunct="1"/>
            <a:r>
              <a:rPr lang="en-US" altLang="ko-KR" sz="2400" dirty="0">
                <a:solidFill>
                  <a:srgbClr val="0066FF"/>
                </a:solidFill>
                <a:ea typeface="맑은 고딕" panose="020B0503020000020004" pitchFamily="50" charset="-127"/>
              </a:rPr>
              <a:t>f</a:t>
            </a:r>
            <a:r>
              <a:rPr lang="en-US" altLang="ko-KR" sz="2400" dirty="0" smtClean="0">
                <a:solidFill>
                  <a:srgbClr val="0066FF"/>
                </a:solidFill>
                <a:ea typeface="맑은 고딕" panose="020B0503020000020004" pitchFamily="50" charset="-127"/>
              </a:rPr>
              <a:t>unction </a:t>
            </a:r>
            <a:r>
              <a:rPr lang="en-US" altLang="ko-KR" sz="2400" dirty="0" err="1" smtClean="0">
                <a:solidFill>
                  <a:srgbClr val="0066FF"/>
                </a:solidFill>
                <a:ea typeface="맑은 고딕" panose="020B0503020000020004" pitchFamily="50" charset="-127"/>
              </a:rPr>
              <a:t>out_img</a:t>
            </a:r>
            <a:r>
              <a:rPr lang="en-US" altLang="ko-KR" sz="2400" dirty="0" smtClean="0">
                <a:solidFill>
                  <a:srgbClr val="0066FF"/>
                </a:solidFill>
                <a:ea typeface="맑은 고딕" panose="020B0503020000020004" pitchFamily="50" charset="-127"/>
              </a:rPr>
              <a:t> = brighter(</a:t>
            </a:r>
            <a:r>
              <a:rPr lang="en-US" altLang="ko-KR" sz="2400" dirty="0" err="1" smtClean="0">
                <a:solidFill>
                  <a:srgbClr val="0066FF"/>
                </a:solidFill>
                <a:ea typeface="맑은 고딕" panose="020B0503020000020004" pitchFamily="50" charset="-127"/>
              </a:rPr>
              <a:t>in_img</a:t>
            </a:r>
            <a:r>
              <a:rPr lang="en-US" altLang="ko-KR" sz="2400" dirty="0" smtClean="0">
                <a:solidFill>
                  <a:srgbClr val="0066FF"/>
                </a:solidFill>
                <a:ea typeface="맑은 고딕" panose="020B0503020000020004" pitchFamily="50" charset="-127"/>
              </a:rPr>
              <a:t>, </a:t>
            </a:r>
            <a:r>
              <a:rPr lang="en-US" altLang="ko-KR" sz="2400" dirty="0" smtClean="0">
                <a:solidFill>
                  <a:srgbClr val="0066FF"/>
                </a:solidFill>
                <a:ea typeface="맑은 고딕" panose="020B0503020000020004" pitchFamily="50" charset="-127"/>
              </a:rPr>
              <a:t>delta)</a:t>
            </a:r>
          </a:p>
          <a:p>
            <a:pPr eaLnBrk="1" hangingPunct="1"/>
            <a:r>
              <a:rPr lang="en-US" altLang="ko-KR" sz="2400" dirty="0" smtClean="0">
                <a:solidFill>
                  <a:srgbClr val="0066FF"/>
                </a:solidFill>
                <a:ea typeface="맑은 고딕" panose="020B0503020000020004" pitchFamily="50" charset="-127"/>
              </a:rPr>
              <a:t>[</a:t>
            </a:r>
            <a:r>
              <a:rPr lang="en-US" altLang="ko-KR" sz="2400" dirty="0" err="1" smtClean="0">
                <a:solidFill>
                  <a:srgbClr val="0066FF"/>
                </a:solidFill>
                <a:ea typeface="맑은 고딕" panose="020B0503020000020004" pitchFamily="50" charset="-127"/>
              </a:rPr>
              <a:t>r_max</a:t>
            </a:r>
            <a:r>
              <a:rPr lang="en-US" altLang="ko-KR" sz="2400" dirty="0" smtClean="0">
                <a:solidFill>
                  <a:srgbClr val="0066FF"/>
                </a:solidFill>
                <a:ea typeface="맑은 고딕" panose="020B0503020000020004" pitchFamily="50" charset="-127"/>
              </a:rPr>
              <a:t>, </a:t>
            </a:r>
            <a:r>
              <a:rPr lang="en-US" altLang="ko-KR" sz="2400" dirty="0" err="1" smtClean="0">
                <a:solidFill>
                  <a:srgbClr val="0066FF"/>
                </a:solidFill>
                <a:ea typeface="맑은 고딕" panose="020B0503020000020004" pitchFamily="50" charset="-127"/>
              </a:rPr>
              <a:t>c_max</a:t>
            </a:r>
            <a:r>
              <a:rPr lang="en-US" altLang="ko-KR" sz="2400" dirty="0" smtClean="0">
                <a:solidFill>
                  <a:srgbClr val="0066FF"/>
                </a:solidFill>
                <a:ea typeface="맑은 고딕" panose="020B0503020000020004" pitchFamily="50" charset="-127"/>
              </a:rPr>
              <a:t>] = size(</a:t>
            </a:r>
            <a:r>
              <a:rPr lang="en-US" altLang="ko-KR" sz="2400" dirty="0" err="1" smtClean="0">
                <a:solidFill>
                  <a:srgbClr val="0066FF"/>
                </a:solidFill>
                <a:ea typeface="맑은 고딕" panose="020B0503020000020004" pitchFamily="50" charset="-127"/>
              </a:rPr>
              <a:t>in_img</a:t>
            </a:r>
            <a:r>
              <a:rPr lang="en-US" altLang="ko-KR" sz="2400" dirty="0" smtClean="0">
                <a:solidFill>
                  <a:srgbClr val="0066FF"/>
                </a:solidFill>
                <a:ea typeface="맑은 고딕" panose="020B0503020000020004" pitchFamily="50" charset="-127"/>
              </a:rPr>
              <a:t>)	% </a:t>
            </a:r>
            <a:r>
              <a:rPr lang="ko-KR" altLang="en-US" sz="2400" dirty="0" smtClean="0">
                <a:solidFill>
                  <a:srgbClr val="0066FF"/>
                </a:solidFill>
                <a:ea typeface="맑은 고딕" panose="020B0503020000020004" pitchFamily="50" charset="-127"/>
              </a:rPr>
              <a:t>영상 크기 </a:t>
            </a:r>
            <a:endParaRPr lang="en-US" altLang="ko-KR" sz="2400" dirty="0" smtClean="0">
              <a:solidFill>
                <a:srgbClr val="0066FF"/>
              </a:solidFill>
              <a:ea typeface="맑은 고딕" panose="020B0503020000020004" pitchFamily="50" charset="-127"/>
            </a:endParaRPr>
          </a:p>
          <a:p>
            <a:pPr eaLnBrk="1" hangingPunct="1"/>
            <a:r>
              <a:rPr lang="en-US" altLang="ko-KR" sz="2400" dirty="0" err="1" smtClean="0">
                <a:solidFill>
                  <a:srgbClr val="0066FF"/>
                </a:solidFill>
                <a:ea typeface="맑은 고딕" panose="020B0503020000020004" pitchFamily="50" charset="-127"/>
              </a:rPr>
              <a:t>out_img</a:t>
            </a:r>
            <a:r>
              <a:rPr lang="en-US" altLang="ko-KR" sz="2400" dirty="0" smtClean="0">
                <a:solidFill>
                  <a:srgbClr val="0066FF"/>
                </a:solidFill>
                <a:ea typeface="맑은 고딕" panose="020B0503020000020004" pitchFamily="50" charset="-127"/>
              </a:rPr>
              <a:t> = </a:t>
            </a:r>
            <a:r>
              <a:rPr lang="en-US" altLang="ko-KR" sz="2400" dirty="0" err="1" smtClean="0">
                <a:solidFill>
                  <a:srgbClr val="0066FF"/>
                </a:solidFill>
                <a:ea typeface="맑은 고딕" panose="020B0503020000020004" pitchFamily="50" charset="-127"/>
              </a:rPr>
              <a:t>in_img</a:t>
            </a:r>
            <a:r>
              <a:rPr lang="en-US" altLang="ko-KR" sz="2400" dirty="0" smtClean="0">
                <a:solidFill>
                  <a:srgbClr val="0066FF"/>
                </a:solidFill>
                <a:ea typeface="맑은 고딕" panose="020B0503020000020004" pitchFamily="50" charset="-127"/>
              </a:rPr>
              <a:t> * 0   		% </a:t>
            </a:r>
            <a:r>
              <a:rPr lang="ko-KR" altLang="en-US" sz="2400" dirty="0" smtClean="0">
                <a:solidFill>
                  <a:srgbClr val="0066FF"/>
                </a:solidFill>
                <a:ea typeface="맑은 고딕" panose="020B0503020000020004" pitchFamily="50" charset="-127"/>
              </a:rPr>
              <a:t>출력</a:t>
            </a:r>
            <a:endParaRPr lang="en-US" altLang="ko-KR" sz="2400" dirty="0">
              <a:solidFill>
                <a:srgbClr val="0066FF"/>
              </a:solidFill>
              <a:ea typeface="맑은 고딕" panose="020B0503020000020004" pitchFamily="50" charset="-127"/>
            </a:endParaRPr>
          </a:p>
          <a:p>
            <a:pPr eaLnBrk="1" hangingPunct="1"/>
            <a:endParaRPr lang="en-US" altLang="ko-KR" sz="2400" dirty="0" smtClean="0">
              <a:solidFill>
                <a:srgbClr val="0066FF"/>
              </a:solidFill>
              <a:ea typeface="맑은 고딕" panose="020B0503020000020004" pitchFamily="50" charset="-127"/>
            </a:endParaRPr>
          </a:p>
          <a:p>
            <a:pPr eaLnBrk="1" hangingPunct="1"/>
            <a:r>
              <a:rPr lang="en-US" altLang="ko-KR" sz="2400" dirty="0" smtClean="0">
                <a:solidFill>
                  <a:srgbClr val="0066FF"/>
                </a:solidFill>
                <a:ea typeface="맑은 고딕" panose="020B0503020000020004" pitchFamily="50" charset="-127"/>
              </a:rPr>
              <a:t>f</a:t>
            </a:r>
            <a:r>
              <a:rPr lang="en-US" altLang="ko-KR" sz="2400" dirty="0" smtClean="0">
                <a:solidFill>
                  <a:srgbClr val="0066FF"/>
                </a:solidFill>
                <a:ea typeface="맑은 고딕" panose="020B0503020000020004" pitchFamily="50" charset="-127"/>
              </a:rPr>
              <a:t>or </a:t>
            </a:r>
            <a:r>
              <a:rPr lang="en-US" altLang="ko-KR" sz="2400" dirty="0">
                <a:solidFill>
                  <a:srgbClr val="0066FF"/>
                </a:solidFill>
                <a:ea typeface="맑은 고딕" panose="020B0503020000020004" pitchFamily="50" charset="-127"/>
              </a:rPr>
              <a:t>r</a:t>
            </a:r>
            <a:r>
              <a:rPr lang="en-US" altLang="ko-KR" sz="2400" dirty="0" smtClean="0">
                <a:solidFill>
                  <a:srgbClr val="0066FF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sz="2400" dirty="0">
                <a:solidFill>
                  <a:srgbClr val="0066FF"/>
                </a:solidFill>
                <a:ea typeface="맑은 고딕" panose="020B0503020000020004" pitchFamily="50" charset="-127"/>
              </a:rPr>
              <a:t>= </a:t>
            </a:r>
            <a:r>
              <a:rPr lang="en-US" altLang="ko-KR" sz="2400" dirty="0" smtClean="0">
                <a:solidFill>
                  <a:srgbClr val="0066FF"/>
                </a:solidFill>
                <a:ea typeface="맑은 고딕" panose="020B0503020000020004" pitchFamily="50" charset="-127"/>
              </a:rPr>
              <a:t>1:r_max   % </a:t>
            </a:r>
            <a:r>
              <a:rPr lang="ko-KR" altLang="en-US" sz="2400" dirty="0" smtClean="0">
                <a:solidFill>
                  <a:srgbClr val="0066FF"/>
                </a:solidFill>
                <a:ea typeface="맑은 고딕" panose="020B0503020000020004" pitchFamily="50" charset="-127"/>
              </a:rPr>
              <a:t>각 </a:t>
            </a:r>
            <a:r>
              <a:rPr lang="ko-KR" altLang="en-US" sz="2400" dirty="0" err="1" smtClean="0">
                <a:solidFill>
                  <a:srgbClr val="0066FF"/>
                </a:solidFill>
                <a:ea typeface="맑은 고딕" panose="020B0503020000020004" pitchFamily="50" charset="-127"/>
              </a:rPr>
              <a:t>화소를</a:t>
            </a:r>
            <a:r>
              <a:rPr lang="ko-KR" altLang="en-US" sz="2400" dirty="0" smtClean="0">
                <a:solidFill>
                  <a:srgbClr val="0066FF"/>
                </a:solidFill>
                <a:ea typeface="맑은 고딕" panose="020B0503020000020004" pitchFamily="50" charset="-127"/>
              </a:rPr>
              <a:t> 순회하면서</a:t>
            </a:r>
            <a:endParaRPr lang="en-US" altLang="ko-KR" sz="2400" dirty="0">
              <a:solidFill>
                <a:srgbClr val="0066FF"/>
              </a:solidFill>
              <a:ea typeface="맑은 고딕" panose="020B0503020000020004" pitchFamily="50" charset="-127"/>
            </a:endParaRPr>
          </a:p>
          <a:p>
            <a:pPr eaLnBrk="1" hangingPunct="1"/>
            <a:r>
              <a:rPr lang="en-US" altLang="ko-KR" sz="2400" dirty="0">
                <a:solidFill>
                  <a:srgbClr val="0066FF"/>
                </a:solidFill>
                <a:ea typeface="맑은 고딕" panose="020B0503020000020004" pitchFamily="50" charset="-127"/>
              </a:rPr>
              <a:t>  </a:t>
            </a:r>
            <a:r>
              <a:rPr lang="en-US" altLang="ko-KR" sz="2400" dirty="0" smtClean="0">
                <a:solidFill>
                  <a:srgbClr val="0066FF"/>
                </a:solidFill>
                <a:ea typeface="맑은 고딕" panose="020B0503020000020004" pitchFamily="50" charset="-127"/>
              </a:rPr>
              <a:t> for c </a:t>
            </a:r>
            <a:r>
              <a:rPr lang="en-US" altLang="ko-KR" sz="2400" dirty="0">
                <a:solidFill>
                  <a:srgbClr val="0066FF"/>
                </a:solidFill>
                <a:ea typeface="맑은 고딕" panose="020B0503020000020004" pitchFamily="50" charset="-127"/>
              </a:rPr>
              <a:t>= </a:t>
            </a:r>
            <a:r>
              <a:rPr lang="en-US" altLang="ko-KR" sz="2400" dirty="0" smtClean="0">
                <a:solidFill>
                  <a:srgbClr val="0066FF"/>
                </a:solidFill>
                <a:ea typeface="맑은 고딕" panose="020B0503020000020004" pitchFamily="50" charset="-127"/>
              </a:rPr>
              <a:t>1:c_max</a:t>
            </a:r>
            <a:endParaRPr lang="en-US" altLang="ko-KR" sz="2400" dirty="0">
              <a:solidFill>
                <a:srgbClr val="0066FF"/>
              </a:solidFill>
              <a:ea typeface="맑은 고딕" panose="020B0503020000020004" pitchFamily="50" charset="-127"/>
            </a:endParaRPr>
          </a:p>
          <a:p>
            <a:pPr eaLnBrk="1" hangingPunct="1"/>
            <a:r>
              <a:rPr lang="en-US" altLang="ko-KR" sz="2400" dirty="0">
                <a:solidFill>
                  <a:srgbClr val="0066FF"/>
                </a:solidFill>
                <a:ea typeface="맑은 고딕" panose="020B0503020000020004" pitchFamily="50" charset="-127"/>
              </a:rPr>
              <a:t>     </a:t>
            </a:r>
            <a:r>
              <a:rPr lang="en-US" altLang="ko-KR" sz="2400" dirty="0" smtClean="0">
                <a:solidFill>
                  <a:srgbClr val="0066FF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sz="2400" dirty="0" err="1" smtClean="0">
                <a:solidFill>
                  <a:srgbClr val="0066FF"/>
                </a:solidFill>
                <a:ea typeface="맑은 고딕" panose="020B0503020000020004" pitchFamily="50" charset="-127"/>
              </a:rPr>
              <a:t>out_img</a:t>
            </a:r>
            <a:r>
              <a:rPr lang="en-US" altLang="ko-KR" sz="2400" dirty="0" smtClean="0">
                <a:solidFill>
                  <a:srgbClr val="0066FF"/>
                </a:solidFill>
                <a:ea typeface="맑은 고딕" panose="020B0503020000020004" pitchFamily="50" charset="-127"/>
              </a:rPr>
              <a:t>(r, c) </a:t>
            </a:r>
            <a:r>
              <a:rPr lang="en-US" altLang="ko-KR" sz="2400" dirty="0" smtClean="0">
                <a:solidFill>
                  <a:srgbClr val="0066FF"/>
                </a:solidFill>
                <a:ea typeface="맑은 고딕" panose="020B0503020000020004" pitchFamily="50" charset="-127"/>
              </a:rPr>
              <a:t>= </a:t>
            </a:r>
            <a:r>
              <a:rPr lang="en-US" altLang="ko-KR" sz="2400" dirty="0" err="1" smtClean="0">
                <a:solidFill>
                  <a:srgbClr val="0066FF"/>
                </a:solidFill>
                <a:ea typeface="맑은 고딕" panose="020B0503020000020004" pitchFamily="50" charset="-127"/>
              </a:rPr>
              <a:t>in_img</a:t>
            </a:r>
            <a:r>
              <a:rPr lang="en-US" altLang="ko-KR" sz="2400" dirty="0" smtClean="0">
                <a:solidFill>
                  <a:srgbClr val="0066FF"/>
                </a:solidFill>
                <a:ea typeface="맑은 고딕" panose="020B0503020000020004" pitchFamily="50" charset="-127"/>
              </a:rPr>
              <a:t>(r, c) </a:t>
            </a:r>
            <a:r>
              <a:rPr lang="en-US" altLang="ko-KR" sz="2400" dirty="0" smtClean="0">
                <a:solidFill>
                  <a:srgbClr val="0066FF"/>
                </a:solidFill>
                <a:ea typeface="맑은 고딕" panose="020B0503020000020004" pitchFamily="50" charset="-127"/>
              </a:rPr>
              <a:t>+ delta </a:t>
            </a:r>
          </a:p>
          <a:p>
            <a:pPr eaLnBrk="1" hangingPunct="1"/>
            <a:r>
              <a:rPr lang="en-US" altLang="ko-KR" sz="2400" dirty="0" smtClean="0">
                <a:solidFill>
                  <a:srgbClr val="0066FF"/>
                </a:solidFill>
                <a:ea typeface="맑은 고딕" panose="020B0503020000020004" pitchFamily="50" charset="-127"/>
              </a:rPr>
              <a:t>      % </a:t>
            </a:r>
            <a:r>
              <a:rPr lang="ko-KR" altLang="en-US" sz="2400" dirty="0" smtClean="0">
                <a:solidFill>
                  <a:srgbClr val="0066FF"/>
                </a:solidFill>
                <a:ea typeface="맑은 고딕" panose="020B0503020000020004" pitchFamily="50" charset="-127"/>
              </a:rPr>
              <a:t>결과</a:t>
            </a:r>
            <a:r>
              <a:rPr lang="en-US" altLang="ko-KR" sz="2400" dirty="0" smtClean="0">
                <a:solidFill>
                  <a:srgbClr val="0066FF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2400" dirty="0" err="1" smtClean="0">
                <a:solidFill>
                  <a:srgbClr val="0066FF"/>
                </a:solidFill>
                <a:ea typeface="맑은 고딕" panose="020B0503020000020004" pitchFamily="50" charset="-127"/>
              </a:rPr>
              <a:t>화소</a:t>
            </a:r>
            <a:r>
              <a:rPr lang="ko-KR" altLang="en-US" sz="2400" dirty="0" smtClean="0">
                <a:solidFill>
                  <a:srgbClr val="0066FF"/>
                </a:solidFill>
                <a:ea typeface="맑은 고딕" panose="020B0503020000020004" pitchFamily="50" charset="-127"/>
              </a:rPr>
              <a:t> 값 계산</a:t>
            </a:r>
            <a:endParaRPr lang="en-US" altLang="ko-KR" sz="2400" dirty="0" smtClean="0">
              <a:solidFill>
                <a:srgbClr val="0066FF"/>
              </a:solidFill>
              <a:ea typeface="맑은 고딕" panose="020B0503020000020004" pitchFamily="50" charset="-127"/>
            </a:endParaRPr>
          </a:p>
          <a:p>
            <a:pPr eaLnBrk="1" hangingPunct="1"/>
            <a:r>
              <a:rPr lang="en-US" altLang="ko-KR" sz="2400" dirty="0">
                <a:solidFill>
                  <a:srgbClr val="0066FF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sz="2400" dirty="0" smtClean="0">
                <a:solidFill>
                  <a:srgbClr val="0066FF"/>
                </a:solidFill>
                <a:ea typeface="맑은 고딕" panose="020B0503020000020004" pitchFamily="50" charset="-127"/>
              </a:rPr>
              <a:t>  end</a:t>
            </a:r>
          </a:p>
          <a:p>
            <a:pPr eaLnBrk="1" hangingPunct="1"/>
            <a:r>
              <a:rPr lang="en-US" altLang="ko-KR" sz="2400" dirty="0" smtClean="0">
                <a:solidFill>
                  <a:srgbClr val="0066FF"/>
                </a:solidFill>
                <a:ea typeface="맑은 고딕" panose="020B0503020000020004" pitchFamily="50" charset="-127"/>
              </a:rPr>
              <a:t>end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6F3F38-2CD8-4BF4-9F2D-91FBEF0475AD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16838" cy="106680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ea typeface="맑은 고딕" panose="020B0503020000020004" pitchFamily="50" charset="-127"/>
              </a:rPr>
              <a:t>Programming for Image Processing?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맑은 고딕" panose="020B0503020000020004" pitchFamily="50" charset="-127"/>
              </a:rPr>
              <a:t>각 화소를 </a:t>
            </a:r>
            <a:r>
              <a:rPr lang="en-US" altLang="ko-KR" dirty="0" smtClean="0">
                <a:ea typeface="맑은 고딕" panose="020B0503020000020004" pitchFamily="50" charset="-127"/>
              </a:rPr>
              <a:t>scan </a:t>
            </a:r>
            <a:r>
              <a:rPr lang="ko-KR" altLang="en-US" dirty="0" smtClean="0">
                <a:ea typeface="맑은 고딕" panose="020B0503020000020004" pitchFamily="50" charset="-127"/>
              </a:rPr>
              <a:t>하면</a:t>
            </a:r>
            <a:r>
              <a:rPr lang="ko-KR" altLang="en-US" dirty="0">
                <a:ea typeface="맑은 고딕" panose="020B0503020000020004" pitchFamily="50" charset="-127"/>
              </a:rPr>
              <a:t>서</a:t>
            </a:r>
            <a:r>
              <a:rPr lang="ko-KR" altLang="en-US" dirty="0" smtClean="0">
                <a:ea typeface="맑은 고딕" panose="020B0503020000020004" pitchFamily="50" charset="-127"/>
              </a:rPr>
              <a:t>  </a:t>
            </a:r>
            <a:r>
              <a:rPr lang="ko-KR" altLang="en-US" dirty="0" err="1" smtClean="0">
                <a:ea typeface="맑은 고딕" panose="020B0503020000020004" pitchFamily="50" charset="-127"/>
              </a:rPr>
              <a:t>화소값을</a:t>
            </a:r>
            <a:r>
              <a:rPr lang="ko-KR" altLang="en-US" dirty="0" smtClean="0">
                <a:ea typeface="맑은 고딕" panose="020B0503020000020004" pitchFamily="50" charset="-127"/>
              </a:rPr>
              <a:t> 계산 </a:t>
            </a:r>
            <a:endParaRPr lang="en-US" altLang="ko-KR" dirty="0" smtClean="0">
              <a:ea typeface="맑은 고딕" panose="020B0503020000020004" pitchFamily="50" charset="-127"/>
            </a:endParaRPr>
          </a:p>
        </p:txBody>
      </p:sp>
      <p:sp>
        <p:nvSpPr>
          <p:cNvPr id="22532" name="TextBox 3"/>
          <p:cNvSpPr txBox="1">
            <a:spLocks noChangeArrowheads="1"/>
          </p:cNvSpPr>
          <p:nvPr/>
        </p:nvSpPr>
        <p:spPr bwMode="auto">
          <a:xfrm>
            <a:off x="381000" y="1752600"/>
            <a:ext cx="8458200" cy="2299091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82296" tIns="41148" rIns="82296" bIns="4114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 sz="2400" dirty="0" smtClean="0">
                <a:solidFill>
                  <a:srgbClr val="0066FF"/>
                </a:solidFill>
                <a:ea typeface="맑은 고딕" panose="020B0503020000020004" pitchFamily="50" charset="-127"/>
              </a:rPr>
              <a:t>% </a:t>
            </a:r>
            <a:r>
              <a:rPr lang="ko-KR" altLang="en-US" sz="2400" dirty="0" smtClean="0">
                <a:solidFill>
                  <a:srgbClr val="0066FF"/>
                </a:solidFill>
                <a:ea typeface="맑은 고딕" panose="020B0503020000020004" pitchFamily="50" charset="-127"/>
              </a:rPr>
              <a:t>예제</a:t>
            </a:r>
            <a:r>
              <a:rPr lang="en-US" altLang="ko-KR" sz="2400" dirty="0" smtClean="0">
                <a:solidFill>
                  <a:srgbClr val="0066FF"/>
                </a:solidFill>
                <a:ea typeface="맑은 고딕" panose="020B0503020000020004" pitchFamily="50" charset="-127"/>
              </a:rPr>
              <a:t>: </a:t>
            </a:r>
            <a:r>
              <a:rPr lang="ko-KR" altLang="en-US" sz="2400" dirty="0" smtClean="0">
                <a:solidFill>
                  <a:srgbClr val="0066FF"/>
                </a:solidFill>
                <a:ea typeface="맑은 고딕" panose="020B0503020000020004" pitchFamily="50" charset="-127"/>
              </a:rPr>
              <a:t>각</a:t>
            </a:r>
            <a:r>
              <a:rPr lang="en-US" altLang="ko-KR" sz="2400" dirty="0" smtClean="0">
                <a:solidFill>
                  <a:srgbClr val="0066FF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2400" dirty="0" err="1" smtClean="0">
                <a:solidFill>
                  <a:srgbClr val="0066FF"/>
                </a:solidFill>
                <a:ea typeface="맑은 고딕" panose="020B0503020000020004" pitchFamily="50" charset="-127"/>
              </a:rPr>
              <a:t>화소에</a:t>
            </a:r>
            <a:r>
              <a:rPr lang="ko-KR" altLang="en-US" sz="2400" dirty="0">
                <a:solidFill>
                  <a:srgbClr val="0066FF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sz="2400" dirty="0" smtClean="0">
                <a:solidFill>
                  <a:srgbClr val="0066FF"/>
                </a:solidFill>
                <a:ea typeface="맑은 고딕" panose="020B0503020000020004" pitchFamily="50" charset="-127"/>
              </a:rPr>
              <a:t>delta </a:t>
            </a:r>
            <a:r>
              <a:rPr lang="ko-KR" altLang="en-US" sz="2400" dirty="0" smtClean="0">
                <a:solidFill>
                  <a:srgbClr val="0066FF"/>
                </a:solidFill>
                <a:ea typeface="맑은 고딕" panose="020B0503020000020004" pitchFamily="50" charset="-127"/>
              </a:rPr>
              <a:t>만큼 더함</a:t>
            </a:r>
            <a:r>
              <a:rPr lang="en-US" altLang="ko-KR" sz="2400" dirty="0" smtClean="0">
                <a:solidFill>
                  <a:srgbClr val="0066FF"/>
                </a:solidFill>
                <a:ea typeface="맑은 고딕" panose="020B0503020000020004" pitchFamily="50" charset="-127"/>
              </a:rPr>
              <a:t>.</a:t>
            </a:r>
          </a:p>
          <a:p>
            <a:pPr eaLnBrk="1" hangingPunct="1"/>
            <a:r>
              <a:rPr lang="en-US" altLang="ko-KR" sz="2400" dirty="0" smtClean="0">
                <a:solidFill>
                  <a:srgbClr val="0066FF"/>
                </a:solidFill>
                <a:ea typeface="맑은 고딕" panose="020B0503020000020004" pitchFamily="50" charset="-127"/>
              </a:rPr>
              <a:t>% grayscale image, </a:t>
            </a:r>
            <a:r>
              <a:rPr lang="ko-KR" altLang="en-US" sz="2400" dirty="0" smtClean="0">
                <a:solidFill>
                  <a:srgbClr val="0066FF"/>
                </a:solidFill>
                <a:ea typeface="맑은 고딕" panose="020B0503020000020004" pitchFamily="50" charset="-127"/>
              </a:rPr>
              <a:t>입력</a:t>
            </a:r>
            <a:r>
              <a:rPr lang="en-US" altLang="ko-KR" sz="2400" dirty="0" smtClean="0">
                <a:solidFill>
                  <a:srgbClr val="0066FF"/>
                </a:solidFill>
                <a:ea typeface="맑은 고딕" panose="020B0503020000020004" pitchFamily="50" charset="-127"/>
              </a:rPr>
              <a:t>: </a:t>
            </a:r>
            <a:r>
              <a:rPr lang="en-US" altLang="ko-KR" sz="2400" dirty="0" err="1" smtClean="0">
                <a:solidFill>
                  <a:srgbClr val="0066FF"/>
                </a:solidFill>
                <a:ea typeface="맑은 고딕" panose="020B0503020000020004" pitchFamily="50" charset="-127"/>
              </a:rPr>
              <a:t>in_img</a:t>
            </a:r>
            <a:r>
              <a:rPr lang="en-US" altLang="ko-KR" sz="2400" dirty="0" smtClean="0">
                <a:solidFill>
                  <a:srgbClr val="0066FF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sz="2400" dirty="0" smtClean="0">
                <a:solidFill>
                  <a:srgbClr val="0066FF"/>
                </a:solidFill>
                <a:ea typeface="맑은 고딕" panose="020B0503020000020004" pitchFamily="50" charset="-127"/>
              </a:rPr>
              <a:t>출력</a:t>
            </a:r>
            <a:r>
              <a:rPr lang="en-US" altLang="ko-KR" sz="2400" dirty="0" smtClean="0">
                <a:solidFill>
                  <a:srgbClr val="0066FF"/>
                </a:solidFill>
                <a:ea typeface="맑은 고딕" panose="020B0503020000020004" pitchFamily="50" charset="-127"/>
              </a:rPr>
              <a:t>: </a:t>
            </a:r>
            <a:r>
              <a:rPr lang="en-US" altLang="ko-KR" sz="2400" dirty="0" err="1" smtClean="0">
                <a:solidFill>
                  <a:srgbClr val="0066FF"/>
                </a:solidFill>
                <a:ea typeface="맑은 고딕" panose="020B0503020000020004" pitchFamily="50" charset="-127"/>
                <a:sym typeface="Wingdings" panose="05000000000000000000" pitchFamily="2" charset="2"/>
              </a:rPr>
              <a:t>out_img</a:t>
            </a:r>
            <a:endParaRPr lang="en-US" altLang="ko-KR" sz="2400" dirty="0" smtClean="0">
              <a:solidFill>
                <a:srgbClr val="0066FF"/>
              </a:solidFill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eaLnBrk="1" hangingPunct="1"/>
            <a:r>
              <a:rPr lang="en-US" altLang="ko-KR" sz="2400" dirty="0" smtClean="0">
                <a:solidFill>
                  <a:srgbClr val="0066FF"/>
                </a:solidFill>
                <a:ea typeface="맑은 고딕" panose="020B0503020000020004" pitchFamily="50" charset="-127"/>
                <a:sym typeface="Wingdings" panose="05000000000000000000" pitchFamily="2" charset="2"/>
              </a:rPr>
              <a:t>% </a:t>
            </a:r>
            <a:r>
              <a:rPr lang="en-US" altLang="ko-KR" sz="2400" dirty="0" err="1" smtClean="0">
                <a:solidFill>
                  <a:srgbClr val="0066FF"/>
                </a:solidFill>
                <a:ea typeface="맑은 고딕" panose="020B0503020000020004" pitchFamily="50" charset="-127"/>
                <a:sym typeface="Wingdings" panose="05000000000000000000" pitchFamily="2" charset="2"/>
              </a:rPr>
              <a:t>Matlab</a:t>
            </a:r>
            <a:r>
              <a:rPr lang="en-US" altLang="ko-KR" sz="2400" dirty="0" smtClean="0">
                <a:solidFill>
                  <a:srgbClr val="0066FF"/>
                </a:solidFill>
                <a:ea typeface="맑은 고딕" panose="020B0503020000020004" pitchFamily="50" charset="-127"/>
                <a:sym typeface="Wingdings" panose="05000000000000000000" pitchFamily="2" charset="2"/>
              </a:rPr>
              <a:t> style</a:t>
            </a:r>
            <a:endParaRPr lang="en-US" altLang="ko-KR" sz="2400" dirty="0" smtClean="0">
              <a:solidFill>
                <a:srgbClr val="0066FF"/>
              </a:solidFill>
              <a:ea typeface="맑은 고딕" panose="020B0503020000020004" pitchFamily="50" charset="-127"/>
            </a:endParaRPr>
          </a:p>
          <a:p>
            <a:pPr eaLnBrk="1" hangingPunct="1"/>
            <a:r>
              <a:rPr lang="en-US" altLang="ko-KR" sz="2400" dirty="0">
                <a:solidFill>
                  <a:srgbClr val="0066FF"/>
                </a:solidFill>
                <a:ea typeface="맑은 고딕" panose="020B0503020000020004" pitchFamily="50" charset="-127"/>
              </a:rPr>
              <a:t>f</a:t>
            </a:r>
            <a:r>
              <a:rPr lang="en-US" altLang="ko-KR" sz="2400" dirty="0" smtClean="0">
                <a:solidFill>
                  <a:srgbClr val="0066FF"/>
                </a:solidFill>
                <a:ea typeface="맑은 고딕" panose="020B0503020000020004" pitchFamily="50" charset="-127"/>
              </a:rPr>
              <a:t>unction </a:t>
            </a:r>
            <a:r>
              <a:rPr lang="en-US" altLang="ko-KR" sz="2400" dirty="0" err="1" smtClean="0">
                <a:solidFill>
                  <a:srgbClr val="0066FF"/>
                </a:solidFill>
                <a:ea typeface="맑은 고딕" panose="020B0503020000020004" pitchFamily="50" charset="-127"/>
              </a:rPr>
              <a:t>out_img</a:t>
            </a:r>
            <a:r>
              <a:rPr lang="en-US" altLang="ko-KR" sz="2400" dirty="0" smtClean="0">
                <a:solidFill>
                  <a:srgbClr val="0066FF"/>
                </a:solidFill>
                <a:ea typeface="맑은 고딕" panose="020B0503020000020004" pitchFamily="50" charset="-127"/>
              </a:rPr>
              <a:t> = brighter(</a:t>
            </a:r>
            <a:r>
              <a:rPr lang="en-US" altLang="ko-KR" sz="2400" dirty="0" err="1" smtClean="0">
                <a:solidFill>
                  <a:srgbClr val="0066FF"/>
                </a:solidFill>
                <a:ea typeface="맑은 고딕" panose="020B0503020000020004" pitchFamily="50" charset="-127"/>
              </a:rPr>
              <a:t>in_img</a:t>
            </a:r>
            <a:r>
              <a:rPr lang="en-US" altLang="ko-KR" sz="2400" dirty="0" smtClean="0">
                <a:solidFill>
                  <a:srgbClr val="0066FF"/>
                </a:solidFill>
                <a:ea typeface="맑은 고딕" panose="020B0503020000020004" pitchFamily="50" charset="-127"/>
              </a:rPr>
              <a:t>, </a:t>
            </a:r>
            <a:r>
              <a:rPr lang="en-US" altLang="ko-KR" sz="2400" dirty="0" smtClean="0">
                <a:solidFill>
                  <a:srgbClr val="0066FF"/>
                </a:solidFill>
                <a:ea typeface="맑은 고딕" panose="020B0503020000020004" pitchFamily="50" charset="-127"/>
              </a:rPr>
              <a:t>delta)</a:t>
            </a:r>
          </a:p>
          <a:p>
            <a:pPr eaLnBrk="1" hangingPunct="1"/>
            <a:endParaRPr lang="en-US" altLang="ko-KR" sz="2400" dirty="0" smtClean="0">
              <a:solidFill>
                <a:srgbClr val="0066FF"/>
              </a:solidFill>
              <a:ea typeface="맑은 고딕" panose="020B0503020000020004" pitchFamily="50" charset="-127"/>
            </a:endParaRPr>
          </a:p>
          <a:p>
            <a:pPr eaLnBrk="1" hangingPunct="1"/>
            <a:r>
              <a:rPr lang="en-US" altLang="ko-KR" sz="2400" dirty="0" err="1" smtClean="0">
                <a:solidFill>
                  <a:srgbClr val="0066FF"/>
                </a:solidFill>
                <a:ea typeface="맑은 고딕" panose="020B0503020000020004" pitchFamily="50" charset="-127"/>
              </a:rPr>
              <a:t>out_img</a:t>
            </a:r>
            <a:r>
              <a:rPr lang="en-US" altLang="ko-KR" sz="2400" dirty="0" smtClean="0">
                <a:solidFill>
                  <a:srgbClr val="0066FF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sz="2400" dirty="0" smtClean="0">
                <a:solidFill>
                  <a:srgbClr val="0066FF"/>
                </a:solidFill>
                <a:ea typeface="맑은 고딕" panose="020B0503020000020004" pitchFamily="50" charset="-127"/>
              </a:rPr>
              <a:t>= </a:t>
            </a:r>
            <a:r>
              <a:rPr lang="en-US" altLang="ko-KR" sz="2400" dirty="0" err="1" smtClean="0">
                <a:solidFill>
                  <a:srgbClr val="0066FF"/>
                </a:solidFill>
                <a:ea typeface="맑은 고딕" panose="020B0503020000020004" pitchFamily="50" charset="-127"/>
              </a:rPr>
              <a:t>in_img</a:t>
            </a:r>
            <a:r>
              <a:rPr lang="en-US" altLang="ko-KR" sz="2400" dirty="0" smtClean="0">
                <a:solidFill>
                  <a:srgbClr val="0066FF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sz="2400" dirty="0" smtClean="0">
                <a:solidFill>
                  <a:srgbClr val="0066FF"/>
                </a:solidFill>
                <a:ea typeface="맑은 고딕" panose="020B0503020000020004" pitchFamily="50" charset="-127"/>
              </a:rPr>
              <a:t>+ delta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6F3F38-2CD8-4BF4-9F2D-91FBEF0475AD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9783236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BA284128-62AA-4F1D-93BB-3CEA034776A3}" type="slidenum">
              <a:rPr lang="en-US" altLang="ko-KR" sz="1400" smtClean="0">
                <a:latin typeface="맑은 고딕" panose="020B0503020000020004" pitchFamily="50" charset="-127"/>
              </a:rPr>
              <a:pPr eaLnBrk="1" hangingPunct="1"/>
              <a:t>26</a:t>
            </a:fld>
            <a:endParaRPr lang="en-US" altLang="ko-KR" sz="1400" dirty="0" smtClean="0">
              <a:latin typeface="맑은 고딕" panose="020B0503020000020004" pitchFamily="50" charset="-127"/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맑은 고딕" panose="020B0503020000020004" pitchFamily="50" charset="-127"/>
              </a:rPr>
              <a:t>Image Processing </a:t>
            </a:r>
            <a:r>
              <a:rPr lang="ko-KR" altLang="en-US" dirty="0" smtClean="0">
                <a:ea typeface="맑은 고딕" panose="020B0503020000020004" pitchFamily="50" charset="-127"/>
              </a:rPr>
              <a:t>의 종류</a:t>
            </a:r>
            <a:endParaRPr lang="en-US" altLang="ko-KR" dirty="0" smtClean="0">
              <a:ea typeface="맑은 고딕" panose="020B0503020000020004" pitchFamily="50" charset="-127"/>
            </a:endParaRP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79425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ko-KR" sz="2800" dirty="0" smtClean="0">
                <a:ea typeface="맑은 고딕" panose="020B0503020000020004" pitchFamily="50" charset="-127"/>
              </a:rPr>
              <a:t> Color image analysis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ko-KR" dirty="0" smtClean="0">
                <a:ea typeface="맑은 고딕" panose="020B0503020000020004" pitchFamily="50" charset="-127"/>
              </a:rPr>
              <a:t> RGB, HIS, CMY color space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ko-KR" sz="2800" dirty="0" smtClean="0">
                <a:ea typeface="맑은 고딕" panose="020B0503020000020004" pitchFamily="50" charset="-127"/>
              </a:rPr>
              <a:t> Pixel Base Processing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ko-KR" dirty="0" smtClean="0"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ea typeface="맑은 고딕" panose="020B0503020000020004" pitchFamily="50" charset="-127"/>
              </a:rPr>
              <a:t>영상 밝기 조절</a:t>
            </a:r>
            <a:r>
              <a:rPr lang="en-US" altLang="ko-KR" dirty="0" smtClean="0"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ea typeface="맑은 고딕" panose="020B0503020000020004" pitchFamily="50" charset="-127"/>
              </a:rPr>
              <a:t>명암 대비</a:t>
            </a:r>
            <a:r>
              <a:rPr lang="en-US" altLang="ko-KR" dirty="0" smtClean="0">
                <a:ea typeface="맑은 고딕" panose="020B0503020000020004" pitchFamily="50" charset="-127"/>
              </a:rPr>
              <a:t>, Histogram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ko-KR" sz="2800" dirty="0" smtClean="0">
                <a:ea typeface="맑은 고딕" panose="020B0503020000020004" pitchFamily="50" charset="-127"/>
              </a:rPr>
              <a:t> Mask Base Processing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ko-KR" dirty="0" smtClean="0">
                <a:ea typeface="맑은 고딕" panose="020B0503020000020004" pitchFamily="50" charset="-127"/>
              </a:rPr>
              <a:t> Blurring, Sharpening, Noise </a:t>
            </a:r>
            <a:r>
              <a:rPr lang="ko-KR" altLang="en-US" dirty="0" smtClean="0">
                <a:ea typeface="맑은 고딕" panose="020B0503020000020004" pitchFamily="50" charset="-127"/>
              </a:rPr>
              <a:t>제거</a:t>
            </a:r>
            <a:r>
              <a:rPr lang="en-US" altLang="ko-KR" dirty="0" smtClean="0">
                <a:ea typeface="맑은 고딕" panose="020B0503020000020004" pitchFamily="50" charset="-127"/>
              </a:rPr>
              <a:t>, Edge </a:t>
            </a:r>
            <a:r>
              <a:rPr lang="ko-KR" altLang="en-US" dirty="0" smtClean="0">
                <a:ea typeface="맑은 고딕" panose="020B0503020000020004" pitchFamily="50" charset="-127"/>
              </a:rPr>
              <a:t>검출</a:t>
            </a:r>
          </a:p>
          <a:p>
            <a:pPr eaLnBrk="1" hangingPunct="1">
              <a:lnSpc>
                <a:spcPct val="110000"/>
              </a:lnSpc>
            </a:pPr>
            <a:r>
              <a:rPr lang="ko-KR" altLang="en-US" sz="2800" dirty="0" smtClean="0">
                <a:ea typeface="맑은 고딕" panose="020B0503020000020004" pitchFamily="50" charset="-127"/>
              </a:rPr>
              <a:t> </a:t>
            </a:r>
            <a:r>
              <a:rPr lang="en-US" altLang="ko-KR" sz="2800" dirty="0" smtClean="0">
                <a:ea typeface="맑은 고딕" panose="020B0503020000020004" pitchFamily="50" charset="-127"/>
              </a:rPr>
              <a:t>Geometric Base Processing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ko-KR" dirty="0" smtClean="0"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ea typeface="맑은 고딕" panose="020B0503020000020004" pitchFamily="50" charset="-127"/>
              </a:rPr>
              <a:t>확대</a:t>
            </a:r>
            <a:r>
              <a:rPr lang="en-US" altLang="ko-KR" dirty="0" smtClean="0">
                <a:ea typeface="맑은 고딕" panose="020B0503020000020004" pitchFamily="50" charset="-127"/>
              </a:rPr>
              <a:t>/</a:t>
            </a:r>
            <a:r>
              <a:rPr lang="ko-KR" altLang="en-US" dirty="0" smtClean="0">
                <a:ea typeface="맑은 고딕" panose="020B0503020000020004" pitchFamily="50" charset="-127"/>
              </a:rPr>
              <a:t>축소</a:t>
            </a:r>
            <a:r>
              <a:rPr lang="en-US" altLang="ko-KR" dirty="0" smtClean="0"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ea typeface="맑은 고딕" panose="020B0503020000020004" pitchFamily="50" charset="-127"/>
              </a:rPr>
              <a:t>회전</a:t>
            </a:r>
            <a:r>
              <a:rPr lang="en-US" altLang="ko-KR" dirty="0" smtClean="0"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ea typeface="맑은 고딕" panose="020B0503020000020004" pitchFamily="50" charset="-127"/>
              </a:rPr>
              <a:t>반사 </a:t>
            </a:r>
            <a:r>
              <a:rPr lang="en-US" altLang="ko-KR" dirty="0" smtClean="0">
                <a:latin typeface="Times New Roman" pitchFamily="18" charset="0"/>
                <a:ea typeface="맑은 고딕" panose="020B0503020000020004" pitchFamily="50" charset="-127"/>
              </a:rPr>
              <a:t>…</a:t>
            </a:r>
            <a:endParaRPr lang="en-US" altLang="ko-KR" dirty="0" smtClean="0"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340FD002-8127-4445-91A0-DB4EACBB0E3B}" type="slidenum">
              <a:rPr lang="en-US" altLang="ko-KR" sz="1400" smtClean="0">
                <a:latin typeface="맑은 고딕" panose="020B0503020000020004" pitchFamily="50" charset="-127"/>
              </a:rPr>
              <a:pPr eaLnBrk="1" hangingPunct="1"/>
              <a:t>27</a:t>
            </a:fld>
            <a:endParaRPr lang="en-US" altLang="ko-KR" sz="1400" dirty="0" smtClean="0">
              <a:latin typeface="맑은 고딕" panose="020B0503020000020004" pitchFamily="50" charset="-127"/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 anchor="ctr"/>
          <a:lstStyle/>
          <a:p>
            <a:pPr eaLnBrk="1" hangingPunct="1"/>
            <a:r>
              <a:rPr lang="en-US" altLang="ko-KR" dirty="0" smtClean="0">
                <a:ea typeface="맑은 고딕" panose="020B0503020000020004" pitchFamily="50" charset="-127"/>
              </a:rPr>
              <a:t>Ex) Histogram Equalization: </a:t>
            </a:r>
            <a:r>
              <a:rPr lang="ko-KR" altLang="en-US" dirty="0" smtClean="0">
                <a:ea typeface="맑은 고딕" panose="020B0503020000020004" pitchFamily="50" charset="-127"/>
              </a:rPr>
              <a:t>히스토그램 </a:t>
            </a:r>
            <a:r>
              <a:rPr lang="ko-KR" altLang="en-US" dirty="0" err="1" smtClean="0">
                <a:ea typeface="맑은 고딕" panose="020B0503020000020004" pitchFamily="50" charset="-127"/>
              </a:rPr>
              <a:t>평활화</a:t>
            </a:r>
            <a:endParaRPr lang="en-US" altLang="ko-KR" dirty="0" smtClean="0">
              <a:ea typeface="맑은 고딕" panose="020B0503020000020004" pitchFamily="50" charset="-127"/>
            </a:endParaRPr>
          </a:p>
        </p:txBody>
      </p:sp>
      <p:pic>
        <p:nvPicPr>
          <p:cNvPr id="2458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95400"/>
            <a:ext cx="8683625" cy="521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1027EE25-D993-44DA-91C5-7B87359F1367}" type="slidenum">
              <a:rPr lang="en-US" altLang="ko-KR" sz="1400" smtClean="0">
                <a:latin typeface="맑은 고딕" panose="020B0503020000020004" pitchFamily="50" charset="-127"/>
              </a:rPr>
              <a:pPr eaLnBrk="1" hangingPunct="1"/>
              <a:t>28</a:t>
            </a:fld>
            <a:endParaRPr lang="en-US" altLang="ko-KR" sz="1400" dirty="0" smtClean="0">
              <a:latin typeface="맑은 고딕" panose="020B0503020000020004" pitchFamily="50" charset="-127"/>
            </a:endParaRP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맑은 고딕" panose="020B0503020000020004" pitchFamily="50" charset="-127"/>
              </a:rPr>
              <a:t>Ex) Edge Detection</a:t>
            </a:r>
          </a:p>
        </p:txBody>
      </p:sp>
      <p:pic>
        <p:nvPicPr>
          <p:cNvPr id="2560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" y="1676400"/>
            <a:ext cx="4292600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638425"/>
            <a:ext cx="4343400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54BA711F-E9FC-477A-96C8-6483DFC03A3F}" type="slidenum">
              <a:rPr lang="en-US" altLang="ko-KR" sz="1400" smtClean="0">
                <a:latin typeface="맑은 고딕" panose="020B0503020000020004" pitchFamily="50" charset="-127"/>
              </a:rPr>
              <a:pPr eaLnBrk="1" hangingPunct="1"/>
              <a:t>29</a:t>
            </a:fld>
            <a:endParaRPr lang="en-US" altLang="ko-KR" sz="1400" dirty="0" smtClean="0">
              <a:latin typeface="맑은 고딕" panose="020B0503020000020004" pitchFamily="50" charset="-127"/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맑은 고딕" panose="020B0503020000020004" pitchFamily="50" charset="-127"/>
              </a:rPr>
              <a:t>Ex) Geometric Processing</a:t>
            </a:r>
          </a:p>
        </p:txBody>
      </p:sp>
      <p:pic>
        <p:nvPicPr>
          <p:cNvPr id="2662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667049" y="3592773"/>
            <a:ext cx="3995738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3976688" cy="300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영상신호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1000" y="1371600"/>
            <a:ext cx="8458200" cy="5257800"/>
          </a:xfrm>
        </p:spPr>
        <p:txBody>
          <a:bodyPr/>
          <a:lstStyle/>
          <a:p>
            <a:r>
              <a:rPr lang="ko-KR" altLang="en-US" dirty="0" smtClean="0"/>
              <a:t>영상은 공간에 대한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차원신호 </a:t>
            </a:r>
            <a:r>
              <a:rPr lang="en-US" altLang="ko-KR" dirty="0" smtClean="0"/>
              <a:t>- </a:t>
            </a:r>
            <a:r>
              <a:rPr lang="en-US" altLang="ko-KR" dirty="0" smtClean="0">
                <a:sym typeface="Wingdings" pitchFamily="2" charset="2"/>
              </a:rPr>
              <a:t>2</a:t>
            </a:r>
            <a:r>
              <a:rPr lang="ko-KR" altLang="en-US" dirty="0">
                <a:sym typeface="Wingdings" pitchFamily="2" charset="2"/>
              </a:rPr>
              <a:t>차원 </a:t>
            </a:r>
            <a:r>
              <a:rPr lang="en-US" altLang="ko-KR" dirty="0">
                <a:sym typeface="Wingdings" pitchFamily="2" charset="2"/>
              </a:rPr>
              <a:t>array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 </a:t>
            </a:r>
            <a:r>
              <a:rPr lang="en-US" altLang="ko-KR" dirty="0" smtClean="0"/>
              <a:t>    p(x, y)</a:t>
            </a:r>
            <a:r>
              <a:rPr lang="en-US" altLang="ko-KR" dirty="0" smtClean="0">
                <a:sym typeface="Wingdings" pitchFamily="2" charset="2"/>
              </a:rPr>
              <a:t>: x, y </a:t>
            </a:r>
            <a:r>
              <a:rPr lang="ko-KR" altLang="en-US" dirty="0" smtClean="0">
                <a:sym typeface="Wingdings" pitchFamily="2" charset="2"/>
              </a:rPr>
              <a:t>위치의</a:t>
            </a:r>
            <a:r>
              <a:rPr lang="en-US" altLang="ko-KR" dirty="0" smtClean="0">
                <a:sym typeface="Wingdings" pitchFamily="2" charset="2"/>
              </a:rPr>
              <a:t> </a:t>
            </a:r>
            <a:r>
              <a:rPr lang="ko-KR" altLang="en-US" dirty="0" err="1" smtClean="0">
                <a:sym typeface="Wingdings" pitchFamily="2" charset="2"/>
              </a:rPr>
              <a:t>화소값</a:t>
            </a:r>
            <a:r>
              <a:rPr lang="en-US" altLang="ko-KR" dirty="0" smtClean="0">
                <a:sym typeface="Wingdings" pitchFamily="2" charset="2"/>
              </a:rPr>
              <a:t>(pixel value),  </a:t>
            </a:r>
            <a:br>
              <a:rPr lang="en-US" altLang="ko-KR" dirty="0" smtClean="0">
                <a:sym typeface="Wingdings" pitchFamily="2" charset="2"/>
              </a:rPr>
            </a:br>
            <a:r>
              <a:rPr lang="en-US" altLang="ko-KR" dirty="0" smtClean="0">
                <a:sym typeface="Wingdings" pitchFamily="2" charset="2"/>
              </a:rPr>
              <a:t>	Grayscale </a:t>
            </a:r>
            <a:r>
              <a:rPr lang="ko-KR" altLang="en-US" dirty="0" smtClean="0">
                <a:sym typeface="Wingdings" pitchFamily="2" charset="2"/>
              </a:rPr>
              <a:t>영상</a:t>
            </a:r>
            <a:r>
              <a:rPr lang="en-US" altLang="ko-KR" dirty="0" smtClean="0">
                <a:sym typeface="Wingdings" pitchFamily="2" charset="2"/>
              </a:rPr>
              <a:t>:</a:t>
            </a:r>
            <a:r>
              <a:rPr lang="ko-KR" altLang="en-US" dirty="0" smtClean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1 channel = </a:t>
            </a:r>
            <a:r>
              <a:rPr lang="ko-KR" altLang="en-US" dirty="0" smtClean="0">
                <a:sym typeface="Wingdings" pitchFamily="2" charset="2"/>
              </a:rPr>
              <a:t>명도</a:t>
            </a:r>
            <a:r>
              <a:rPr lang="en-US" altLang="ko-KR" dirty="0" smtClean="0">
                <a:sym typeface="Wingdings" pitchFamily="2" charset="2"/>
              </a:rPr>
              <a:t>  </a:t>
            </a:r>
          </a:p>
          <a:p>
            <a:pPr marL="0" indent="0">
              <a:buNone/>
            </a:pPr>
            <a:r>
              <a:rPr lang="en-US" altLang="ko-KR" sz="2400" dirty="0">
                <a:sym typeface="Wingdings" pitchFamily="2" charset="2"/>
              </a:rPr>
              <a:t> </a:t>
            </a:r>
            <a:r>
              <a:rPr lang="en-US" altLang="ko-KR" sz="2400" dirty="0" smtClean="0">
                <a:sym typeface="Wingdings" pitchFamily="2" charset="2"/>
              </a:rPr>
              <a:t>         Color </a:t>
            </a:r>
            <a:r>
              <a:rPr lang="ko-KR" altLang="en-US" sz="2400" dirty="0" smtClean="0">
                <a:sym typeface="Wingdings" pitchFamily="2" charset="2"/>
              </a:rPr>
              <a:t>영상</a:t>
            </a:r>
            <a:r>
              <a:rPr lang="en-US" altLang="ko-KR" sz="2400" dirty="0" smtClean="0">
                <a:sym typeface="Wingdings" pitchFamily="2" charset="2"/>
              </a:rPr>
              <a:t>:</a:t>
            </a:r>
            <a:r>
              <a:rPr lang="ko-KR" altLang="en-US" sz="2400" dirty="0" smtClean="0">
                <a:sym typeface="Wingdings" pitchFamily="2" charset="2"/>
              </a:rPr>
              <a:t> </a:t>
            </a:r>
            <a:r>
              <a:rPr lang="en-US" altLang="ko-KR" sz="2400" dirty="0" smtClean="0">
                <a:sym typeface="Wingdings" pitchFamily="2" charset="2"/>
              </a:rPr>
              <a:t>3 channel =</a:t>
            </a:r>
            <a:r>
              <a:rPr lang="ko-KR" altLang="en-US" sz="2400" dirty="0" smtClean="0">
                <a:sym typeface="Wingdings" pitchFamily="2" charset="2"/>
              </a:rPr>
              <a:t> </a:t>
            </a:r>
            <a:r>
              <a:rPr lang="en-US" altLang="ko-KR" sz="2400" dirty="0" smtClean="0">
                <a:sym typeface="Wingdings" pitchFamily="2" charset="2"/>
              </a:rPr>
              <a:t>(Red, Green, Blue)</a:t>
            </a:r>
            <a:br>
              <a:rPr lang="en-US" altLang="ko-KR" sz="2400" dirty="0" smtClean="0">
                <a:sym typeface="Wingdings" pitchFamily="2" charset="2"/>
              </a:rPr>
            </a:br>
            <a:r>
              <a:rPr lang="en-US" altLang="ko-KR" sz="2400" dirty="0" smtClean="0">
                <a:sym typeface="Wingdings" pitchFamily="2" charset="2"/>
              </a:rPr>
              <a:t> </a:t>
            </a:r>
            <a:endParaRPr lang="ko-KR" altLang="en-US" sz="24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6F3F38-2CD8-4BF4-9F2D-91FBEF0475AD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  <p:grpSp>
        <p:nvGrpSpPr>
          <p:cNvPr id="15" name="그룹 14"/>
          <p:cNvGrpSpPr/>
          <p:nvPr/>
        </p:nvGrpSpPr>
        <p:grpSpPr>
          <a:xfrm>
            <a:off x="820730" y="3505200"/>
            <a:ext cx="7202351" cy="3124170"/>
            <a:chOff x="820730" y="3048000"/>
            <a:chExt cx="7202351" cy="3124170"/>
          </a:xfrm>
        </p:grpSpPr>
        <p:pic>
          <p:nvPicPr>
            <p:cNvPr id="9318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0" y="3048000"/>
              <a:ext cx="7032481" cy="2819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8" name="직선 화살표 연결선 7"/>
            <p:cNvCxnSpPr/>
            <p:nvPr/>
          </p:nvCxnSpPr>
          <p:spPr bwMode="auto">
            <a:xfrm flipH="1" flipV="1">
              <a:off x="1068229" y="4265890"/>
              <a:ext cx="801" cy="164467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10" name="직선 화살표 연결선 9"/>
            <p:cNvCxnSpPr/>
            <p:nvPr/>
          </p:nvCxnSpPr>
          <p:spPr bwMode="auto">
            <a:xfrm>
              <a:off x="1069030" y="5910560"/>
              <a:ext cx="15240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12" name="직사각형 11"/>
            <p:cNvSpPr/>
            <p:nvPr/>
          </p:nvSpPr>
          <p:spPr>
            <a:xfrm>
              <a:off x="2621000" y="5648950"/>
              <a:ext cx="36260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mtClean="0">
                  <a:sym typeface="Wingdings" pitchFamily="2" charset="2"/>
                </a:rPr>
                <a:t>x</a:t>
              </a:r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820730" y="3733800"/>
              <a:ext cx="3642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mtClean="0"/>
                <a:t>y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5241952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2800CBFA-8520-4C10-BC30-DDF71ACFF005}" type="slidenum">
              <a:rPr lang="en-US" altLang="ko-KR" sz="1400" smtClean="0">
                <a:latin typeface="맑은 고딕" panose="020B0503020000020004" pitchFamily="50" charset="-127"/>
              </a:rPr>
              <a:pPr eaLnBrk="1" hangingPunct="1"/>
              <a:t>30</a:t>
            </a:fld>
            <a:endParaRPr lang="en-US" altLang="ko-KR" sz="1400" dirty="0" smtClean="0">
              <a:latin typeface="맑은 고딕" panose="020B0503020000020004" pitchFamily="50" charset="-127"/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맑은 고딕" panose="020B0503020000020004" pitchFamily="50" charset="-127"/>
              </a:rPr>
              <a:t>Ex) Average Filter (Blurring)</a:t>
            </a:r>
          </a:p>
        </p:txBody>
      </p:sp>
      <p:pic>
        <p:nvPicPr>
          <p:cNvPr id="27653" name="Picture 4" descr="origin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3990975" cy="299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Picture 5" descr="aver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048000"/>
            <a:ext cx="4211638" cy="315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9FCF2296-775C-4799-BAAA-AA3177A68A35}" type="slidenum">
              <a:rPr lang="en-US" altLang="ko-KR" sz="1400" smtClean="0">
                <a:latin typeface="맑은 고딕" panose="020B0503020000020004" pitchFamily="50" charset="-127"/>
              </a:rPr>
              <a:pPr eaLnBrk="1" hangingPunct="1"/>
              <a:t>31</a:t>
            </a:fld>
            <a:endParaRPr lang="en-US" altLang="ko-KR" sz="1400" dirty="0" smtClean="0">
              <a:latin typeface="맑은 고딕" panose="020B0503020000020004" pitchFamily="50" charset="-127"/>
            </a:endParaRP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맑은 고딕" panose="020B0503020000020004" pitchFamily="50" charset="-127"/>
              </a:rPr>
              <a:t>Ex) Segmentation</a:t>
            </a:r>
          </a:p>
        </p:txBody>
      </p:sp>
      <p:pic>
        <p:nvPicPr>
          <p:cNvPr id="28677" name="Picture 4" descr="E$$0000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95400"/>
            <a:ext cx="4514850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8" name="Picture 5" descr="E$$0000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001963"/>
            <a:ext cx="4476750" cy="339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.BMP(</a:t>
            </a:r>
            <a:r>
              <a:rPr lang="ko-KR" altLang="en-US" dirty="0" smtClean="0"/>
              <a:t>비트맵</a:t>
            </a:r>
            <a:r>
              <a:rPr lang="en-US" altLang="ko-KR" dirty="0" smtClean="0"/>
              <a:t>) </a:t>
            </a:r>
            <a:r>
              <a:rPr lang="ko-KR" altLang="en-US" dirty="0" smtClean="0"/>
              <a:t>파일 포맷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영상 저장 포맷</a:t>
            </a:r>
            <a:endParaRPr lang="en-US" altLang="ko-KR" dirty="0" smtClean="0"/>
          </a:p>
          <a:p>
            <a:r>
              <a:rPr lang="en-US" altLang="ko-KR" dirty="0" smtClean="0"/>
              <a:t>MS </a:t>
            </a:r>
            <a:r>
              <a:rPr lang="ko-KR" altLang="en-US" dirty="0" smtClean="0"/>
              <a:t>윈도우 사용</a:t>
            </a:r>
            <a:endParaRPr lang="en-US" altLang="ko-KR" dirty="0" smtClean="0"/>
          </a:p>
          <a:p>
            <a:r>
              <a:rPr lang="en-US" altLang="ko-KR" dirty="0" smtClean="0"/>
              <a:t>1~24 bit </a:t>
            </a:r>
            <a:r>
              <a:rPr lang="ko-KR" altLang="en-US" dirty="0" smtClean="0"/>
              <a:t>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32 bit</a:t>
            </a:r>
            <a:r>
              <a:rPr lang="ko-KR" altLang="en-US" dirty="0" smtClean="0"/>
              <a:t> 포맷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 윈도우 </a:t>
            </a:r>
            <a:r>
              <a:rPr lang="en-US" altLang="ko-KR" dirty="0" smtClean="0"/>
              <a:t>XP </a:t>
            </a:r>
            <a:r>
              <a:rPr lang="ko-KR" altLang="en-US" dirty="0" smtClean="0"/>
              <a:t>에서 발표</a:t>
            </a:r>
            <a:endParaRPr lang="en-US" altLang="ko-KR" dirty="0" smtClean="0"/>
          </a:p>
          <a:p>
            <a:r>
              <a:rPr lang="ko-KR" altLang="en-US" dirty="0" smtClean="0"/>
              <a:t>일반적으로 데이터 압축을 하지 않으나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RLE(Run-length-encoding) </a:t>
            </a:r>
            <a:r>
              <a:rPr lang="ko-KR" altLang="en-US" dirty="0" smtClean="0"/>
              <a:t>방식도 지원</a:t>
            </a:r>
            <a:endParaRPr lang="en-US" altLang="ko-KR" dirty="0" smtClean="0"/>
          </a:p>
          <a:p>
            <a:r>
              <a:rPr lang="ko-KR" altLang="en-US" dirty="0" smtClean="0"/>
              <a:t>구조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Bitmap file header</a:t>
            </a:r>
          </a:p>
          <a:p>
            <a:pPr lvl="1"/>
            <a:r>
              <a:rPr lang="en-US" altLang="ko-KR" dirty="0" smtClean="0"/>
              <a:t>Bitmap information header</a:t>
            </a:r>
          </a:p>
          <a:p>
            <a:pPr lvl="1"/>
            <a:r>
              <a:rPr lang="en-US" altLang="ko-KR" dirty="0" smtClean="0"/>
              <a:t>Color table(Palette)  - optional</a:t>
            </a:r>
          </a:p>
          <a:p>
            <a:pPr lvl="1"/>
            <a:r>
              <a:rPr lang="en-US" altLang="ko-KR" dirty="0" smtClean="0"/>
              <a:t>Image data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6F3F38-2CD8-4BF4-9F2D-91FBEF0475AD}" type="slidenum">
              <a:rPr lang="en-US" altLang="ko-KR" smtClean="0"/>
              <a:pPr>
                <a:defRPr/>
              </a:pPr>
              <a:t>32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25449129"/>
      </p:ext>
    </p:extLst>
  </p:cSld>
  <p:clrMapOvr>
    <a:masterClrMapping/>
  </p:clrMapOvr>
  <p:transition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맑은 고딕" panose="020B0503020000020004" pitchFamily="50" charset="-127"/>
              </a:rPr>
              <a:t>.BMP File Format</a:t>
            </a:r>
            <a:endParaRPr lang="ko-KR" altLang="en-US" dirty="0" smtClean="0">
              <a:ea typeface="맑은 고딕" panose="020B0503020000020004" pitchFamily="50" charset="-127"/>
            </a:endParaRPr>
          </a:p>
        </p:txBody>
      </p:sp>
      <p:grpSp>
        <p:nvGrpSpPr>
          <p:cNvPr id="11267" name="그룹 2"/>
          <p:cNvGrpSpPr>
            <a:grpSpLocks/>
          </p:cNvGrpSpPr>
          <p:nvPr/>
        </p:nvGrpSpPr>
        <p:grpSpPr bwMode="auto">
          <a:xfrm>
            <a:off x="0" y="1066800"/>
            <a:ext cx="9144000" cy="5565775"/>
            <a:chOff x="0" y="1066800"/>
            <a:chExt cx="9144000" cy="5565775"/>
          </a:xfrm>
        </p:grpSpPr>
        <p:pic>
          <p:nvPicPr>
            <p:cNvPr id="11268" name="Picture 2" descr="http://local.wasp.uwa.edu.au/~pbourke/dataformats/bmp/structure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066800"/>
              <a:ext cx="2571750" cy="5565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69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7000" y="1179513"/>
              <a:ext cx="6477000" cy="1487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70" name="Picture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0800" y="2895600"/>
              <a:ext cx="6553200" cy="2374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1" name="TextBox 6"/>
            <p:cNvSpPr txBox="1">
              <a:spLocks noChangeArrowheads="1"/>
            </p:cNvSpPr>
            <p:nvPr/>
          </p:nvSpPr>
          <p:spPr bwMode="auto">
            <a:xfrm>
              <a:off x="2514600" y="5334000"/>
              <a:ext cx="6289675" cy="1190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2296" tIns="41148" rIns="82296" bIns="4114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ko-KR" sz="2400" dirty="0">
                  <a:ea typeface="맑은 고딕" panose="020B0503020000020004" pitchFamily="50" charset="-127"/>
                </a:rPr>
                <a:t>Palette : Color </a:t>
              </a:r>
              <a:r>
                <a:rPr lang="ko-KR" altLang="en-US" sz="2400" dirty="0">
                  <a:ea typeface="맑은 고딕" panose="020B0503020000020004" pitchFamily="50" charset="-127"/>
                </a:rPr>
                <a:t> </a:t>
              </a:r>
              <a:r>
                <a:rPr lang="en-US" altLang="ko-KR" sz="2400" dirty="0">
                  <a:ea typeface="맑은 고딕" panose="020B0503020000020004" pitchFamily="50" charset="-127"/>
                </a:rPr>
                <a:t>Look-up Table  </a:t>
              </a:r>
            </a:p>
            <a:p>
              <a:pPr eaLnBrk="1" hangingPunct="1"/>
              <a:r>
                <a:rPr lang="en-US" altLang="ko-KR" sz="2400" dirty="0">
                  <a:ea typeface="맑은 고딕" panose="020B0503020000020004" pitchFamily="50" charset="-127"/>
                </a:rPr>
                <a:t>Image Data(</a:t>
              </a:r>
              <a:r>
                <a:rPr lang="ko-KR" altLang="en-US" sz="2400" dirty="0" err="1">
                  <a:ea typeface="맑은 고딕" panose="020B0503020000020004" pitchFamily="50" charset="-127"/>
                </a:rPr>
                <a:t>화소값</a:t>
              </a:r>
              <a:r>
                <a:rPr lang="en-US" altLang="ko-KR" sz="2400" dirty="0">
                  <a:ea typeface="맑은 고딕" panose="020B0503020000020004" pitchFamily="50" charset="-127"/>
                </a:rPr>
                <a:t>) : B, G, R, B, G, R …</a:t>
              </a:r>
              <a:br>
                <a:rPr lang="en-US" altLang="ko-KR" sz="2400" dirty="0">
                  <a:ea typeface="맑은 고딕" panose="020B0503020000020004" pitchFamily="50" charset="-127"/>
                </a:rPr>
              </a:br>
              <a:r>
                <a:rPr lang="en-US" altLang="ko-KR" sz="2400" dirty="0">
                  <a:ea typeface="맑은 고딕" panose="020B0503020000020004" pitchFamily="50" charset="-127"/>
                </a:rPr>
                <a:t>  (In case of 24 bit color)</a:t>
              </a:r>
              <a:endParaRPr lang="ko-KR" altLang="en-US" sz="2400" dirty="0">
                <a:ea typeface="맑은 고딕" panose="020B0503020000020004" pitchFamily="50" charset="-127"/>
              </a:endParaRPr>
            </a:p>
          </p:txBody>
        </p:sp>
        <p:sp>
          <p:nvSpPr>
            <p:cNvPr id="11272" name="오른쪽 화살표 1"/>
            <p:cNvSpPr>
              <a:spLocks noChangeArrowheads="1"/>
            </p:cNvSpPr>
            <p:nvPr/>
          </p:nvSpPr>
          <p:spPr bwMode="auto">
            <a:xfrm>
              <a:off x="1828800" y="1371600"/>
              <a:ext cx="838200" cy="304800"/>
            </a:xfrm>
            <a:prstGeom prst="rightArrow">
              <a:avLst>
                <a:gd name="adj1" fmla="val 50000"/>
                <a:gd name="adj2" fmla="val 4999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ko-KR" altLang="en-US" dirty="0">
                <a:ea typeface="맑은 고딕" panose="020B0503020000020004" pitchFamily="50" charset="-127"/>
              </a:endParaRPr>
            </a:p>
          </p:txBody>
        </p:sp>
        <p:sp>
          <p:nvSpPr>
            <p:cNvPr id="11273" name="오른쪽 화살표 7"/>
            <p:cNvSpPr>
              <a:spLocks noChangeArrowheads="1"/>
            </p:cNvSpPr>
            <p:nvPr/>
          </p:nvSpPr>
          <p:spPr bwMode="auto">
            <a:xfrm rot="2814164">
              <a:off x="1518786" y="2687681"/>
              <a:ext cx="1430534" cy="304800"/>
            </a:xfrm>
            <a:prstGeom prst="rightArrow">
              <a:avLst>
                <a:gd name="adj1" fmla="val 50000"/>
                <a:gd name="adj2" fmla="val 4999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ko-KR" altLang="en-US" dirty="0"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6F3F38-2CD8-4BF4-9F2D-91FBEF0475AD}" type="slidenum">
              <a:rPr lang="en-US" altLang="ko-KR" smtClean="0"/>
              <a:pPr>
                <a:defRPr/>
              </a:pPr>
              <a:t>33</a:t>
            </a:fld>
            <a:endParaRPr lang="en-US" altLang="ko-KR"/>
          </a:p>
        </p:txBody>
      </p:sp>
      <p:sp>
        <p:nvSpPr>
          <p:cNvPr id="3" name="직사각형 2"/>
          <p:cNvSpPr/>
          <p:nvPr/>
        </p:nvSpPr>
        <p:spPr>
          <a:xfrm>
            <a:off x="4620419" y="1066800"/>
            <a:ext cx="28571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ea typeface="맑은 고딕" panose="020B0503020000020004" pitchFamily="50" charset="-127"/>
              </a:rPr>
              <a:t>File</a:t>
            </a:r>
            <a:r>
              <a:rPr lang="ko-KR" altLang="en-US" dirty="0" smtClean="0">
                <a:ea typeface="맑은 고딕" panose="020B0503020000020004" pitchFamily="50" charset="-127"/>
              </a:rPr>
              <a:t> 에</a:t>
            </a:r>
            <a:r>
              <a:rPr lang="en-US" altLang="ko-KR" dirty="0" smtClean="0"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ea typeface="맑은 고딕" panose="020B0503020000020004" pitchFamily="50" charset="-127"/>
              </a:rPr>
              <a:t>대한 정보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620419" y="2570395"/>
            <a:ext cx="30348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ea typeface="맑은 고딕" panose="020B0503020000020004" pitchFamily="50" charset="-127"/>
              </a:rPr>
              <a:t>영상 에</a:t>
            </a:r>
            <a:r>
              <a:rPr lang="en-US" altLang="ko-KR" dirty="0" smtClean="0"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ea typeface="맑은 고딕" panose="020B0503020000020004" pitchFamily="50" charset="-127"/>
              </a:rPr>
              <a:t>대한 정보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464404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맑은 고딕" panose="020B0503020000020004" pitchFamily="50" charset="-127"/>
              </a:rPr>
              <a:t>Information Header</a:t>
            </a:r>
            <a:endParaRPr lang="ko-KR" altLang="en-US" dirty="0" smtClean="0">
              <a:ea typeface="맑은 고딕" panose="020B0503020000020004" pitchFamily="50" charset="-127"/>
            </a:endParaRPr>
          </a:p>
        </p:txBody>
      </p:sp>
      <p:sp>
        <p:nvSpPr>
          <p:cNvPr id="1229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ea typeface="맑은 고딕" panose="020B0503020000020004" pitchFamily="50" charset="-127"/>
              </a:rPr>
              <a:t> image </a:t>
            </a:r>
            <a:r>
              <a:rPr lang="ko-KR" altLang="en-US" dirty="0" smtClean="0">
                <a:ea typeface="맑은 고딕" panose="020B0503020000020004" pitchFamily="50" charset="-127"/>
              </a:rPr>
              <a:t>에</a:t>
            </a:r>
            <a:r>
              <a:rPr lang="en-US" altLang="ko-KR" dirty="0" smtClean="0"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ea typeface="맑은 고딕" panose="020B0503020000020004" pitchFamily="50" charset="-127"/>
              </a:rPr>
              <a:t>대한 정보 </a:t>
            </a:r>
          </a:p>
        </p:txBody>
      </p:sp>
      <p:sp>
        <p:nvSpPr>
          <p:cNvPr id="1229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0053B51F-9AF1-4B6E-903D-F85E758DE5F9}" type="slidenum">
              <a:rPr lang="en-US" altLang="ko-KR" sz="1400" smtClean="0"/>
              <a:pPr eaLnBrk="1" hangingPunct="1"/>
              <a:t>34</a:t>
            </a:fld>
            <a:endParaRPr lang="en-US" altLang="ko-KR" sz="1400" dirty="0" smtClean="0"/>
          </a:p>
        </p:txBody>
      </p:sp>
      <p:pic>
        <p:nvPicPr>
          <p:cNvPr id="1229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57388"/>
            <a:ext cx="9144000" cy="383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920918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BE99EF88-DC51-4CC1-838E-3D60F8A1895D}" type="slidenum">
              <a:rPr lang="en-US" altLang="ko-KR" sz="1400" smtClean="0">
                <a:latin typeface="맑은 고딕" panose="020B0503020000020004" pitchFamily="50" charset="-127"/>
              </a:rPr>
              <a:pPr eaLnBrk="1" hangingPunct="1"/>
              <a:t>35</a:t>
            </a:fld>
            <a:endParaRPr lang="en-US" altLang="ko-KR" sz="1400" dirty="0" smtClean="0">
              <a:latin typeface="맑은 고딕" panose="020B0503020000020004" pitchFamily="50" charset="-127"/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200" dirty="0" smtClean="0">
                <a:ea typeface="맑은 고딕" panose="020B0503020000020004" pitchFamily="50" charset="-127"/>
              </a:rPr>
              <a:t>MATLAB/Octave</a:t>
            </a:r>
            <a:br>
              <a:rPr lang="en-US" altLang="ko-KR" sz="3200" dirty="0" smtClean="0">
                <a:ea typeface="맑은 고딕" panose="020B0503020000020004" pitchFamily="50" charset="-127"/>
              </a:rPr>
            </a:br>
            <a:r>
              <a:rPr lang="en-US" altLang="ko-KR" sz="3200" dirty="0" smtClean="0">
                <a:ea typeface="맑은 고딕" panose="020B0503020000020004" pitchFamily="50" charset="-127"/>
              </a:rPr>
              <a:t> Image Processing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dirty="0" smtClean="0">
                <a:ea typeface="맑은 고딕" panose="020B0503020000020004" pitchFamily="50" charset="-127"/>
              </a:rPr>
              <a:t> MATLAB IPT(Image Processing Toolbox) </a:t>
            </a:r>
            <a:r>
              <a:rPr lang="ko-KR" altLang="en-US" dirty="0" smtClean="0">
                <a:ea typeface="맑은 고딕" panose="020B0503020000020004" pitchFamily="50" charset="-127"/>
              </a:rPr>
              <a:t>및 </a:t>
            </a:r>
            <a:r>
              <a:rPr lang="en-US" altLang="ko-KR" dirty="0" smtClean="0">
                <a:ea typeface="맑은 고딕" panose="020B0503020000020004" pitchFamily="50" charset="-127"/>
              </a:rPr>
              <a:t> </a:t>
            </a:r>
            <a:br>
              <a:rPr lang="en-US" altLang="ko-KR" dirty="0" smtClean="0">
                <a:ea typeface="맑은 고딕" panose="020B0503020000020004" pitchFamily="50" charset="-127"/>
              </a:rPr>
            </a:br>
            <a:r>
              <a:rPr lang="en-US" altLang="ko-KR" dirty="0" smtClean="0">
                <a:ea typeface="맑은 고딕" panose="020B0503020000020004" pitchFamily="50" charset="-127"/>
              </a:rPr>
              <a:t>Octave-forge Image package </a:t>
            </a:r>
            <a:r>
              <a:rPr lang="en-US" altLang="ko-KR" dirty="0" smtClean="0">
                <a:ea typeface="맑은 고딕" panose="020B0503020000020004" pitchFamily="50" charset="-127"/>
                <a:sym typeface="Wingdings" pitchFamily="2" charset="2"/>
              </a:rPr>
              <a:t> </a:t>
            </a:r>
            <a:r>
              <a:rPr lang="en-US" altLang="ko-KR" dirty="0" smtClean="0">
                <a:ea typeface="맑은 고딕" panose="020B0503020000020004" pitchFamily="50" charset="-127"/>
              </a:rPr>
              <a:t>http://octave.sourceforge.net/image/index.html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 smtClean="0"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ea typeface="맑은 고딕" panose="020B0503020000020004" pitchFamily="50" charset="-127"/>
              </a:rPr>
              <a:t>영상 정보 얻기 </a:t>
            </a:r>
            <a:r>
              <a:rPr lang="en-US" altLang="ko-KR" dirty="0" smtClean="0">
                <a:latin typeface="Times New Roman" pitchFamily="18" charset="0"/>
                <a:ea typeface="맑은 고딕" panose="020B0503020000020004" pitchFamily="50" charset="-127"/>
              </a:rPr>
              <a:t>–</a:t>
            </a:r>
            <a:r>
              <a:rPr lang="en-US" altLang="ko-KR" dirty="0" smtClean="0">
                <a:ea typeface="맑은 고딕" panose="020B0503020000020004" pitchFamily="50" charset="-127"/>
              </a:rPr>
              <a:t> </a:t>
            </a:r>
            <a:r>
              <a:rPr lang="en-US" altLang="ko-KR" dirty="0" err="1" smtClean="0">
                <a:ea typeface="맑은 고딕" panose="020B0503020000020004" pitchFamily="50" charset="-127"/>
              </a:rPr>
              <a:t>imfinfo.m</a:t>
            </a:r>
            <a:endParaRPr lang="en-US" altLang="ko-KR" dirty="0" smtClean="0">
              <a:ea typeface="맑은 고딕" panose="020B0503020000020004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 smtClean="0"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ea typeface="맑은 고딕" panose="020B0503020000020004" pitchFamily="50" charset="-127"/>
              </a:rPr>
              <a:t>영상 읽기 </a:t>
            </a:r>
            <a:r>
              <a:rPr lang="en-US" altLang="ko-KR" dirty="0" smtClean="0">
                <a:latin typeface="Times New Roman" pitchFamily="18" charset="0"/>
                <a:ea typeface="맑은 고딕" panose="020B0503020000020004" pitchFamily="50" charset="-127"/>
              </a:rPr>
              <a:t>–</a:t>
            </a:r>
            <a:r>
              <a:rPr lang="en-US" altLang="ko-KR" dirty="0" smtClean="0">
                <a:ea typeface="맑은 고딕" panose="020B0503020000020004" pitchFamily="50" charset="-127"/>
              </a:rPr>
              <a:t> </a:t>
            </a:r>
            <a:r>
              <a:rPr lang="en-US" altLang="ko-KR" dirty="0" err="1" smtClean="0">
                <a:ea typeface="맑은 고딕" panose="020B0503020000020004" pitchFamily="50" charset="-127"/>
              </a:rPr>
              <a:t>imread.m</a:t>
            </a:r>
            <a:endParaRPr lang="en-US" altLang="ko-KR" dirty="0" smtClean="0">
              <a:ea typeface="맑은 고딕" panose="020B0503020000020004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 smtClean="0"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ea typeface="맑은 고딕" panose="020B0503020000020004" pitchFamily="50" charset="-127"/>
              </a:rPr>
              <a:t>영상 보기 </a:t>
            </a:r>
            <a:r>
              <a:rPr lang="en-US" altLang="ko-KR" dirty="0" smtClean="0">
                <a:latin typeface="Times New Roman" pitchFamily="18" charset="0"/>
                <a:ea typeface="맑은 고딕" panose="020B0503020000020004" pitchFamily="50" charset="-127"/>
              </a:rPr>
              <a:t>–</a:t>
            </a:r>
            <a:r>
              <a:rPr lang="en-US" altLang="ko-KR" dirty="0" smtClean="0">
                <a:ea typeface="맑은 고딕" panose="020B0503020000020004" pitchFamily="50" charset="-127"/>
              </a:rPr>
              <a:t> </a:t>
            </a:r>
            <a:r>
              <a:rPr lang="en-US" altLang="ko-KR" dirty="0" err="1" smtClean="0">
                <a:ea typeface="맑은 고딕" panose="020B0503020000020004" pitchFamily="50" charset="-127"/>
              </a:rPr>
              <a:t>imshow.m</a:t>
            </a:r>
            <a:endParaRPr lang="en-US" altLang="ko-KR" dirty="0" smtClean="0">
              <a:ea typeface="맑은 고딕" panose="020B0503020000020004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 smtClean="0"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ea typeface="맑은 고딕" panose="020B0503020000020004" pitchFamily="50" charset="-127"/>
              </a:rPr>
              <a:t>영상 저장 </a:t>
            </a:r>
            <a:r>
              <a:rPr lang="en-US" altLang="ko-KR" dirty="0" smtClean="0">
                <a:latin typeface="Times New Roman" pitchFamily="18" charset="0"/>
                <a:ea typeface="맑은 고딕" panose="020B0503020000020004" pitchFamily="50" charset="-127"/>
              </a:rPr>
              <a:t>–</a:t>
            </a:r>
            <a:r>
              <a:rPr lang="en-US" altLang="ko-KR" dirty="0" smtClean="0">
                <a:ea typeface="맑은 고딕" panose="020B0503020000020004" pitchFamily="50" charset="-127"/>
              </a:rPr>
              <a:t> </a:t>
            </a:r>
            <a:r>
              <a:rPr lang="en-US" altLang="ko-KR" dirty="0" err="1" smtClean="0">
                <a:ea typeface="맑은 고딕" panose="020B0503020000020004" pitchFamily="50" charset="-127"/>
              </a:rPr>
              <a:t>imwrite.m</a:t>
            </a:r>
            <a:endParaRPr lang="en-US" altLang="ko-KR" dirty="0" smtClean="0">
              <a:ea typeface="맑은 고딕" panose="020B0503020000020004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dirty="0" smtClean="0">
                <a:ea typeface="맑은 고딕" panose="020B0503020000020004" pitchFamily="50" charset="-127"/>
              </a:rPr>
              <a:t>지원 영상 </a:t>
            </a:r>
            <a:r>
              <a:rPr lang="en-US" altLang="ko-KR" dirty="0" smtClean="0">
                <a:ea typeface="맑은 고딕" panose="020B0503020000020004" pitchFamily="50" charset="-127"/>
              </a:rPr>
              <a:t>(4 types)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 smtClean="0">
                <a:ea typeface="맑은 고딕" panose="020B0503020000020004" pitchFamily="50" charset="-127"/>
              </a:rPr>
              <a:t> Binary, gray, RGB, indexed image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ea typeface="맑은 고딕" panose="020B0503020000020004" pitchFamily="50" charset="-127"/>
              </a:rPr>
              <a:t>Matlab</a:t>
            </a:r>
            <a:r>
              <a:rPr lang="ko-KR" altLang="en-US" dirty="0" smtClean="0">
                <a:ea typeface="맑은 고딕" panose="020B0503020000020004" pitchFamily="50" charset="-127"/>
              </a:rPr>
              <a:t> 에서의</a:t>
            </a:r>
            <a:r>
              <a:rPr lang="en-US" altLang="ko-KR" dirty="0" smtClean="0"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ea typeface="맑은 고딕" panose="020B0503020000020004" pitchFamily="50" charset="-127"/>
              </a:rPr>
              <a:t>영상표현</a:t>
            </a:r>
          </a:p>
        </p:txBody>
      </p:sp>
      <p:sp>
        <p:nvSpPr>
          <p:cNvPr id="3789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ea typeface="맑은 고딕" panose="020B0503020000020004" pitchFamily="50" charset="-127"/>
              </a:rPr>
              <a:t>Grayscale image: </a:t>
            </a:r>
          </a:p>
          <a:p>
            <a:pPr lvl="1"/>
            <a:r>
              <a:rPr lang="en-US" altLang="ko-KR" dirty="0" smtClean="0">
                <a:ea typeface="맑은 고딕" panose="020B0503020000020004" pitchFamily="50" charset="-127"/>
              </a:rPr>
              <a:t>2</a:t>
            </a:r>
            <a:r>
              <a:rPr lang="ko-KR" altLang="en-US" dirty="0" smtClean="0">
                <a:ea typeface="맑은 고딕" panose="020B0503020000020004" pitchFamily="50" charset="-127"/>
              </a:rPr>
              <a:t>차원 </a:t>
            </a:r>
            <a:r>
              <a:rPr lang="en-US" altLang="ko-KR" dirty="0" smtClean="0">
                <a:ea typeface="맑은 고딕" panose="020B0503020000020004" pitchFamily="50" charset="-127"/>
              </a:rPr>
              <a:t>array </a:t>
            </a:r>
            <a:br>
              <a:rPr lang="en-US" altLang="ko-KR" dirty="0" smtClean="0">
                <a:ea typeface="맑은 고딕" panose="020B0503020000020004" pitchFamily="50" charset="-127"/>
              </a:rPr>
            </a:br>
            <a:r>
              <a:rPr lang="ko-KR" altLang="en-US" dirty="0" smtClean="0">
                <a:ea typeface="맑은 고딕" panose="020B0503020000020004" pitchFamily="50" charset="-127"/>
              </a:rPr>
              <a:t>예</a:t>
            </a:r>
            <a:r>
              <a:rPr lang="en-US" altLang="ko-KR" dirty="0" smtClean="0">
                <a:ea typeface="맑은 고딕" panose="020B0503020000020004" pitchFamily="50" charset="-127"/>
              </a:rPr>
              <a:t>) </a:t>
            </a:r>
            <a:r>
              <a:rPr lang="en-US" altLang="ko-KR" dirty="0" err="1" smtClean="0">
                <a:ea typeface="맑은 고딕" panose="020B0503020000020004" pitchFamily="50" charset="-127"/>
              </a:rPr>
              <a:t>lenagrgay</a:t>
            </a:r>
            <a:r>
              <a:rPr lang="en-US" altLang="ko-KR" dirty="0" smtClean="0">
                <a:ea typeface="맑은 고딕" panose="020B0503020000020004" pitchFamily="50" charset="-127"/>
              </a:rPr>
              <a:t>(r, c)</a:t>
            </a:r>
          </a:p>
          <a:p>
            <a:r>
              <a:rPr lang="en-US" altLang="ko-KR" dirty="0" smtClean="0">
                <a:ea typeface="맑은 고딕" panose="020B0503020000020004" pitchFamily="50" charset="-127"/>
              </a:rPr>
              <a:t>Color image: </a:t>
            </a:r>
          </a:p>
          <a:p>
            <a:pPr lvl="1"/>
            <a:r>
              <a:rPr lang="en-US" altLang="ko-KR" dirty="0" smtClean="0">
                <a:ea typeface="맑은 고딕" panose="020B0503020000020004" pitchFamily="50" charset="-127"/>
              </a:rPr>
              <a:t>3</a:t>
            </a:r>
            <a:r>
              <a:rPr lang="ko-KR" altLang="en-US" dirty="0" smtClean="0">
                <a:ea typeface="맑은 고딕" panose="020B0503020000020004" pitchFamily="50" charset="-127"/>
              </a:rPr>
              <a:t>차원 </a:t>
            </a:r>
            <a:r>
              <a:rPr lang="en-US" altLang="ko-KR" dirty="0" smtClean="0">
                <a:ea typeface="맑은 고딕" panose="020B0503020000020004" pitchFamily="50" charset="-127"/>
              </a:rPr>
              <a:t>array</a:t>
            </a:r>
            <a:br>
              <a:rPr lang="en-US" altLang="ko-KR" dirty="0" smtClean="0">
                <a:ea typeface="맑은 고딕" panose="020B0503020000020004" pitchFamily="50" charset="-127"/>
              </a:rPr>
            </a:br>
            <a:r>
              <a:rPr lang="ko-KR" altLang="en-US" dirty="0" smtClean="0">
                <a:ea typeface="맑은 고딕" panose="020B0503020000020004" pitchFamily="50" charset="-127"/>
              </a:rPr>
              <a:t>예</a:t>
            </a:r>
            <a:r>
              <a:rPr lang="en-US" altLang="ko-KR" dirty="0" smtClean="0">
                <a:ea typeface="맑은 고딕" panose="020B0503020000020004" pitchFamily="50" charset="-127"/>
              </a:rPr>
              <a:t>) </a:t>
            </a:r>
            <a:r>
              <a:rPr lang="en-US" altLang="ko-KR" dirty="0" err="1" smtClean="0">
                <a:ea typeface="맑은 고딕" panose="020B0503020000020004" pitchFamily="50" charset="-127"/>
              </a:rPr>
              <a:t>lenacolor</a:t>
            </a:r>
            <a:r>
              <a:rPr lang="en-US" altLang="ko-KR" dirty="0" smtClean="0">
                <a:ea typeface="맑은 고딕" panose="020B0503020000020004" pitchFamily="50" charset="-127"/>
              </a:rPr>
              <a:t>(r, c, m), </a:t>
            </a:r>
            <a:br>
              <a:rPr lang="en-US" altLang="ko-KR" dirty="0" smtClean="0">
                <a:ea typeface="맑은 고딕" panose="020B0503020000020004" pitchFamily="50" charset="-127"/>
              </a:rPr>
            </a:br>
            <a:r>
              <a:rPr lang="en-US" altLang="ko-KR" dirty="0" smtClean="0">
                <a:ea typeface="맑은 고딕" panose="020B0503020000020004" pitchFamily="50" charset="-127"/>
              </a:rPr>
              <a:t>m = 1, 2, 3 </a:t>
            </a:r>
            <a:r>
              <a:rPr lang="ko-KR" altLang="en-US" dirty="0" smtClean="0">
                <a:ea typeface="맑은 고딕" panose="020B0503020000020004" pitchFamily="50" charset="-127"/>
              </a:rPr>
              <a:t>은</a:t>
            </a:r>
            <a:r>
              <a:rPr lang="en-US" altLang="ko-KR" dirty="0" smtClean="0">
                <a:ea typeface="맑은 고딕" panose="020B0503020000020004" pitchFamily="50" charset="-127"/>
              </a:rPr>
              <a:t>  </a:t>
            </a:r>
            <a:br>
              <a:rPr lang="en-US" altLang="ko-KR" dirty="0" smtClean="0">
                <a:ea typeface="맑은 고딕" panose="020B0503020000020004" pitchFamily="50" charset="-127"/>
              </a:rPr>
            </a:br>
            <a:r>
              <a:rPr lang="en-US" altLang="ko-KR" dirty="0" smtClean="0">
                <a:ea typeface="맑은 고딕" panose="020B0503020000020004" pitchFamily="50" charset="-127"/>
              </a:rPr>
              <a:t>r, g, b channel </a:t>
            </a:r>
            <a:r>
              <a:rPr lang="ko-KR" altLang="en-US" dirty="0" smtClean="0">
                <a:ea typeface="맑은 고딕" panose="020B0503020000020004" pitchFamily="50" charset="-127"/>
              </a:rPr>
              <a:t>을 나타냄</a:t>
            </a:r>
            <a:r>
              <a:rPr lang="en-US" altLang="ko-KR" dirty="0" smtClean="0"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3789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EE0AC432-2A8A-4798-88BB-2202D6AC4D98}" type="slidenum">
              <a:rPr lang="en-US" altLang="ko-KR" sz="1400" smtClean="0"/>
              <a:pPr eaLnBrk="1" hangingPunct="1"/>
              <a:t>36</a:t>
            </a:fld>
            <a:endParaRPr lang="en-US" altLang="ko-KR" sz="1400" dirty="0" smtClean="0"/>
          </a:p>
        </p:txBody>
      </p:sp>
      <p:grpSp>
        <p:nvGrpSpPr>
          <p:cNvPr id="37895" name="그룹 21"/>
          <p:cNvGrpSpPr>
            <a:grpSpLocks noChangeAspect="1"/>
          </p:cNvGrpSpPr>
          <p:nvPr/>
        </p:nvGrpSpPr>
        <p:grpSpPr bwMode="auto">
          <a:xfrm>
            <a:off x="5276850" y="1508125"/>
            <a:ext cx="2820988" cy="4260850"/>
            <a:chOff x="3276600" y="2689816"/>
            <a:chExt cx="2292668" cy="3462645"/>
          </a:xfrm>
        </p:grpSpPr>
        <p:cxnSp>
          <p:nvCxnSpPr>
            <p:cNvPr id="37897" name="직선 화살표 연결선 16"/>
            <p:cNvCxnSpPr>
              <a:cxnSpLocks noChangeShapeType="1"/>
            </p:cNvCxnSpPr>
            <p:nvPr/>
          </p:nvCxnSpPr>
          <p:spPr bwMode="auto">
            <a:xfrm flipV="1">
              <a:off x="3429001" y="3037171"/>
              <a:ext cx="723900" cy="470485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7898" name="그룹 15"/>
            <p:cNvGrpSpPr>
              <a:grpSpLocks/>
            </p:cNvGrpSpPr>
            <p:nvPr/>
          </p:nvGrpSpPr>
          <p:grpSpPr bwMode="auto">
            <a:xfrm>
              <a:off x="3276600" y="3213036"/>
              <a:ext cx="2292668" cy="2939425"/>
              <a:chOff x="685800" y="1751951"/>
              <a:chExt cx="2292668" cy="2939425"/>
            </a:xfrm>
          </p:grpSpPr>
          <p:pic>
            <p:nvPicPr>
              <p:cNvPr id="37900" name="Picture 6" descr="lena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4568" y="2170426"/>
                <a:ext cx="1993900" cy="25209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37901" name="그룹 12"/>
              <p:cNvGrpSpPr>
                <a:grpSpLocks/>
              </p:cNvGrpSpPr>
              <p:nvPr/>
            </p:nvGrpSpPr>
            <p:grpSpPr bwMode="auto">
              <a:xfrm>
                <a:off x="838199" y="2046571"/>
                <a:ext cx="1447800" cy="1295400"/>
                <a:chOff x="906379" y="2021588"/>
                <a:chExt cx="1371600" cy="1066800"/>
              </a:xfrm>
            </p:grpSpPr>
            <p:cxnSp>
              <p:nvCxnSpPr>
                <p:cNvPr id="37904" name="직선 화살표 연결선 8"/>
                <p:cNvCxnSpPr>
                  <a:cxnSpLocks noChangeShapeType="1"/>
                </p:cNvCxnSpPr>
                <p:nvPr/>
              </p:nvCxnSpPr>
              <p:spPr bwMode="auto">
                <a:xfrm>
                  <a:off x="906379" y="2021588"/>
                  <a:ext cx="1371600" cy="0"/>
                </a:xfrm>
                <a:prstGeom prst="straightConnector1">
                  <a:avLst/>
                </a:prstGeom>
                <a:noFill/>
                <a:ln w="28575" algn="ctr">
                  <a:solidFill>
                    <a:schemeClr val="tx1"/>
                  </a:solidFill>
                  <a:miter lim="800000"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7905" name="직선 화살표 연결선 9"/>
                <p:cNvCxnSpPr>
                  <a:cxnSpLocks noChangeShapeType="1"/>
                </p:cNvCxnSpPr>
                <p:nvPr/>
              </p:nvCxnSpPr>
              <p:spPr bwMode="auto">
                <a:xfrm>
                  <a:off x="906379" y="2021588"/>
                  <a:ext cx="0" cy="1066800"/>
                </a:xfrm>
                <a:prstGeom prst="straightConnector1">
                  <a:avLst/>
                </a:prstGeom>
                <a:noFill/>
                <a:ln w="28575" algn="ctr">
                  <a:solidFill>
                    <a:schemeClr val="tx1"/>
                  </a:solidFill>
                  <a:miter lim="800000"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37902" name="TextBox 13"/>
              <p:cNvSpPr txBox="1">
                <a:spLocks noChangeArrowheads="1"/>
              </p:cNvSpPr>
              <p:nvPr/>
            </p:nvSpPr>
            <p:spPr bwMode="auto">
              <a:xfrm>
                <a:off x="685800" y="3274037"/>
                <a:ext cx="457200" cy="425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altLang="ko-KR" dirty="0">
                    <a:ea typeface="맑은 고딕" panose="020B0503020000020004" pitchFamily="50" charset="-127"/>
                  </a:rPr>
                  <a:t>r</a:t>
                </a:r>
                <a:endParaRPr lang="ko-KR" altLang="en-US" dirty="0">
                  <a:ea typeface="맑은 고딕" panose="020B0503020000020004" pitchFamily="50" charset="-127"/>
                </a:endParaRPr>
              </a:p>
            </p:txBody>
          </p:sp>
          <p:sp>
            <p:nvSpPr>
              <p:cNvPr id="37903" name="TextBox 14"/>
              <p:cNvSpPr txBox="1">
                <a:spLocks noChangeArrowheads="1"/>
              </p:cNvSpPr>
              <p:nvPr/>
            </p:nvSpPr>
            <p:spPr bwMode="auto">
              <a:xfrm>
                <a:off x="2251710" y="1751951"/>
                <a:ext cx="457200" cy="425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altLang="ko-KR" dirty="0">
                    <a:ea typeface="맑은 고딕" panose="020B0503020000020004" pitchFamily="50" charset="-127"/>
                  </a:rPr>
                  <a:t>c</a:t>
                </a:r>
                <a:endParaRPr lang="ko-KR" altLang="en-US" dirty="0"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37899" name="직사각형 19"/>
            <p:cNvSpPr>
              <a:spLocks noChangeArrowheads="1"/>
            </p:cNvSpPr>
            <p:nvPr/>
          </p:nvSpPr>
          <p:spPr bwMode="auto">
            <a:xfrm>
              <a:off x="4152899" y="2689816"/>
              <a:ext cx="395005" cy="425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dirty="0">
                  <a:ea typeface="맑은 고딕" panose="020B0503020000020004" pitchFamily="50" charset="-127"/>
                </a:rPr>
                <a:t>m</a:t>
              </a:r>
              <a:endParaRPr lang="ko-KR" altLang="en-US" dirty="0">
                <a:ea typeface="맑은 고딕" panose="020B0503020000020004" pitchFamily="50" charset="-127"/>
              </a:endParaRPr>
            </a:p>
          </p:txBody>
        </p:sp>
      </p:grpSp>
      <p:sp>
        <p:nvSpPr>
          <p:cNvPr id="37896" name="직사각형 19"/>
          <p:cNvSpPr>
            <a:spLocks noChangeArrowheads="1"/>
          </p:cNvSpPr>
          <p:nvPr/>
        </p:nvSpPr>
        <p:spPr bwMode="auto">
          <a:xfrm>
            <a:off x="5164138" y="2212975"/>
            <a:ext cx="3810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dirty="0">
                <a:ea typeface="맑은 고딕" panose="020B0503020000020004" pitchFamily="50" charset="-127"/>
              </a:rPr>
              <a:t>0</a:t>
            </a:r>
            <a:endParaRPr lang="ko-KR" altLang="en-US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628717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89E4E205-A4B1-41FD-83BB-A9054A6E2E7B}" type="slidenum">
              <a:rPr lang="en-US" altLang="ko-KR" sz="1400" smtClean="0">
                <a:latin typeface="맑은 고딕" panose="020B0503020000020004" pitchFamily="50" charset="-127"/>
              </a:rPr>
              <a:pPr eaLnBrk="1" hangingPunct="1"/>
              <a:t>37</a:t>
            </a:fld>
            <a:endParaRPr lang="en-US" altLang="ko-KR" sz="1400" dirty="0" smtClean="0">
              <a:latin typeface="맑은 고딕" panose="020B0503020000020004" pitchFamily="50" charset="-127"/>
            </a:endParaRP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맑은 고딕" panose="020B0503020000020004" pitchFamily="50" charset="-127"/>
              </a:rPr>
              <a:t>영상 정보 얻기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05000"/>
            <a:ext cx="6248400" cy="464820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ea typeface="맑은 고딕" panose="020B0503020000020004" pitchFamily="50" charset="-127"/>
              </a:rPr>
              <a:t> </a:t>
            </a:r>
            <a:r>
              <a:rPr lang="en-US" altLang="ko-KR" dirty="0" err="1" smtClean="0">
                <a:ea typeface="맑은 고딕" panose="020B0503020000020004" pitchFamily="50" charset="-127"/>
              </a:rPr>
              <a:t>imfinfo.m</a:t>
            </a:r>
            <a:r>
              <a:rPr lang="en-US" altLang="ko-KR" dirty="0" smtClean="0">
                <a:ea typeface="맑은 고딕" panose="020B0503020000020004" pitchFamily="50" charset="-127"/>
              </a:rPr>
              <a:t>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dirty="0" smtClean="0">
                <a:ea typeface="맑은 고딕" panose="020B0503020000020004" pitchFamily="50" charset="-127"/>
              </a:rPr>
              <a:t> &gt;&gt; </a:t>
            </a:r>
            <a:r>
              <a:rPr lang="en-US" altLang="ko-KR" dirty="0" err="1" smtClean="0">
                <a:ea typeface="맑은 고딕" panose="020B0503020000020004" pitchFamily="50" charset="-127"/>
              </a:rPr>
              <a:t>imfinfo</a:t>
            </a:r>
            <a:r>
              <a:rPr lang="en-US" altLang="ko-KR" dirty="0" smtClean="0">
                <a:ea typeface="맑은 고딕" panose="020B0503020000020004" pitchFamily="50" charset="-127"/>
              </a:rPr>
              <a:t>(</a:t>
            </a:r>
            <a:r>
              <a:rPr lang="en-US" altLang="ko-KR" dirty="0" smtClean="0">
                <a:latin typeface="Times New Roman" pitchFamily="18" charset="0"/>
                <a:ea typeface="맑은 고딕" panose="020B0503020000020004" pitchFamily="50" charset="-127"/>
              </a:rPr>
              <a:t>‘</a:t>
            </a:r>
            <a:r>
              <a:rPr lang="en-US" altLang="ko-KR" dirty="0" smtClean="0">
                <a:ea typeface="맑은 고딕" panose="020B0503020000020004" pitchFamily="50" charset="-127"/>
              </a:rPr>
              <a:t>lena.jpg</a:t>
            </a:r>
            <a:r>
              <a:rPr lang="en-US" altLang="ko-KR" dirty="0" smtClean="0">
                <a:latin typeface="Times New Roman" pitchFamily="18" charset="0"/>
                <a:ea typeface="맑은 고딕" panose="020B0503020000020004" pitchFamily="50" charset="-127"/>
              </a:rPr>
              <a:t>’</a:t>
            </a:r>
            <a:r>
              <a:rPr lang="en-US" altLang="ko-KR" dirty="0" smtClean="0">
                <a:ea typeface="맑은 고딕" panose="020B0503020000020004" pitchFamily="50" charset="-127"/>
              </a:rPr>
              <a:t>)</a:t>
            </a:r>
          </a:p>
          <a:p>
            <a:pPr lvl="1" eaLnBrk="1" hangingPunct="1"/>
            <a:r>
              <a:rPr lang="en-US" altLang="ko-KR" dirty="0" smtClean="0"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ea typeface="맑은 고딕" panose="020B0503020000020004" pitchFamily="50" charset="-127"/>
              </a:rPr>
              <a:t>영상에 대한 정보를 반환</a:t>
            </a:r>
          </a:p>
          <a:p>
            <a:pPr lvl="1" eaLnBrk="1" hangingPunct="1"/>
            <a:r>
              <a:rPr lang="ko-KR" altLang="en-US" dirty="0" smtClean="0">
                <a:ea typeface="맑은 고딕" panose="020B0503020000020004" pitchFamily="50" charset="-127"/>
              </a:rPr>
              <a:t> 영상의 </a:t>
            </a:r>
            <a:r>
              <a:rPr lang="en-US" altLang="ko-KR" dirty="0" smtClean="0">
                <a:ea typeface="맑은 고딕" panose="020B0503020000020004" pitchFamily="50" charset="-127"/>
              </a:rPr>
              <a:t>Height, width, </a:t>
            </a:r>
            <a:r>
              <a:rPr lang="en-US" altLang="ko-KR" dirty="0" err="1" smtClean="0">
                <a:ea typeface="맑은 고딕" panose="020B0503020000020004" pitchFamily="50" charset="-127"/>
              </a:rPr>
              <a:t>Bitdepth</a:t>
            </a:r>
            <a:r>
              <a:rPr lang="en-US" altLang="ko-KR" dirty="0" smtClean="0"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ea typeface="맑은 고딕" panose="020B0503020000020004" pitchFamily="50" charset="-127"/>
              </a:rPr>
              <a:t>등을 구할 때 유용</a:t>
            </a:r>
            <a:endParaRPr lang="en-US" altLang="ko-KR" dirty="0" smtClean="0">
              <a:ea typeface="맑은 고딕" panose="020B0503020000020004" pitchFamily="50" charset="-127"/>
            </a:endParaRPr>
          </a:p>
          <a:p>
            <a:pPr lvl="1" eaLnBrk="1" hangingPunct="1"/>
            <a:r>
              <a:rPr lang="ko-KR" altLang="en-US" dirty="0">
                <a:ea typeface="맑은 고딕" panose="020B0503020000020004" pitchFamily="50" charset="-127"/>
              </a:rPr>
              <a:t>각 </a:t>
            </a:r>
            <a:r>
              <a:rPr lang="en-US" altLang="ko-KR" dirty="0">
                <a:ea typeface="맑은 고딕" panose="020B0503020000020004" pitchFamily="50" charset="-127"/>
              </a:rPr>
              <a:t>field </a:t>
            </a:r>
            <a:r>
              <a:rPr lang="ko-KR" altLang="en-US" dirty="0">
                <a:ea typeface="맑은 고딕" panose="020B0503020000020004" pitchFamily="50" charset="-127"/>
              </a:rPr>
              <a:t>를 읽어내기 위해서 </a:t>
            </a:r>
            <a:r>
              <a:rPr lang="en-US" altLang="ko-KR" dirty="0">
                <a:ea typeface="맑은 고딕" panose="020B0503020000020004" pitchFamily="50" charset="-127"/>
              </a:rPr>
              <a:t>“.” </a:t>
            </a:r>
            <a:r>
              <a:rPr lang="ko-KR" altLang="en-US" dirty="0">
                <a:ea typeface="맑은 고딕" panose="020B0503020000020004" pitchFamily="50" charset="-127"/>
              </a:rPr>
              <a:t>을 사용</a:t>
            </a:r>
            <a:r>
              <a:rPr lang="en-US" altLang="ko-KR" dirty="0" smtClean="0">
                <a:ea typeface="맑은 고딕" panose="020B0503020000020004" pitchFamily="50" charset="-127"/>
              </a:rPr>
              <a:t/>
            </a:r>
            <a:br>
              <a:rPr lang="en-US" altLang="ko-KR" dirty="0" smtClean="0">
                <a:ea typeface="맑은 고딕" panose="020B0503020000020004" pitchFamily="50" charset="-127"/>
              </a:rPr>
            </a:br>
            <a:r>
              <a:rPr lang="ko-KR" altLang="en-US" dirty="0" smtClean="0">
                <a:ea typeface="맑은 고딕" panose="020B0503020000020004" pitchFamily="50" charset="-127"/>
              </a:rPr>
              <a:t>예</a:t>
            </a:r>
            <a:r>
              <a:rPr lang="en-US" altLang="ko-KR" dirty="0" smtClean="0">
                <a:ea typeface="맑은 고딕" panose="020B0503020000020004" pitchFamily="50" charset="-127"/>
              </a:rPr>
              <a:t>)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dirty="0" smtClean="0">
                <a:ea typeface="맑은 고딕" panose="020B0503020000020004" pitchFamily="50" charset="-127"/>
              </a:rPr>
              <a:t>&gt;&gt; info = </a:t>
            </a:r>
            <a:r>
              <a:rPr lang="en-US" altLang="ko-KR" dirty="0" err="1" smtClean="0">
                <a:ea typeface="맑은 고딕" panose="020B0503020000020004" pitchFamily="50" charset="-127"/>
              </a:rPr>
              <a:t>imfinfo</a:t>
            </a:r>
            <a:r>
              <a:rPr lang="en-US" altLang="ko-KR" dirty="0" smtClean="0">
                <a:ea typeface="맑은 고딕" panose="020B0503020000020004" pitchFamily="50" charset="-127"/>
              </a:rPr>
              <a:t>(</a:t>
            </a:r>
            <a:r>
              <a:rPr lang="en-US" altLang="ko-KR" dirty="0" smtClean="0">
                <a:latin typeface="Times New Roman" pitchFamily="18" charset="0"/>
                <a:ea typeface="맑은 고딕" panose="020B0503020000020004" pitchFamily="50" charset="-127"/>
              </a:rPr>
              <a:t>‘</a:t>
            </a:r>
            <a:r>
              <a:rPr lang="en-US" altLang="ko-KR" dirty="0" smtClean="0">
                <a:ea typeface="맑은 고딕" panose="020B0503020000020004" pitchFamily="50" charset="-127"/>
              </a:rPr>
              <a:t>lena.jpg</a:t>
            </a:r>
            <a:r>
              <a:rPr lang="en-US" altLang="ko-KR" dirty="0" smtClean="0">
                <a:latin typeface="Times New Roman" pitchFamily="18" charset="0"/>
                <a:ea typeface="맑은 고딕" panose="020B0503020000020004" pitchFamily="50" charset="-127"/>
              </a:rPr>
              <a:t>’</a:t>
            </a:r>
            <a:r>
              <a:rPr lang="en-US" altLang="ko-KR" dirty="0" smtClean="0">
                <a:ea typeface="맑은 고딕" panose="020B0503020000020004" pitchFamily="50" charset="-127"/>
              </a:rPr>
              <a:t>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dirty="0" smtClean="0">
                <a:ea typeface="맑은 고딕" panose="020B0503020000020004" pitchFamily="50" charset="-127"/>
              </a:rPr>
              <a:t>&gt;&gt; </a:t>
            </a:r>
            <a:r>
              <a:rPr lang="en-US" altLang="ko-KR" dirty="0" err="1" smtClean="0">
                <a:ea typeface="맑은 고딕" panose="020B0503020000020004" pitchFamily="50" charset="-127"/>
              </a:rPr>
              <a:t>info.Width</a:t>
            </a:r>
            <a:endParaRPr lang="en-US" altLang="ko-KR" dirty="0" smtClean="0">
              <a:ea typeface="맑은 고딕" panose="020B0503020000020004" pitchFamily="50" charset="-127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dirty="0" smtClean="0">
                <a:ea typeface="맑은 고딕" panose="020B0503020000020004" pitchFamily="50" charset="-127"/>
              </a:rPr>
              <a:t>512</a:t>
            </a:r>
            <a:endParaRPr lang="ko-KR" altLang="en-US" dirty="0" smtClean="0">
              <a:ea typeface="맑은 고딕" panose="020B0503020000020004" pitchFamily="50" charset="-127"/>
            </a:endParaRPr>
          </a:p>
        </p:txBody>
      </p:sp>
      <p:pic>
        <p:nvPicPr>
          <p:cNvPr id="30726" name="Picture 6" descr="len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371600"/>
            <a:ext cx="199390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B5518D66-CC7B-45FF-87E1-84F10B010D66}" type="slidenum">
              <a:rPr lang="en-US" altLang="ko-KR" sz="1400" smtClean="0">
                <a:latin typeface="맑은 고딕" panose="020B0503020000020004" pitchFamily="50" charset="-127"/>
              </a:rPr>
              <a:pPr eaLnBrk="1" hangingPunct="1"/>
              <a:t>38</a:t>
            </a:fld>
            <a:endParaRPr lang="en-US" altLang="ko-KR" sz="1400" dirty="0" smtClean="0">
              <a:latin typeface="맑은 고딕" panose="020B0503020000020004" pitchFamily="50" charset="-127"/>
            </a:endParaRP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맑은 고딕" panose="020B0503020000020004" pitchFamily="50" charset="-127"/>
              </a:rPr>
              <a:t>영상 정보 얻기</a:t>
            </a:r>
          </a:p>
        </p:txBody>
      </p:sp>
      <p:grpSp>
        <p:nvGrpSpPr>
          <p:cNvPr id="31749" name="그룹 2"/>
          <p:cNvGrpSpPr>
            <a:grpSpLocks/>
          </p:cNvGrpSpPr>
          <p:nvPr/>
        </p:nvGrpSpPr>
        <p:grpSpPr bwMode="auto">
          <a:xfrm>
            <a:off x="1066800" y="914400"/>
            <a:ext cx="7296150" cy="5715000"/>
            <a:chOff x="1295400" y="1143000"/>
            <a:chExt cx="7295801" cy="5715000"/>
          </a:xfrm>
        </p:grpSpPr>
        <p:pic>
          <p:nvPicPr>
            <p:cNvPr id="31750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5400" y="1143000"/>
              <a:ext cx="5314950" cy="571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751" name="Oval 5"/>
            <p:cNvSpPr>
              <a:spLocks noChangeArrowheads="1"/>
            </p:cNvSpPr>
            <p:nvPr/>
          </p:nvSpPr>
          <p:spPr bwMode="auto">
            <a:xfrm>
              <a:off x="2057400" y="4572000"/>
              <a:ext cx="2895600" cy="38100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 dirty="0">
                <a:ea typeface="맑은 고딕" panose="020B0503020000020004" pitchFamily="50" charset="-127"/>
              </a:endParaRPr>
            </a:p>
          </p:txBody>
        </p:sp>
        <p:sp>
          <p:nvSpPr>
            <p:cNvPr id="31752" name="직사각형 1"/>
            <p:cNvSpPr>
              <a:spLocks noChangeArrowheads="1"/>
            </p:cNvSpPr>
            <p:nvPr/>
          </p:nvSpPr>
          <p:spPr bwMode="auto">
            <a:xfrm>
              <a:off x="5029200" y="4285446"/>
              <a:ext cx="3562001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0070C0"/>
                  </a:solidFill>
                  <a:ea typeface="맑은 고딕" panose="020B0503020000020004" pitchFamily="50" charset="-127"/>
                </a:rPr>
                <a:t>24 bit : 8bits/channel</a:t>
              </a:r>
            </a:p>
            <a:p>
              <a:r>
                <a:rPr lang="ko-KR" altLang="en-US" dirty="0" err="1">
                  <a:solidFill>
                    <a:srgbClr val="0070C0"/>
                  </a:solidFill>
                  <a:ea typeface="맑은 고딕" panose="020B0503020000020004" pitchFamily="50" charset="-127"/>
                </a:rPr>
                <a:t>화소값</a:t>
              </a:r>
              <a:r>
                <a:rPr lang="ko-KR" altLang="en-US" dirty="0">
                  <a:solidFill>
                    <a:srgbClr val="0070C0"/>
                  </a:solidFill>
                  <a:ea typeface="맑은 고딕" panose="020B0503020000020004" pitchFamily="50" charset="-127"/>
                </a:rPr>
                <a:t> 범위</a:t>
              </a:r>
              <a:r>
                <a:rPr lang="en-US" altLang="ko-KR" dirty="0">
                  <a:solidFill>
                    <a:srgbClr val="0070C0"/>
                  </a:solidFill>
                  <a:ea typeface="맑은 고딕" panose="020B0503020000020004" pitchFamily="50" charset="-127"/>
                </a:rPr>
                <a:t>:</a:t>
              </a:r>
              <a:r>
                <a:rPr lang="ko-KR" altLang="en-US" dirty="0">
                  <a:solidFill>
                    <a:srgbClr val="0070C0"/>
                  </a:solidFill>
                  <a:ea typeface="맑은 고딕" panose="020B0503020000020004" pitchFamily="50" charset="-127"/>
                </a:rPr>
                <a:t> </a:t>
              </a:r>
              <a:r>
                <a:rPr lang="en-US" altLang="ko-KR" dirty="0">
                  <a:solidFill>
                    <a:srgbClr val="0070C0"/>
                  </a:solidFill>
                  <a:ea typeface="맑은 고딕" panose="020B0503020000020004" pitchFamily="50" charset="-127"/>
                </a:rPr>
                <a:t>0~255</a:t>
              </a:r>
              <a:endParaRPr lang="ko-KR" altLang="en-US" dirty="0">
                <a:solidFill>
                  <a:srgbClr val="0070C0"/>
                </a:solidFill>
                <a:ea typeface="맑은 고딕" panose="020B0503020000020004" pitchFamily="50" charset="-127"/>
              </a:endParaRP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DA55B780-9CCE-4A69-B061-790ACEF5084E}" type="slidenum">
              <a:rPr lang="en-US" altLang="ko-KR" sz="1400" smtClean="0">
                <a:latin typeface="맑은 고딕" panose="020B0503020000020004" pitchFamily="50" charset="-127"/>
              </a:rPr>
              <a:pPr eaLnBrk="1" hangingPunct="1"/>
              <a:t>39</a:t>
            </a:fld>
            <a:endParaRPr lang="en-US" altLang="ko-KR" sz="1400" dirty="0" smtClean="0">
              <a:latin typeface="맑은 고딕" panose="020B0503020000020004" pitchFamily="50" charset="-127"/>
            </a:endParaRPr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맑은 고딕" panose="020B0503020000020004" pitchFamily="50" charset="-127"/>
              </a:rPr>
              <a:t>영상 읽기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219200"/>
            <a:ext cx="7918450" cy="5018088"/>
          </a:xfrm>
        </p:spPr>
        <p:txBody>
          <a:bodyPr/>
          <a:lstStyle/>
          <a:p>
            <a:pPr eaLnBrk="1" hangingPunct="1">
              <a:lnSpc>
                <a:spcPct val="110000"/>
              </a:lnSpc>
              <a:tabLst>
                <a:tab pos="4391025" algn="l"/>
              </a:tabLst>
            </a:pPr>
            <a:r>
              <a:rPr lang="en-US" altLang="ko-KR" sz="2800" dirty="0" smtClean="0">
                <a:ea typeface="맑은 고딕" panose="020B0503020000020004" pitchFamily="50" charset="-127"/>
              </a:rPr>
              <a:t> </a:t>
            </a:r>
            <a:r>
              <a:rPr lang="en-US" altLang="ko-KR" sz="2800" dirty="0" err="1" smtClean="0">
                <a:ea typeface="맑은 고딕" panose="020B0503020000020004" pitchFamily="50" charset="-127"/>
              </a:rPr>
              <a:t>imread.m</a:t>
            </a:r>
            <a:endParaRPr lang="en-US" altLang="ko-KR" sz="2800" dirty="0" smtClean="0">
              <a:ea typeface="맑은 고딕" panose="020B0503020000020004" pitchFamily="50" charset="-127"/>
            </a:endParaRP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  <a:tabLst>
                <a:tab pos="4391025" algn="l"/>
              </a:tabLst>
            </a:pPr>
            <a:r>
              <a:rPr lang="en-US" altLang="ko-KR" dirty="0" smtClean="0">
                <a:ea typeface="맑은 고딕" panose="020B0503020000020004" pitchFamily="50" charset="-127"/>
              </a:rPr>
              <a:t> &gt;&gt; help </a:t>
            </a:r>
            <a:r>
              <a:rPr lang="en-US" altLang="ko-KR" dirty="0" err="1" smtClean="0">
                <a:ea typeface="맑은 고딕" panose="020B0503020000020004" pitchFamily="50" charset="-127"/>
              </a:rPr>
              <a:t>imread</a:t>
            </a:r>
            <a:endParaRPr lang="en-US" altLang="ko-KR" dirty="0" smtClean="0">
              <a:ea typeface="맑은 고딕" panose="020B0503020000020004" pitchFamily="50" charset="-127"/>
            </a:endParaRP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  <a:tabLst>
                <a:tab pos="4391025" algn="l"/>
              </a:tabLst>
            </a:pPr>
            <a:r>
              <a:rPr lang="en-US" altLang="ko-KR" dirty="0" smtClean="0">
                <a:ea typeface="맑은 고딕" panose="020B0503020000020004" pitchFamily="50" charset="-127"/>
              </a:rPr>
              <a:t> &gt;&gt; image = </a:t>
            </a:r>
            <a:r>
              <a:rPr lang="en-US" altLang="ko-KR" dirty="0" err="1" smtClean="0">
                <a:ea typeface="맑은 고딕" panose="020B0503020000020004" pitchFamily="50" charset="-127"/>
              </a:rPr>
              <a:t>imread</a:t>
            </a:r>
            <a:r>
              <a:rPr lang="en-US" altLang="ko-KR" dirty="0" smtClean="0">
                <a:ea typeface="맑은 고딕" panose="020B0503020000020004" pitchFamily="50" charset="-127"/>
              </a:rPr>
              <a:t>(</a:t>
            </a:r>
            <a:r>
              <a:rPr lang="en-US" altLang="ko-KR" dirty="0" smtClean="0">
                <a:latin typeface="Times New Roman" pitchFamily="18" charset="0"/>
                <a:ea typeface="맑은 고딕" panose="020B0503020000020004" pitchFamily="50" charset="-127"/>
              </a:rPr>
              <a:t>‘</a:t>
            </a:r>
            <a:r>
              <a:rPr lang="en-US" altLang="ko-KR" dirty="0" smtClean="0">
                <a:ea typeface="맑은 고딕" panose="020B0503020000020004" pitchFamily="50" charset="-127"/>
              </a:rPr>
              <a:t>lena.jpg</a:t>
            </a:r>
            <a:r>
              <a:rPr lang="en-US" altLang="ko-KR" dirty="0" smtClean="0">
                <a:latin typeface="Times New Roman" pitchFamily="18" charset="0"/>
                <a:ea typeface="맑은 고딕" panose="020B0503020000020004" pitchFamily="50" charset="-127"/>
              </a:rPr>
              <a:t>’</a:t>
            </a:r>
            <a:r>
              <a:rPr lang="en-US" altLang="ko-KR" dirty="0" smtClean="0">
                <a:ea typeface="맑은 고딕" panose="020B0503020000020004" pitchFamily="50" charset="-127"/>
              </a:rPr>
              <a:t>);</a:t>
            </a:r>
          </a:p>
          <a:p>
            <a:pPr lvl="2" eaLnBrk="1" hangingPunct="1">
              <a:lnSpc>
                <a:spcPct val="110000"/>
              </a:lnSpc>
              <a:tabLst>
                <a:tab pos="4391025" algn="l"/>
              </a:tabLst>
            </a:pPr>
            <a:r>
              <a:rPr lang="en-US" altLang="ko-KR" sz="2000" dirty="0" smtClean="0">
                <a:ea typeface="맑은 고딕" panose="020B0503020000020004" pitchFamily="50" charset="-127"/>
              </a:rPr>
              <a:t> </a:t>
            </a:r>
            <a:r>
              <a:rPr lang="ko-KR" altLang="en-US" sz="2000" dirty="0" smtClean="0">
                <a:ea typeface="맑은 고딕" panose="020B0503020000020004" pitchFamily="50" charset="-127"/>
              </a:rPr>
              <a:t>영상 내 모든 </a:t>
            </a:r>
            <a:r>
              <a:rPr lang="ko-KR" altLang="en-US" sz="2000" dirty="0" err="1" smtClean="0">
                <a:ea typeface="맑은 고딕" panose="020B0503020000020004" pitchFamily="50" charset="-127"/>
              </a:rPr>
              <a:t>화소</a:t>
            </a:r>
            <a:r>
              <a:rPr lang="ko-KR" altLang="en-US" sz="2000" dirty="0" smtClean="0">
                <a:ea typeface="맑은 고딕" panose="020B0503020000020004" pitchFamily="50" charset="-127"/>
              </a:rPr>
              <a:t> 값을 가져와 행렬 </a:t>
            </a:r>
            <a:r>
              <a:rPr lang="en-US" altLang="ko-KR" sz="2000" dirty="0" smtClean="0">
                <a:ea typeface="맑은 고딕" panose="020B0503020000020004" pitchFamily="50" charset="-127"/>
              </a:rPr>
              <a:t>image </a:t>
            </a:r>
            <a:r>
              <a:rPr lang="ko-KR" altLang="en-US" sz="2000" dirty="0" smtClean="0">
                <a:ea typeface="맑은 고딕" panose="020B0503020000020004" pitchFamily="50" charset="-127"/>
              </a:rPr>
              <a:t>로 저장</a:t>
            </a:r>
            <a:endParaRPr lang="en-US" altLang="ko-KR" sz="2000" dirty="0" smtClean="0">
              <a:ea typeface="맑은 고딕" panose="020B0503020000020004" pitchFamily="50" charset="-127"/>
            </a:endParaRPr>
          </a:p>
          <a:p>
            <a:pPr lvl="2" eaLnBrk="1" hangingPunct="1">
              <a:lnSpc>
                <a:spcPct val="110000"/>
              </a:lnSpc>
              <a:tabLst>
                <a:tab pos="4391025" algn="l"/>
              </a:tabLst>
            </a:pPr>
            <a:r>
              <a:rPr lang="ko-KR" altLang="en-US" sz="2000" dirty="0" smtClean="0">
                <a:ea typeface="맑은 고딕" panose="020B0503020000020004" pitchFamily="50" charset="-127"/>
              </a:rPr>
              <a:t>다양한 포맷</a:t>
            </a:r>
            <a:r>
              <a:rPr lang="en-US" altLang="ko-KR" sz="2000" dirty="0" smtClean="0">
                <a:ea typeface="맑은 고딕" panose="020B0503020000020004" pitchFamily="50" charset="-127"/>
              </a:rPr>
              <a:t>, bmp, jpg. </a:t>
            </a:r>
            <a:r>
              <a:rPr lang="en-US" altLang="ko-KR" sz="2000" dirty="0" err="1" smtClean="0">
                <a:ea typeface="맑은 고딕" panose="020B0503020000020004" pitchFamily="50" charset="-127"/>
              </a:rPr>
              <a:t>tif</a:t>
            </a:r>
            <a:r>
              <a:rPr lang="en-US" altLang="ko-KR" sz="2000" dirty="0" smtClean="0">
                <a:ea typeface="맑은 고딕" panose="020B0503020000020004" pitchFamily="50" charset="-127"/>
              </a:rPr>
              <a:t> </a:t>
            </a:r>
            <a:r>
              <a:rPr lang="ko-KR" altLang="en-US" sz="2000" dirty="0" smtClean="0">
                <a:ea typeface="맑은 고딕" panose="020B0503020000020004" pitchFamily="50" charset="-127"/>
              </a:rPr>
              <a:t>등 </a:t>
            </a:r>
            <a:r>
              <a:rPr lang="en-US" altLang="ko-KR" sz="2000" dirty="0" smtClean="0">
                <a:ea typeface="맑은 고딕" panose="020B0503020000020004" pitchFamily="50" charset="-127"/>
              </a:rPr>
              <a:t> </a:t>
            </a:r>
            <a:endParaRPr lang="ko-KR" altLang="en-US" sz="2000" dirty="0" smtClean="0">
              <a:ea typeface="맑은 고딕" panose="020B0503020000020004" pitchFamily="50" charset="-127"/>
            </a:endParaRP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  <a:tabLst>
                <a:tab pos="4391025" algn="l"/>
              </a:tabLst>
            </a:pPr>
            <a:r>
              <a:rPr lang="ko-KR" altLang="en-US" dirty="0" smtClean="0"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ea typeface="맑은 고딕" panose="020B0503020000020004" pitchFamily="50" charset="-127"/>
              </a:rPr>
              <a:t>&gt;&gt; [R, C, M] = size(image);</a:t>
            </a:r>
          </a:p>
          <a:p>
            <a:pPr lvl="2" eaLnBrk="1" hangingPunct="1">
              <a:lnSpc>
                <a:spcPct val="110000"/>
              </a:lnSpc>
              <a:tabLst>
                <a:tab pos="4391025" algn="l"/>
              </a:tabLst>
            </a:pPr>
            <a:r>
              <a:rPr lang="en-US" altLang="ko-KR" sz="2000" dirty="0" smtClean="0">
                <a:ea typeface="맑은 고딕" panose="020B0503020000020004" pitchFamily="50" charset="-127"/>
              </a:rPr>
              <a:t> R= row, </a:t>
            </a:r>
            <a:r>
              <a:rPr lang="ko-KR" altLang="en-US" sz="2000" dirty="0" smtClean="0">
                <a:ea typeface="맑은 고딕" panose="020B0503020000020004" pitchFamily="50" charset="-127"/>
              </a:rPr>
              <a:t>높이</a:t>
            </a:r>
            <a:r>
              <a:rPr lang="en-US" altLang="ko-KR" sz="2000" dirty="0" smtClean="0">
                <a:ea typeface="맑은 고딕" panose="020B0503020000020004" pitchFamily="50" charset="-127"/>
              </a:rPr>
              <a:t>(height), C=column, </a:t>
            </a:r>
            <a:r>
              <a:rPr lang="ko-KR" altLang="en-US" sz="2000" dirty="0" smtClean="0">
                <a:ea typeface="맑은 고딕" panose="020B0503020000020004" pitchFamily="50" charset="-127"/>
              </a:rPr>
              <a:t>너비</a:t>
            </a:r>
            <a:r>
              <a:rPr lang="en-US" altLang="ko-KR" sz="2000" dirty="0" smtClean="0">
                <a:ea typeface="맑은 고딕" panose="020B0503020000020004" pitchFamily="50" charset="-127"/>
              </a:rPr>
              <a:t>(width)</a:t>
            </a:r>
          </a:p>
          <a:p>
            <a:pPr lvl="2" eaLnBrk="1" hangingPunct="1">
              <a:lnSpc>
                <a:spcPct val="110000"/>
              </a:lnSpc>
              <a:tabLst>
                <a:tab pos="4391025" algn="l"/>
              </a:tabLst>
            </a:pPr>
            <a:r>
              <a:rPr lang="en-US" altLang="ko-KR" sz="2000" dirty="0" smtClean="0">
                <a:ea typeface="맑은 고딕" panose="020B0503020000020004" pitchFamily="50" charset="-127"/>
              </a:rPr>
              <a:t> M= color</a:t>
            </a:r>
            <a:r>
              <a:rPr lang="ko-KR" altLang="en-US" sz="2000" dirty="0" smtClean="0">
                <a:ea typeface="맑은 고딕" panose="020B0503020000020004" pitchFamily="50" charset="-127"/>
              </a:rPr>
              <a:t> </a:t>
            </a:r>
            <a:r>
              <a:rPr lang="en-US" altLang="ko-KR" sz="2000" dirty="0" smtClean="0">
                <a:ea typeface="맑은 고딕" panose="020B0503020000020004" pitchFamily="50" charset="-127"/>
              </a:rPr>
              <a:t>channels.</a:t>
            </a:r>
            <a:endParaRPr lang="ko-KR" altLang="en-US" sz="2000" dirty="0" smtClean="0">
              <a:ea typeface="맑은 고딕" panose="020B0503020000020004" pitchFamily="50" charset="-127"/>
            </a:endParaRPr>
          </a:p>
          <a:p>
            <a:pPr eaLnBrk="1" hangingPunct="1">
              <a:lnSpc>
                <a:spcPct val="110000"/>
              </a:lnSpc>
              <a:tabLst>
                <a:tab pos="4391025" algn="l"/>
              </a:tabLst>
            </a:pPr>
            <a:r>
              <a:rPr lang="ko-KR" altLang="en-US" sz="2800" dirty="0" smtClean="0">
                <a:ea typeface="맑은 고딕" panose="020B0503020000020004" pitchFamily="50" charset="-127"/>
              </a:rPr>
              <a:t> 지원 </a:t>
            </a:r>
            <a:r>
              <a:rPr lang="en-US" altLang="ko-KR" sz="2800" dirty="0" smtClean="0">
                <a:ea typeface="맑은 고딕" panose="020B0503020000020004" pitchFamily="50" charset="-127"/>
              </a:rPr>
              <a:t>format </a:t>
            </a:r>
          </a:p>
          <a:p>
            <a:pPr lvl="1" eaLnBrk="1" hangingPunct="1">
              <a:lnSpc>
                <a:spcPct val="110000"/>
              </a:lnSpc>
              <a:tabLst>
                <a:tab pos="4391025" algn="l"/>
              </a:tabLst>
            </a:pPr>
            <a:r>
              <a:rPr lang="en-US" altLang="ko-KR" dirty="0" smtClean="0">
                <a:ea typeface="맑은 고딕" panose="020B0503020000020004" pitchFamily="50" charset="-127"/>
              </a:rPr>
              <a:t> JPEG, TIFF, GIF, BMP, PNG, HDF, PCX, PPM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Matlab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영상</a:t>
            </a:r>
            <a:r>
              <a:rPr lang="en-US" altLang="ko-KR" dirty="0" smtClean="0"/>
              <a:t> </a:t>
            </a:r>
            <a:r>
              <a:rPr lang="ko-KR" altLang="en-US" dirty="0" smtClean="0"/>
              <a:t>좌표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Grayscale</a:t>
            </a:r>
          </a:p>
          <a:p>
            <a:pPr lvl="1"/>
            <a:r>
              <a:rPr lang="en-US" altLang="ko-KR" dirty="0" smtClean="0"/>
              <a:t>2 </a:t>
            </a:r>
            <a:r>
              <a:rPr lang="ko-KR" altLang="en-US" dirty="0" smtClean="0"/>
              <a:t>차원 배열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 smtClean="0"/>
              <a:t>gray_image</a:t>
            </a:r>
            <a:r>
              <a:rPr lang="en-US" altLang="ko-KR" dirty="0" smtClean="0"/>
              <a:t>(row, column)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Color</a:t>
            </a:r>
            <a:endParaRPr lang="en-US" altLang="ko-KR" dirty="0"/>
          </a:p>
          <a:p>
            <a:pPr lvl="1"/>
            <a:r>
              <a:rPr lang="en-US" altLang="ko-KR" dirty="0" smtClean="0"/>
              <a:t>3</a:t>
            </a:r>
            <a:r>
              <a:rPr lang="ko-KR" altLang="en-US" dirty="0" smtClean="0"/>
              <a:t>차원 배열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color_image</a:t>
            </a:r>
            <a:r>
              <a:rPr lang="en-US" altLang="ko-KR" dirty="0" smtClean="0"/>
              <a:t>(row, column, channel)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channel = 1, 2, 3 (R, G, B) 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나타냄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6F3F38-2CD8-4BF4-9F2D-91FBEF0475AD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24408328"/>
      </p:ext>
    </p:extLst>
  </p:cSld>
  <p:clrMapOvr>
    <a:masterClrMapping/>
  </p:clrMapOvr>
  <p:transition>
    <p:zo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0"/>
            <a:ext cx="58229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C85D3DFA-0F23-462A-B0F0-7B647193BA7D}" type="slidenum">
              <a:rPr lang="en-US" altLang="ko-KR" sz="1400" smtClean="0">
                <a:latin typeface="맑은 고딕" panose="020B0503020000020004" pitchFamily="50" charset="-127"/>
              </a:rPr>
              <a:pPr eaLnBrk="1" hangingPunct="1"/>
              <a:t>40</a:t>
            </a:fld>
            <a:endParaRPr lang="en-US" altLang="ko-KR" sz="1400" dirty="0" smtClean="0">
              <a:latin typeface="맑은 고딕" panose="020B0503020000020004" pitchFamily="50" charset="-127"/>
            </a:endParaRPr>
          </a:p>
        </p:txBody>
      </p:sp>
      <p:sp>
        <p:nvSpPr>
          <p:cNvPr id="34821" name="Oval 5"/>
          <p:cNvSpPr>
            <a:spLocks noChangeArrowheads="1"/>
          </p:cNvSpPr>
          <p:nvPr/>
        </p:nvSpPr>
        <p:spPr bwMode="auto">
          <a:xfrm>
            <a:off x="2108200" y="5257800"/>
            <a:ext cx="939800" cy="11430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2971800" y="5257800"/>
            <a:ext cx="27352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b="1" dirty="0">
                <a:solidFill>
                  <a:srgbClr val="FF0000"/>
                </a:solidFill>
                <a:ea typeface="맑은 고딕" panose="020B0503020000020004" pitchFamily="50" charset="-127"/>
              </a:rPr>
              <a:t>Color Image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B7E2B64F-9135-4FCD-9885-F5109C588100}" type="slidenum">
              <a:rPr lang="en-US" altLang="ko-KR" sz="1400" smtClean="0">
                <a:latin typeface="맑은 고딕" panose="020B0503020000020004" pitchFamily="50" charset="-127"/>
              </a:rPr>
              <a:pPr eaLnBrk="1" hangingPunct="1"/>
              <a:t>41</a:t>
            </a:fld>
            <a:endParaRPr lang="en-US" altLang="ko-KR" sz="1400" dirty="0" smtClean="0">
              <a:latin typeface="맑은 고딕" panose="020B0503020000020004" pitchFamily="50" charset="-127"/>
            </a:endParaRPr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맑은 고딕" panose="020B0503020000020004" pitchFamily="50" charset="-127"/>
              </a:rPr>
              <a:t>영상 보기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ko-KR" dirty="0" smtClean="0">
                <a:ea typeface="맑은 고딕" panose="020B0503020000020004" pitchFamily="50" charset="-127"/>
              </a:rPr>
              <a:t> </a:t>
            </a:r>
            <a:r>
              <a:rPr lang="en-US" altLang="ko-KR" dirty="0" err="1" smtClean="0">
                <a:ea typeface="맑은 고딕" panose="020B0503020000020004" pitchFamily="50" charset="-127"/>
              </a:rPr>
              <a:t>imshow.m</a:t>
            </a:r>
            <a:endParaRPr lang="en-US" altLang="ko-KR" dirty="0" smtClean="0">
              <a:ea typeface="맑은 고딕" panose="020B0503020000020004" pitchFamily="50" charset="-127"/>
            </a:endParaRPr>
          </a:p>
          <a:p>
            <a:pPr lvl="1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ko-KR" dirty="0" smtClean="0">
                <a:ea typeface="맑은 고딕" panose="020B0503020000020004" pitchFamily="50" charset="-127"/>
              </a:rPr>
              <a:t>	 &gt;&gt; image = </a:t>
            </a:r>
            <a:r>
              <a:rPr lang="en-US" altLang="ko-KR" dirty="0" err="1" smtClean="0">
                <a:ea typeface="맑은 고딕" panose="020B0503020000020004" pitchFamily="50" charset="-127"/>
              </a:rPr>
              <a:t>imread</a:t>
            </a:r>
            <a:r>
              <a:rPr lang="en-US" altLang="ko-KR" dirty="0" smtClean="0">
                <a:ea typeface="맑은 고딕" panose="020B0503020000020004" pitchFamily="50" charset="-127"/>
              </a:rPr>
              <a:t>(</a:t>
            </a:r>
            <a:r>
              <a:rPr lang="en-US" altLang="ko-KR" dirty="0" smtClean="0">
                <a:latin typeface="Times New Roman" pitchFamily="18" charset="0"/>
                <a:ea typeface="맑은 고딕" panose="020B0503020000020004" pitchFamily="50" charset="-127"/>
              </a:rPr>
              <a:t>‘</a:t>
            </a:r>
            <a:r>
              <a:rPr lang="en-US" altLang="ko-KR" dirty="0" smtClean="0">
                <a:ea typeface="맑은 고딕" panose="020B0503020000020004" pitchFamily="50" charset="-127"/>
              </a:rPr>
              <a:t>lena.jpg</a:t>
            </a:r>
            <a:r>
              <a:rPr lang="en-US" altLang="ko-KR" dirty="0" smtClean="0">
                <a:latin typeface="Times New Roman" pitchFamily="18" charset="0"/>
                <a:ea typeface="맑은 고딕" panose="020B0503020000020004" pitchFamily="50" charset="-127"/>
              </a:rPr>
              <a:t>’</a:t>
            </a:r>
            <a:r>
              <a:rPr lang="en-US" altLang="ko-KR" dirty="0" smtClean="0">
                <a:ea typeface="맑은 고딕" panose="020B0503020000020004" pitchFamily="50" charset="-127"/>
              </a:rPr>
              <a:t>);</a:t>
            </a:r>
          </a:p>
          <a:p>
            <a:pPr lvl="1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ko-KR" dirty="0" smtClean="0">
                <a:ea typeface="맑은 고딕" panose="020B0503020000020004" pitchFamily="50" charset="-127"/>
              </a:rPr>
              <a:t>    &gt;&gt; </a:t>
            </a:r>
            <a:r>
              <a:rPr lang="en-US" altLang="ko-KR" dirty="0" err="1" smtClean="0">
                <a:ea typeface="맑은 고딕" panose="020B0503020000020004" pitchFamily="50" charset="-127"/>
              </a:rPr>
              <a:t>imshow</a:t>
            </a:r>
            <a:r>
              <a:rPr lang="en-US" altLang="ko-KR" dirty="0" smtClean="0">
                <a:ea typeface="맑은 고딕" panose="020B0503020000020004" pitchFamily="50" charset="-127"/>
              </a:rPr>
              <a:t>(image);</a:t>
            </a:r>
          </a:p>
          <a:p>
            <a:pPr lvl="1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ko-KR" dirty="0" smtClean="0">
                <a:ea typeface="맑은 고딕" panose="020B0503020000020004" pitchFamily="50" charset="-127"/>
              </a:rPr>
              <a:t>    &gt;&gt; </a:t>
            </a:r>
            <a:r>
              <a:rPr lang="en-US" altLang="ko-KR" dirty="0" err="1" smtClean="0">
                <a:ea typeface="맑은 고딕" panose="020B0503020000020004" pitchFamily="50" charset="-127"/>
              </a:rPr>
              <a:t>impixelinfo</a:t>
            </a:r>
            <a:r>
              <a:rPr lang="en-US" altLang="ko-KR" dirty="0" smtClean="0">
                <a:ea typeface="맑은 고딕" panose="020B0503020000020004" pitchFamily="50" charset="-127"/>
              </a:rPr>
              <a:t/>
            </a:r>
            <a:br>
              <a:rPr lang="en-US" altLang="ko-KR" dirty="0" smtClean="0">
                <a:ea typeface="맑은 고딕" panose="020B0503020000020004" pitchFamily="50" charset="-127"/>
              </a:rPr>
            </a:br>
            <a:r>
              <a:rPr lang="en-US" altLang="ko-KR" dirty="0" smtClean="0">
                <a:ea typeface="맑은 고딕" panose="020B0503020000020004" pitchFamily="50" charset="-127"/>
              </a:rPr>
              <a:t>       	% </a:t>
            </a:r>
            <a:r>
              <a:rPr lang="ko-KR" altLang="en-US" dirty="0" smtClean="0">
                <a:ea typeface="맑은 고딕" panose="020B0503020000020004" pitchFamily="50" charset="-127"/>
              </a:rPr>
              <a:t>마우스 커서 위치의 </a:t>
            </a:r>
            <a:r>
              <a:rPr lang="ko-KR" altLang="en-US" dirty="0" err="1" smtClean="0">
                <a:ea typeface="맑은 고딕" panose="020B0503020000020004" pitchFamily="50" charset="-127"/>
              </a:rPr>
              <a:t>화소값</a:t>
            </a:r>
            <a:r>
              <a:rPr lang="ko-KR" altLang="en-US" dirty="0" smtClean="0">
                <a:ea typeface="맑은 고딕" panose="020B0503020000020004" pitchFamily="50" charset="-127"/>
              </a:rPr>
              <a:t> 표시</a:t>
            </a:r>
            <a:r>
              <a:rPr lang="en-US" altLang="ko-KR" dirty="0" smtClean="0">
                <a:ea typeface="맑은 고딕" panose="020B0503020000020004" pitchFamily="50" charset="-127"/>
              </a:rPr>
              <a:t/>
            </a:r>
            <a:br>
              <a:rPr lang="en-US" altLang="ko-KR" dirty="0" smtClean="0">
                <a:ea typeface="맑은 고딕" panose="020B0503020000020004" pitchFamily="50" charset="-127"/>
              </a:rPr>
            </a:br>
            <a:r>
              <a:rPr lang="en-US" altLang="ko-KR" dirty="0" smtClean="0">
                <a:ea typeface="맑은 고딕" panose="020B0503020000020004" pitchFamily="50" charset="-127"/>
              </a:rPr>
              <a:t>	     	% </a:t>
            </a:r>
            <a:r>
              <a:rPr lang="ko-KR" altLang="en-US" dirty="0" smtClean="0">
                <a:ea typeface="맑은 고딕" panose="020B0503020000020004" pitchFamily="50" charset="-127"/>
              </a:rPr>
              <a:t>위치 </a:t>
            </a:r>
            <a:r>
              <a:rPr lang="en-US" altLang="ko-KR" dirty="0" smtClean="0">
                <a:ea typeface="맑은 고딕" panose="020B0503020000020004" pitchFamily="50" charset="-127"/>
              </a:rPr>
              <a:t>(x, y) </a:t>
            </a:r>
            <a:r>
              <a:rPr lang="ko-KR" altLang="en-US" dirty="0" smtClean="0">
                <a:ea typeface="맑은 고딕" panose="020B0503020000020004" pitchFamily="50" charset="-127"/>
              </a:rPr>
              <a:t>좌표</a:t>
            </a:r>
            <a:r>
              <a:rPr lang="en-US" altLang="ko-KR" dirty="0" smtClean="0">
                <a:ea typeface="맑은 고딕" panose="020B0503020000020004" pitchFamily="50" charset="-127"/>
              </a:rPr>
              <a:t>, </a:t>
            </a:r>
            <a:br>
              <a:rPr lang="en-US" altLang="ko-KR" dirty="0" smtClean="0">
                <a:ea typeface="맑은 고딕" panose="020B0503020000020004" pitchFamily="50" charset="-127"/>
              </a:rPr>
            </a:br>
            <a:r>
              <a:rPr lang="en-US" altLang="ko-KR" dirty="0" smtClean="0">
                <a:ea typeface="맑은 고딕" panose="020B0503020000020004" pitchFamily="50" charset="-127"/>
              </a:rPr>
              <a:t>		% </a:t>
            </a:r>
            <a:r>
              <a:rPr lang="ko-KR" altLang="en-US" dirty="0" err="1" smtClean="0">
                <a:ea typeface="맑은 고딕" panose="020B0503020000020004" pitchFamily="50" charset="-127"/>
              </a:rPr>
              <a:t>좌상단</a:t>
            </a:r>
            <a:r>
              <a:rPr lang="ko-KR" altLang="en-US" dirty="0" smtClean="0">
                <a:ea typeface="맑은 고딕" panose="020B0503020000020004" pitchFamily="50" charset="-127"/>
              </a:rPr>
              <a:t> 원점</a:t>
            </a:r>
            <a:r>
              <a:rPr lang="en-US" altLang="ko-KR" dirty="0" smtClean="0">
                <a:ea typeface="맑은 고딕" panose="020B0503020000020004" pitchFamily="50" charset="-127"/>
              </a:rPr>
              <a:t>, x: </a:t>
            </a:r>
            <a:r>
              <a:rPr lang="ko-KR" altLang="en-US" dirty="0" smtClean="0">
                <a:ea typeface="맑은 고딕" panose="020B0503020000020004" pitchFamily="50" charset="-127"/>
              </a:rPr>
              <a:t>좌  </a:t>
            </a:r>
            <a:r>
              <a:rPr lang="en-US" altLang="ko-KR" dirty="0" smtClean="0">
                <a:ea typeface="맑은 고딕" panose="020B0503020000020004" pitchFamily="50" charset="-127"/>
              </a:rPr>
              <a:t>y: </a:t>
            </a:r>
            <a:r>
              <a:rPr lang="ko-KR" altLang="en-US" dirty="0" smtClean="0">
                <a:ea typeface="맑은 고딕" panose="020B0503020000020004" pitchFamily="50" charset="-127"/>
              </a:rPr>
              <a:t>하 방향</a:t>
            </a:r>
            <a:r>
              <a:rPr lang="en-US" altLang="ko-KR" dirty="0" smtClean="0">
                <a:ea typeface="맑은 고딕" panose="020B0503020000020004" pitchFamily="50" charset="-127"/>
              </a:rPr>
              <a:t/>
            </a:r>
            <a:br>
              <a:rPr lang="en-US" altLang="ko-KR" dirty="0" smtClean="0">
                <a:ea typeface="맑은 고딕" panose="020B0503020000020004" pitchFamily="50" charset="-127"/>
              </a:rPr>
            </a:br>
            <a:r>
              <a:rPr lang="en-US" altLang="ko-KR" dirty="0" smtClean="0">
                <a:ea typeface="맑은 고딕" panose="020B0503020000020004" pitchFamily="50" charset="-127"/>
              </a:rPr>
              <a:t>		</a:t>
            </a:r>
            <a:r>
              <a:rPr lang="en-US" altLang="ko-KR" dirty="0" smtClean="0">
                <a:solidFill>
                  <a:srgbClr val="C00000"/>
                </a:solidFill>
                <a:ea typeface="맑은 고딕" panose="020B0503020000020004" pitchFamily="50" charset="-127"/>
              </a:rPr>
              <a:t>% </a:t>
            </a:r>
            <a:r>
              <a:rPr lang="ko-KR" altLang="en-US" dirty="0" smtClean="0">
                <a:solidFill>
                  <a:srgbClr val="C00000"/>
                </a:solidFill>
                <a:ea typeface="맑은 고딕" panose="020B0503020000020004" pitchFamily="50" charset="-127"/>
              </a:rPr>
              <a:t>주의</a:t>
            </a:r>
            <a:r>
              <a:rPr lang="en-US" altLang="ko-KR" dirty="0" smtClean="0">
                <a:solidFill>
                  <a:srgbClr val="C00000"/>
                </a:solidFill>
                <a:ea typeface="맑은 고딕" panose="020B0503020000020004" pitchFamily="50" charset="-127"/>
              </a:rPr>
              <a:t>! </a:t>
            </a:r>
            <a:r>
              <a:rPr lang="ko-KR" altLang="en-US" dirty="0" smtClean="0">
                <a:solidFill>
                  <a:srgbClr val="C00000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ea typeface="맑은 고딕" panose="020B0503020000020004" pitchFamily="50" charset="-127"/>
              </a:rPr>
              <a:t>index (r, c) </a:t>
            </a:r>
            <a:r>
              <a:rPr lang="ko-KR" altLang="en-US" dirty="0" smtClean="0">
                <a:solidFill>
                  <a:srgbClr val="C00000"/>
                </a:solidFill>
                <a:ea typeface="맑은 고딕" panose="020B0503020000020004" pitchFamily="50" charset="-127"/>
              </a:rPr>
              <a:t>와는 다름</a:t>
            </a:r>
            <a:r>
              <a:rPr lang="en-US" altLang="ko-KR" dirty="0" smtClean="0">
                <a:solidFill>
                  <a:srgbClr val="C00000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ea typeface="맑은 고딕" panose="020B0503020000020004" pitchFamily="50" charset="-127"/>
              </a:rPr>
              <a:t>		</a:t>
            </a:r>
            <a:endParaRPr lang="ko-KR" altLang="en-US" dirty="0" smtClean="0">
              <a:ea typeface="맑은 고딕" panose="020B0503020000020004" pitchFamily="50" charset="-127"/>
            </a:endParaRPr>
          </a:p>
          <a:p>
            <a:pPr lvl="1" eaLnBrk="1" hangingPunct="1"/>
            <a:endParaRPr lang="en-US" altLang="ko-KR" dirty="0" smtClean="0"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909ED702-7BEE-4DB7-B67F-287C59A20B20}" type="slidenum">
              <a:rPr lang="en-US" altLang="ko-KR" sz="1400" smtClean="0">
                <a:latin typeface="맑은 고딕" panose="020B0503020000020004" pitchFamily="50" charset="-127"/>
              </a:rPr>
              <a:pPr eaLnBrk="1" hangingPunct="1"/>
              <a:t>42</a:t>
            </a:fld>
            <a:endParaRPr lang="en-US" altLang="ko-KR" sz="1400" dirty="0" smtClean="0">
              <a:latin typeface="맑은 고딕" panose="020B0503020000020004" pitchFamily="50" charset="-127"/>
            </a:endParaRPr>
          </a:p>
        </p:txBody>
      </p:sp>
      <p:pic>
        <p:nvPicPr>
          <p:cNvPr id="3686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914525"/>
            <a:ext cx="3257550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err="1" smtClean="0">
                <a:ea typeface="맑은 고딕" panose="020B0503020000020004" pitchFamily="50" charset="-127"/>
              </a:rPr>
              <a:t>imshow</a:t>
            </a:r>
            <a:endParaRPr lang="ko-KR" altLang="en-US" dirty="0" smtClean="0">
              <a:ea typeface="맑은 고딕" panose="020B0503020000020004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635629" y="1914525"/>
            <a:ext cx="3409821" cy="3648075"/>
            <a:chOff x="4635629" y="1914525"/>
            <a:chExt cx="3409821" cy="3648075"/>
          </a:xfrm>
        </p:grpSpPr>
        <p:pic>
          <p:nvPicPr>
            <p:cNvPr id="36868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7900" y="1914525"/>
              <a:ext cx="3257550" cy="3648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" name="직선 화살표 연결선 3"/>
            <p:cNvCxnSpPr/>
            <p:nvPr/>
          </p:nvCxnSpPr>
          <p:spPr bwMode="auto">
            <a:xfrm>
              <a:off x="5410200" y="2743200"/>
              <a:ext cx="0" cy="13716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10" name="직선 화살표 연결선 9"/>
            <p:cNvCxnSpPr/>
            <p:nvPr/>
          </p:nvCxnSpPr>
          <p:spPr bwMode="auto">
            <a:xfrm>
              <a:off x="5410200" y="2743200"/>
              <a:ext cx="17526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6" name="직사각형 5"/>
            <p:cNvSpPr/>
            <p:nvPr/>
          </p:nvSpPr>
          <p:spPr>
            <a:xfrm>
              <a:off x="7252445" y="2481590"/>
              <a:ext cx="36260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228099" y="3962400"/>
              <a:ext cx="3642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/>
                <a:t>y</a:t>
              </a:r>
              <a:endParaRPr lang="ko-KR" altLang="en-US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635629" y="2349690"/>
              <a:ext cx="118494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ea typeface="맑은 고딕" panose="020B0503020000020004" pitchFamily="50" charset="-127"/>
                </a:rPr>
                <a:t>(0, 0) </a:t>
              </a:r>
              <a:endParaRPr lang="ko-KR" altLang="en-US" dirty="0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4535583" y="5946333"/>
            <a:ext cx="18810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ea typeface="맑은 고딕" panose="020B0503020000020004" pitchFamily="50" charset="-127"/>
              </a:rPr>
              <a:t>impixelinfo</a:t>
            </a:r>
            <a:endParaRPr lang="ko-KR" altLang="en-US" dirty="0"/>
          </a:p>
        </p:txBody>
      </p:sp>
      <p:sp>
        <p:nvSpPr>
          <p:cNvPr id="11" name="아래쪽 화살표 10"/>
          <p:cNvSpPr/>
          <p:nvPr/>
        </p:nvSpPr>
        <p:spPr bwMode="auto">
          <a:xfrm flipV="1">
            <a:off x="5410200" y="5533924"/>
            <a:ext cx="228600" cy="414816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a typeface="맑은 고딕" panose="020B0503020000020004" pitchFamily="50" charset="-127"/>
              </a:rPr>
              <a:t>영상 데이터</a:t>
            </a:r>
          </a:p>
        </p:txBody>
      </p:sp>
      <p:sp>
        <p:nvSpPr>
          <p:cNvPr id="3789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ea typeface="맑은 고딕" panose="020B0503020000020004" pitchFamily="50" charset="-127"/>
              </a:rPr>
              <a:t>Grayscale image: </a:t>
            </a:r>
          </a:p>
          <a:p>
            <a:pPr lvl="1"/>
            <a:r>
              <a:rPr lang="en-US" altLang="ko-KR" dirty="0" smtClean="0">
                <a:ea typeface="맑은 고딕" panose="020B0503020000020004" pitchFamily="50" charset="-127"/>
              </a:rPr>
              <a:t>2</a:t>
            </a:r>
            <a:r>
              <a:rPr lang="ko-KR" altLang="en-US" dirty="0" smtClean="0">
                <a:ea typeface="맑은 고딕" panose="020B0503020000020004" pitchFamily="50" charset="-127"/>
              </a:rPr>
              <a:t>차원 </a:t>
            </a:r>
            <a:r>
              <a:rPr lang="en-US" altLang="ko-KR" dirty="0" smtClean="0">
                <a:ea typeface="맑은 고딕" panose="020B0503020000020004" pitchFamily="50" charset="-127"/>
              </a:rPr>
              <a:t>array </a:t>
            </a:r>
            <a:br>
              <a:rPr lang="en-US" altLang="ko-KR" dirty="0" smtClean="0">
                <a:ea typeface="맑은 고딕" panose="020B0503020000020004" pitchFamily="50" charset="-127"/>
              </a:rPr>
            </a:br>
            <a:r>
              <a:rPr lang="ko-KR" altLang="en-US" dirty="0" smtClean="0">
                <a:ea typeface="맑은 고딕" panose="020B0503020000020004" pitchFamily="50" charset="-127"/>
              </a:rPr>
              <a:t>예</a:t>
            </a:r>
            <a:r>
              <a:rPr lang="en-US" altLang="ko-KR" dirty="0" smtClean="0">
                <a:ea typeface="맑은 고딕" panose="020B0503020000020004" pitchFamily="50" charset="-127"/>
              </a:rPr>
              <a:t>) </a:t>
            </a:r>
            <a:r>
              <a:rPr lang="en-US" altLang="ko-KR" dirty="0" err="1" smtClean="0">
                <a:ea typeface="맑은 고딕" panose="020B0503020000020004" pitchFamily="50" charset="-127"/>
              </a:rPr>
              <a:t>lenagrgay</a:t>
            </a:r>
            <a:r>
              <a:rPr lang="en-US" altLang="ko-KR" dirty="0" smtClean="0">
                <a:ea typeface="맑은 고딕" panose="020B0503020000020004" pitchFamily="50" charset="-127"/>
              </a:rPr>
              <a:t>(r, c)</a:t>
            </a:r>
          </a:p>
          <a:p>
            <a:endParaRPr lang="en-US" altLang="ko-KR" dirty="0" smtClean="0">
              <a:ea typeface="맑은 고딕" panose="020B0503020000020004" pitchFamily="50" charset="-127"/>
            </a:endParaRPr>
          </a:p>
          <a:p>
            <a:r>
              <a:rPr lang="en-US" altLang="ko-KR" dirty="0" smtClean="0">
                <a:ea typeface="맑은 고딕" panose="020B0503020000020004" pitchFamily="50" charset="-127"/>
              </a:rPr>
              <a:t>Color image: </a:t>
            </a:r>
          </a:p>
          <a:p>
            <a:pPr lvl="1"/>
            <a:r>
              <a:rPr lang="en-US" altLang="ko-KR" dirty="0" smtClean="0">
                <a:ea typeface="맑은 고딕" panose="020B0503020000020004" pitchFamily="50" charset="-127"/>
              </a:rPr>
              <a:t>3</a:t>
            </a:r>
            <a:r>
              <a:rPr lang="ko-KR" altLang="en-US" dirty="0" smtClean="0">
                <a:ea typeface="맑은 고딕" panose="020B0503020000020004" pitchFamily="50" charset="-127"/>
              </a:rPr>
              <a:t>차원 </a:t>
            </a:r>
            <a:r>
              <a:rPr lang="en-US" altLang="ko-KR" dirty="0" smtClean="0">
                <a:ea typeface="맑은 고딕" panose="020B0503020000020004" pitchFamily="50" charset="-127"/>
              </a:rPr>
              <a:t>array</a:t>
            </a:r>
            <a:br>
              <a:rPr lang="en-US" altLang="ko-KR" dirty="0" smtClean="0">
                <a:ea typeface="맑은 고딕" panose="020B0503020000020004" pitchFamily="50" charset="-127"/>
              </a:rPr>
            </a:br>
            <a:r>
              <a:rPr lang="ko-KR" altLang="en-US" dirty="0" smtClean="0">
                <a:ea typeface="맑은 고딕" panose="020B0503020000020004" pitchFamily="50" charset="-127"/>
              </a:rPr>
              <a:t>예</a:t>
            </a:r>
            <a:r>
              <a:rPr lang="en-US" altLang="ko-KR" dirty="0" smtClean="0">
                <a:ea typeface="맑은 고딕" panose="020B0503020000020004" pitchFamily="50" charset="-127"/>
              </a:rPr>
              <a:t>) </a:t>
            </a:r>
            <a:r>
              <a:rPr lang="en-US" altLang="ko-KR" dirty="0" err="1" smtClean="0">
                <a:ea typeface="맑은 고딕" panose="020B0503020000020004" pitchFamily="50" charset="-127"/>
              </a:rPr>
              <a:t>lena</a:t>
            </a:r>
            <a:r>
              <a:rPr lang="en-US" altLang="ko-KR" dirty="0" smtClean="0">
                <a:ea typeface="맑은 고딕" panose="020B0503020000020004" pitchFamily="50" charset="-127"/>
              </a:rPr>
              <a:t>(r, c, m), </a:t>
            </a:r>
            <a:br>
              <a:rPr lang="en-US" altLang="ko-KR" dirty="0" smtClean="0">
                <a:ea typeface="맑은 고딕" panose="020B0503020000020004" pitchFamily="50" charset="-127"/>
              </a:rPr>
            </a:br>
            <a:r>
              <a:rPr lang="en-US" altLang="ko-KR" dirty="0" smtClean="0">
                <a:ea typeface="맑은 고딕" panose="020B0503020000020004" pitchFamily="50" charset="-127"/>
              </a:rPr>
              <a:t>m = 1, 2, 3 represents </a:t>
            </a:r>
            <a:br>
              <a:rPr lang="en-US" altLang="ko-KR" dirty="0" smtClean="0">
                <a:ea typeface="맑은 고딕" panose="020B0503020000020004" pitchFamily="50" charset="-127"/>
              </a:rPr>
            </a:br>
            <a:r>
              <a:rPr lang="en-US" altLang="ko-KR" dirty="0" smtClean="0">
                <a:ea typeface="맑은 고딕" panose="020B0503020000020004" pitchFamily="50" charset="-127"/>
              </a:rPr>
              <a:t>r, g, b channel. </a:t>
            </a:r>
            <a:endParaRPr lang="ko-KR" altLang="en-US" dirty="0" smtClean="0">
              <a:ea typeface="맑은 고딕" panose="020B0503020000020004" pitchFamily="50" charset="-127"/>
            </a:endParaRPr>
          </a:p>
        </p:txBody>
      </p:sp>
      <p:sp>
        <p:nvSpPr>
          <p:cNvPr id="3789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EE0AC432-2A8A-4798-88BB-2202D6AC4D98}" type="slidenum">
              <a:rPr lang="en-US" altLang="ko-KR" sz="1400" smtClean="0"/>
              <a:pPr eaLnBrk="1" hangingPunct="1"/>
              <a:t>43</a:t>
            </a:fld>
            <a:endParaRPr lang="en-US" altLang="ko-KR" sz="1400" dirty="0" smtClean="0"/>
          </a:p>
        </p:txBody>
      </p:sp>
      <p:grpSp>
        <p:nvGrpSpPr>
          <p:cNvPr id="37895" name="그룹 21"/>
          <p:cNvGrpSpPr>
            <a:grpSpLocks noChangeAspect="1"/>
          </p:cNvGrpSpPr>
          <p:nvPr/>
        </p:nvGrpSpPr>
        <p:grpSpPr bwMode="auto">
          <a:xfrm>
            <a:off x="5276850" y="1508125"/>
            <a:ext cx="2820988" cy="4260850"/>
            <a:chOff x="3276600" y="2689816"/>
            <a:chExt cx="2292668" cy="3462645"/>
          </a:xfrm>
        </p:grpSpPr>
        <p:cxnSp>
          <p:nvCxnSpPr>
            <p:cNvPr id="37897" name="직선 화살표 연결선 16"/>
            <p:cNvCxnSpPr>
              <a:cxnSpLocks noChangeShapeType="1"/>
            </p:cNvCxnSpPr>
            <p:nvPr/>
          </p:nvCxnSpPr>
          <p:spPr bwMode="auto">
            <a:xfrm flipV="1">
              <a:off x="3429001" y="3037171"/>
              <a:ext cx="723900" cy="470485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7898" name="그룹 15"/>
            <p:cNvGrpSpPr>
              <a:grpSpLocks/>
            </p:cNvGrpSpPr>
            <p:nvPr/>
          </p:nvGrpSpPr>
          <p:grpSpPr bwMode="auto">
            <a:xfrm>
              <a:off x="3276600" y="3213036"/>
              <a:ext cx="2292668" cy="2939425"/>
              <a:chOff x="685800" y="1751951"/>
              <a:chExt cx="2292668" cy="2939425"/>
            </a:xfrm>
          </p:grpSpPr>
          <p:pic>
            <p:nvPicPr>
              <p:cNvPr id="37900" name="Picture 6" descr="lena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4568" y="2170426"/>
                <a:ext cx="1993900" cy="25209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37901" name="그룹 12"/>
              <p:cNvGrpSpPr>
                <a:grpSpLocks/>
              </p:cNvGrpSpPr>
              <p:nvPr/>
            </p:nvGrpSpPr>
            <p:grpSpPr bwMode="auto">
              <a:xfrm>
                <a:off x="838199" y="2046571"/>
                <a:ext cx="1447800" cy="1295400"/>
                <a:chOff x="906379" y="2021588"/>
                <a:chExt cx="1371600" cy="1066800"/>
              </a:xfrm>
            </p:grpSpPr>
            <p:cxnSp>
              <p:nvCxnSpPr>
                <p:cNvPr id="37904" name="직선 화살표 연결선 8"/>
                <p:cNvCxnSpPr>
                  <a:cxnSpLocks noChangeShapeType="1"/>
                </p:cNvCxnSpPr>
                <p:nvPr/>
              </p:nvCxnSpPr>
              <p:spPr bwMode="auto">
                <a:xfrm>
                  <a:off x="906379" y="2021588"/>
                  <a:ext cx="1371600" cy="0"/>
                </a:xfrm>
                <a:prstGeom prst="straightConnector1">
                  <a:avLst/>
                </a:prstGeom>
                <a:noFill/>
                <a:ln w="28575" algn="ctr">
                  <a:solidFill>
                    <a:schemeClr val="tx1"/>
                  </a:solidFill>
                  <a:miter lim="800000"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7905" name="직선 화살표 연결선 9"/>
                <p:cNvCxnSpPr>
                  <a:cxnSpLocks noChangeShapeType="1"/>
                </p:cNvCxnSpPr>
                <p:nvPr/>
              </p:nvCxnSpPr>
              <p:spPr bwMode="auto">
                <a:xfrm>
                  <a:off x="906379" y="2021588"/>
                  <a:ext cx="0" cy="1066800"/>
                </a:xfrm>
                <a:prstGeom prst="straightConnector1">
                  <a:avLst/>
                </a:prstGeom>
                <a:noFill/>
                <a:ln w="28575" algn="ctr">
                  <a:solidFill>
                    <a:schemeClr val="tx1"/>
                  </a:solidFill>
                  <a:miter lim="800000"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37902" name="TextBox 13"/>
              <p:cNvSpPr txBox="1">
                <a:spLocks noChangeArrowheads="1"/>
              </p:cNvSpPr>
              <p:nvPr/>
            </p:nvSpPr>
            <p:spPr bwMode="auto">
              <a:xfrm>
                <a:off x="685800" y="3274037"/>
                <a:ext cx="457200" cy="425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altLang="ko-KR" dirty="0">
                    <a:ea typeface="맑은 고딕" panose="020B0503020000020004" pitchFamily="50" charset="-127"/>
                  </a:rPr>
                  <a:t>r</a:t>
                </a:r>
                <a:endParaRPr lang="ko-KR" altLang="en-US" dirty="0">
                  <a:ea typeface="맑은 고딕" panose="020B0503020000020004" pitchFamily="50" charset="-127"/>
                </a:endParaRPr>
              </a:p>
            </p:txBody>
          </p:sp>
          <p:sp>
            <p:nvSpPr>
              <p:cNvPr id="37903" name="TextBox 14"/>
              <p:cNvSpPr txBox="1">
                <a:spLocks noChangeArrowheads="1"/>
              </p:cNvSpPr>
              <p:nvPr/>
            </p:nvSpPr>
            <p:spPr bwMode="auto">
              <a:xfrm>
                <a:off x="2251710" y="1751951"/>
                <a:ext cx="457200" cy="425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altLang="ko-KR" dirty="0">
                    <a:ea typeface="맑은 고딕" panose="020B0503020000020004" pitchFamily="50" charset="-127"/>
                  </a:rPr>
                  <a:t>c</a:t>
                </a:r>
                <a:endParaRPr lang="ko-KR" altLang="en-US" dirty="0"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37899" name="직사각형 19"/>
            <p:cNvSpPr>
              <a:spLocks noChangeArrowheads="1"/>
            </p:cNvSpPr>
            <p:nvPr/>
          </p:nvSpPr>
          <p:spPr bwMode="auto">
            <a:xfrm>
              <a:off x="4152899" y="2689816"/>
              <a:ext cx="395005" cy="425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dirty="0">
                  <a:ea typeface="맑은 고딕" panose="020B0503020000020004" pitchFamily="50" charset="-127"/>
                </a:rPr>
                <a:t>m</a:t>
              </a:r>
              <a:endParaRPr lang="ko-KR" altLang="en-US" dirty="0">
                <a:ea typeface="맑은 고딕" panose="020B0503020000020004" pitchFamily="50" charset="-127"/>
              </a:endParaRPr>
            </a:p>
          </p:txBody>
        </p:sp>
      </p:grpSp>
      <p:sp>
        <p:nvSpPr>
          <p:cNvPr id="37896" name="직사각형 19"/>
          <p:cNvSpPr>
            <a:spLocks noChangeArrowheads="1"/>
          </p:cNvSpPr>
          <p:nvPr/>
        </p:nvSpPr>
        <p:spPr bwMode="auto">
          <a:xfrm>
            <a:off x="5164138" y="2212975"/>
            <a:ext cx="3810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dirty="0">
                <a:ea typeface="맑은 고딕" panose="020B0503020000020004" pitchFamily="50" charset="-127"/>
              </a:rPr>
              <a:t>0</a:t>
            </a:r>
            <a:endParaRPr lang="ko-KR" altLang="en-US" dirty="0"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맑은 고딕" panose="020B0503020000020004" pitchFamily="50" charset="-127"/>
              </a:rPr>
              <a:t>Color Channel</a:t>
            </a:r>
            <a:endParaRPr lang="ko-KR" altLang="en-US" dirty="0" smtClean="0">
              <a:ea typeface="맑은 고딕" panose="020B0503020000020004" pitchFamily="50" charset="-127"/>
            </a:endParaRPr>
          </a:p>
        </p:txBody>
      </p:sp>
      <p:sp>
        <p:nvSpPr>
          <p:cNvPr id="3789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Clr>
                <a:schemeClr val="folHlink"/>
              </a:buClr>
              <a:buSzPct val="60000"/>
              <a:buNone/>
            </a:pPr>
            <a:r>
              <a:rPr lang="ko-KR" altLang="en-US" dirty="0" smtClean="0">
                <a:ea typeface="맑은 고딕" panose="020B0503020000020004" pitchFamily="50" charset="-127"/>
              </a:rPr>
              <a:t>예</a:t>
            </a:r>
            <a:r>
              <a:rPr lang="en-US" altLang="ko-KR" dirty="0">
                <a:ea typeface="맑은 고딕" panose="020B0503020000020004" pitchFamily="50" charset="-127"/>
              </a:rPr>
              <a:t>) % baboon: color image</a:t>
            </a:r>
          </a:p>
          <a:p>
            <a:pPr marL="0" lvl="1" indent="0">
              <a:buClr>
                <a:schemeClr val="folHlink"/>
              </a:buClr>
              <a:buSzPct val="60000"/>
              <a:buNone/>
            </a:pPr>
            <a:r>
              <a:rPr lang="en-US" altLang="ko-KR" dirty="0" smtClean="0">
                <a:ea typeface="맑은 고딕" panose="020B0503020000020004" pitchFamily="50" charset="-127"/>
              </a:rPr>
              <a:t>baboon = </a:t>
            </a:r>
            <a:r>
              <a:rPr lang="en-US" altLang="ko-KR" dirty="0" err="1">
                <a:ea typeface="맑은 고딕" panose="020B0503020000020004" pitchFamily="50" charset="-127"/>
              </a:rPr>
              <a:t>imread</a:t>
            </a:r>
            <a:r>
              <a:rPr lang="en-US" altLang="ko-KR" dirty="0" smtClean="0">
                <a:ea typeface="맑은 고딕" panose="020B0503020000020004" pitchFamily="50" charset="-127"/>
              </a:rPr>
              <a:t>(</a:t>
            </a:r>
            <a:r>
              <a:rPr lang="en-US" altLang="ko-KR" dirty="0" smtClean="0">
                <a:latin typeface="Times New Roman" pitchFamily="18" charset="0"/>
                <a:ea typeface="맑은 고딕" panose="020B0503020000020004" pitchFamily="50" charset="-127"/>
              </a:rPr>
              <a:t>‘</a:t>
            </a:r>
            <a:r>
              <a:rPr lang="en-US" altLang="ko-KR" dirty="0">
                <a:ea typeface="맑은 고딕" panose="020B0503020000020004" pitchFamily="50" charset="-127"/>
              </a:rPr>
              <a:t>baboon</a:t>
            </a:r>
            <a:r>
              <a:rPr lang="en-US" altLang="ko-KR" dirty="0" smtClean="0">
                <a:ea typeface="맑은 고딕" panose="020B0503020000020004" pitchFamily="50" charset="-127"/>
              </a:rPr>
              <a:t>.jpg</a:t>
            </a:r>
            <a:r>
              <a:rPr lang="en-US" altLang="ko-KR" dirty="0" smtClean="0">
                <a:latin typeface="Times New Roman" pitchFamily="18" charset="0"/>
                <a:ea typeface="맑은 고딕" panose="020B0503020000020004" pitchFamily="50" charset="-127"/>
              </a:rPr>
              <a:t>’</a:t>
            </a:r>
            <a:r>
              <a:rPr lang="en-US" altLang="ko-KR" dirty="0" smtClean="0">
                <a:ea typeface="맑은 고딕" panose="020B0503020000020004" pitchFamily="50" charset="-127"/>
              </a:rPr>
              <a:t>);</a:t>
            </a:r>
          </a:p>
          <a:p>
            <a:pPr marL="0" indent="0">
              <a:buNone/>
            </a:pPr>
            <a:r>
              <a:rPr lang="en-US" altLang="ko-KR" dirty="0" smtClean="0">
                <a:ea typeface="맑은 고딕" panose="020B0503020000020004" pitchFamily="50" charset="-127"/>
              </a:rPr>
              <a:t>% color channel </a:t>
            </a:r>
            <a:r>
              <a:rPr lang="ko-KR" altLang="en-US" dirty="0" smtClean="0">
                <a:ea typeface="맑은 고딕" panose="020B0503020000020004" pitchFamily="50" charset="-127"/>
              </a:rPr>
              <a:t>추출</a:t>
            </a:r>
            <a:endParaRPr lang="en-US" altLang="ko-KR" dirty="0"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dirty="0" smtClean="0">
                <a:ea typeface="맑은 고딕" panose="020B0503020000020004" pitchFamily="50" charset="-127"/>
              </a:rPr>
              <a:t>&gt;&gt; </a:t>
            </a:r>
            <a:r>
              <a:rPr lang="en-US" altLang="ko-KR" dirty="0" err="1">
                <a:ea typeface="맑은 고딕" panose="020B0503020000020004" pitchFamily="50" charset="-127"/>
              </a:rPr>
              <a:t>red_channel</a:t>
            </a:r>
            <a:r>
              <a:rPr lang="en-US" altLang="ko-KR" dirty="0">
                <a:ea typeface="맑은 고딕" panose="020B0503020000020004" pitchFamily="50" charset="-127"/>
              </a:rPr>
              <a:t> = baboon(:, :, 1)</a:t>
            </a:r>
          </a:p>
          <a:p>
            <a:pPr marL="0" indent="0">
              <a:buNone/>
            </a:pPr>
            <a:r>
              <a:rPr lang="en-US" altLang="ko-KR" dirty="0">
                <a:ea typeface="맑은 고딕" panose="020B0503020000020004" pitchFamily="50" charset="-127"/>
              </a:rPr>
              <a:t>&gt;&gt; </a:t>
            </a:r>
            <a:r>
              <a:rPr lang="en-US" altLang="ko-KR" dirty="0" err="1" smtClean="0">
                <a:ea typeface="맑은 고딕" panose="020B0503020000020004" pitchFamily="50" charset="-127"/>
              </a:rPr>
              <a:t>green_channel</a:t>
            </a:r>
            <a:r>
              <a:rPr lang="en-US" altLang="ko-KR" dirty="0" smtClean="0"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ea typeface="맑은 고딕" panose="020B0503020000020004" pitchFamily="50" charset="-127"/>
              </a:rPr>
              <a:t>= baboon(:, :, 2)</a:t>
            </a:r>
          </a:p>
          <a:p>
            <a:pPr marL="0" indent="0">
              <a:buNone/>
            </a:pPr>
            <a:r>
              <a:rPr lang="en-US" altLang="ko-KR" dirty="0">
                <a:ea typeface="맑은 고딕" panose="020B0503020000020004" pitchFamily="50" charset="-127"/>
              </a:rPr>
              <a:t>&gt;&gt; </a:t>
            </a:r>
            <a:r>
              <a:rPr lang="en-US" altLang="ko-KR" dirty="0" err="1">
                <a:ea typeface="맑은 고딕" panose="020B0503020000020004" pitchFamily="50" charset="-127"/>
              </a:rPr>
              <a:t>blue_channel</a:t>
            </a:r>
            <a:r>
              <a:rPr lang="en-US" altLang="ko-KR" dirty="0">
                <a:ea typeface="맑은 고딕" panose="020B0503020000020004" pitchFamily="50" charset="-127"/>
              </a:rPr>
              <a:t> = baboon(:, :, 3)</a:t>
            </a:r>
          </a:p>
          <a:p>
            <a:pPr marL="0" indent="0">
              <a:buNone/>
            </a:pPr>
            <a:endParaRPr lang="en-US" altLang="ko-KR" dirty="0"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dirty="0" smtClean="0">
                <a:ea typeface="맑은 고딕" panose="020B0503020000020004" pitchFamily="50" charset="-127"/>
              </a:rPr>
              <a:t>&gt;&gt; </a:t>
            </a:r>
            <a:r>
              <a:rPr lang="en-US" altLang="ko-KR" dirty="0">
                <a:ea typeface="맑은 고딕" panose="020B0503020000020004" pitchFamily="50" charset="-127"/>
              </a:rPr>
              <a:t>baboon(1, 1, 1) = 0</a:t>
            </a:r>
            <a:br>
              <a:rPr lang="en-US" altLang="ko-KR" dirty="0">
                <a:ea typeface="맑은 고딕" panose="020B0503020000020004" pitchFamily="50" charset="-127"/>
              </a:rPr>
            </a:br>
            <a:r>
              <a:rPr lang="en-US" altLang="ko-KR" dirty="0" smtClean="0">
                <a:ea typeface="맑은 고딕" panose="020B0503020000020004" pitchFamily="50" charset="-127"/>
              </a:rPr>
              <a:t>%(</a:t>
            </a:r>
            <a:r>
              <a:rPr lang="en-US" altLang="ko-KR" dirty="0">
                <a:ea typeface="맑은 고딕" panose="020B0503020000020004" pitchFamily="50" charset="-127"/>
              </a:rPr>
              <a:t>1, 1) </a:t>
            </a:r>
            <a:r>
              <a:rPr lang="ko-KR" altLang="en-US" dirty="0">
                <a:ea typeface="맑은 고딕" panose="020B0503020000020004" pitchFamily="50" charset="-127"/>
              </a:rPr>
              <a:t>위치 </a:t>
            </a:r>
            <a:r>
              <a:rPr lang="en-US" altLang="ko-KR" dirty="0">
                <a:ea typeface="맑은 고딕" panose="020B0503020000020004" pitchFamily="50" charset="-127"/>
              </a:rPr>
              <a:t>r </a:t>
            </a:r>
            <a:r>
              <a:rPr lang="ko-KR" altLang="en-US" dirty="0">
                <a:ea typeface="맑은 고딕" panose="020B0503020000020004" pitchFamily="50" charset="-127"/>
              </a:rPr>
              <a:t>성분을 </a:t>
            </a:r>
            <a:r>
              <a:rPr lang="en-US" altLang="ko-KR" dirty="0">
                <a:ea typeface="맑은 고딕" panose="020B0503020000020004" pitchFamily="50" charset="-127"/>
              </a:rPr>
              <a:t>0</a:t>
            </a:r>
            <a:r>
              <a:rPr lang="ko-KR" altLang="en-US" dirty="0">
                <a:ea typeface="맑은 고딕" panose="020B0503020000020004" pitchFamily="50" charset="-127"/>
              </a:rPr>
              <a:t>으로</a:t>
            </a:r>
            <a:endParaRPr lang="en-US" altLang="ko-KR" dirty="0"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dirty="0" smtClean="0">
                <a:ea typeface="맑은 고딕" panose="020B0503020000020004" pitchFamily="50" charset="-127"/>
              </a:rPr>
              <a:t>&gt;&gt; </a:t>
            </a:r>
            <a:r>
              <a:rPr lang="en-US" altLang="ko-KR" dirty="0">
                <a:ea typeface="맑은 고딕" panose="020B0503020000020004" pitchFamily="50" charset="-127"/>
              </a:rPr>
              <a:t>baboon(1, 1:100, 2) = 100</a:t>
            </a:r>
          </a:p>
          <a:p>
            <a:pPr marL="0" indent="0">
              <a:buNone/>
            </a:pPr>
            <a:r>
              <a:rPr lang="en-US" altLang="ko-KR" dirty="0" smtClean="0">
                <a:ea typeface="맑은 고딕" panose="020B0503020000020004" pitchFamily="50" charset="-127"/>
              </a:rPr>
              <a:t>% </a:t>
            </a:r>
            <a:r>
              <a:rPr lang="en-US" altLang="ko-KR" dirty="0">
                <a:ea typeface="맑은 고딕" panose="020B0503020000020004" pitchFamily="50" charset="-127"/>
              </a:rPr>
              <a:t>? </a:t>
            </a:r>
            <a:endParaRPr lang="ko-KR" altLang="en-US" dirty="0"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dirty="0" smtClean="0"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3789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EE0AC432-2A8A-4798-88BB-2202D6AC4D98}" type="slidenum">
              <a:rPr lang="en-US" altLang="ko-KR" sz="1400" smtClean="0"/>
              <a:pPr eaLnBrk="1" hangingPunct="1"/>
              <a:t>44</a:t>
            </a:fld>
            <a:endParaRPr lang="en-US" altLang="ko-KR" sz="1400" dirty="0" smtClean="0"/>
          </a:p>
        </p:txBody>
      </p:sp>
      <p:grpSp>
        <p:nvGrpSpPr>
          <p:cNvPr id="37895" name="그룹 21"/>
          <p:cNvGrpSpPr>
            <a:grpSpLocks noChangeAspect="1"/>
          </p:cNvGrpSpPr>
          <p:nvPr/>
        </p:nvGrpSpPr>
        <p:grpSpPr bwMode="auto">
          <a:xfrm>
            <a:off x="6074391" y="1508125"/>
            <a:ext cx="2820988" cy="4260850"/>
            <a:chOff x="3276600" y="2689816"/>
            <a:chExt cx="2292668" cy="3462645"/>
          </a:xfrm>
        </p:grpSpPr>
        <p:cxnSp>
          <p:nvCxnSpPr>
            <p:cNvPr id="37897" name="직선 화살표 연결선 16"/>
            <p:cNvCxnSpPr>
              <a:cxnSpLocks noChangeShapeType="1"/>
            </p:cNvCxnSpPr>
            <p:nvPr/>
          </p:nvCxnSpPr>
          <p:spPr bwMode="auto">
            <a:xfrm flipV="1">
              <a:off x="3429001" y="3037171"/>
              <a:ext cx="723900" cy="470485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7898" name="그룹 15"/>
            <p:cNvGrpSpPr>
              <a:grpSpLocks/>
            </p:cNvGrpSpPr>
            <p:nvPr/>
          </p:nvGrpSpPr>
          <p:grpSpPr bwMode="auto">
            <a:xfrm>
              <a:off x="3276600" y="3213036"/>
              <a:ext cx="2292668" cy="2939425"/>
              <a:chOff x="685800" y="1751951"/>
              <a:chExt cx="2292668" cy="2939425"/>
            </a:xfrm>
          </p:grpSpPr>
          <p:pic>
            <p:nvPicPr>
              <p:cNvPr id="37900" name="Picture 6" descr="lena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4568" y="2170426"/>
                <a:ext cx="1993900" cy="25209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37901" name="그룹 12"/>
              <p:cNvGrpSpPr>
                <a:grpSpLocks/>
              </p:cNvGrpSpPr>
              <p:nvPr/>
            </p:nvGrpSpPr>
            <p:grpSpPr bwMode="auto">
              <a:xfrm>
                <a:off x="838199" y="2046571"/>
                <a:ext cx="1447800" cy="1295400"/>
                <a:chOff x="906379" y="2021588"/>
                <a:chExt cx="1371600" cy="1066800"/>
              </a:xfrm>
            </p:grpSpPr>
            <p:cxnSp>
              <p:nvCxnSpPr>
                <p:cNvPr id="37904" name="직선 화살표 연결선 8"/>
                <p:cNvCxnSpPr>
                  <a:cxnSpLocks noChangeShapeType="1"/>
                </p:cNvCxnSpPr>
                <p:nvPr/>
              </p:nvCxnSpPr>
              <p:spPr bwMode="auto">
                <a:xfrm>
                  <a:off x="906379" y="2021588"/>
                  <a:ext cx="1371600" cy="0"/>
                </a:xfrm>
                <a:prstGeom prst="straightConnector1">
                  <a:avLst/>
                </a:prstGeom>
                <a:noFill/>
                <a:ln w="28575" algn="ctr">
                  <a:solidFill>
                    <a:schemeClr val="tx1"/>
                  </a:solidFill>
                  <a:miter lim="800000"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7905" name="직선 화살표 연결선 9"/>
                <p:cNvCxnSpPr>
                  <a:cxnSpLocks noChangeShapeType="1"/>
                </p:cNvCxnSpPr>
                <p:nvPr/>
              </p:nvCxnSpPr>
              <p:spPr bwMode="auto">
                <a:xfrm>
                  <a:off x="906379" y="2021588"/>
                  <a:ext cx="0" cy="1066800"/>
                </a:xfrm>
                <a:prstGeom prst="straightConnector1">
                  <a:avLst/>
                </a:prstGeom>
                <a:noFill/>
                <a:ln w="28575" algn="ctr">
                  <a:solidFill>
                    <a:schemeClr val="tx1"/>
                  </a:solidFill>
                  <a:miter lim="800000"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37902" name="TextBox 13"/>
              <p:cNvSpPr txBox="1">
                <a:spLocks noChangeArrowheads="1"/>
              </p:cNvSpPr>
              <p:nvPr/>
            </p:nvSpPr>
            <p:spPr bwMode="auto">
              <a:xfrm>
                <a:off x="685800" y="3274037"/>
                <a:ext cx="457200" cy="425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altLang="ko-KR" dirty="0">
                    <a:ea typeface="맑은 고딕" panose="020B0503020000020004" pitchFamily="50" charset="-127"/>
                  </a:rPr>
                  <a:t>r</a:t>
                </a:r>
                <a:endParaRPr lang="ko-KR" altLang="en-US" dirty="0">
                  <a:ea typeface="맑은 고딕" panose="020B0503020000020004" pitchFamily="50" charset="-127"/>
                </a:endParaRPr>
              </a:p>
            </p:txBody>
          </p:sp>
          <p:sp>
            <p:nvSpPr>
              <p:cNvPr id="37903" name="TextBox 14"/>
              <p:cNvSpPr txBox="1">
                <a:spLocks noChangeArrowheads="1"/>
              </p:cNvSpPr>
              <p:nvPr/>
            </p:nvSpPr>
            <p:spPr bwMode="auto">
              <a:xfrm>
                <a:off x="2251710" y="1751951"/>
                <a:ext cx="457200" cy="425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altLang="ko-KR" dirty="0">
                    <a:ea typeface="맑은 고딕" panose="020B0503020000020004" pitchFamily="50" charset="-127"/>
                  </a:rPr>
                  <a:t>c</a:t>
                </a:r>
                <a:endParaRPr lang="ko-KR" altLang="en-US" dirty="0"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37899" name="직사각형 19"/>
            <p:cNvSpPr>
              <a:spLocks noChangeArrowheads="1"/>
            </p:cNvSpPr>
            <p:nvPr/>
          </p:nvSpPr>
          <p:spPr bwMode="auto">
            <a:xfrm>
              <a:off x="4152899" y="2689816"/>
              <a:ext cx="395005" cy="425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dirty="0">
                  <a:ea typeface="맑은 고딕" panose="020B0503020000020004" pitchFamily="50" charset="-127"/>
                </a:rPr>
                <a:t>m</a:t>
              </a:r>
              <a:endParaRPr lang="ko-KR" altLang="en-US" dirty="0">
                <a:ea typeface="맑은 고딕" panose="020B0503020000020004" pitchFamily="50" charset="-127"/>
              </a:endParaRPr>
            </a:p>
          </p:txBody>
        </p:sp>
      </p:grpSp>
      <p:sp>
        <p:nvSpPr>
          <p:cNvPr id="37896" name="직사각형 19"/>
          <p:cNvSpPr>
            <a:spLocks noChangeArrowheads="1"/>
          </p:cNvSpPr>
          <p:nvPr/>
        </p:nvSpPr>
        <p:spPr bwMode="auto">
          <a:xfrm>
            <a:off x="5974669" y="2014262"/>
            <a:ext cx="3810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dirty="0">
                <a:ea typeface="맑은 고딕" panose="020B0503020000020004" pitchFamily="50" charset="-127"/>
              </a:rPr>
              <a:t>0</a:t>
            </a:r>
            <a:endParaRPr lang="ko-KR" altLang="en-US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875310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97B50B30-F314-4421-8280-A607126602DA}" type="slidenum">
              <a:rPr lang="en-US" altLang="ko-KR" sz="1400" smtClean="0">
                <a:latin typeface="맑은 고딕" panose="020B0503020000020004" pitchFamily="50" charset="-127"/>
              </a:rPr>
              <a:pPr eaLnBrk="1" hangingPunct="1"/>
              <a:t>45</a:t>
            </a:fld>
            <a:endParaRPr lang="en-US" altLang="ko-KR" sz="1400" dirty="0" smtClean="0">
              <a:latin typeface="맑은 고딕" panose="020B0503020000020004" pitchFamily="50" charset="-127"/>
            </a:endParaRP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맑은 고딕" panose="020B0503020000020004" pitchFamily="50" charset="-127"/>
              </a:rPr>
              <a:t>영상 저장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655638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ea typeface="맑은 고딕" panose="020B0503020000020004" pitchFamily="50" charset="-127"/>
              </a:rPr>
              <a:t> </a:t>
            </a:r>
            <a:r>
              <a:rPr lang="en-US" altLang="ko-KR" dirty="0" err="1" smtClean="0">
                <a:ea typeface="맑은 고딕" panose="020B0503020000020004" pitchFamily="50" charset="-127"/>
              </a:rPr>
              <a:t>imwrite.m</a:t>
            </a:r>
            <a:r>
              <a:rPr lang="en-US" altLang="ko-KR" dirty="0" smtClean="0">
                <a:ea typeface="맑은 고딕" panose="020B0503020000020004" pitchFamily="50" charset="-127"/>
              </a:rPr>
              <a:t> </a:t>
            </a:r>
          </a:p>
        </p:txBody>
      </p:sp>
      <p:pic>
        <p:nvPicPr>
          <p:cNvPr id="3891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30400"/>
            <a:ext cx="9144000" cy="358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동일 윈도우에 여러 개 </a:t>
            </a:r>
            <a:r>
              <a:rPr lang="en-US" altLang="ko-KR" dirty="0" smtClean="0"/>
              <a:t>plot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figure(n) </a:t>
            </a:r>
            <a:br>
              <a:rPr lang="en-US" altLang="ko-KR" dirty="0" smtClean="0"/>
            </a:br>
            <a:r>
              <a:rPr lang="en-US" altLang="ko-KR" dirty="0" smtClean="0"/>
              <a:t> n </a:t>
            </a:r>
            <a:r>
              <a:rPr lang="ko-KR" altLang="en-US" dirty="0" smtClean="0"/>
              <a:t>번째 </a:t>
            </a:r>
            <a:r>
              <a:rPr lang="en-US" altLang="ko-KR" dirty="0"/>
              <a:t>figure window</a:t>
            </a:r>
            <a:r>
              <a:rPr lang="ko-KR" altLang="en-US" dirty="0"/>
              <a:t>를</a:t>
            </a:r>
            <a:r>
              <a:rPr lang="ko-KR" altLang="en-US" dirty="0" smtClean="0"/>
              <a:t> 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n </a:t>
            </a:r>
            <a:r>
              <a:rPr lang="ko-KR" altLang="en-US" dirty="0" smtClean="0"/>
              <a:t>번째 창을 사용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subplot(</a:t>
            </a:r>
            <a:r>
              <a:rPr lang="en-US" altLang="ko-KR" dirty="0" err="1" smtClean="0"/>
              <a:t>m,n,p</a:t>
            </a:r>
            <a:r>
              <a:rPr lang="en-US" altLang="ko-KR" dirty="0"/>
              <a:t>)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현재의 </a:t>
            </a:r>
            <a:r>
              <a:rPr lang="en-US" altLang="ko-KR" dirty="0" smtClean="0"/>
              <a:t>figure window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 m x n </a:t>
            </a:r>
            <a:r>
              <a:rPr lang="ko-KR" altLang="en-US" dirty="0" smtClean="0"/>
              <a:t>배열</a:t>
            </a:r>
            <a:r>
              <a:rPr lang="en-US" altLang="ko-KR" dirty="0"/>
              <a:t>(</a:t>
            </a:r>
            <a:r>
              <a:rPr lang="en-US" altLang="ko-KR" dirty="0" smtClean="0"/>
              <a:t>grid)</a:t>
            </a:r>
            <a:r>
              <a:rPr lang="ko-KR" altLang="en-US" dirty="0" smtClean="0"/>
              <a:t>로 나누고 </a:t>
            </a:r>
            <a:r>
              <a:rPr lang="en-US" altLang="ko-KR" dirty="0" smtClean="0"/>
              <a:t>p </a:t>
            </a:r>
            <a:r>
              <a:rPr lang="ko-KR" altLang="en-US" dirty="0" smtClean="0"/>
              <a:t>번째 위치를</a:t>
            </a:r>
            <a:r>
              <a:rPr lang="en-US" altLang="ko-KR" dirty="0" smtClean="0"/>
              <a:t> plot</a:t>
            </a:r>
            <a:r>
              <a:rPr lang="ko-KR" altLang="en-US" dirty="0" smtClean="0"/>
              <a:t> 위치로 함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figure(1) : 1</a:t>
            </a:r>
            <a:r>
              <a:rPr lang="ko-KR" altLang="en-US" dirty="0" smtClean="0"/>
              <a:t>번 윈도우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subplot(3, 2, 3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위치 지정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plot(…) : </a:t>
            </a:r>
            <a:r>
              <a:rPr lang="ko-KR" altLang="en-US" dirty="0" smtClean="0"/>
              <a:t>지정된 </a:t>
            </a:r>
            <a:r>
              <a:rPr lang="ko-KR" altLang="en-US" dirty="0" smtClean="0"/>
              <a:t>위치에 </a:t>
            </a:r>
            <a:r>
              <a:rPr lang="ko-KR" altLang="en-US" dirty="0" smtClean="0"/>
              <a:t>그림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6F3F38-2CD8-4BF4-9F2D-91FBEF0475AD}" type="slidenum">
              <a:rPr lang="en-US" altLang="ko-KR" smtClean="0"/>
              <a:pPr>
                <a:defRPr/>
              </a:pPr>
              <a:t>46</a:t>
            </a:fld>
            <a:endParaRPr lang="en-US" altLang="ko-KR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3200400"/>
            <a:ext cx="3781966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387722"/>
      </p:ext>
    </p:extLst>
  </p:cSld>
  <p:clrMapOvr>
    <a:masterClrMapping/>
  </p:clrMapOvr>
  <p:transition>
    <p:zo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82129C9E-43B4-4561-A499-B569841878D5}" type="slidenum">
              <a:rPr lang="en-US" altLang="ko-KR" sz="1400" smtClean="0">
                <a:latin typeface="맑은 고딕" panose="020B0503020000020004" pitchFamily="50" charset="-127"/>
              </a:rPr>
              <a:pPr eaLnBrk="1" hangingPunct="1"/>
              <a:t>47</a:t>
            </a:fld>
            <a:endParaRPr lang="en-US" altLang="ko-KR" sz="1400" dirty="0" smtClean="0">
              <a:latin typeface="맑은 고딕" panose="020B0503020000020004" pitchFamily="50" charset="-127"/>
            </a:endParaRPr>
          </a:p>
        </p:txBody>
      </p:sp>
      <p:pic>
        <p:nvPicPr>
          <p:cNvPr id="3994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76200"/>
            <a:ext cx="7359650" cy="662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C3DB9A5D-C9B5-4A5D-952F-EB8C9621D805}" type="slidenum">
              <a:rPr lang="en-US" altLang="ko-KR" sz="1400" smtClean="0">
                <a:latin typeface="맑은 고딕" panose="020B0503020000020004" pitchFamily="50" charset="-127"/>
              </a:rPr>
              <a:pPr eaLnBrk="1" hangingPunct="1"/>
              <a:t>48</a:t>
            </a:fld>
            <a:endParaRPr lang="en-US" altLang="ko-KR" sz="1400" dirty="0" smtClean="0">
              <a:latin typeface="맑은 고딕" panose="020B0503020000020004" pitchFamily="50" charset="-127"/>
            </a:endParaRPr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맑은 고딕" panose="020B0503020000020004" pitchFamily="50" charset="-127"/>
              </a:rPr>
              <a:t>RGB </a:t>
            </a:r>
            <a:r>
              <a:rPr lang="ko-KR" altLang="en-US" dirty="0" smtClean="0">
                <a:ea typeface="맑은 고딕" panose="020B0503020000020004" pitchFamily="50" charset="-127"/>
              </a:rPr>
              <a:t>영상의 </a:t>
            </a:r>
            <a:r>
              <a:rPr lang="ko-KR" altLang="en-US" dirty="0" smtClean="0">
                <a:ea typeface="맑은 고딕" panose="020B0503020000020004" pitchFamily="50" charset="-127"/>
              </a:rPr>
              <a:t>명암도 </a:t>
            </a:r>
            <a:r>
              <a:rPr lang="ko-KR" altLang="en-US" dirty="0" smtClean="0">
                <a:ea typeface="맑은 고딕" panose="020B0503020000020004" pitchFamily="50" charset="-127"/>
              </a:rPr>
              <a:t>영상</a:t>
            </a:r>
            <a:r>
              <a:rPr lang="ko-KR" altLang="en-US" dirty="0" smtClean="0">
                <a:ea typeface="맑은 고딕" panose="020B0503020000020004" pitchFamily="50" charset="-127"/>
              </a:rPr>
              <a:t> 추출 </a:t>
            </a:r>
            <a:r>
              <a:rPr lang="ko-KR" altLang="en-US" dirty="0" smtClean="0">
                <a:ea typeface="맑은 고딕" panose="020B0503020000020004" pitchFamily="50" charset="-127"/>
              </a:rPr>
              <a:t>예제 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ko-KR" dirty="0" smtClean="0">
                <a:ea typeface="맑은 고딕" panose="020B0503020000020004" pitchFamily="50" charset="-127"/>
              </a:rPr>
              <a:t> Color </a:t>
            </a:r>
            <a:r>
              <a:rPr lang="ko-KR" altLang="en-US" dirty="0" smtClean="0">
                <a:ea typeface="맑은 고딕" panose="020B0503020000020004" pitchFamily="50" charset="-127"/>
              </a:rPr>
              <a:t>영상의 </a:t>
            </a:r>
            <a:r>
              <a:rPr lang="en-US" altLang="ko-KR" dirty="0" smtClean="0">
                <a:ea typeface="맑은 고딕" panose="020B0503020000020004" pitchFamily="50" charset="-127"/>
              </a:rPr>
              <a:t>R, G, B </a:t>
            </a:r>
            <a:r>
              <a:rPr lang="ko-KR" altLang="en-US" dirty="0" smtClean="0">
                <a:ea typeface="맑은 고딕" panose="020B0503020000020004" pitchFamily="50" charset="-127"/>
              </a:rPr>
              <a:t>명암도 영상을 </a:t>
            </a:r>
          </a:p>
          <a:p>
            <a:pPr eaLnBrk="1" hangingPunct="1">
              <a:lnSpc>
                <a:spcPct val="120000"/>
              </a:lnSpc>
              <a:buFont typeface="굴림" pitchFamily="50" charset="-127"/>
              <a:buNone/>
            </a:pPr>
            <a:r>
              <a:rPr lang="ko-KR" altLang="en-US" dirty="0" smtClean="0">
                <a:ea typeface="맑은 고딕" panose="020B0503020000020004" pitchFamily="50" charset="-127"/>
              </a:rPr>
              <a:t>   보는 프로그램 작성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dirty="0" smtClean="0">
                <a:ea typeface="맑은 고딕" panose="020B0503020000020004" pitchFamily="50" charset="-127"/>
              </a:rPr>
              <a:t> </a:t>
            </a:r>
            <a:r>
              <a:rPr lang="en-US" altLang="ko-KR" dirty="0" err="1" smtClean="0">
                <a:ea typeface="맑은 고딕" panose="020B0503020000020004" pitchFamily="50" charset="-127"/>
              </a:rPr>
              <a:t>get_rgb_image.m</a:t>
            </a:r>
            <a:r>
              <a:rPr lang="en-US" altLang="ko-KR" dirty="0" smtClean="0"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Times New Roman" pitchFamily="18" charset="0"/>
                <a:ea typeface="맑은 고딕" panose="020B0503020000020004" pitchFamily="50" charset="-127"/>
              </a:rPr>
              <a:t>–</a:t>
            </a:r>
            <a:r>
              <a:rPr lang="en-US" altLang="ko-KR" dirty="0" smtClean="0">
                <a:ea typeface="맑은 고딕" panose="020B0503020000020004" pitchFamily="50" charset="-127"/>
              </a:rPr>
              <a:t> color </a:t>
            </a:r>
            <a:r>
              <a:rPr lang="ko-KR" altLang="en-US" dirty="0" smtClean="0">
                <a:ea typeface="맑은 고딕" panose="020B0503020000020004" pitchFamily="50" charset="-127"/>
              </a:rPr>
              <a:t>영상의 </a:t>
            </a:r>
            <a:r>
              <a:rPr lang="en-US" altLang="ko-KR" dirty="0" smtClean="0">
                <a:ea typeface="맑은 고딕" panose="020B0503020000020004" pitchFamily="50" charset="-127"/>
              </a:rPr>
              <a:t>R, G, B</a:t>
            </a:r>
          </a:p>
          <a:p>
            <a:pPr lvl="1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ko-KR" dirty="0" smtClean="0">
                <a:ea typeface="맑은 고딕" panose="020B0503020000020004" pitchFamily="50" charset="-127"/>
              </a:rPr>
              <a:t>    </a:t>
            </a:r>
            <a:r>
              <a:rPr lang="ko-KR" altLang="en-US" dirty="0" smtClean="0">
                <a:ea typeface="맑은 고딕" panose="020B0503020000020004" pitchFamily="50" charset="-127"/>
              </a:rPr>
              <a:t>채널을 각각 추출하는 함수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dirty="0" smtClean="0">
                <a:ea typeface="맑은 고딕" panose="020B0503020000020004" pitchFamily="50" charset="-127"/>
              </a:rPr>
              <a:t> </a:t>
            </a:r>
            <a:r>
              <a:rPr lang="en-US" altLang="ko-KR" dirty="0" err="1" smtClean="0">
                <a:ea typeface="맑은 고딕" panose="020B0503020000020004" pitchFamily="50" charset="-127"/>
              </a:rPr>
              <a:t>rgb_display.m</a:t>
            </a:r>
            <a:r>
              <a:rPr lang="en-US" altLang="ko-KR" dirty="0" smtClean="0"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Times New Roman" pitchFamily="18" charset="0"/>
                <a:ea typeface="맑은 고딕" panose="020B0503020000020004" pitchFamily="50" charset="-127"/>
              </a:rPr>
              <a:t>–</a:t>
            </a:r>
            <a:r>
              <a:rPr lang="en-US" altLang="ko-KR" dirty="0" smtClean="0"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ea typeface="맑은 고딕" panose="020B0503020000020004" pitchFamily="50" charset="-127"/>
              </a:rPr>
              <a:t>추출된 </a:t>
            </a:r>
            <a:r>
              <a:rPr lang="en-US" altLang="ko-KR" dirty="0" smtClean="0">
                <a:ea typeface="맑은 고딕" panose="020B0503020000020004" pitchFamily="50" charset="-127"/>
              </a:rPr>
              <a:t>R, G, B </a:t>
            </a:r>
            <a:r>
              <a:rPr lang="ko-KR" altLang="en-US" dirty="0" smtClean="0">
                <a:ea typeface="맑은 고딕" panose="020B0503020000020004" pitchFamily="50" charset="-127"/>
              </a:rPr>
              <a:t> 을 각각 </a:t>
            </a:r>
            <a:r>
              <a:rPr lang="en-US" altLang="ko-KR" dirty="0" smtClean="0">
                <a:ea typeface="맑은 고딕" panose="020B0503020000020004" pitchFamily="50" charset="-127"/>
              </a:rPr>
              <a:t>display </a:t>
            </a:r>
            <a:r>
              <a:rPr lang="ko-KR" altLang="en-US" dirty="0" smtClean="0">
                <a:ea typeface="맑은 고딕" panose="020B0503020000020004" pitchFamily="50" charset="-127"/>
              </a:rPr>
              <a:t>하는 함수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409"/>
          <a:stretch>
            <a:fillRect/>
          </a:stretch>
        </p:blipFill>
        <p:spPr bwMode="auto">
          <a:xfrm>
            <a:off x="76200" y="909638"/>
            <a:ext cx="8991600" cy="465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D6962305-6A5F-431C-B904-2A87CAA1D9D1}" type="slidenum">
              <a:rPr lang="en-US" altLang="ko-KR" sz="1400" smtClean="0">
                <a:latin typeface="맑은 고딕" panose="020B0503020000020004" pitchFamily="50" charset="-127"/>
              </a:rPr>
              <a:pPr eaLnBrk="1" hangingPunct="1"/>
              <a:t>49</a:t>
            </a:fld>
            <a:endParaRPr lang="en-US" altLang="ko-KR" sz="1400" dirty="0" smtClean="0">
              <a:latin typeface="맑은 고딕" panose="020B0503020000020004" pitchFamily="50" charset="-127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맑은 고딕" panose="020B0503020000020004" pitchFamily="50" charset="-127"/>
              </a:rPr>
              <a:t>Resolution(</a:t>
            </a:r>
            <a:r>
              <a:rPr lang="ko-KR" altLang="en-US" dirty="0" smtClean="0">
                <a:ea typeface="맑은 고딕" panose="020B0503020000020004" pitchFamily="50" charset="-127"/>
              </a:rPr>
              <a:t>해상도</a:t>
            </a:r>
            <a:r>
              <a:rPr lang="en-US" altLang="ko-KR" dirty="0" smtClean="0"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3048000" cy="5257800"/>
          </a:xfrm>
        </p:spPr>
        <p:txBody>
          <a:bodyPr/>
          <a:lstStyle/>
          <a:p>
            <a:pPr eaLnBrk="1" hangingPunct="1"/>
            <a:r>
              <a:rPr lang="ko-KR" altLang="en-US" dirty="0" err="1" smtClean="0">
                <a:ea typeface="맑은 고딕" panose="020B0503020000020004" pitchFamily="50" charset="-127"/>
              </a:rPr>
              <a:t>화소의</a:t>
            </a:r>
            <a:r>
              <a:rPr lang="ko-KR" altLang="en-US" dirty="0" smtClean="0">
                <a:ea typeface="맑은 고딕" panose="020B0503020000020004" pitchFamily="50" charset="-127"/>
              </a:rPr>
              <a:t> 수</a:t>
            </a:r>
            <a:r>
              <a:rPr lang="en-US" altLang="ko-KR" dirty="0" smtClean="0">
                <a:ea typeface="맑은 고딕" panose="020B0503020000020004" pitchFamily="50" charset="-127"/>
              </a:rPr>
              <a:t>: </a:t>
            </a:r>
            <a:br>
              <a:rPr lang="en-US" altLang="ko-KR" dirty="0" smtClean="0">
                <a:ea typeface="맑은 고딕" panose="020B0503020000020004" pitchFamily="50" charset="-127"/>
              </a:rPr>
            </a:br>
            <a:r>
              <a:rPr lang="ko-KR" altLang="en-US" dirty="0" smtClean="0">
                <a:ea typeface="맑은 고딕" panose="020B0503020000020004" pitchFamily="50" charset="-127"/>
              </a:rPr>
              <a:t>너</a:t>
            </a:r>
            <a:r>
              <a:rPr lang="ko-KR" altLang="en-US" dirty="0">
                <a:ea typeface="맑은 고딕" panose="020B0503020000020004" pitchFamily="50" charset="-127"/>
              </a:rPr>
              <a:t>비</a:t>
            </a:r>
            <a:r>
              <a:rPr lang="en-US" altLang="ko-KR" dirty="0" smtClean="0">
                <a:ea typeface="맑은 고딕" panose="020B0503020000020004" pitchFamily="50" charset="-127"/>
              </a:rPr>
              <a:t> x </a:t>
            </a:r>
            <a:r>
              <a:rPr lang="ko-KR" altLang="en-US" dirty="0" smtClean="0">
                <a:ea typeface="맑은 고딕" panose="020B0503020000020004" pitchFamily="50" charset="-127"/>
              </a:rPr>
              <a:t>높이</a:t>
            </a:r>
            <a:r>
              <a:rPr lang="en-US" altLang="ko-KR" dirty="0" smtClean="0">
                <a:ea typeface="맑은 고딕" panose="020B0503020000020004" pitchFamily="50" charset="-127"/>
              </a:rPr>
              <a:t/>
            </a:r>
            <a:br>
              <a:rPr lang="en-US" altLang="ko-KR" dirty="0" smtClean="0">
                <a:ea typeface="맑은 고딕" panose="020B0503020000020004" pitchFamily="50" charset="-127"/>
              </a:rPr>
            </a:br>
            <a:r>
              <a:rPr lang="en-US" altLang="ko-KR" dirty="0" smtClean="0">
                <a:ea typeface="맑은 고딕" panose="020B0503020000020004" pitchFamily="50" charset="-127"/>
              </a:rPr>
              <a:t>(</a:t>
            </a:r>
            <a:r>
              <a:rPr lang="ko-KR" altLang="en-US" dirty="0" smtClean="0">
                <a:ea typeface="맑은 고딕" panose="020B0503020000020004" pitchFamily="50" charset="-127"/>
              </a:rPr>
              <a:t>총화소수</a:t>
            </a:r>
            <a:r>
              <a:rPr lang="en-US" altLang="ko-KR" dirty="0" smtClean="0">
                <a:ea typeface="맑은 고딕" panose="020B0503020000020004" pitchFamily="50" charset="-127"/>
              </a:rPr>
              <a:t>)</a:t>
            </a:r>
          </a:p>
          <a:p>
            <a:pPr eaLnBrk="1" hangingPunct="1">
              <a:buFont typeface="Gill Sans" pitchFamily="34" charset="0"/>
              <a:buNone/>
            </a:pPr>
            <a:endParaRPr lang="en-US" altLang="ko-KR" dirty="0" smtClean="0">
              <a:ea typeface="맑은 고딕" panose="020B0503020000020004" pitchFamily="50" charset="-127"/>
            </a:endParaRPr>
          </a:p>
          <a:p>
            <a:pPr eaLnBrk="1" hangingPunct="1"/>
            <a:r>
              <a:rPr lang="ko-KR" altLang="en-US" dirty="0" err="1" smtClean="0">
                <a:ea typeface="맑은 고딕" panose="020B0503020000020004" pitchFamily="50" charset="-127"/>
              </a:rPr>
              <a:t>화소</a:t>
            </a:r>
            <a:r>
              <a:rPr lang="ko-KR" altLang="en-US" dirty="0" smtClean="0">
                <a:ea typeface="맑은 고딕" panose="020B0503020000020004" pitchFamily="50" charset="-127"/>
              </a:rPr>
              <a:t> 값의 </a:t>
            </a:r>
            <a:r>
              <a:rPr lang="en-US" altLang="ko-KR" dirty="0" smtClean="0">
                <a:ea typeface="맑은 고딕" panose="020B0503020000020004" pitchFamily="50" charset="-127"/>
              </a:rPr>
              <a:t>level </a:t>
            </a:r>
            <a:r>
              <a:rPr lang="ko-KR" altLang="en-US" dirty="0" smtClean="0">
                <a:ea typeface="맑은 고딕" panose="020B0503020000020004" pitchFamily="50" charset="-127"/>
              </a:rPr>
              <a:t>수</a:t>
            </a:r>
            <a:r>
              <a:rPr lang="en-US" altLang="ko-KR" dirty="0" smtClean="0">
                <a:ea typeface="맑은 고딕" panose="020B0503020000020004" pitchFamily="50" charset="-127"/>
              </a:rPr>
              <a:t>: </a:t>
            </a:r>
            <a:r>
              <a:rPr lang="ko-KR" altLang="en-US" dirty="0" err="1" smtClean="0">
                <a:ea typeface="맑은 고딕" panose="020B0503020000020004" pitchFamily="50" charset="-127"/>
              </a:rPr>
              <a:t>계조수</a:t>
            </a:r>
            <a:r>
              <a:rPr lang="en-US" altLang="ko-KR" dirty="0" smtClean="0">
                <a:ea typeface="맑은 고딕" panose="020B0503020000020004" pitchFamily="50" charset="-127"/>
              </a:rPr>
              <a:t>, </a:t>
            </a:r>
            <a:br>
              <a:rPr lang="en-US" altLang="ko-KR" dirty="0" smtClean="0">
                <a:ea typeface="맑은 고딕" panose="020B0503020000020004" pitchFamily="50" charset="-127"/>
              </a:rPr>
            </a:br>
            <a:r>
              <a:rPr lang="ko-KR" altLang="en-US" dirty="0" smtClean="0">
                <a:ea typeface="맑은 고딕" panose="020B0503020000020004" pitchFamily="50" charset="-127"/>
              </a:rPr>
              <a:t>즉</a:t>
            </a:r>
            <a:r>
              <a:rPr lang="en-US" altLang="ko-KR" dirty="0" smtClean="0">
                <a:ea typeface="맑은 고딕" panose="020B0503020000020004" pitchFamily="50" charset="-127"/>
              </a:rPr>
              <a:t>,</a:t>
            </a:r>
            <a:r>
              <a:rPr lang="ko-KR" altLang="en-US" dirty="0" smtClean="0">
                <a:ea typeface="맑은 고딕" panose="020B0503020000020004" pitchFamily="50" charset="-127"/>
              </a:rPr>
              <a:t> </a:t>
            </a:r>
            <a:r>
              <a:rPr lang="ko-KR" altLang="en-US" dirty="0" err="1" smtClean="0">
                <a:ea typeface="맑은 고딕" panose="020B0503020000020004" pitchFamily="50" charset="-127"/>
              </a:rPr>
              <a:t>색단계의</a:t>
            </a:r>
            <a:r>
              <a:rPr lang="ko-KR" altLang="en-US" dirty="0" smtClean="0">
                <a:ea typeface="맑은 고딕" panose="020B0503020000020004" pitchFamily="50" charset="-127"/>
              </a:rPr>
              <a:t> 개수</a:t>
            </a:r>
            <a:endParaRPr lang="en-US" altLang="ko-KR" dirty="0">
              <a:ea typeface="맑은 고딕" panose="020B0503020000020004" pitchFamily="50" charset="-127"/>
            </a:endParaRPr>
          </a:p>
          <a:p>
            <a:pPr lvl="1" eaLnBrk="1" hangingPunct="1"/>
            <a:r>
              <a:rPr lang="en-US" altLang="ko-KR" dirty="0" smtClean="0">
                <a:ea typeface="맑은 고딕" panose="020B0503020000020004" pitchFamily="50" charset="-127"/>
              </a:rPr>
              <a:t>8bit/pixel</a:t>
            </a:r>
            <a:br>
              <a:rPr lang="en-US" altLang="ko-KR" dirty="0" smtClean="0">
                <a:ea typeface="맑은 고딕" panose="020B0503020000020004" pitchFamily="50" charset="-127"/>
              </a:rPr>
            </a:br>
            <a:r>
              <a:rPr lang="en-US" altLang="ko-KR" dirty="0" smtClean="0">
                <a:ea typeface="맑은 고딕" panose="020B0503020000020004" pitchFamily="50" charset="-127"/>
              </a:rPr>
              <a:t>= 256 color</a:t>
            </a:r>
          </a:p>
          <a:p>
            <a:pPr lvl="1" eaLnBrk="1" hangingPunct="1"/>
            <a:r>
              <a:rPr lang="en-US" altLang="ko-KR" dirty="0" smtClean="0">
                <a:ea typeface="맑은 고딕" panose="020B0503020000020004" pitchFamily="50" charset="-127"/>
              </a:rPr>
              <a:t>24bit/pixel</a:t>
            </a:r>
            <a:r>
              <a:rPr lang="ko-KR" altLang="en-US" dirty="0" smtClean="0"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ea typeface="맑은 고딕" panose="020B0503020000020004" pitchFamily="50" charset="-127"/>
              </a:rPr>
              <a:t/>
            </a:r>
            <a:br>
              <a:rPr lang="en-US" altLang="ko-KR" dirty="0">
                <a:ea typeface="맑은 고딕" panose="020B0503020000020004" pitchFamily="50" charset="-127"/>
              </a:rPr>
            </a:br>
            <a:r>
              <a:rPr lang="en-US" altLang="ko-KR" dirty="0" smtClean="0">
                <a:ea typeface="맑은 고딕" panose="020B0503020000020004" pitchFamily="50" charset="-127"/>
              </a:rPr>
              <a:t>= 1,600</a:t>
            </a:r>
            <a:r>
              <a:rPr lang="ko-KR" altLang="en-US" dirty="0" smtClean="0">
                <a:ea typeface="맑은 고딕" panose="020B0503020000020004" pitchFamily="50" charset="-127"/>
              </a:rPr>
              <a:t>만 </a:t>
            </a:r>
            <a:r>
              <a:rPr lang="en-US" altLang="ko-KR" dirty="0" smtClean="0">
                <a:ea typeface="맑은 고딕" panose="020B0503020000020004" pitchFamily="50" charset="-127"/>
              </a:rPr>
              <a:t>color</a:t>
            </a:r>
            <a:r>
              <a:rPr lang="ko-KR" altLang="en-US" dirty="0" smtClean="0">
                <a:ea typeface="맑은 고딕" panose="020B0503020000020004" pitchFamily="50" charset="-127"/>
              </a:rPr>
              <a:t>  </a:t>
            </a:r>
            <a:endParaRPr lang="en-US" altLang="ko-KR" dirty="0" smtClean="0">
              <a:ea typeface="맑은 고딕" panose="020B0503020000020004" pitchFamily="50" charset="-127"/>
            </a:endParaRPr>
          </a:p>
          <a:p>
            <a:pPr eaLnBrk="1" hangingPunct="1">
              <a:buFont typeface="Gill Sans" pitchFamily="34" charset="0"/>
              <a:buNone/>
            </a:pPr>
            <a:endParaRPr lang="ko-KR" altLang="en-US" dirty="0" smtClean="0">
              <a:ea typeface="맑은 고딕" panose="020B0503020000020004" pitchFamily="50" charset="-127"/>
            </a:endParaRP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356360"/>
            <a:ext cx="5381839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6F3F38-2CD8-4BF4-9F2D-91FBEF0475AD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0"/>
            <a:ext cx="8710613" cy="647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8B232A2C-5B11-41AD-AAAA-6313D0519F75}" type="slidenum">
              <a:rPr lang="en-US" altLang="ko-KR" sz="1400" smtClean="0">
                <a:latin typeface="맑은 고딕" panose="020B0503020000020004" pitchFamily="50" charset="-127"/>
              </a:rPr>
              <a:pPr eaLnBrk="1" hangingPunct="1"/>
              <a:t>50</a:t>
            </a:fld>
            <a:endParaRPr lang="en-US" altLang="ko-KR" sz="1400" dirty="0" smtClean="0">
              <a:latin typeface="맑은 고딕" panose="020B0503020000020004" pitchFamily="50" charset="-127"/>
            </a:endParaRPr>
          </a:p>
        </p:txBody>
      </p:sp>
      <p:sp>
        <p:nvSpPr>
          <p:cNvPr id="43013" name="TextBox 5"/>
          <p:cNvSpPr txBox="1">
            <a:spLocks noChangeArrowheads="1"/>
          </p:cNvSpPr>
          <p:nvPr/>
        </p:nvSpPr>
        <p:spPr bwMode="auto">
          <a:xfrm>
            <a:off x="0" y="-1"/>
            <a:ext cx="1828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ko-KR" altLang="en-US" dirty="0">
                <a:ea typeface="맑은 고딕" panose="020B0503020000020004" pitchFamily="50" charset="-127"/>
              </a:rPr>
              <a:t>전체 코드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609600"/>
            <a:ext cx="8963025" cy="534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396A6E3A-9C2C-4B10-9949-4A3ED13F068F}" type="slidenum">
              <a:rPr lang="en-US" altLang="ko-KR" sz="1400" smtClean="0">
                <a:latin typeface="맑은 고딕" panose="020B0503020000020004" pitchFamily="50" charset="-127"/>
              </a:rPr>
              <a:pPr eaLnBrk="1" hangingPunct="1"/>
              <a:t>51</a:t>
            </a:fld>
            <a:endParaRPr lang="en-US" altLang="ko-KR" sz="1400" dirty="0" smtClean="0">
              <a:latin typeface="맑은 고딕" panose="020B0503020000020004" pitchFamily="50" charset="-127"/>
            </a:endParaRPr>
          </a:p>
        </p:txBody>
      </p:sp>
      <p:sp>
        <p:nvSpPr>
          <p:cNvPr id="44037" name="Oval 6"/>
          <p:cNvSpPr>
            <a:spLocks noChangeArrowheads="1"/>
          </p:cNvSpPr>
          <p:nvPr/>
        </p:nvSpPr>
        <p:spPr bwMode="auto">
          <a:xfrm>
            <a:off x="0" y="2209800"/>
            <a:ext cx="5410200" cy="30480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Matlab </a:t>
            </a:r>
            <a:r>
              <a:rPr lang="ko-KR" altLang="ko-KR"/>
              <a:t>으로 영상 계산시 주의 </a:t>
            </a:r>
            <a:r>
              <a:rPr lang="ko-KR" altLang="ko-KR" smtClean="0"/>
              <a:t>사항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smtClean="0"/>
              <a:t>화소값은 </a:t>
            </a:r>
            <a:r>
              <a:rPr lang="ko-KR" altLang="ko-KR"/>
              <a:t>대개 </a:t>
            </a:r>
            <a:r>
              <a:rPr lang="en-US" altLang="ko-KR"/>
              <a:t>uint8 type(8bit unsigned int </a:t>
            </a:r>
            <a:r>
              <a:rPr lang="ko-KR" altLang="ko-KR"/>
              <a:t>범위</a:t>
            </a:r>
            <a:r>
              <a:rPr lang="en-US" altLang="ko-KR"/>
              <a:t> 0~255) </a:t>
            </a:r>
            <a:r>
              <a:rPr lang="ko-KR" altLang="ko-KR"/>
              <a:t>로 저장 되어 있으므로 </a:t>
            </a:r>
            <a:endParaRPr lang="en-US" altLang="ko-KR" smtClean="0"/>
          </a:p>
          <a:p>
            <a:r>
              <a:rPr lang="ko-KR" altLang="ko-KR" smtClean="0"/>
              <a:t>계산 </a:t>
            </a:r>
            <a:r>
              <a:rPr lang="ko-KR" altLang="ko-KR"/>
              <a:t>전 화소값을</a:t>
            </a:r>
            <a:r>
              <a:rPr lang="en-US" altLang="ko-KR"/>
              <a:t> double type </a:t>
            </a:r>
            <a:r>
              <a:rPr lang="ko-KR" altLang="ko-KR"/>
              <a:t>으로 변환</a:t>
            </a:r>
            <a:r>
              <a:rPr lang="en-US" altLang="ko-KR"/>
              <a:t> (</a:t>
            </a:r>
            <a:r>
              <a:rPr lang="ko-KR" altLang="ko-KR"/>
              <a:t>즉</a:t>
            </a:r>
            <a:r>
              <a:rPr lang="en-US" altLang="ko-KR"/>
              <a:t>, double(</a:t>
            </a:r>
            <a:r>
              <a:rPr lang="ko-KR" altLang="ko-KR"/>
              <a:t>화소값</a:t>
            </a:r>
            <a:r>
              <a:rPr lang="en-US" altLang="ko-KR"/>
              <a:t>))</a:t>
            </a:r>
            <a:r>
              <a:rPr lang="ko-KR" altLang="ko-KR"/>
              <a:t>하여 사용하여야 </a:t>
            </a:r>
            <a:r>
              <a:rPr lang="ko-KR" altLang="ko-KR" smtClean="0"/>
              <a:t>하고</a:t>
            </a:r>
            <a:endParaRPr lang="en-US" altLang="ko-KR" smtClean="0"/>
          </a:p>
          <a:p>
            <a:r>
              <a:rPr lang="ko-KR" altLang="ko-KR" smtClean="0"/>
              <a:t>최종적으로 </a:t>
            </a:r>
            <a:r>
              <a:rPr lang="ko-KR" altLang="ko-KR"/>
              <a:t>영상으로 저장할 때는 결과 값을</a:t>
            </a:r>
            <a:r>
              <a:rPr lang="en-US" altLang="ko-KR"/>
              <a:t> uint8 </a:t>
            </a:r>
            <a:r>
              <a:rPr lang="ko-KR" altLang="ko-KR"/>
              <a:t>로 변환</a:t>
            </a:r>
            <a:r>
              <a:rPr lang="en-US" altLang="ko-KR"/>
              <a:t>(</a:t>
            </a:r>
            <a:r>
              <a:rPr lang="ko-KR" altLang="ko-KR"/>
              <a:t>즉</a:t>
            </a:r>
            <a:r>
              <a:rPr lang="en-US" altLang="ko-KR"/>
              <a:t>, uint8(</a:t>
            </a:r>
            <a:r>
              <a:rPr lang="ko-KR" altLang="ko-KR"/>
              <a:t>결과값</a:t>
            </a:r>
            <a:r>
              <a:rPr lang="en-US" altLang="ko-KR" smtClean="0"/>
              <a:t>)) </a:t>
            </a:r>
            <a:r>
              <a:rPr lang="ko-KR" altLang="ko-KR"/>
              <a:t>하여야함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 </a:t>
            </a:r>
            <a:r>
              <a:rPr lang="en-US" altLang="ko-KR"/>
              <a:t>uint8 </a:t>
            </a:r>
            <a:r>
              <a:rPr lang="ko-KR" altLang="ko-KR"/>
              <a:t>로 변환하기 전 결과값의 범위가</a:t>
            </a:r>
            <a:r>
              <a:rPr lang="en-US" altLang="ko-KR"/>
              <a:t> 0~255 </a:t>
            </a:r>
            <a:r>
              <a:rPr lang="ko-KR" altLang="ko-KR"/>
              <a:t>인지 확인 하고 </a:t>
            </a:r>
            <a:endParaRPr lang="en-US" altLang="ko-KR" smtClean="0"/>
          </a:p>
          <a:p>
            <a:r>
              <a:rPr lang="ko-KR" altLang="ko-KR" smtClean="0"/>
              <a:t>벗어나 </a:t>
            </a:r>
            <a:r>
              <a:rPr lang="ko-KR" altLang="ko-KR"/>
              <a:t>있을 경우 범위 안으로 적절하게 변환하도록 해야함</a:t>
            </a:r>
            <a:r>
              <a:rPr lang="en-US" altLang="ko-KR"/>
              <a:t>. </a:t>
            </a:r>
            <a:endParaRPr lang="en-US" altLang="ko-KR" smtClean="0"/>
          </a:p>
          <a:p>
            <a:r>
              <a:rPr lang="en-US" altLang="ko-KR" smtClean="0"/>
              <a:t>imshow</a:t>
            </a:r>
            <a:r>
              <a:rPr lang="en-US" altLang="ko-KR"/>
              <a:t>(), imwrite() </a:t>
            </a:r>
            <a:r>
              <a:rPr lang="ko-KR" altLang="en-US" smtClean="0"/>
              <a:t>의 </a:t>
            </a:r>
            <a:r>
              <a:rPr lang="ko-KR" altLang="ko-KR" smtClean="0"/>
              <a:t>입력으로 </a:t>
            </a:r>
            <a:r>
              <a:rPr lang="ko-KR" altLang="ko-KR"/>
              <a:t>사용하기 </a:t>
            </a:r>
            <a:r>
              <a:rPr lang="ko-KR" altLang="ko-KR" smtClean="0"/>
              <a:t>위해서는</a:t>
            </a:r>
            <a:r>
              <a:rPr lang="en-US" altLang="ko-KR" smtClean="0"/>
              <a:t> uint8 </a:t>
            </a:r>
            <a:r>
              <a:rPr lang="ko-KR" altLang="en-US" smtClean="0"/>
              <a:t>로 </a:t>
            </a:r>
            <a:r>
              <a:rPr lang="en-US" altLang="ko-KR" smtClean="0"/>
              <a:t>type </a:t>
            </a:r>
            <a:r>
              <a:rPr lang="ko-KR" altLang="ko-KR"/>
              <a:t>변환 하는 것이 좋다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6F3F38-2CD8-4BF4-9F2D-91FBEF0475AD}" type="slidenum">
              <a:rPr lang="en-US" altLang="ko-KR" smtClean="0"/>
              <a:pPr>
                <a:defRPr/>
              </a:pPr>
              <a:t>52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1942958"/>
      </p:ext>
    </p:extLst>
  </p:cSld>
  <p:clrMapOvr>
    <a:masterClrMapping/>
  </p:clrMapOvr>
  <p:transition>
    <p:zoom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예비 </a:t>
            </a:r>
            <a:r>
              <a:rPr lang="en-US" altLang="ko-KR" smtClean="0"/>
              <a:t>report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강의 시간에 언급된 </a:t>
            </a:r>
            <a:r>
              <a:rPr lang="en-US" altLang="ko-KR" dirty="0" err="1" smtClean="0"/>
              <a:t>matlab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명령어</a:t>
            </a:r>
            <a:r>
              <a:rPr lang="en-US" altLang="ko-KR" dirty="0" smtClean="0"/>
              <a:t>(</a:t>
            </a:r>
            <a:r>
              <a:rPr lang="ko-KR" altLang="en-US" dirty="0" smtClean="0"/>
              <a:t>시스템 제공</a:t>
            </a:r>
            <a:r>
              <a:rPr lang="en-US" altLang="ko-KR" dirty="0" smtClean="0"/>
              <a:t>) </a:t>
            </a:r>
            <a:r>
              <a:rPr lang="ko-KR" altLang="en-US" dirty="0" smtClean="0"/>
              <a:t>를 간단하게 요약 </a:t>
            </a:r>
            <a:endParaRPr lang="en-US" altLang="ko-KR" dirty="0" smtClean="0"/>
          </a:p>
          <a:p>
            <a:r>
              <a:rPr lang="en-US" altLang="ko-KR" dirty="0" err="1" smtClean="0"/>
              <a:t>Matlab</a:t>
            </a:r>
            <a:r>
              <a:rPr lang="en-US" altLang="ko-KR" dirty="0" smtClean="0"/>
              <a:t> help </a:t>
            </a:r>
            <a:r>
              <a:rPr lang="ko-KR" altLang="en-US" dirty="0" smtClean="0"/>
              <a:t>참조</a:t>
            </a:r>
            <a:endParaRPr lang="en-US" altLang="ko-KR" dirty="0" smtClean="0"/>
          </a:p>
          <a:p>
            <a:r>
              <a:rPr lang="en-US" altLang="ko-KR" dirty="0" smtClean="0"/>
              <a:t>A4 </a:t>
            </a:r>
            <a:r>
              <a:rPr lang="ko-KR" altLang="en-US" dirty="0" smtClean="0"/>
              <a:t>지</a:t>
            </a:r>
            <a:r>
              <a:rPr lang="en-US" altLang="ko-KR" dirty="0" smtClean="0"/>
              <a:t> 1</a:t>
            </a:r>
            <a:r>
              <a:rPr lang="ko-KR" altLang="en-US" dirty="0" smtClean="0"/>
              <a:t>장 에 </a:t>
            </a:r>
            <a:r>
              <a:rPr lang="ko-KR" altLang="en-US" dirty="0" err="1" smtClean="0"/>
              <a:t>손글씨로</a:t>
            </a:r>
            <a:r>
              <a:rPr lang="ko-KR" altLang="en-US" dirty="0" smtClean="0"/>
              <a:t> 작성 </a:t>
            </a:r>
            <a:endParaRPr lang="en-US" altLang="ko-KR" dirty="0" smtClean="0"/>
          </a:p>
          <a:p>
            <a:r>
              <a:rPr lang="ko-KR" altLang="en-US" dirty="0"/>
              <a:t>매주 실습 시간 </a:t>
            </a:r>
            <a:r>
              <a:rPr lang="ko-KR" altLang="en-US" dirty="0" err="1" smtClean="0"/>
              <a:t>시작전</a:t>
            </a:r>
            <a:r>
              <a:rPr lang="ko-KR" altLang="en-US" dirty="0" smtClean="0"/>
              <a:t> 조교에게 제출</a:t>
            </a:r>
            <a:endParaRPr lang="en-US" altLang="ko-KR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6F3F38-2CD8-4BF4-9F2D-91FBEF0475AD}" type="slidenum">
              <a:rPr lang="en-US" altLang="ko-KR" smtClean="0"/>
              <a:pPr>
                <a:defRPr/>
              </a:pPr>
              <a:t>53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15677062"/>
      </p:ext>
    </p:extLst>
  </p:cSld>
  <p:clrMapOvr>
    <a:masterClrMapping/>
  </p:clrMapOvr>
  <p:transition>
    <p:zoom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F735BFA0-8795-4D1D-A51F-58DCB7C58190}" type="slidenum">
              <a:rPr lang="en-US" altLang="ko-KR" sz="1400" smtClean="0">
                <a:latin typeface="맑은 고딕" panose="020B0503020000020004" pitchFamily="50" charset="-127"/>
              </a:rPr>
              <a:pPr eaLnBrk="1" hangingPunct="1"/>
              <a:t>54</a:t>
            </a:fld>
            <a:endParaRPr lang="en-US" altLang="ko-KR" sz="1400" dirty="0" smtClean="0">
              <a:latin typeface="맑은 고딕" panose="020B0503020000020004" pitchFamily="50" charset="-127"/>
            </a:endParaRPr>
          </a:p>
        </p:txBody>
      </p:sp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43000"/>
            <a:ext cx="7621588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맑은 고딕" panose="020B0503020000020004" pitchFamily="50" charset="-127"/>
              </a:rPr>
              <a:t>Octave </a:t>
            </a:r>
            <a:r>
              <a:rPr lang="ko-KR" altLang="en-US" dirty="0" smtClean="0">
                <a:ea typeface="맑은 고딕" panose="020B0503020000020004" pitchFamily="50" charset="-127"/>
              </a:rPr>
              <a:t>에서 </a:t>
            </a:r>
            <a:r>
              <a:rPr lang="en-US" altLang="ko-KR" dirty="0" smtClean="0">
                <a:ea typeface="맑은 고딕" panose="020B0503020000020004" pitchFamily="50" charset="-127"/>
              </a:rPr>
              <a:t>path</a:t>
            </a:r>
            <a:r>
              <a:rPr lang="ko-KR" altLang="en-US" dirty="0" smtClean="0">
                <a:ea typeface="맑은 고딕" panose="020B0503020000020004" pitchFamily="50" charset="-127"/>
              </a:rPr>
              <a:t> 관리</a:t>
            </a:r>
          </a:p>
        </p:txBody>
      </p:sp>
      <p:sp>
        <p:nvSpPr>
          <p:cNvPr id="4608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ea typeface="맑은 고딕" panose="020B0503020000020004" pitchFamily="50" charset="-127"/>
              </a:rPr>
              <a:t>Octave </a:t>
            </a:r>
            <a:r>
              <a:rPr lang="ko-KR" altLang="en-US" dirty="0" smtClean="0">
                <a:ea typeface="맑은 고딕" panose="020B0503020000020004" pitchFamily="50" charset="-127"/>
              </a:rPr>
              <a:t>에서 파일을 찾을 때 </a:t>
            </a:r>
            <a:r>
              <a:rPr lang="en-US" altLang="ko-KR" dirty="0" smtClean="0">
                <a:ea typeface="맑은 고딕" panose="020B0503020000020004" pitchFamily="50" charset="-127"/>
              </a:rPr>
              <a:t>search path </a:t>
            </a:r>
            <a:r>
              <a:rPr lang="ko-KR" altLang="en-US" dirty="0" smtClean="0">
                <a:ea typeface="맑은 고딕" panose="020B0503020000020004" pitchFamily="50" charset="-127"/>
              </a:rPr>
              <a:t>를 찾는다</a:t>
            </a:r>
            <a:r>
              <a:rPr lang="en-US" altLang="ko-KR" dirty="0" smtClean="0">
                <a:ea typeface="맑은 고딕" panose="020B0503020000020004" pitchFamily="50" charset="-127"/>
              </a:rPr>
              <a:t>. </a:t>
            </a:r>
          </a:p>
          <a:p>
            <a:pPr>
              <a:buFont typeface="Wingdings" pitchFamily="2" charset="2"/>
              <a:buNone/>
            </a:pPr>
            <a:endParaRPr lang="en-US" altLang="ko-KR" dirty="0" smtClean="0">
              <a:ea typeface="맑은 고딕" panose="020B0503020000020004" pitchFamily="50" charset="-127"/>
            </a:endParaRPr>
          </a:p>
          <a:p>
            <a:pPr>
              <a:buFont typeface="Wingdings" pitchFamily="2" charset="2"/>
              <a:buChar char="Ø"/>
            </a:pPr>
            <a:r>
              <a:rPr lang="en-US" altLang="ko-KR" dirty="0" smtClean="0">
                <a:ea typeface="맑은 고딕" panose="020B0503020000020004" pitchFamily="50" charset="-127"/>
              </a:rPr>
              <a:t>path : </a:t>
            </a:r>
            <a:r>
              <a:rPr lang="ko-KR" altLang="en-US" dirty="0" smtClean="0">
                <a:ea typeface="맑은 고딕" panose="020B0503020000020004" pitchFamily="50" charset="-127"/>
              </a:rPr>
              <a:t>현재 등록된 </a:t>
            </a:r>
            <a:r>
              <a:rPr lang="en-US" altLang="ko-KR" dirty="0" smtClean="0">
                <a:ea typeface="맑은 고딕" panose="020B0503020000020004" pitchFamily="50" charset="-127"/>
              </a:rPr>
              <a:t>search path </a:t>
            </a:r>
            <a:r>
              <a:rPr lang="ko-KR" altLang="en-US" dirty="0" smtClean="0">
                <a:ea typeface="맑은 고딕" panose="020B0503020000020004" pitchFamily="50" charset="-127"/>
              </a:rPr>
              <a:t>를</a:t>
            </a:r>
            <a:r>
              <a:rPr lang="en-US" altLang="ko-KR" dirty="0" smtClean="0"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ea typeface="맑은 고딕" panose="020B0503020000020004" pitchFamily="50" charset="-127"/>
              </a:rPr>
              <a:t>나열함</a:t>
            </a:r>
            <a:r>
              <a:rPr lang="en-US" altLang="ko-KR" dirty="0" smtClean="0">
                <a:ea typeface="맑은 고딕" panose="020B0503020000020004" pitchFamily="50" charset="-127"/>
              </a:rPr>
              <a:t>. </a:t>
            </a:r>
          </a:p>
          <a:p>
            <a:pPr>
              <a:buFont typeface="Wingdings" pitchFamily="2" charset="2"/>
              <a:buChar char="Ø"/>
            </a:pPr>
            <a:r>
              <a:rPr lang="en-US" altLang="ko-KR" dirty="0" err="1" smtClean="0">
                <a:ea typeface="맑은 고딕" panose="020B0503020000020004" pitchFamily="50" charset="-127"/>
              </a:rPr>
              <a:t>addpath</a:t>
            </a:r>
            <a:r>
              <a:rPr lang="en-US" altLang="ko-KR" dirty="0" smtClean="0">
                <a:ea typeface="맑은 고딕" panose="020B0503020000020004" pitchFamily="50" charset="-127"/>
              </a:rPr>
              <a:t>(“c:/Octave/examples”) :  search path </a:t>
            </a:r>
            <a:r>
              <a:rPr lang="ko-KR" altLang="en-US" dirty="0" smtClean="0">
                <a:ea typeface="맑은 고딕" panose="020B0503020000020004" pitchFamily="50" charset="-127"/>
              </a:rPr>
              <a:t>추가</a:t>
            </a:r>
            <a:r>
              <a:rPr lang="en-US" altLang="ko-KR" dirty="0" smtClean="0">
                <a:ea typeface="맑은 고딕" panose="020B0503020000020004" pitchFamily="50" charset="-127"/>
              </a:rPr>
              <a:t>  </a:t>
            </a:r>
          </a:p>
          <a:p>
            <a:pPr>
              <a:buFont typeface="Wingdings" pitchFamily="2" charset="2"/>
              <a:buChar char="Ø"/>
            </a:pPr>
            <a:endParaRPr lang="en-US" altLang="ko-KR" dirty="0" smtClean="0">
              <a:ea typeface="맑은 고딕" panose="020B0503020000020004" pitchFamily="50" charset="-127"/>
            </a:endParaRPr>
          </a:p>
          <a:p>
            <a:r>
              <a:rPr lang="en-US" altLang="ko-KR" dirty="0" smtClean="0">
                <a:ea typeface="맑은 고딕" panose="020B0503020000020004" pitchFamily="50" charset="-127"/>
              </a:rPr>
              <a:t>.m </a:t>
            </a:r>
            <a:r>
              <a:rPr lang="ko-KR" altLang="en-US" dirty="0" smtClean="0">
                <a:ea typeface="맑은 고딕" panose="020B0503020000020004" pitchFamily="50" charset="-127"/>
              </a:rPr>
              <a:t>파일 의 함수를 실행하기 위해서는 </a:t>
            </a:r>
            <a:r>
              <a:rPr lang="en-US" altLang="ko-KR" dirty="0" smtClean="0">
                <a:ea typeface="맑은 고딕" panose="020B0503020000020004" pitchFamily="50" charset="-127"/>
              </a:rPr>
              <a:t>.m file</a:t>
            </a:r>
            <a:r>
              <a:rPr lang="ko-KR" altLang="en-US" dirty="0" smtClean="0">
                <a:ea typeface="맑은 고딕" panose="020B0503020000020004" pitchFamily="50" charset="-127"/>
              </a:rPr>
              <a:t> 이 포함된 폴더를 </a:t>
            </a:r>
            <a:r>
              <a:rPr lang="en-US" altLang="ko-KR" dirty="0" smtClean="0">
                <a:ea typeface="맑은 고딕" panose="020B0503020000020004" pitchFamily="50" charset="-127"/>
              </a:rPr>
              <a:t>search path </a:t>
            </a:r>
            <a:r>
              <a:rPr lang="ko-KR" altLang="en-US" dirty="0" smtClean="0">
                <a:ea typeface="맑은 고딕" panose="020B0503020000020004" pitchFamily="50" charset="-127"/>
              </a:rPr>
              <a:t>로 등록 하여야 함</a:t>
            </a:r>
            <a:r>
              <a:rPr lang="en-US" altLang="ko-KR" dirty="0" smtClean="0">
                <a:ea typeface="맑은 고딕" panose="020B0503020000020004" pitchFamily="50" charset="-127"/>
              </a:rPr>
              <a:t>. </a:t>
            </a:r>
            <a:endParaRPr lang="ko-KR" altLang="en-US" dirty="0" smtClean="0">
              <a:ea typeface="맑은 고딕" panose="020B0503020000020004" pitchFamily="50" charset="-127"/>
            </a:endParaRPr>
          </a:p>
        </p:txBody>
      </p:sp>
      <p:sp>
        <p:nvSpPr>
          <p:cNvPr id="4608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C8BD24C6-6AA4-4263-A4AE-7671D0E948BD}" type="slidenum">
              <a:rPr lang="en-US" altLang="ko-KR" sz="1400" smtClean="0"/>
              <a:pPr eaLnBrk="1" hangingPunct="1"/>
              <a:t>55</a:t>
            </a:fld>
            <a:endParaRPr lang="en-US" altLang="ko-KR" sz="1400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F49D78C7-CBB2-4BDD-B895-FDD112C89F65}" type="slidenum">
              <a:rPr lang="en-US" altLang="ko-KR" sz="1400" smtClean="0">
                <a:latin typeface="맑은 고딕" panose="020B0503020000020004" pitchFamily="50" charset="-127"/>
              </a:rPr>
              <a:pPr eaLnBrk="1" hangingPunct="1"/>
              <a:t>56</a:t>
            </a:fld>
            <a:endParaRPr lang="en-US" altLang="ko-KR" sz="1400" dirty="0" smtClean="0">
              <a:latin typeface="맑은 고딕" panose="020B0503020000020004" pitchFamily="50" charset="-127"/>
            </a:endParaRPr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맑은 고딕" panose="020B0503020000020004" pitchFamily="50" charset="-127"/>
              </a:rPr>
              <a:t>과제</a:t>
            </a:r>
            <a:endParaRPr lang="en-US" altLang="ko-KR" dirty="0" smtClean="0">
              <a:ea typeface="맑은 고딕" panose="020B0503020000020004" pitchFamily="50" charset="-127"/>
            </a:endParaRP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tabLst>
                <a:tab pos="2506663" algn="l"/>
              </a:tabLst>
            </a:pPr>
            <a:r>
              <a:rPr lang="en-US" altLang="ko-KR" dirty="0" smtClean="0"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ea typeface="맑은 고딕" panose="020B0503020000020004" pitchFamily="50" charset="-127"/>
              </a:rPr>
              <a:t>강의 자료 중의  </a:t>
            </a:r>
            <a:r>
              <a:rPr lang="en-US" altLang="ko-KR" dirty="0" smtClean="0">
                <a:ea typeface="맑은 고딕" panose="020B0503020000020004" pitchFamily="50" charset="-127"/>
              </a:rPr>
              <a:t>MATLAB / Octave </a:t>
            </a:r>
            <a:r>
              <a:rPr lang="ko-KR" altLang="en-US" dirty="0" smtClean="0">
                <a:ea typeface="맑은 고딕" panose="020B0503020000020004" pitchFamily="50" charset="-127"/>
              </a:rPr>
              <a:t>코드를 실습해 보기</a:t>
            </a:r>
            <a:r>
              <a:rPr lang="en-US" altLang="ko-KR" dirty="0" smtClean="0">
                <a:ea typeface="맑은 고딕" panose="020B0503020000020004" pitchFamily="50" charset="-127"/>
              </a:rPr>
              <a:t>. </a:t>
            </a:r>
          </a:p>
          <a:p>
            <a:pPr lvl="1" eaLnBrk="1" hangingPunct="1">
              <a:tabLst>
                <a:tab pos="2506663" algn="l"/>
              </a:tabLst>
            </a:pPr>
            <a:endParaRPr lang="en-US" altLang="ko-KR" dirty="0" smtClean="0">
              <a:ea typeface="맑은 고딕" panose="020B0503020000020004" pitchFamily="50" charset="-127"/>
            </a:endParaRPr>
          </a:p>
          <a:p>
            <a:pPr lvl="1" eaLnBrk="1" hangingPunct="1">
              <a:tabLst>
                <a:tab pos="2506663" algn="l"/>
              </a:tabLst>
            </a:pPr>
            <a:r>
              <a:rPr lang="en-US" altLang="ko-KR" dirty="0" smtClean="0"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ea typeface="맑은 고딕" panose="020B0503020000020004" pitchFamily="50" charset="-127"/>
              </a:rPr>
              <a:t>영상 파일을 골라서</a:t>
            </a:r>
            <a:endParaRPr lang="en-US" altLang="ko-KR" dirty="0" smtClean="0">
              <a:ea typeface="맑은 고딕" panose="020B0503020000020004" pitchFamily="50" charset="-127"/>
            </a:endParaRPr>
          </a:p>
          <a:p>
            <a:pPr lvl="1" eaLnBrk="1" hangingPunct="1">
              <a:tabLst>
                <a:tab pos="2506663" algn="l"/>
              </a:tabLst>
            </a:pPr>
            <a:r>
              <a:rPr lang="en-US" altLang="ko-KR" dirty="0" smtClean="0"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ea typeface="맑은 고딕" panose="020B0503020000020004" pitchFamily="50" charset="-127"/>
              </a:rPr>
              <a:t>강의 자료에 나오는 모든 과정 및 명령어를 실습해 볼 것</a:t>
            </a:r>
            <a:r>
              <a:rPr lang="en-US" altLang="ko-KR" dirty="0" smtClean="0">
                <a:ea typeface="맑은 고딕" panose="020B0503020000020004" pitchFamily="50" charset="-127"/>
              </a:rPr>
              <a:t>. </a:t>
            </a:r>
          </a:p>
          <a:p>
            <a:pPr lvl="1" eaLnBrk="1" hangingPunct="1">
              <a:buFont typeface="Wingdings" pitchFamily="2" charset="2"/>
              <a:buNone/>
              <a:tabLst>
                <a:tab pos="2506663" algn="l"/>
              </a:tabLst>
            </a:pPr>
            <a:endParaRPr lang="en-US" altLang="ko-KR" dirty="0" smtClean="0"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tabLst>
                <a:tab pos="800100" algn="l"/>
              </a:tabLst>
            </a:pPr>
            <a:r>
              <a:rPr lang="en-US" altLang="ko-KR" dirty="0" smtClean="0">
                <a:ea typeface="맑은 고딕" panose="020B0503020000020004" pitchFamily="50" charset="-127"/>
              </a:rPr>
              <a:t>Printers, scanners: </a:t>
            </a:r>
            <a:r>
              <a:rPr lang="en-US" altLang="ko-KR" i="1" dirty="0" smtClean="0">
                <a:solidFill>
                  <a:srgbClr val="0070C0"/>
                </a:solidFill>
                <a:ea typeface="맑은 고딕" panose="020B0503020000020004" pitchFamily="50" charset="-127"/>
              </a:rPr>
              <a:t>dots per inch </a:t>
            </a:r>
            <a:r>
              <a:rPr lang="en-US" altLang="ko-KR" i="1" dirty="0" smtClean="0">
                <a:ea typeface="맑은 고딕" panose="020B0503020000020004" pitchFamily="50" charset="-127"/>
              </a:rPr>
              <a:t>(dpi)</a:t>
            </a:r>
          </a:p>
          <a:p>
            <a:pPr lvl="1" eaLnBrk="1" hangingPunct="1">
              <a:tabLst>
                <a:tab pos="800100" algn="l"/>
              </a:tabLst>
            </a:pPr>
            <a:r>
              <a:rPr lang="en-US" altLang="ko-KR" dirty="0" smtClean="0">
                <a:ea typeface="맑은 고딕" panose="020B0503020000020004" pitchFamily="50" charset="-127"/>
              </a:rPr>
              <a:t>1 </a:t>
            </a:r>
            <a:r>
              <a:rPr lang="ko-KR" altLang="en-US" dirty="0" smtClean="0">
                <a:ea typeface="맑은 고딕" panose="020B0503020000020004" pitchFamily="50" charset="-127"/>
              </a:rPr>
              <a:t>인치당 나타낼 수 있는 점의 수 </a:t>
            </a:r>
            <a:endParaRPr lang="en-US" altLang="ko-KR" dirty="0" smtClean="0">
              <a:ea typeface="맑은 고딕" panose="020B0503020000020004" pitchFamily="50" charset="-127"/>
            </a:endParaRPr>
          </a:p>
          <a:p>
            <a:pPr lvl="1" eaLnBrk="1" hangingPunct="1">
              <a:tabLst>
                <a:tab pos="800100" algn="l"/>
              </a:tabLst>
            </a:pPr>
            <a:r>
              <a:rPr lang="en-US" altLang="ko-KR" dirty="0" smtClean="0">
                <a:ea typeface="맑은 고딕" panose="020B0503020000020004" pitchFamily="50" charset="-127"/>
              </a:rPr>
              <a:t>Desktop printer: 600dpi, </a:t>
            </a:r>
          </a:p>
          <a:p>
            <a:pPr lvl="1" eaLnBrk="1" hangingPunct="1">
              <a:tabLst>
                <a:tab pos="800100" algn="l"/>
              </a:tabLst>
            </a:pPr>
            <a:r>
              <a:rPr lang="en-US" altLang="ko-KR" dirty="0" smtClean="0">
                <a:ea typeface="맑은 고딕" panose="020B0503020000020004" pitchFamily="50" charset="-127"/>
              </a:rPr>
              <a:t>Scanner: 300–3600dpi,…</a:t>
            </a:r>
          </a:p>
          <a:p>
            <a:pPr eaLnBrk="1" hangingPunct="1">
              <a:tabLst>
                <a:tab pos="800100" algn="l"/>
              </a:tabLst>
            </a:pPr>
            <a:r>
              <a:rPr lang="en-US" altLang="ko-KR" dirty="0" smtClean="0">
                <a:ea typeface="맑은 고딕" panose="020B0503020000020004" pitchFamily="50" charset="-127"/>
              </a:rPr>
              <a:t>Video, monitors: </a:t>
            </a:r>
            <a:r>
              <a:rPr lang="en-US" altLang="ko-KR" i="1" dirty="0" smtClean="0">
                <a:solidFill>
                  <a:srgbClr val="0070C0"/>
                </a:solidFill>
                <a:ea typeface="맑은 고딕" panose="020B0503020000020004" pitchFamily="50" charset="-127"/>
              </a:rPr>
              <a:t>pixel dimensions</a:t>
            </a:r>
          </a:p>
          <a:p>
            <a:pPr lvl="1" eaLnBrk="1" hangingPunct="1">
              <a:tabLst>
                <a:tab pos="800100" algn="l"/>
              </a:tabLst>
            </a:pPr>
            <a:r>
              <a:rPr lang="ko-KR" altLang="en-US" dirty="0" smtClean="0">
                <a:ea typeface="맑은 고딕" panose="020B0503020000020004" pitchFamily="50" charset="-127"/>
              </a:rPr>
              <a:t>컬러 표현을 위해 한 픽셀에</a:t>
            </a:r>
            <a:r>
              <a:rPr lang="en-US" altLang="ko-KR" dirty="0" smtClean="0">
                <a:ea typeface="맑은 고딕" panose="020B0503020000020004" pitchFamily="50" charset="-127"/>
              </a:rPr>
              <a:t/>
            </a:r>
            <a:br>
              <a:rPr lang="en-US" altLang="ko-KR" dirty="0" smtClean="0">
                <a:ea typeface="맑은 고딕" panose="020B0503020000020004" pitchFamily="50" charset="-127"/>
              </a:rPr>
            </a:br>
            <a:r>
              <a:rPr lang="ko-KR" altLang="en-US" dirty="0" smtClean="0">
                <a:ea typeface="맑은 고딕" panose="020B0503020000020004" pitchFamily="50" charset="-127"/>
              </a:rPr>
              <a:t>세가지 색의 도트</a:t>
            </a:r>
            <a:r>
              <a:rPr lang="en-US" altLang="ko-KR" dirty="0" smtClean="0">
                <a:ea typeface="맑은 고딕" panose="020B0503020000020004" pitchFamily="50" charset="-127"/>
              </a:rPr>
              <a:t>(</a:t>
            </a:r>
            <a:r>
              <a:rPr lang="ko-KR" altLang="en-US" dirty="0" smtClean="0">
                <a:ea typeface="맑은 고딕" panose="020B0503020000020004" pitchFamily="50" charset="-127"/>
              </a:rPr>
              <a:t>셀</a:t>
            </a:r>
            <a:r>
              <a:rPr lang="en-US" altLang="ko-KR" dirty="0" smtClean="0">
                <a:ea typeface="맑은 고딕" panose="020B0503020000020004" pitchFamily="50" charset="-127"/>
              </a:rPr>
              <a:t>) </a:t>
            </a:r>
            <a:r>
              <a:rPr lang="ko-KR" altLang="en-US" dirty="0" smtClean="0">
                <a:ea typeface="맑은 고딕" panose="020B0503020000020004" pitchFamily="50" charset="-127"/>
              </a:rPr>
              <a:t>이 필요 </a:t>
            </a:r>
            <a:endParaRPr lang="en-US" altLang="ko-KR" dirty="0" smtClean="0">
              <a:ea typeface="맑은 고딕" panose="020B0503020000020004" pitchFamily="50" charset="-127"/>
            </a:endParaRPr>
          </a:p>
          <a:p>
            <a:pPr lvl="1" eaLnBrk="1" hangingPunct="1">
              <a:tabLst>
                <a:tab pos="800100" algn="l"/>
              </a:tabLst>
            </a:pPr>
            <a:r>
              <a:rPr lang="en-US" altLang="ko-KR" dirty="0" smtClean="0">
                <a:ea typeface="맑은 고딕" panose="020B0503020000020004" pitchFamily="50" charset="-127"/>
              </a:rPr>
              <a:t>Dot pitch: </a:t>
            </a:r>
            <a:r>
              <a:rPr lang="ko-KR" altLang="en-US" dirty="0" smtClean="0">
                <a:ea typeface="맑은 고딕" panose="020B0503020000020004" pitchFamily="50" charset="-127"/>
              </a:rPr>
              <a:t>같은 색 도트까지의 </a:t>
            </a:r>
            <a:r>
              <a:rPr lang="en-US" altLang="ko-KR" dirty="0" smtClean="0">
                <a:ea typeface="맑은 고딕" panose="020B0503020000020004" pitchFamily="50" charset="-127"/>
              </a:rPr>
              <a:t/>
            </a:r>
            <a:br>
              <a:rPr lang="en-US" altLang="ko-KR" dirty="0" smtClean="0">
                <a:ea typeface="맑은 고딕" panose="020B0503020000020004" pitchFamily="50" charset="-127"/>
              </a:rPr>
            </a:br>
            <a:r>
              <a:rPr lang="ko-KR" altLang="en-US" dirty="0" smtClean="0">
                <a:ea typeface="맑은 고딕" panose="020B0503020000020004" pitchFamily="50" charset="-127"/>
              </a:rPr>
              <a:t>거리</a:t>
            </a:r>
            <a:r>
              <a:rPr lang="en-US" altLang="ko-KR" dirty="0" smtClean="0">
                <a:ea typeface="맑은 고딕" panose="020B0503020000020004" pitchFamily="50" charset="-127"/>
              </a:rPr>
              <a:t> </a:t>
            </a:r>
          </a:p>
          <a:p>
            <a:pPr lvl="1" eaLnBrk="1" hangingPunct="1">
              <a:tabLst>
                <a:tab pos="800100" algn="l"/>
              </a:tabLst>
            </a:pPr>
            <a:r>
              <a:rPr lang="en-US" altLang="ko-KR" dirty="0" smtClean="0">
                <a:ea typeface="맑은 고딕" panose="020B0503020000020004" pitchFamily="50" charset="-127"/>
              </a:rPr>
              <a:t>17" CRT: monitor 1024x768px,…</a:t>
            </a:r>
          </a:p>
          <a:p>
            <a:pPr lvl="1" eaLnBrk="1" hangingPunct="1">
              <a:tabLst>
                <a:tab pos="800100" algn="l"/>
              </a:tabLst>
            </a:pPr>
            <a:r>
              <a:rPr lang="en-US" altLang="ko-KR" dirty="0" smtClean="0">
                <a:ea typeface="맑은 고딕" panose="020B0503020000020004" pitchFamily="50" charset="-127"/>
              </a:rPr>
              <a:t>dpi </a:t>
            </a:r>
            <a:r>
              <a:rPr lang="ko-KR" altLang="en-US" dirty="0" smtClean="0">
                <a:ea typeface="맑은 고딕" panose="020B0503020000020004" pitchFamily="50" charset="-127"/>
              </a:rPr>
              <a:t>는</a:t>
            </a:r>
            <a:r>
              <a:rPr lang="en-US" altLang="ko-KR" dirty="0" smtClean="0"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ea typeface="맑은 고딕" panose="020B0503020000020004" pitchFamily="50" charset="-127"/>
              </a:rPr>
              <a:t>실제 스크린의 크기에 </a:t>
            </a:r>
            <a:r>
              <a:rPr lang="en-US" altLang="ko-KR" dirty="0" smtClean="0">
                <a:ea typeface="맑은 고딕" panose="020B0503020000020004" pitchFamily="50" charset="-127"/>
              </a:rPr>
              <a:t/>
            </a:r>
            <a:br>
              <a:rPr lang="en-US" altLang="ko-KR" dirty="0" smtClean="0">
                <a:ea typeface="맑은 고딕" panose="020B0503020000020004" pitchFamily="50" charset="-127"/>
              </a:rPr>
            </a:br>
            <a:r>
              <a:rPr lang="ko-KR" altLang="en-US" dirty="0" smtClean="0">
                <a:ea typeface="맑은 고딕" panose="020B0503020000020004" pitchFamily="50" charset="-127"/>
              </a:rPr>
              <a:t>따라 달라짐</a:t>
            </a:r>
            <a:r>
              <a:rPr lang="en-US" altLang="ko-KR" dirty="0" smtClean="0">
                <a:ea typeface="맑은 고딕" panose="020B0503020000020004" pitchFamily="50" charset="-127"/>
              </a:rPr>
              <a:t>. 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1143000" algn="l"/>
              </a:tabLst>
            </a:pPr>
            <a:r>
              <a:rPr lang="en-US" altLang="ko-KR" dirty="0" smtClean="0">
                <a:ea typeface="맑은 고딕" panose="020B0503020000020004" pitchFamily="50" charset="-127"/>
              </a:rPr>
              <a:t>Device Resolution: </a:t>
            </a:r>
            <a:r>
              <a:rPr lang="ko-KR" altLang="en-US" dirty="0" smtClean="0">
                <a:ea typeface="맑은 고딕" panose="020B0503020000020004" pitchFamily="50" charset="-127"/>
              </a:rPr>
              <a:t>장치 해상도</a:t>
            </a:r>
            <a:endParaRPr lang="en-US" altLang="ko-KR" dirty="0" smtClean="0">
              <a:ea typeface="맑은 고딕" panose="020B0503020000020004" pitchFamily="50" charset="-127"/>
            </a:endParaRPr>
          </a:p>
        </p:txBody>
      </p:sp>
      <p:pic>
        <p:nvPicPr>
          <p:cNvPr id="8196" name="Picture 6" descr="http://image.pcbee.co.kr/img/2008/SA/nonbayer1%20cop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654425"/>
            <a:ext cx="3270250" cy="282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8" descr="http://cfs13.blog.daum.net/image/20/blog/2008/01/24/09/17/4797d91816c28&amp;filename=600dpi픽셀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905000"/>
            <a:ext cx="3343275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6F3F38-2CD8-4BF4-9F2D-91FBEF0475AD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Grayscale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256 levels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6F3F38-2CD8-4BF4-9F2D-91FBEF0475AD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  <p:pic>
        <p:nvPicPr>
          <p:cNvPr id="1026" name="Picture 2" descr="http://www.cs.sfu.ca/CourseCentral/166/tjd/_images/graysca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13" y="2286000"/>
            <a:ext cx="7502769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838799" y="1762780"/>
            <a:ext cx="7713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255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71884" y="1871990"/>
            <a:ext cx="3802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6560894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body" idx="1"/>
          </p:nvPr>
        </p:nvSpPr>
        <p:spPr>
          <a:xfrm>
            <a:off x="639763" y="1295400"/>
            <a:ext cx="7864475" cy="4968875"/>
          </a:xfrm>
        </p:spPr>
        <p:txBody>
          <a:bodyPr/>
          <a:lstStyle/>
          <a:p>
            <a:pPr eaLnBrk="1" hangingPunct="1">
              <a:tabLst>
                <a:tab pos="800100" algn="l"/>
              </a:tabLst>
            </a:pPr>
            <a:r>
              <a:rPr lang="ko-KR" altLang="en-US" sz="2200" dirty="0" err="1" smtClean="0">
                <a:latin typeface="맑은 고딕" pitchFamily="50" charset="-127"/>
                <a:ea typeface="맑은 고딕" pitchFamily="50" charset="-127"/>
              </a:rPr>
              <a:t>화소</a:t>
            </a: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 배열의 경우 </a:t>
            </a:r>
            <a:r>
              <a:rPr lang="en-US" altLang="ko-KR" sz="22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pixel dimension </a:t>
            </a:r>
            <a:r>
              <a:rPr lang="ko-KR" altLang="en-US" sz="22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만 정하여져 있고 </a:t>
            </a:r>
            <a:r>
              <a:rPr lang="en-US" altLang="ko-KR" sz="22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Image </a:t>
            </a:r>
            <a:r>
              <a:rPr lang="ko-KR" altLang="en-US" sz="22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가 디스플레이 되는 실제 크기가 주어지지 않음</a:t>
            </a:r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tabLst>
                <a:tab pos="800100" algn="l"/>
              </a:tabLst>
            </a:pP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따라서</a:t>
            </a:r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디스플레이 되는 사이즈는 출력 장치의 </a:t>
            </a:r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resolution(</a:t>
            </a: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해상도</a:t>
            </a:r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 (dpi) </a:t>
            </a: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에 의하여 결정됨</a:t>
            </a:r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 eaLnBrk="1" hangingPunct="1">
              <a:tabLst>
                <a:tab pos="800100" algn="l"/>
              </a:tabLst>
            </a:pP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디스플레이 되는 실제 크기 </a:t>
            </a:r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= </a:t>
            </a:r>
            <a:b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2200" u="sng" dirty="0" smtClean="0">
                <a:latin typeface="맑은 고딕" pitchFamily="50" charset="-127"/>
                <a:ea typeface="맑은 고딕" pitchFamily="50" charset="-127"/>
              </a:rPr>
              <a:t>이미지의 크기</a:t>
            </a:r>
            <a:r>
              <a:rPr lang="en-US" altLang="ko-KR" sz="2200" u="sng" dirty="0" smtClean="0">
                <a:latin typeface="맑은 고딕" pitchFamily="50" charset="-127"/>
                <a:ea typeface="맑은 고딕" pitchFamily="50" charset="-127"/>
              </a:rPr>
              <a:t>(pixel dimension)</a:t>
            </a:r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 /</a:t>
            </a:r>
            <a:r>
              <a:rPr lang="ko-KR" altLang="en-US" sz="2200" u="sng" dirty="0" smtClean="0">
                <a:latin typeface="맑은 고딕" pitchFamily="50" charset="-127"/>
                <a:ea typeface="맑은 고딕" pitchFamily="50" charset="-127"/>
              </a:rPr>
              <a:t>출력 장치</a:t>
            </a:r>
            <a:r>
              <a:rPr lang="en-US" altLang="ko-KR" sz="2200" u="sng" dirty="0" smtClean="0">
                <a:latin typeface="맑은 고딕" pitchFamily="50" charset="-127"/>
                <a:ea typeface="맑은 고딕" pitchFamily="50" charset="-127"/>
              </a:rPr>
              <a:t>resolution</a:t>
            </a:r>
            <a:endParaRPr lang="en-US" altLang="ko-KR" sz="22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tabLst>
                <a:tab pos="800100" algn="l"/>
              </a:tabLst>
            </a:pP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파일 에 </a:t>
            </a:r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Image </a:t>
            </a: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의 실제 크기를 저장하기 위하여 </a:t>
            </a:r>
            <a:r>
              <a:rPr lang="ko-KR" altLang="en-US" sz="22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22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resolution (</a:t>
            </a:r>
            <a:r>
              <a:rPr lang="en-US" altLang="ko-KR" sz="2200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ppi</a:t>
            </a:r>
            <a:r>
              <a:rPr lang="en-US" altLang="ko-KR" sz="22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22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을 파일 에 저장함</a:t>
            </a:r>
            <a:r>
              <a:rPr lang="en-US" altLang="ko-KR" sz="22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 eaLnBrk="1" hangingPunct="1">
              <a:tabLst>
                <a:tab pos="800100" algn="l"/>
              </a:tabLst>
            </a:pP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실제 크기를 복원 하기 위하여 이미지를 </a:t>
            </a:r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Scaling </a:t>
            </a: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하여 디스플레이 함</a:t>
            </a:r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 eaLnBrk="1" hangingPunct="1">
              <a:tabLst>
                <a:tab pos="800100" algn="l"/>
              </a:tabLst>
            </a:pPr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Scaling rate =  </a:t>
            </a:r>
            <a:b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200" u="sng" dirty="0" smtClean="0">
                <a:latin typeface="맑은 고딕" pitchFamily="50" charset="-127"/>
                <a:ea typeface="맑은 고딕" pitchFamily="50" charset="-127"/>
              </a:rPr>
              <a:t>출력 장치</a:t>
            </a:r>
            <a:r>
              <a:rPr lang="en-US" altLang="ko-KR" sz="2200" u="sng" dirty="0" smtClean="0">
                <a:latin typeface="맑은 고딕" pitchFamily="50" charset="-127"/>
                <a:ea typeface="맑은 고딕" pitchFamily="50" charset="-127"/>
              </a:rPr>
              <a:t>resolution</a:t>
            </a:r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  / </a:t>
            </a:r>
            <a:r>
              <a:rPr lang="ko-KR" altLang="en-US" sz="2200" u="sng" dirty="0" smtClean="0">
                <a:latin typeface="맑은 고딕" pitchFamily="50" charset="-127"/>
                <a:ea typeface="맑은 고딕" pitchFamily="50" charset="-127"/>
              </a:rPr>
              <a:t>이미지의 해상도</a:t>
            </a:r>
            <a:r>
              <a:rPr lang="en-US" altLang="ko-KR" sz="2200" u="sng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2200" u="sng" dirty="0" err="1" smtClean="0">
                <a:latin typeface="맑은 고딕" pitchFamily="50" charset="-127"/>
                <a:ea typeface="맑은 고딕" pitchFamily="50" charset="-127"/>
              </a:rPr>
              <a:t>ppi</a:t>
            </a:r>
            <a:r>
              <a:rPr lang="en-US" altLang="ko-KR" sz="2200" u="sng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1143000" algn="l"/>
              </a:tabLst>
            </a:pPr>
            <a:r>
              <a:rPr lang="en-US" altLang="ko-KR" dirty="0" smtClean="0">
                <a:ea typeface="맑은 고딕" panose="020B0503020000020004" pitchFamily="50" charset="-127"/>
              </a:rPr>
              <a:t>Image Resolution: </a:t>
            </a:r>
            <a:r>
              <a:rPr lang="ko-KR" altLang="en-US" dirty="0" smtClean="0">
                <a:ea typeface="맑은 고딕" panose="020B0503020000020004" pitchFamily="50" charset="-127"/>
              </a:rPr>
              <a:t>해상도</a:t>
            </a:r>
            <a:endParaRPr lang="en-US" altLang="ko-KR" dirty="0" smtClean="0">
              <a:ea typeface="맑은 고딕" panose="020B0503020000020004" pitchFamily="50" charset="-127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66" y="2027829"/>
            <a:ext cx="8262562" cy="4474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6F3F38-2CD8-4BF4-9F2D-91FBEF0475AD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2270112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908925" cy="4886325"/>
          </a:xfrm>
        </p:spPr>
        <p:txBody>
          <a:bodyPr/>
          <a:lstStyle/>
          <a:p>
            <a:pPr eaLnBrk="1" hangingPunct="1">
              <a:spcAft>
                <a:spcPts val="1350"/>
              </a:spcAft>
              <a:tabLst>
                <a:tab pos="800100" algn="l"/>
              </a:tabLst>
            </a:pPr>
            <a:r>
              <a:rPr lang="ko-KR" altLang="en-US" dirty="0" smtClean="0">
                <a:ea typeface="맑은 고딕" panose="020B0503020000020004" pitchFamily="50" charset="-127"/>
              </a:rPr>
              <a:t>이미지 </a:t>
            </a:r>
            <a:r>
              <a:rPr lang="en-US" altLang="ko-KR" dirty="0" err="1" smtClean="0">
                <a:ea typeface="맑은 고딕" panose="020B0503020000020004" pitchFamily="50" charset="-127"/>
              </a:rPr>
              <a:t>ppi</a:t>
            </a:r>
            <a:r>
              <a:rPr lang="ko-KR" altLang="en-US" dirty="0" smtClean="0"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ea typeface="맑은 고딕" panose="020B0503020000020004" pitchFamily="50" charset="-127"/>
              </a:rPr>
              <a:t>&lt; </a:t>
            </a:r>
            <a:r>
              <a:rPr lang="ko-KR" altLang="en-US" dirty="0" smtClean="0">
                <a:ea typeface="맑은 고딕" panose="020B0503020000020004" pitchFamily="50" charset="-127"/>
              </a:rPr>
              <a:t>출력 장치 </a:t>
            </a:r>
            <a:r>
              <a:rPr lang="en-US" altLang="ko-KR" dirty="0" err="1" smtClean="0">
                <a:ea typeface="맑은 고딕" panose="020B0503020000020004" pitchFamily="50" charset="-127"/>
              </a:rPr>
              <a:t>ppi</a:t>
            </a:r>
            <a:r>
              <a:rPr lang="en-US" altLang="ko-KR" dirty="0" smtClean="0"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ea typeface="맑은 고딕" panose="020B0503020000020004" pitchFamily="50" charset="-127"/>
              </a:rPr>
              <a:t>인</a:t>
            </a:r>
            <a:r>
              <a:rPr lang="en-US" altLang="ko-KR" dirty="0" smtClean="0">
                <a:ea typeface="맑은 고딕" panose="020B0503020000020004" pitchFamily="50" charset="-127"/>
              </a:rPr>
              <a:t>  </a:t>
            </a:r>
            <a:r>
              <a:rPr lang="ko-KR" altLang="en-US" dirty="0" smtClean="0">
                <a:ea typeface="맑은 고딕" panose="020B0503020000020004" pitchFamily="50" charset="-127"/>
              </a:rPr>
              <a:t>경우 </a:t>
            </a:r>
            <a:r>
              <a:rPr lang="en-US" altLang="ko-KR" dirty="0" smtClean="0">
                <a:ea typeface="맑은 고딕" panose="020B0503020000020004" pitchFamily="50" charset="-127"/>
              </a:rPr>
              <a:t/>
            </a:r>
            <a:br>
              <a:rPr lang="en-US" altLang="ko-KR" dirty="0" smtClean="0">
                <a:ea typeface="맑은 고딕" panose="020B0503020000020004" pitchFamily="50" charset="-127"/>
              </a:rPr>
            </a:br>
            <a:r>
              <a:rPr lang="ko-KR" altLang="en-US" dirty="0" smtClean="0">
                <a:ea typeface="맑은 고딕" panose="020B0503020000020004" pitchFamily="50" charset="-127"/>
              </a:rPr>
              <a:t>원래 크기로 디스플레이 하기 위해서 추가로 더 많은 </a:t>
            </a:r>
            <a:r>
              <a:rPr lang="ko-KR" altLang="en-US" dirty="0" err="1" smtClean="0">
                <a:ea typeface="맑은 고딕" panose="020B0503020000020004" pitchFamily="50" charset="-127"/>
              </a:rPr>
              <a:t>화소가</a:t>
            </a:r>
            <a:r>
              <a:rPr lang="ko-KR" altLang="en-US" dirty="0" smtClean="0">
                <a:ea typeface="맑은 고딕" panose="020B0503020000020004" pitchFamily="50" charset="-127"/>
              </a:rPr>
              <a:t> 필요함</a:t>
            </a:r>
            <a:r>
              <a:rPr lang="en-US" altLang="ko-KR" dirty="0" smtClean="0">
                <a:ea typeface="맑은 고딕" panose="020B0503020000020004" pitchFamily="50" charset="-127"/>
              </a:rPr>
              <a:t>.  </a:t>
            </a:r>
            <a:r>
              <a:rPr lang="en-US" altLang="ko-KR" dirty="0" err="1" smtClean="0">
                <a:ea typeface="맑은 고딕" panose="020B0503020000020004" pitchFamily="50" charset="-127"/>
              </a:rPr>
              <a:t>ppi</a:t>
            </a:r>
            <a:r>
              <a:rPr lang="en-US" altLang="ko-KR" dirty="0" smtClean="0">
                <a:ea typeface="맑은 고딕" panose="020B0503020000020004" pitchFamily="50" charset="-127"/>
              </a:rPr>
              <a:t>: pixels/inch</a:t>
            </a:r>
          </a:p>
          <a:p>
            <a:pPr lvl="1" eaLnBrk="1" hangingPunct="1">
              <a:spcAft>
                <a:spcPts val="1350"/>
              </a:spcAft>
              <a:tabLst>
                <a:tab pos="800100" algn="l"/>
              </a:tabLst>
            </a:pPr>
            <a:r>
              <a:rPr lang="en-US" altLang="ko-KR" dirty="0" smtClean="0">
                <a:ea typeface="맑은 고딕" panose="020B0503020000020004" pitchFamily="50" charset="-127"/>
              </a:rPr>
              <a:t>Oversampling </a:t>
            </a:r>
          </a:p>
          <a:p>
            <a:pPr eaLnBrk="1" hangingPunct="1">
              <a:spcAft>
                <a:spcPts val="1350"/>
              </a:spcAft>
              <a:tabLst>
                <a:tab pos="800100" algn="l"/>
              </a:tabLst>
            </a:pPr>
            <a:r>
              <a:rPr lang="ko-KR" altLang="en-US" dirty="0" smtClean="0">
                <a:ea typeface="맑은 고딕" panose="020B0503020000020004" pitchFamily="50" charset="-127"/>
              </a:rPr>
              <a:t>이미지 </a:t>
            </a:r>
            <a:r>
              <a:rPr lang="en-US" altLang="ko-KR" dirty="0" err="1" smtClean="0">
                <a:ea typeface="맑은 고딕" panose="020B0503020000020004" pitchFamily="50" charset="-127"/>
              </a:rPr>
              <a:t>ppi</a:t>
            </a:r>
            <a:r>
              <a:rPr lang="ko-KR" altLang="en-US" dirty="0" smtClean="0"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ea typeface="맑은 고딕" panose="020B0503020000020004" pitchFamily="50" charset="-127"/>
              </a:rPr>
              <a:t>&gt; </a:t>
            </a:r>
            <a:r>
              <a:rPr lang="ko-KR" altLang="en-US" dirty="0" smtClean="0">
                <a:ea typeface="맑은 고딕" panose="020B0503020000020004" pitchFamily="50" charset="-127"/>
              </a:rPr>
              <a:t>출력 장치 </a:t>
            </a:r>
            <a:r>
              <a:rPr lang="en-US" altLang="ko-KR" dirty="0" err="1" smtClean="0">
                <a:ea typeface="맑은 고딕" panose="020B0503020000020004" pitchFamily="50" charset="-127"/>
              </a:rPr>
              <a:t>ppi</a:t>
            </a:r>
            <a:r>
              <a:rPr lang="en-US" altLang="ko-KR" dirty="0" smtClean="0"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ea typeface="맑은 고딕" panose="020B0503020000020004" pitchFamily="50" charset="-127"/>
              </a:rPr>
              <a:t>인 경우</a:t>
            </a:r>
            <a:r>
              <a:rPr lang="en-US" altLang="ko-KR" dirty="0" smtClean="0">
                <a:ea typeface="맑은 고딕" panose="020B0503020000020004" pitchFamily="50" charset="-127"/>
              </a:rPr>
              <a:t> </a:t>
            </a:r>
            <a:br>
              <a:rPr lang="en-US" altLang="ko-KR" dirty="0" smtClean="0">
                <a:ea typeface="맑은 고딕" panose="020B0503020000020004" pitchFamily="50" charset="-127"/>
              </a:rPr>
            </a:br>
            <a:r>
              <a:rPr lang="ko-KR" altLang="en-US" dirty="0" err="1" smtClean="0">
                <a:ea typeface="맑은 고딕" panose="020B0503020000020004" pitchFamily="50" charset="-127"/>
              </a:rPr>
              <a:t>화소의</a:t>
            </a:r>
            <a:r>
              <a:rPr lang="ko-KR" altLang="en-US" dirty="0" smtClean="0">
                <a:ea typeface="맑은 고딕" panose="020B0503020000020004" pitchFamily="50" charset="-127"/>
              </a:rPr>
              <a:t> 수가 더 적어짐</a:t>
            </a:r>
            <a:r>
              <a:rPr lang="en-US" altLang="ko-KR" dirty="0" smtClean="0">
                <a:ea typeface="맑은 고딕" panose="020B0503020000020004" pitchFamily="50" charset="-127"/>
              </a:rPr>
              <a:t>. </a:t>
            </a:r>
          </a:p>
          <a:p>
            <a:pPr lvl="1" eaLnBrk="1" hangingPunct="1">
              <a:spcAft>
                <a:spcPts val="1350"/>
              </a:spcAft>
              <a:tabLst>
                <a:tab pos="800100" algn="l"/>
              </a:tabLst>
            </a:pPr>
            <a:r>
              <a:rPr lang="en-US" altLang="ko-KR" dirty="0" err="1" smtClean="0">
                <a:ea typeface="맑은 고딕" panose="020B0503020000020004" pitchFamily="50" charset="-127"/>
              </a:rPr>
              <a:t>Downsampling</a:t>
            </a:r>
            <a:endParaRPr lang="en-US" altLang="ko-KR" dirty="0" smtClean="0">
              <a:ea typeface="맑은 고딕" panose="020B0503020000020004" pitchFamily="50" charset="-127"/>
            </a:endParaRPr>
          </a:p>
          <a:p>
            <a:pPr eaLnBrk="1" hangingPunct="1">
              <a:spcAft>
                <a:spcPts val="1350"/>
              </a:spcAft>
              <a:tabLst>
                <a:tab pos="800100" algn="l"/>
              </a:tabLst>
            </a:pPr>
            <a:r>
              <a:rPr lang="ko-KR" altLang="en-US" dirty="0" err="1" smtClean="0">
                <a:ea typeface="맑은 고딕" panose="020B0503020000020004" pitchFamily="50" charset="-127"/>
              </a:rPr>
              <a:t>화소를</a:t>
            </a:r>
            <a:r>
              <a:rPr lang="ko-KR" altLang="en-US" dirty="0" smtClean="0">
                <a:ea typeface="맑은 고딕" panose="020B0503020000020004" pitchFamily="50" charset="-127"/>
              </a:rPr>
              <a:t> 복제</a:t>
            </a:r>
            <a:r>
              <a:rPr lang="en-US" altLang="ko-KR" dirty="0" smtClean="0"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ea typeface="맑은 고딕" panose="020B0503020000020004" pitchFamily="50" charset="-127"/>
              </a:rPr>
              <a:t>제거하거나 </a:t>
            </a:r>
            <a:r>
              <a:rPr lang="en-US" altLang="ko-KR" dirty="0" smtClean="0">
                <a:ea typeface="맑은 고딕" panose="020B0503020000020004" pitchFamily="50" charset="-127"/>
              </a:rPr>
              <a:t>interpolation </a:t>
            </a:r>
            <a:r>
              <a:rPr lang="ko-KR" altLang="en-US" dirty="0" smtClean="0">
                <a:ea typeface="맑은 고딕" panose="020B0503020000020004" pitchFamily="50" charset="-127"/>
              </a:rPr>
              <a:t>이 필요함</a:t>
            </a:r>
            <a:r>
              <a:rPr lang="en-US" altLang="ko-KR" dirty="0" smtClean="0">
                <a:ea typeface="맑은 고딕" panose="020B0503020000020004" pitchFamily="50" charset="-127"/>
              </a:rPr>
              <a:t>. </a:t>
            </a:r>
          </a:p>
          <a:p>
            <a:pPr eaLnBrk="1" hangingPunct="1">
              <a:spcAft>
                <a:spcPts val="1350"/>
              </a:spcAft>
              <a:tabLst>
                <a:tab pos="800100" algn="l"/>
              </a:tabLst>
            </a:pPr>
            <a:r>
              <a:rPr lang="ko-KR" altLang="en-US" dirty="0" smtClean="0">
                <a:ea typeface="맑은 고딕" panose="020B0503020000020004" pitchFamily="50" charset="-127"/>
              </a:rPr>
              <a:t>일반적으로</a:t>
            </a:r>
            <a:r>
              <a:rPr lang="en-US" altLang="ko-KR" dirty="0" smtClean="0"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ea typeface="맑은 고딕" panose="020B0503020000020004" pitchFamily="50" charset="-127"/>
              </a:rPr>
              <a:t>이미지를 획득할 때에는 출력 장치 보다 더 높은 해상도로 얻어서</a:t>
            </a:r>
            <a:r>
              <a:rPr lang="en-US" altLang="ko-KR" dirty="0" smtClean="0"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ea typeface="맑은 고딕" panose="020B0503020000020004" pitchFamily="50" charset="-127"/>
              </a:rPr>
              <a:t>이후 </a:t>
            </a:r>
            <a:r>
              <a:rPr lang="en-US" altLang="ko-KR" dirty="0" smtClean="0">
                <a:ea typeface="맑은 고딕" panose="020B0503020000020004" pitchFamily="50" charset="-127"/>
              </a:rPr>
              <a:t>down sampling </a:t>
            </a:r>
            <a:r>
              <a:rPr lang="ko-KR" altLang="en-US" dirty="0" smtClean="0">
                <a:ea typeface="맑은 고딕" panose="020B0503020000020004" pitchFamily="50" charset="-127"/>
              </a:rPr>
              <a:t>함</a:t>
            </a:r>
            <a:r>
              <a:rPr lang="en-US" altLang="ko-KR" dirty="0" smtClean="0">
                <a:ea typeface="맑은 고딕" panose="020B0503020000020004" pitchFamily="50" charset="-127"/>
              </a:rPr>
              <a:t>. </a:t>
            </a:r>
            <a:endParaRPr lang="en-US" altLang="ko-KR" i="1" dirty="0" smtClean="0">
              <a:ea typeface="맑은 고딕" panose="020B0503020000020004" pitchFamily="50" charset="-127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1143000" algn="l"/>
              </a:tabLst>
            </a:pPr>
            <a:r>
              <a:rPr lang="en-US" altLang="ko-KR" sz="3200" dirty="0" smtClean="0">
                <a:ea typeface="맑은 고딕" panose="020B0503020000020004" pitchFamily="50" charset="-127"/>
              </a:rPr>
              <a:t>Changing Resolution: </a:t>
            </a:r>
            <a:br>
              <a:rPr lang="en-US" altLang="ko-KR" sz="3200" dirty="0" smtClean="0">
                <a:ea typeface="맑은 고딕" panose="020B0503020000020004" pitchFamily="50" charset="-127"/>
              </a:rPr>
            </a:br>
            <a:r>
              <a:rPr lang="ko-KR" altLang="en-US" sz="3200" dirty="0" smtClean="0">
                <a:ea typeface="맑은 고딕" panose="020B0503020000020004" pitchFamily="50" charset="-127"/>
              </a:rPr>
              <a:t>해상도의 변경</a:t>
            </a:r>
            <a:endParaRPr lang="en-US" altLang="ko-KR" sz="3200" dirty="0" smtClean="0"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6F3F38-2CD8-4BF4-9F2D-91FBEF0475AD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8445</TotalTime>
  <Words>1378</Words>
  <Application>Microsoft Office PowerPoint</Application>
  <PresentationFormat>화면 슬라이드 쇼(4:3)</PresentationFormat>
  <Paragraphs>409</Paragraphs>
  <Slides>56</Slides>
  <Notes>42</Notes>
  <HiddenSlides>4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63" baseType="lpstr">
      <vt:lpstr>Gill Sans</vt:lpstr>
      <vt:lpstr>굴림</vt:lpstr>
      <vt:lpstr>맑은 고딕</vt:lpstr>
      <vt:lpstr>Tahoma</vt:lpstr>
      <vt:lpstr>Times New Roman</vt:lpstr>
      <vt:lpstr>Wingdings</vt:lpstr>
      <vt:lpstr>Blends</vt:lpstr>
      <vt:lpstr>Bitmapped Images  Image Basics  Part 1</vt:lpstr>
      <vt:lpstr>Bitmapped Images</vt:lpstr>
      <vt:lpstr>영상신호</vt:lpstr>
      <vt:lpstr>Matlab 에서의 영상 좌표</vt:lpstr>
      <vt:lpstr>Resolution(해상도)</vt:lpstr>
      <vt:lpstr>Device Resolution: 장치 해상도</vt:lpstr>
      <vt:lpstr>Grayscale</vt:lpstr>
      <vt:lpstr>Image Resolution: 해상도</vt:lpstr>
      <vt:lpstr>Changing Resolution:  해상도의 변경</vt:lpstr>
      <vt:lpstr>Image Processing: 영상처리</vt:lpstr>
      <vt:lpstr>Computer Vision: 컴퓨터 비전</vt:lpstr>
      <vt:lpstr>Ex. Biometric(생체인식)</vt:lpstr>
      <vt:lpstr>Ex. Augmented Reality(증강현실)</vt:lpstr>
      <vt:lpstr>Ex. Google 자동차</vt:lpstr>
      <vt:lpstr>Image Processing 의 사례 Pixel Point Processing</vt:lpstr>
      <vt:lpstr>Image Processing 의 사례 Pixel Point Processing</vt:lpstr>
      <vt:lpstr>Histogram</vt:lpstr>
      <vt:lpstr>Tone</vt:lpstr>
      <vt:lpstr>Brightness(Key)</vt:lpstr>
      <vt:lpstr>Contrast(대비)</vt:lpstr>
      <vt:lpstr>Adjustments in Photoshop</vt:lpstr>
      <vt:lpstr>Adjustments in Photoshop</vt:lpstr>
      <vt:lpstr>Adjustments in Photoshop</vt:lpstr>
      <vt:lpstr>Programming for Image Processing?</vt:lpstr>
      <vt:lpstr>Programming for Image Processing?</vt:lpstr>
      <vt:lpstr>Image Processing 의 종류</vt:lpstr>
      <vt:lpstr>Ex) Histogram Equalization: 히스토그램 평활화</vt:lpstr>
      <vt:lpstr>Ex) Edge Detection</vt:lpstr>
      <vt:lpstr>Ex) Geometric Processing</vt:lpstr>
      <vt:lpstr>Ex) Average Filter (Blurring)</vt:lpstr>
      <vt:lpstr>Ex) Segmentation</vt:lpstr>
      <vt:lpstr>.BMP(비트맵) 파일 포맷</vt:lpstr>
      <vt:lpstr>.BMP File Format</vt:lpstr>
      <vt:lpstr>Information Header</vt:lpstr>
      <vt:lpstr>MATLAB/Octave  Image Processing</vt:lpstr>
      <vt:lpstr>Matlab 에서의 영상표현</vt:lpstr>
      <vt:lpstr>영상 정보 얻기</vt:lpstr>
      <vt:lpstr>영상 정보 얻기</vt:lpstr>
      <vt:lpstr>영상 읽기</vt:lpstr>
      <vt:lpstr>PowerPoint 프레젠테이션</vt:lpstr>
      <vt:lpstr>영상 보기</vt:lpstr>
      <vt:lpstr>imshow</vt:lpstr>
      <vt:lpstr>영상 데이터</vt:lpstr>
      <vt:lpstr>Color Channel</vt:lpstr>
      <vt:lpstr>영상 저장</vt:lpstr>
      <vt:lpstr> 동일 윈도우에 여러 개 plot </vt:lpstr>
      <vt:lpstr>PowerPoint 프레젠테이션</vt:lpstr>
      <vt:lpstr>RGB 영상의 명암도 영상 추출 예제 </vt:lpstr>
      <vt:lpstr>PowerPoint 프레젠테이션</vt:lpstr>
      <vt:lpstr>PowerPoint 프레젠테이션</vt:lpstr>
      <vt:lpstr>PowerPoint 프레젠테이션</vt:lpstr>
      <vt:lpstr>Matlab 으로 영상 계산시 주의 사항</vt:lpstr>
      <vt:lpstr>예비 report</vt:lpstr>
      <vt:lpstr>PowerPoint 프레젠테이션</vt:lpstr>
      <vt:lpstr>Octave 에서 path 관리</vt:lpstr>
      <vt:lpstr>과제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(데이터 마이닝)  — Chapter 1 — —개 요—</dc:title>
  <dc:creator>온승엽</dc:creator>
  <cp:lastModifiedBy>SYO</cp:lastModifiedBy>
  <cp:revision>930</cp:revision>
  <cp:lastPrinted>2000-06-01T21:00:25Z</cp:lastPrinted>
  <dcterms:created xsi:type="dcterms:W3CDTF">1999-12-01T22:01:55Z</dcterms:created>
  <dcterms:modified xsi:type="dcterms:W3CDTF">2014-04-14T05:27:51Z</dcterms:modified>
</cp:coreProperties>
</file>