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354" r:id="rId2"/>
    <p:sldId id="258" r:id="rId3"/>
    <p:sldId id="319" r:id="rId4"/>
    <p:sldId id="259" r:id="rId5"/>
    <p:sldId id="260" r:id="rId6"/>
    <p:sldId id="374" r:id="rId7"/>
    <p:sldId id="261" r:id="rId8"/>
    <p:sldId id="262" r:id="rId9"/>
    <p:sldId id="263" r:id="rId10"/>
    <p:sldId id="265" r:id="rId11"/>
    <p:sldId id="268" r:id="rId12"/>
    <p:sldId id="332" r:id="rId13"/>
    <p:sldId id="333" r:id="rId14"/>
    <p:sldId id="335" r:id="rId15"/>
    <p:sldId id="337" r:id="rId16"/>
    <p:sldId id="338" r:id="rId17"/>
    <p:sldId id="336" r:id="rId18"/>
    <p:sldId id="339" r:id="rId19"/>
    <p:sldId id="340" r:id="rId20"/>
    <p:sldId id="341" r:id="rId21"/>
    <p:sldId id="269" r:id="rId22"/>
    <p:sldId id="271" r:id="rId23"/>
    <p:sldId id="272" r:id="rId24"/>
    <p:sldId id="273" r:id="rId25"/>
    <p:sldId id="274" r:id="rId26"/>
    <p:sldId id="275" r:id="rId27"/>
    <p:sldId id="371" r:id="rId28"/>
    <p:sldId id="276" r:id="rId29"/>
    <p:sldId id="370" r:id="rId30"/>
    <p:sldId id="277" r:id="rId31"/>
    <p:sldId id="348" r:id="rId32"/>
    <p:sldId id="349" r:id="rId33"/>
    <p:sldId id="342" r:id="rId34"/>
    <p:sldId id="372" r:id="rId35"/>
    <p:sldId id="343" r:id="rId36"/>
    <p:sldId id="331" r:id="rId37"/>
    <p:sldId id="286" r:id="rId38"/>
    <p:sldId id="358" r:id="rId39"/>
    <p:sldId id="373" r:id="rId40"/>
    <p:sldId id="360" r:id="rId41"/>
    <p:sldId id="278" r:id="rId42"/>
    <p:sldId id="279" r:id="rId43"/>
    <p:sldId id="280" r:id="rId44"/>
    <p:sldId id="281" r:id="rId45"/>
    <p:sldId id="282" r:id="rId46"/>
    <p:sldId id="359" r:id="rId47"/>
    <p:sldId id="287" r:id="rId48"/>
    <p:sldId id="288" r:id="rId49"/>
    <p:sldId id="290" r:id="rId50"/>
    <p:sldId id="364" r:id="rId51"/>
    <p:sldId id="362" r:id="rId52"/>
    <p:sldId id="367" r:id="rId53"/>
    <p:sldId id="368" r:id="rId54"/>
    <p:sldId id="375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3" autoAdjust="0"/>
    <p:restoredTop sz="94828" autoAdjust="0"/>
  </p:normalViewPr>
  <p:slideViewPr>
    <p:cSldViewPr>
      <p:cViewPr>
        <p:scale>
          <a:sx n="52" d="100"/>
          <a:sy n="52" d="100"/>
        </p:scale>
        <p:origin x="-8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CA5EFCD8-29B8-4730-8B84-1F7B2109B498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8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47CF5B9-0E8F-46B8-BA46-59A1DC8CD68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0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C5ED9D-E4DC-4C92-B30C-89362957A9DB}" type="slidenum">
              <a:rPr lang="en-US" altLang="ko-KR" sz="1200" smtClean="0"/>
              <a:pPr eaLnBrk="1" hangingPunct="1"/>
              <a:t>1</a:t>
            </a:fld>
            <a:endParaRPr lang="en-US" altLang="ko-KR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43715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7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D15853-15AD-45BB-A99A-A7731B72D76E}" type="slidenum">
              <a:rPr lang="en-US" altLang="ko-KR" sz="1200" smtClean="0"/>
              <a:pPr eaLnBrk="1" hangingPunct="1"/>
              <a:t>10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0331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8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2DA7EBE-DE92-4E21-831F-9EA5208D3E03}" type="slidenum">
              <a:rPr lang="en-US" altLang="ko-KR" sz="1200" smtClean="0"/>
              <a:pPr eaLnBrk="1" hangingPunct="1"/>
              <a:t>11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4410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54A9B6-8652-432B-AA71-A7EB73CC3553}" type="slidenum">
              <a:rPr lang="ko-KR" altLang="en-US" sz="1200" smtClean="0"/>
              <a:pPr eaLnBrk="1" hangingPunct="1"/>
              <a:t>12</a:t>
            </a:fld>
            <a:endParaRPr lang="en-US" altLang="ko-KR" sz="1200" dirty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22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8B4DC0-DDBD-4D99-8F55-C4F474493172}" type="slidenum">
              <a:rPr lang="ko-KR" altLang="en-US" sz="1200" smtClean="0"/>
              <a:pPr eaLnBrk="1" hangingPunct="1"/>
              <a:t>13</a:t>
            </a:fld>
            <a:endParaRPr lang="en-US" altLang="ko-KR" sz="1200" dirty="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04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AF3515-1E94-4A27-9F11-5B4D7CB8B0A6}" type="slidenum">
              <a:rPr lang="ko-KR" altLang="en-US" sz="1200" smtClean="0"/>
              <a:pPr eaLnBrk="1" hangingPunct="1"/>
              <a:t>14</a:t>
            </a:fld>
            <a:endParaRPr lang="en-US" altLang="ko-KR" sz="1200" dirty="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79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E2FB40-85FF-45A4-943F-2FB8DBA5BBCB}" type="slidenum">
              <a:rPr lang="ko-KR" altLang="en-US" sz="1200" smtClean="0"/>
              <a:pPr eaLnBrk="1" hangingPunct="1"/>
              <a:t>15</a:t>
            </a:fld>
            <a:endParaRPr lang="en-US" altLang="ko-KR" sz="1200" dirty="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9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6F8196-FE85-4B0A-A62E-6F4A94181B6D}" type="slidenum">
              <a:rPr lang="ko-KR" altLang="en-US" sz="1200" smtClean="0"/>
              <a:pPr eaLnBrk="1" hangingPunct="1"/>
              <a:t>16</a:t>
            </a:fld>
            <a:endParaRPr lang="en-US" altLang="ko-KR" sz="1200" dirty="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61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2A0962-8FEC-4BA7-9BA7-236C57AE596F}" type="slidenum">
              <a:rPr lang="ko-KR" altLang="en-US" sz="1200" smtClean="0"/>
              <a:pPr eaLnBrk="1" hangingPunct="1"/>
              <a:t>17</a:t>
            </a:fld>
            <a:endParaRPr lang="en-US" altLang="ko-KR" sz="1200" dirty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074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735D17-4CF4-4CF9-96D2-A1FBCEDA950B}" type="slidenum">
              <a:rPr lang="ko-KR" altLang="en-US" sz="1200" smtClean="0"/>
              <a:pPr eaLnBrk="1" hangingPunct="1"/>
              <a:t>18</a:t>
            </a:fld>
            <a:endParaRPr lang="en-US" altLang="ko-KR" sz="1200" dirty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59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CC3036B-EB93-48F1-9066-B4DF815EC04C}" type="slidenum">
              <a:rPr lang="ko-KR" altLang="en-US" sz="1200" smtClean="0"/>
              <a:pPr eaLnBrk="1" hangingPunct="1"/>
              <a:t>19</a:t>
            </a:fld>
            <a:endParaRPr lang="en-US" altLang="ko-KR" sz="1200" dirty="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3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C58973-DABB-48DC-9847-997258882CEE}" type="slidenum">
              <a:rPr lang="en-US" altLang="ko-KR" sz="1200" smtClean="0"/>
              <a:pPr eaLnBrk="1" hangingPunct="1"/>
              <a:t>2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0390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E4EA7F-A74C-4269-894D-174918E0EE14}" type="slidenum">
              <a:rPr lang="ko-KR" altLang="en-US" sz="1200" smtClean="0"/>
              <a:pPr eaLnBrk="1" hangingPunct="1"/>
              <a:t>20</a:t>
            </a:fld>
            <a:endParaRPr lang="en-US" altLang="ko-KR" sz="1200" dirty="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82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9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FBD02CC-EA2F-4A61-B4C8-DBAD9B2C8158}" type="slidenum">
              <a:rPr lang="en-US" altLang="ko-KR" sz="1200" smtClean="0"/>
              <a:pPr eaLnBrk="1" hangingPunct="1"/>
              <a:t>21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37404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0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C3DFA60-57B6-47D8-AEDC-B4551EA23743}" type="slidenum">
              <a:rPr lang="en-US" altLang="ko-KR" sz="1200" smtClean="0"/>
              <a:pPr eaLnBrk="1" hangingPunct="1"/>
              <a:t>22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9673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1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002C6D-39F0-468B-B637-F9C067A7FDB7}" type="slidenum">
              <a:rPr lang="en-US" altLang="ko-KR" sz="1200" smtClean="0"/>
              <a:pPr eaLnBrk="1" hangingPunct="1"/>
              <a:t>23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88589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2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382B2A1-39D8-4EC3-B92E-1E9D2F486C4B}" type="slidenum">
              <a:rPr lang="en-US" altLang="ko-KR" sz="1200" smtClean="0"/>
              <a:pPr eaLnBrk="1" hangingPunct="1"/>
              <a:t>24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34641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3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936A2A1-D269-447E-9DCC-C60C01925FA6}" type="slidenum">
              <a:rPr lang="en-US" altLang="ko-KR" sz="1200" smtClean="0"/>
              <a:pPr eaLnBrk="1" hangingPunct="1"/>
              <a:t>25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00802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4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1802B3-8768-433A-97F3-5C5B83341E8E}" type="slidenum">
              <a:rPr lang="en-US" altLang="ko-KR" sz="1200" smtClean="0"/>
              <a:pPr eaLnBrk="1" hangingPunct="1"/>
              <a:t>26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29187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5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D32EB6A-13CC-4CF9-99E3-28A4B91DEC79}" type="slidenum">
              <a:rPr lang="en-US" altLang="ko-KR" sz="1200" smtClean="0"/>
              <a:pPr eaLnBrk="1" hangingPunct="1"/>
              <a:t>28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5538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6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58E383E-40D9-4CF4-93C8-15D9DBF85E3F}" type="slidenum">
              <a:rPr lang="en-US" altLang="ko-KR" sz="1200" smtClean="0"/>
              <a:pPr eaLnBrk="1" hangingPunct="1"/>
              <a:t>30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84793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7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83A243-265B-4429-9F9B-28F493322619}" type="slidenum">
              <a:rPr lang="en-US" altLang="ko-KR" sz="1200" smtClean="0"/>
              <a:pPr eaLnBrk="1" hangingPunct="1"/>
              <a:t>31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071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87D889-B91A-4C52-9C94-69734A16B1F8}" type="slidenum">
              <a:rPr lang="ko-KR" altLang="en-US" sz="1200" smtClean="0"/>
              <a:pPr eaLnBrk="1" hangingPunct="1"/>
              <a:t>3</a:t>
            </a:fld>
            <a:endParaRPr lang="en-US" altLang="ko-KR" sz="1200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0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8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2FA848-821E-4E65-80BF-F294110DBD01}" type="slidenum">
              <a:rPr lang="en-US" altLang="ko-KR" sz="1200" smtClean="0"/>
              <a:pPr eaLnBrk="1" hangingPunct="1"/>
              <a:t>32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9300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1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B73EE05-465B-43DC-8503-5C6A3AC45BDF}" type="slidenum">
              <a:rPr lang="en-US" altLang="ko-KR" sz="1200" smtClean="0"/>
              <a:pPr eaLnBrk="1" hangingPunct="1"/>
              <a:t>33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50933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9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463F6D-A061-4886-B482-31442CE4161E}" type="slidenum">
              <a:rPr lang="en-US" altLang="ko-KR" sz="1200" smtClean="0"/>
              <a:pPr eaLnBrk="1" hangingPunct="1"/>
              <a:t>35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855809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C4999C-51EA-4EFF-BE94-7CE6880DD7B6}" type="slidenum">
              <a:rPr lang="ko-KR" altLang="en-US" sz="1200" smtClean="0"/>
              <a:pPr eaLnBrk="1" hangingPunct="1"/>
              <a:t>36</a:t>
            </a:fld>
            <a:endParaRPr lang="en-US" altLang="ko-KR" sz="1200" dirty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70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0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4805114-348E-4D14-B297-9230FD4D9CBE}" type="slidenum">
              <a:rPr lang="en-US" altLang="ko-KR" sz="1200" smtClean="0"/>
              <a:pPr eaLnBrk="1" hangingPunct="1"/>
              <a:t>37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97547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D3FE32-ECC8-48B5-8C07-2FE20D498226}" type="slidenum">
              <a:rPr lang="ko-KR" altLang="en-US" sz="1200" smtClean="0"/>
              <a:pPr eaLnBrk="1" hangingPunct="1"/>
              <a:t>38</a:t>
            </a:fld>
            <a:endParaRPr lang="en-US" altLang="ko-KR" sz="1200" dirty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879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4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7A2747-90E7-451D-A08F-1DCCFFB4C978}" type="slidenum">
              <a:rPr lang="en-US" altLang="ko-KR" sz="1200" smtClean="0"/>
              <a:pPr eaLnBrk="1" hangingPunct="1"/>
              <a:t>41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92006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5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293141-4E41-4E6F-B1AB-9E4FAEEE190C}" type="slidenum">
              <a:rPr lang="en-US" altLang="ko-KR" sz="1200" smtClean="0"/>
              <a:pPr eaLnBrk="1" hangingPunct="1"/>
              <a:t>42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64207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6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D4A9F8-E490-45B2-9585-1FCD15EE805D}" type="slidenum">
              <a:rPr lang="en-US" altLang="ko-KR" sz="1200" smtClean="0"/>
              <a:pPr eaLnBrk="1" hangingPunct="1"/>
              <a:t>43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06679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7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41253DB-60FA-49C5-9B72-C4ABB2FED489}" type="slidenum">
              <a:rPr lang="en-US" altLang="ko-KR" sz="1200" smtClean="0"/>
              <a:pPr eaLnBrk="1" hangingPunct="1"/>
              <a:t>44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94052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7C25C0-8B95-4053-981D-09CD656CFC20}" type="slidenum">
              <a:rPr lang="en-US" altLang="ko-KR" sz="1200" smtClean="0"/>
              <a:pPr eaLnBrk="1" hangingPunct="1"/>
              <a:t>4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61832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8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FC43AC4-1AE0-4470-9AFA-1D0F003DB8C9}" type="slidenum">
              <a:rPr lang="en-US" altLang="ko-KR" sz="1200" smtClean="0"/>
              <a:pPr eaLnBrk="1" hangingPunct="1"/>
              <a:t>45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164399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49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9EDFBE2-D329-47E0-938B-226F5F3C89C6}" type="slidenum">
              <a:rPr lang="en-US" altLang="ko-KR" sz="1200" smtClean="0"/>
              <a:pPr eaLnBrk="1" hangingPunct="1"/>
              <a:t>47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412279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50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48BB18E-4410-4749-8249-3DCC45D14005}" type="slidenum">
              <a:rPr lang="en-US" altLang="ko-KR" sz="1200" smtClean="0"/>
              <a:pPr eaLnBrk="1" hangingPunct="1"/>
              <a:t>48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448742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51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7DB5EE-A927-47E5-B90A-CBEA867D9FD0}" type="slidenum">
              <a:rPr lang="en-US" altLang="ko-KR" sz="1200" smtClean="0"/>
              <a:pPr eaLnBrk="1" hangingPunct="1"/>
              <a:t>49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698146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53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AEE436E-4CED-4940-9333-A848DDDBACF8}" type="slidenum">
              <a:rPr lang="en-US" altLang="ko-KR" sz="1200" smtClean="0"/>
              <a:pPr eaLnBrk="1" hangingPunct="1"/>
              <a:t>51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3933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6BE4688-1F7D-4EEE-B01B-8F346DA4B4AA}" type="slidenum">
              <a:rPr lang="en-US" altLang="ko-KR" sz="1200" smtClean="0"/>
              <a:pPr eaLnBrk="1" hangingPunct="1"/>
              <a:t>5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9628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7CF5B9-0E8F-46B8-BA46-59A1DC8CD68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56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4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9C4358D-E665-4B61-BBE1-F8FA24E0CE09}" type="slidenum">
              <a:rPr lang="en-US" altLang="ko-KR" sz="1200" smtClean="0"/>
              <a:pPr eaLnBrk="1" hangingPunct="1"/>
              <a:t>7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849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5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90B9FA-4685-419D-A0D0-01443BB86AB1}" type="slidenum">
              <a:rPr lang="en-US" altLang="ko-KR" sz="1200" smtClean="0"/>
              <a:pPr eaLnBrk="1" hangingPunct="1"/>
              <a:t>8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5680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6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51B711-518F-496D-916F-3FC7D1ACF677}" type="slidenum">
              <a:rPr lang="en-US" altLang="ko-KR" sz="1200" smtClean="0"/>
              <a:pPr eaLnBrk="1" hangingPunct="1"/>
              <a:t>9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58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74D6E1A2-0104-4629-B06F-E8572036BA1D}" type="slidenum">
              <a:rPr lang="en-US" altLang="ko-KR" sz="1400">
                <a:solidFill>
                  <a:schemeClr val="bg2"/>
                </a:solidFill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sz="1400" dirty="0">
              <a:solidFill>
                <a:schemeClr val="bg2"/>
              </a:solidFill>
              <a:ea typeface="맑은 고딕" panose="020B0503020000020004" pitchFamily="50" charset="-127"/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4A71B6-B4A1-4FB2-8240-878005179125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</p:spTree>
    <p:extLst>
      <p:ext uri="{BB962C8B-B14F-4D97-AF65-F5344CB8AC3E}">
        <p14:creationId xmlns:p14="http://schemas.microsoft.com/office/powerpoint/2010/main" val="64248827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 baseline="0"/>
            </a:lvl2pPr>
            <a:lvl3pPr>
              <a:lnSpc>
                <a:spcPct val="100000"/>
              </a:lnSpc>
              <a:defRPr sz="2000" baseline="0"/>
            </a:lvl3pPr>
            <a:lvl4pPr>
              <a:lnSpc>
                <a:spcPct val="100000"/>
              </a:lnSpc>
              <a:defRPr sz="2000" baseline="0"/>
            </a:lvl4pPr>
            <a:lvl5pPr>
              <a:lnSpc>
                <a:spcPct val="100000"/>
              </a:lnSpc>
              <a:defRPr sz="20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3A9F-8657-4D5B-8DD8-729CEA8ADEA7}" type="datetime1">
              <a:rPr lang="ko-KR" altLang="en-US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12B50-7C9D-4BD6-8286-4F7D2518FB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15633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2CD-2B6B-4680-B593-2BCE87985613}" type="datetime1">
              <a:rPr lang="ko-KR" altLang="en-US"/>
              <a:pPr>
                <a:defRPr/>
              </a:pPr>
              <a:t>2018-04-11</a:t>
            </a:fld>
            <a:endParaRPr lang="en-US" altLang="ko-KR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AF798-7243-4805-A947-ACF9BD3898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285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155B318-87AE-4F88-8FC7-DD5418A61AD1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Data Mining</a:t>
            </a:r>
            <a:endParaRPr lang="en-US" altLang="ko-KR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03CAE1C-1A12-4E06-BBA1-1D2EC5A770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 flipV="1">
            <a:off x="381000" y="1089025"/>
            <a:ext cx="8458200" cy="53975"/>
          </a:xfrm>
          <a:prstGeom prst="roundRect">
            <a:avLst/>
          </a:prstGeom>
          <a:gradFill flip="none" rotWithShape="1">
            <a:gsLst>
              <a:gs pos="0">
                <a:srgbClr val="000099"/>
              </a:gs>
              <a:gs pos="43000">
                <a:srgbClr val="000099"/>
              </a:gs>
              <a:gs pos="49000">
                <a:srgbClr val="000099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study.xyz/python/article/406-%ED%8C%8C%EC%9D%B4%EC%8D%AC-%EC%9D%B4%EB%AF%B8%EC%A7%80-%EC%B2%98%EB%A6%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Bitmapped Images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Part 3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16387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Contents:</a:t>
            </a:r>
          </a:p>
          <a:p>
            <a:endParaRPr lang="en-US" altLang="ko-KR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Pixel Based Image Processing</a:t>
            </a:r>
          </a:p>
          <a:p>
            <a:endParaRPr lang="en-US" altLang="ko-KR" dirty="0" smtClean="0">
              <a:ea typeface="맑은 고딕" panose="020B0503020000020004" pitchFamily="50" charset="-127"/>
            </a:endParaRPr>
          </a:p>
          <a:p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9" t="16957" r="15199" b="12920"/>
          <a:stretch>
            <a:fillRect/>
          </a:stretch>
        </p:blipFill>
        <p:spPr bwMode="auto">
          <a:xfrm>
            <a:off x="0" y="0"/>
            <a:ext cx="4441825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8263FAB-3983-42EE-A0C2-AA8187148F0B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D06A767-2913-49B5-9AA4-5F89E0EE68E4}" type="slidenum">
              <a:rPr lang="en-US" altLang="ko-KR" sz="1400" smtClean="0"/>
              <a:pPr eaLnBrk="1" hangingPunct="1"/>
              <a:t>10</a:t>
            </a:fld>
            <a:endParaRPr lang="en-US" altLang="ko-KR" sz="1400" dirty="0" smtClean="0"/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9" t="16957" r="15199" b="12920"/>
          <a:stretch>
            <a:fillRect/>
          </a:stretch>
        </p:blipFill>
        <p:spPr bwMode="auto">
          <a:xfrm>
            <a:off x="2286000" y="1676400"/>
            <a:ext cx="460216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9" t="16957" r="17181" b="16957"/>
          <a:stretch>
            <a:fillRect/>
          </a:stretch>
        </p:blipFill>
        <p:spPr bwMode="auto">
          <a:xfrm>
            <a:off x="4570413" y="3201988"/>
            <a:ext cx="4573587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742CC1-56EB-4BCA-B780-C2C42AE00E70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979052-C215-40F5-93C3-4D3B31DBDD9F}" type="slidenum">
              <a:rPr lang="en-US" altLang="ko-KR" sz="1400" smtClean="0"/>
              <a:pPr eaLnBrk="1" hangingPunct="1"/>
              <a:t>11</a:t>
            </a:fld>
            <a:endParaRPr lang="en-US" altLang="ko-KR" sz="1400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영상 명암 대비 조절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 Contrast (</a:t>
            </a:r>
            <a:r>
              <a:rPr lang="ko-KR" altLang="en-US" dirty="0" smtClean="0">
                <a:ea typeface="맑은 고딕" panose="020B0503020000020004" pitchFamily="50" charset="-127"/>
              </a:rPr>
              <a:t>명암대비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내 밝거나 어두운 명암 값의 분포</a:t>
            </a:r>
          </a:p>
          <a:p>
            <a:pPr lvl="1"/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 낮은 명암대비</a:t>
            </a:r>
          </a:p>
          <a:p>
            <a:pPr lvl="2"/>
            <a:r>
              <a:rPr lang="ko-KR" altLang="en-US" dirty="0" smtClean="0">
                <a:ea typeface="맑은 고딕" panose="020B0503020000020004" pitchFamily="50" charset="-127"/>
              </a:rPr>
              <a:t> 영상 내 대부분이 어둡거나</a:t>
            </a:r>
            <a:r>
              <a:rPr lang="en-US" altLang="ko-KR" dirty="0" smtClean="0"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ea typeface="맑은 고딕" panose="020B0503020000020004" pitchFamily="50" charset="-127"/>
              </a:rPr>
              <a:t> 밝거나</a:t>
            </a:r>
            <a:r>
              <a:rPr lang="en-US" altLang="ko-KR" dirty="0" smtClean="0"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ea typeface="맑은 고딕" panose="020B0503020000020004" pitchFamily="50" charset="-127"/>
              </a:rPr>
              <a:t> 흐림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ea typeface="맑은 고딕" panose="020B0503020000020004" pitchFamily="50" charset="-127"/>
              </a:rPr>
              <a:t>즉 </a:t>
            </a:r>
          </a:p>
          <a:p>
            <a:pPr lvl="2">
              <a:buFont typeface="Wingdings" pitchFamily="2" charset="2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  밝기 값들이 어느 한 쪽에 치우쳐 있음</a:t>
            </a:r>
          </a:p>
          <a:p>
            <a:pPr marL="457200" lvl="1" indent="0"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높은 명암대비</a:t>
            </a:r>
          </a:p>
          <a:p>
            <a:pPr lvl="2"/>
            <a:r>
              <a:rPr lang="ko-KR" altLang="en-US" dirty="0" smtClean="0">
                <a:ea typeface="맑은 고딕" panose="020B0503020000020004" pitchFamily="50" charset="-127"/>
              </a:rPr>
              <a:t> 영상 내 어둡고 밝은 부분이 다 포함됨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ea typeface="맑은 고딕" panose="020B0503020000020004" pitchFamily="50" charset="-127"/>
              </a:rPr>
              <a:t>즉</a:t>
            </a:r>
          </a:p>
          <a:p>
            <a:pPr lvl="2">
              <a:buFont typeface="Wingdings" pitchFamily="2" charset="2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 밝기 값의 분포가 고르게 분포 되어 있음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>
                <a:ea typeface="맑은 고딕" panose="020B0503020000020004" pitchFamily="50" charset="-127"/>
              </a:rPr>
              <a:t>명암 대비 </a:t>
            </a:r>
            <a:r>
              <a:rPr lang="ko-KR" altLang="en-US" sz="3200" dirty="0" err="1" smtClean="0">
                <a:ea typeface="맑은 고딕" panose="020B0503020000020004" pitchFamily="50" charset="-127"/>
              </a:rPr>
              <a:t>스트레칭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 </a:t>
            </a:r>
            <a:br>
              <a:rPr lang="ko-KR" altLang="en-US" sz="3200" dirty="0" smtClean="0">
                <a:ea typeface="맑은 고딕" panose="020B0503020000020004" pitchFamily="50" charset="-127"/>
              </a:rPr>
            </a:br>
            <a:r>
              <a:rPr lang="en-US" altLang="ko-KR" sz="3200" dirty="0" smtClean="0">
                <a:ea typeface="맑은 고딕" panose="020B0503020000020004" pitchFamily="50" charset="-127"/>
              </a:rPr>
              <a:t>(Contrast Stretching)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>
                <a:ea typeface="맑은 고딕" panose="020B0503020000020004" pitchFamily="50" charset="-127"/>
              </a:rPr>
              <a:t>기본 명암 대비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스트레칭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중앙에 명암 값이 치우치는 히스토그램을 가진 영상에 적용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	output: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출력 이미지 화소값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 input :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입력 이미지 화소값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	low :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입력 이미지의 최소값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 high :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입력 이미지의 최대값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	</a:t>
            </a:r>
            <a:endParaRPr lang="ko-KR" altLang="en-US" sz="2000" dirty="0" smtClean="0">
              <a:ea typeface="맑은 고딕" panose="020B0503020000020004" pitchFamily="50" charset="-127"/>
            </a:endParaRPr>
          </a:p>
          <a:p>
            <a:pPr marL="457200" lvl="1" indent="0" eaLnBrk="1" hangingPunct="1">
              <a:buNone/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2000" dirty="0" smtClean="0">
                <a:ea typeface="맑은 고딕" panose="020B0503020000020004" pitchFamily="50" charset="-127"/>
              </a:rPr>
              <a:t>Histogram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이 중앙에  몰려 있을 때 적합</a:t>
            </a:r>
          </a:p>
          <a:p>
            <a:pPr eaLnBrk="1" hangingPunct="1"/>
            <a:endParaRPr lang="ko-KR" altLang="en-US" sz="2000" dirty="0" smtClean="0">
              <a:ea typeface="맑은 고딕" panose="020B0503020000020004" pitchFamily="50" charset="-127"/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44066"/>
              </p:ext>
            </p:extLst>
          </p:nvPr>
        </p:nvGraphicFramePr>
        <p:xfrm>
          <a:off x="1244628" y="2670293"/>
          <a:ext cx="6659025" cy="46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수식" r:id="rId4" imgW="2882880" imgH="203040" progId="Equation.3">
                  <p:embed/>
                </p:oleObj>
              </mc:Choice>
              <mc:Fallback>
                <p:oleObj name="수식" r:id="rId4" imgW="28828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28" y="2670293"/>
                        <a:ext cx="6659025" cy="468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81000" y="3962400"/>
            <a:ext cx="8305800" cy="2517575"/>
            <a:chOff x="685800" y="3962400"/>
            <a:chExt cx="7543800" cy="2517575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962400"/>
              <a:ext cx="7543800" cy="21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762000" y="6172200"/>
              <a:ext cx="746760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9" tIns="45719" rIns="91439" bIns="45719">
              <a:spAutoFit/>
            </a:bodyPr>
            <a:lstStyle>
              <a:lvl1pPr marL="457200" indent="-4572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a</a:t>
              </a:r>
              <a:r>
                <a:rPr kumimoji="1" lang="en-US" altLang="ko-KR" sz="1400" b="1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Original Histogram            </a:t>
              </a:r>
              <a:r>
                <a:rPr kumimoji="1" lang="en-US" altLang="ko-KR" sz="14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b</a:t>
              </a:r>
              <a:r>
                <a:rPr kumimoji="1" lang="en-US" altLang="ko-KR" sz="1400" b="1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kumimoji="1" lang="ko-KR" altLang="en-US" sz="14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변환함수                    </a:t>
              </a:r>
              <a:r>
                <a:rPr kumimoji="1" lang="en-US" altLang="ko-KR" sz="14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kumimoji="1" lang="en-US" altLang="ko-KR" sz="1400" b="1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kumimoji="1" lang="ko-KR" altLang="en-US" sz="14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 후 의 </a:t>
              </a:r>
              <a:r>
                <a:rPr kumimoji="1" lang="en-US" altLang="ko-KR" sz="14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Histogram</a:t>
              </a:r>
              <a:endParaRPr kumimoji="1" lang="en-US" altLang="ko-KR" sz="14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36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962400"/>
              <a:ext cx="2514600" cy="2139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960120" y="5876151"/>
              <a:ext cx="5100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a typeface="맑은 고딕" panose="020B0503020000020004" pitchFamily="50" charset="-127"/>
                </a:rPr>
                <a:t>low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397953" y="5883771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a typeface="맑은 고딕" panose="020B0503020000020004" pitchFamily="50" charset="-127"/>
                </a:rPr>
                <a:t>high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55905" y="5816239"/>
              <a:ext cx="5100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a typeface="맑은 고딕" panose="020B0503020000020004" pitchFamily="50" charset="-127"/>
                </a:rPr>
                <a:t>low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08220" y="583584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ea typeface="맑은 고딕" panose="020B0503020000020004" pitchFamily="50" charset="-127"/>
                </a:rPr>
                <a:t>high</a:t>
              </a:r>
              <a:endParaRPr lang="ko-KR" altLang="en-US" sz="1400" dirty="0"/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029199" y="3962400"/>
              <a:ext cx="1" cy="18734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3810000" y="3962400"/>
              <a:ext cx="1" cy="18734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>
                <a:ea typeface="맑은 고딕" panose="020B0503020000020004" pitchFamily="50" charset="-127"/>
              </a:rPr>
              <a:t>명암 대비 </a:t>
            </a:r>
            <a:r>
              <a:rPr lang="ko-KR" altLang="en-US" sz="3200" dirty="0" err="1" smtClean="0">
                <a:ea typeface="맑은 고딕" panose="020B0503020000020004" pitchFamily="50" charset="-127"/>
              </a:rPr>
              <a:t>스트레칭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 </a:t>
            </a:r>
            <a:br>
              <a:rPr lang="ko-KR" altLang="en-US" sz="3200" dirty="0" smtClean="0">
                <a:ea typeface="맑은 고딕" panose="020B0503020000020004" pitchFamily="50" charset="-127"/>
              </a:rPr>
            </a:br>
            <a:r>
              <a:rPr lang="en-US" altLang="ko-KR" sz="3200" dirty="0" smtClean="0">
                <a:ea typeface="맑은 고딕" panose="020B0503020000020004" pitchFamily="50" charset="-127"/>
              </a:rPr>
              <a:t>(Contrast Stretching)</a:t>
            </a:r>
          </a:p>
        </p:txBody>
      </p:sp>
      <p:grpSp>
        <p:nvGrpSpPr>
          <p:cNvPr id="50179" name="Group 10"/>
          <p:cNvGrpSpPr>
            <a:grpSpLocks/>
          </p:cNvGrpSpPr>
          <p:nvPr/>
        </p:nvGrpSpPr>
        <p:grpSpPr bwMode="auto">
          <a:xfrm>
            <a:off x="457200" y="1828800"/>
            <a:ext cx="8101013" cy="3789363"/>
            <a:chOff x="576" y="1920"/>
            <a:chExt cx="4704" cy="2161"/>
          </a:xfrm>
        </p:grpSpPr>
        <p:pic>
          <p:nvPicPr>
            <p:cNvPr id="5018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920"/>
              <a:ext cx="4704" cy="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1" name="Text Box 12"/>
            <p:cNvSpPr txBox="1">
              <a:spLocks noChangeArrowheads="1"/>
            </p:cNvSpPr>
            <p:nvPr/>
          </p:nvSpPr>
          <p:spPr bwMode="auto">
            <a:xfrm>
              <a:off x="672" y="3888"/>
              <a:ext cx="459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400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</a:t>
              </a:r>
              <a:r>
                <a:rPr kumimoji="1" lang="en-US" altLang="ko-KR" sz="1600" b="1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a) Original Image                                </a:t>
              </a:r>
              <a:r>
                <a:rPr kumimoji="1" lang="en-US" altLang="ko-KR" sz="1600" b="1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600" b="1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b) Contrast stretched image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61238" cy="10969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명암 변환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239000" cy="931863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미리 지정된 함수를 기반으로 입력 화소를 출력 화소로 변화하는 화소기반 처리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74863"/>
            <a:ext cx="60198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115175" y="2590800"/>
            <a:ext cx="2028825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45719" rIns="91439" bIns="45719"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transformation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115175" y="4800600"/>
            <a:ext cx="2028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 transformation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63246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Contrast stretched image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4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Contrast compressed Image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61238" cy="10969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명암 변환 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88"/>
            <a:ext cx="4183063" cy="584200"/>
          </a:xfrm>
        </p:spPr>
        <p:txBody>
          <a:bodyPr/>
          <a:lstStyle/>
          <a:p>
            <a:pPr eaLnBrk="1" hangingPunct="1"/>
            <a:r>
              <a:rPr lang="en-US" altLang="ko-KR" sz="1800" dirty="0" err="1" smtClean="0">
                <a:solidFill>
                  <a:schemeClr val="bg2"/>
                </a:solidFill>
                <a:ea typeface="맑은 고딕" panose="020B0503020000020004" pitchFamily="50" charset="-127"/>
              </a:rPr>
              <a:t>Posterize</a:t>
            </a:r>
            <a:r>
              <a:rPr lang="en-US" altLang="ko-KR" sz="1800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 transformation</a:t>
            </a:r>
            <a:br>
              <a:rPr lang="en-US" altLang="ko-KR" sz="1800" dirty="0" smtClean="0">
                <a:solidFill>
                  <a:schemeClr val="bg2"/>
                </a:solidFill>
                <a:ea typeface="맑은 고딕" panose="020B0503020000020004" pitchFamily="50" charset="-127"/>
              </a:rPr>
            </a:br>
            <a:r>
              <a:rPr lang="en-US" altLang="ko-KR" sz="1800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bg2"/>
                </a:solidFill>
                <a:ea typeface="맑은 고딕" panose="020B0503020000020004" pitchFamily="50" charset="-127"/>
              </a:rPr>
              <a:t>화소의</a:t>
            </a:r>
            <a:r>
              <a:rPr lang="ko-KR" altLang="en-US" sz="1800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 명암 값 </a:t>
            </a:r>
            <a:r>
              <a:rPr lang="ko-KR" altLang="en-US" sz="1800" dirty="0" err="1" smtClean="0">
                <a:solidFill>
                  <a:schemeClr val="bg2"/>
                </a:solidFill>
                <a:ea typeface="맑은 고딕" panose="020B0503020000020004" pitchFamily="50" charset="-127"/>
              </a:rPr>
              <a:t>단계수</a:t>
            </a:r>
            <a:r>
              <a:rPr lang="ko-KR" altLang="en-US" sz="1800" dirty="0" smtClean="0">
                <a:solidFill>
                  <a:schemeClr val="bg2"/>
                </a:solidFill>
                <a:ea typeface="맑은 고딕" panose="020B0503020000020004" pitchFamily="50" charset="-127"/>
              </a:rPr>
              <a:t> 의 축소 </a:t>
            </a:r>
            <a:endParaRPr lang="en-US" altLang="ko-KR" sz="1800" dirty="0" smtClean="0">
              <a:solidFill>
                <a:schemeClr val="bg2"/>
              </a:solidFill>
              <a:ea typeface="맑은 고딕" panose="020B0503020000020004" pitchFamily="50" charset="-127"/>
            </a:endParaRP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62000"/>
            <a:ext cx="48006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80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24400"/>
            <a:ext cx="4800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457200" y="3048000"/>
            <a:ext cx="2628900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 값을 이용한 변환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2630488" cy="6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범위가 주어지는 임계 값을 이용한 변환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457200" y="1600200"/>
            <a:ext cx="288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level </a:t>
            </a:r>
            <a:r>
              <a:rPr kumimoji="1" lang="ko-KR" altLang="en-US" sz="18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포스터라이징</a:t>
            </a:r>
            <a:r>
              <a:rPr kumimoji="1"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59650" cy="10969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감마보정 </a:t>
            </a:r>
            <a:r>
              <a:rPr lang="en-US" altLang="ko-KR" dirty="0" smtClean="0">
                <a:ea typeface="맑은 고딕" panose="020B0503020000020004" pitchFamily="50" charset="-127"/>
              </a:rPr>
              <a:t>: Gamma Correction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49530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영상 센서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모니터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필름에서 발생하는 비선형적인 반응들을 보상하기 위한 영상 처리 기법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endParaRPr lang="en-US" altLang="ko-KR" sz="1800" b="1" dirty="0" smtClean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1800" b="1" dirty="0" smtClean="0">
                <a:ea typeface="맑은 고딕" panose="020B0503020000020004" pitchFamily="50" charset="-127"/>
              </a:rPr>
              <a:t>Gamma: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기기의 특성  </a:t>
            </a:r>
            <a:endParaRPr lang="en-US" altLang="ko-KR" sz="1800" b="1" dirty="0" smtClean="0"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ko-KR" altLang="en-US" sz="1800" b="1" dirty="0" smtClean="0">
                <a:ea typeface="맑은 고딕" panose="020B0503020000020004" pitchFamily="50" charset="-127"/>
              </a:rPr>
              <a:t>   </a:t>
            </a:r>
            <a:endParaRPr lang="en-US" altLang="ko-KR" sz="1800" b="1" dirty="0" smtClean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</a:pPr>
            <a:endParaRPr lang="en-US" altLang="ko-KR" sz="1800" b="1" dirty="0" smtClean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1800" b="1" dirty="0" smtClean="0">
                <a:ea typeface="맑은 고딕" panose="020B0503020000020004" pitchFamily="50" charset="-127"/>
              </a:rPr>
              <a:t>Gamma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를 보상하기 위하여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lnSpc>
                <a:spcPct val="110000"/>
              </a:lnSpc>
            </a:pPr>
            <a:endParaRPr lang="en-US" altLang="ko-KR" sz="1800" b="1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z="1800" b="1" dirty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b="1" dirty="0" smtClean="0">
                <a:ea typeface="맑은 고딕" panose="020B0503020000020004" pitchFamily="50" charset="-127"/>
              </a:rPr>
              <a:t>Gamma = 1 : Null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변환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b="1" dirty="0" smtClean="0">
                <a:ea typeface="맑은 고딕" panose="020B0503020000020004" pitchFamily="50" charset="-127"/>
              </a:rPr>
              <a:t>Gamma  &lt; 1 :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영상이 어두워짐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b="1" dirty="0" smtClean="0">
                <a:ea typeface="맑은 고딕" panose="020B0503020000020004" pitchFamily="50" charset="-127"/>
              </a:rPr>
              <a:t>Gamma  &gt; 1 : </a:t>
            </a:r>
            <a:r>
              <a:rPr lang="ko-KR" altLang="en-US" sz="1800" b="1" dirty="0" smtClean="0">
                <a:ea typeface="맑은 고딕" panose="020B0503020000020004" pitchFamily="50" charset="-127"/>
              </a:rPr>
              <a:t>영상이 밝아짐</a:t>
            </a:r>
            <a:r>
              <a:rPr lang="en-US" altLang="ko-KR" sz="1800" b="1" dirty="0" smtClean="0"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7" y="2895600"/>
            <a:ext cx="4881563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82248"/>
              </p:ext>
            </p:extLst>
          </p:nvPr>
        </p:nvGraphicFramePr>
        <p:xfrm>
          <a:off x="381000" y="2895600"/>
          <a:ext cx="2996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수식" r:id="rId5" imgW="1117440" imgH="228600" progId="Equation.3">
                  <p:embed/>
                </p:oleObj>
              </mc:Choice>
              <mc:Fallback>
                <p:oleObj name="수식" r:id="rId5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29961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5053"/>
              </p:ext>
            </p:extLst>
          </p:nvPr>
        </p:nvGraphicFramePr>
        <p:xfrm>
          <a:off x="58738" y="4038600"/>
          <a:ext cx="3641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수식" r:id="rId7" imgW="1358640" imgH="228600" progId="Equation.3">
                  <p:embed/>
                </p:oleObj>
              </mc:Choice>
              <mc:Fallback>
                <p:oleObj name="수식" r:id="rId7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4038600"/>
                        <a:ext cx="3641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타원 1"/>
          <p:cNvSpPr/>
          <p:nvPr/>
        </p:nvSpPr>
        <p:spPr bwMode="auto">
          <a:xfrm>
            <a:off x="1752600" y="3962400"/>
            <a:ext cx="1752600" cy="76199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23138" cy="11017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More effects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2263775"/>
            <a:ext cx="7361237" cy="3976688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Mapping </a:t>
            </a:r>
            <a:r>
              <a:rPr lang="ko-KR" altLang="en-US" dirty="0" smtClean="0">
                <a:ea typeface="맑은 고딕" panose="020B0503020000020004" pitchFamily="50" charset="-127"/>
              </a:rPr>
              <a:t>함수 사용</a:t>
            </a: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S-curve</a:t>
            </a: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대비</a:t>
            </a:r>
            <a:r>
              <a:rPr lang="en-US" altLang="ko-KR" dirty="0" smtClean="0">
                <a:ea typeface="맑은 고딕" panose="020B0503020000020004" pitchFamily="50" charset="-127"/>
              </a:rPr>
              <a:t>(contrast) </a:t>
            </a:r>
            <a:r>
              <a:rPr lang="ko-KR" altLang="en-US" dirty="0" smtClean="0">
                <a:ea typeface="맑은 고딕" panose="020B0503020000020004" pitchFamily="50" charset="-127"/>
              </a:rPr>
              <a:t>강화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2327275"/>
            <a:ext cx="388778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/>
          <p:cNvSpPr txBox="1">
            <a:spLocks/>
          </p:cNvSpPr>
          <p:nvPr/>
        </p:nvSpPr>
        <p:spPr bwMode="auto">
          <a:xfrm>
            <a:off x="6127750" y="6215063"/>
            <a:ext cx="1751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ea typeface="맑은 고딕" panose="020B0503020000020004" pitchFamily="50" charset="-127"/>
              </a:rPr>
              <a:t>input</a:t>
            </a:r>
          </a:p>
        </p:txBody>
      </p:sp>
      <p:sp>
        <p:nvSpPr>
          <p:cNvPr id="55302" name="Text Box 6"/>
          <p:cNvSpPr txBox="1">
            <a:spLocks/>
          </p:cNvSpPr>
          <p:nvPr/>
        </p:nvSpPr>
        <p:spPr bwMode="auto">
          <a:xfrm>
            <a:off x="3535363" y="4271963"/>
            <a:ext cx="1749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ea typeface="맑은 고딕" panose="020B0503020000020004" pitchFamily="50" charset="-127"/>
              </a:rPr>
              <a:t>output</a:t>
            </a: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5791200" y="6096000"/>
            <a:ext cx="1828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V="1">
            <a:off x="4827896" y="2895600"/>
            <a:ext cx="0" cy="26670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Gill Sans" pitchFamily="34" charset="0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</a:t>
            </a:r>
          </a:p>
        </p:txBody>
      </p:sp>
      <p:pic>
        <p:nvPicPr>
          <p:cNvPr id="5632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9852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388" y="0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Photo Shop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251DFF-E844-48D4-8380-FAFCC6D8846E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30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F57684-BCE8-452A-96F9-E03F1C896A14}" type="slidenum">
              <a:rPr lang="en-US" altLang="ko-KR" sz="1400" smtClean="0"/>
              <a:pPr eaLnBrk="1" hangingPunct="1"/>
              <a:t>2</a:t>
            </a:fld>
            <a:endParaRPr lang="en-US" altLang="ko-KR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Pixel-based Image Processing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ea typeface="맑은 고딕" panose="020B0503020000020004" pitchFamily="50" charset="-127"/>
              </a:rPr>
              <a:t>화소기반처리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영상의 밝기 조절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ea typeface="맑은 고딕" panose="020B0503020000020004" pitchFamily="50" charset="-127"/>
              </a:rPr>
              <a:t> 영상의 명암대비 조절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Histogram, Histogram equalization</a:t>
            </a:r>
          </a:p>
          <a:p>
            <a:pPr>
              <a:lnSpc>
                <a:spcPct val="130000"/>
              </a:lnSpc>
              <a:buFont typeface="굴림" pitchFamily="50" charset="-127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257800"/>
          </a:xfrm>
        </p:spPr>
        <p:txBody>
          <a:bodyPr/>
          <a:lstStyle/>
          <a:p>
            <a:pPr eaLnBrk="1" hangingPunct="1">
              <a:buFont typeface="Gill Sans" pitchFamily="34" charset="0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573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23875"/>
            <a:ext cx="86296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388" y="0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Photo Shop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63F742-94E0-4A75-BAB5-61FE705EA78F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583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E2881B-9EB1-4F9C-8D05-D33A53A90A0E}" type="slidenum">
              <a:rPr lang="en-US" altLang="ko-KR" sz="1400" smtClean="0"/>
              <a:pPr eaLnBrk="1" hangingPunct="1"/>
              <a:t>21</a:t>
            </a:fld>
            <a:endParaRPr lang="en-US" altLang="ko-KR" sz="14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114925"/>
          </a:xfrm>
        </p:spPr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명암대비 조절</a:t>
            </a: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 명암대비 증가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곱셈 연산</a:t>
            </a:r>
          </a:p>
          <a:p>
            <a:pPr lvl="2"/>
            <a:r>
              <a:rPr lang="ko-KR" altLang="en-US" dirty="0" smtClean="0">
                <a:ea typeface="맑은 고딕" panose="020B0503020000020004" pitchFamily="50" charset="-127"/>
              </a:rPr>
              <a:t> 밝은 부분은 더 밝게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어두운 부분은 더 어둡게 </a:t>
            </a: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 명암대비 감소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나눗셈 연산</a:t>
            </a:r>
          </a:p>
          <a:p>
            <a:pPr lvl="1"/>
            <a:endParaRPr lang="ko-KR" altLang="en-US" dirty="0" smtClean="0"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Note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영상의 밝기 증가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덧셈 연산</a:t>
            </a: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 영상의 밝기 감소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뺄</a:t>
            </a:r>
            <a:r>
              <a:rPr lang="ko-KR" altLang="en-US" dirty="0" smtClean="0">
                <a:ea typeface="맑은 고딕" panose="020B0503020000020004" pitchFamily="50" charset="-127"/>
              </a:rPr>
              <a:t>셈 연산</a:t>
            </a: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23138" cy="1101725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ea typeface="맑은 고딕" panose="020B0503020000020004" pitchFamily="50" charset="-127"/>
              </a:rPr>
              <a:t>Matlab</a:t>
            </a:r>
            <a:r>
              <a:rPr lang="en-US" altLang="ko-KR" dirty="0" smtClean="0">
                <a:ea typeface="맑은 고딕" panose="020B0503020000020004" pitchFamily="50" charset="-127"/>
              </a:rPr>
              <a:t>/Octave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AA36F76-DA26-4555-802E-969DA00DC00A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E3E587C-24F2-40C2-BC99-9B9D06C289FF}" type="slidenum">
              <a:rPr lang="en-US" altLang="ko-KR" sz="1400" smtClean="0"/>
              <a:pPr eaLnBrk="1" hangingPunct="1"/>
              <a:t>22</a:t>
            </a:fld>
            <a:endParaRPr lang="en-US" altLang="ko-KR" sz="1400" dirty="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0"/>
            <a:ext cx="7562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952500" y="4800600"/>
            <a:ext cx="6408738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834063" y="836613"/>
          <a:ext cx="24463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5" imgW="1307880" imgH="203040" progId="Equation.DSMT4">
                  <p:embed/>
                </p:oleObj>
              </mc:Choice>
              <mc:Fallback>
                <p:oleObj name="Equation" r:id="rId5" imgW="1307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836613"/>
                        <a:ext cx="24463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ED81B9C-5A22-42F3-B9EE-FB750A011F47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593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09D1AA-F8AD-4D4C-94BE-FC76EF7F7C56}" type="slidenum">
              <a:rPr lang="en-US" altLang="ko-KR" sz="1400" smtClean="0"/>
              <a:pPr eaLnBrk="1" hangingPunct="1"/>
              <a:t>23</a:t>
            </a:fld>
            <a:endParaRPr lang="en-US" altLang="ko-KR" sz="1400" dirty="0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35133" r="8400" b="32530"/>
          <a:stretch>
            <a:fillRect/>
          </a:stretch>
        </p:blipFill>
        <p:spPr bwMode="auto">
          <a:xfrm>
            <a:off x="457200" y="2057400"/>
            <a:ext cx="8235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23138" cy="11017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pixel *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costant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B18007-C580-4D9E-B5A2-0A7DC6872677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5D2804-ABDD-426C-820A-2F758654AA87}" type="slidenum">
              <a:rPr lang="en-US" altLang="ko-KR" sz="1400" smtClean="0"/>
              <a:pPr eaLnBrk="1" hangingPunct="1"/>
              <a:t>24</a:t>
            </a:fld>
            <a:endParaRPr lang="en-US" altLang="ko-KR" sz="1400" dirty="0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"/>
          <a:stretch>
            <a:fillRect/>
          </a:stretch>
        </p:blipFill>
        <p:spPr bwMode="auto">
          <a:xfrm>
            <a:off x="290513" y="0"/>
            <a:ext cx="8853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228600" y="3962400"/>
            <a:ext cx="70104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 flipV="1">
            <a:off x="304800" y="4495800"/>
            <a:ext cx="5203825" cy="1066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429250" y="765175"/>
          <a:ext cx="3254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5" imgW="1371600" imgH="203040" progId="Equation.DSMT4">
                  <p:embed/>
                </p:oleObj>
              </mc:Choice>
              <mc:Fallback>
                <p:oleObj name="Equation" r:id="rId5" imgW="13716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765175"/>
                        <a:ext cx="3254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0244BF-5B10-4F47-8E68-EB6C074935D4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CBAF27-118C-40C5-862D-5ACCAD57A235}" type="slidenum">
              <a:rPr lang="en-US" altLang="ko-KR" sz="1400" smtClean="0"/>
              <a:pPr eaLnBrk="1" hangingPunct="1"/>
              <a:t>25</a:t>
            </a:fld>
            <a:endParaRPr lang="en-US" altLang="ko-KR" sz="1400" dirty="0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0"/>
            <a:ext cx="6599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457200" y="4648200"/>
            <a:ext cx="6934200" cy="1981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329238" y="620713"/>
          <a:ext cx="3254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5" imgW="1371600" imgH="203040" progId="Equation.DSMT4">
                  <p:embed/>
                </p:oleObj>
              </mc:Choice>
              <mc:Fallback>
                <p:oleObj name="Equation" r:id="rId5" imgW="13716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620713"/>
                        <a:ext cx="3254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A43C87-D680-45AB-BB46-4DE70AC51F8A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04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AE54C5-7172-48CD-BCAA-88E2D44714CF}" type="slidenum">
              <a:rPr lang="en-US" altLang="ko-KR" sz="1400" smtClean="0"/>
              <a:pPr eaLnBrk="1" hangingPunct="1"/>
              <a:t>26</a:t>
            </a:fld>
            <a:endParaRPr lang="en-US" altLang="ko-KR" sz="1400" dirty="0" smtClean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t="35133" r="8925" b="33182"/>
          <a:stretch>
            <a:fillRect/>
          </a:stretch>
        </p:blipFill>
        <p:spPr bwMode="auto">
          <a:xfrm>
            <a:off x="228600" y="2362200"/>
            <a:ext cx="871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323138" cy="11017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pixel /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costant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Pixel-based Processing </a:t>
            </a:r>
            <a:r>
              <a:rPr lang="ko-KR" altLang="en-US" smtClean="0"/>
              <a:t>의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Mapping </a:t>
            </a:r>
            <a:r>
              <a:rPr lang="ko-KR" altLang="en-US" sz="2000" smtClean="0"/>
              <a:t>함수를 입</a:t>
            </a:r>
            <a:r>
              <a:rPr lang="en-US" altLang="ko-KR" sz="2000" smtClean="0"/>
              <a:t>-</a:t>
            </a:r>
            <a:r>
              <a:rPr lang="ko-KR" altLang="en-US" sz="2000" smtClean="0"/>
              <a:t>출력 화소값의</a:t>
            </a:r>
            <a:r>
              <a:rPr lang="en-US" altLang="ko-KR" sz="2000" smtClean="0"/>
              <a:t> mapping table </a:t>
            </a:r>
            <a:r>
              <a:rPr lang="ko-KR" altLang="en-US" sz="2000" smtClean="0"/>
              <a:t>로 구현후</a:t>
            </a:r>
            <a:endParaRPr lang="en-US" altLang="ko-KR" sz="2000" smtClean="0"/>
          </a:p>
          <a:p>
            <a:r>
              <a:rPr lang="ko-KR" altLang="en-US" sz="2000" smtClean="0"/>
              <a:t>입력 영상을 스캔하면서 </a:t>
            </a:r>
            <a:r>
              <a:rPr lang="en-US" altLang="ko-KR" sz="2000" smtClean="0"/>
              <a:t>Mapping Table </a:t>
            </a:r>
            <a:r>
              <a:rPr lang="ko-KR" altLang="en-US" sz="2000" smtClean="0"/>
              <a:t>을</a:t>
            </a:r>
            <a:r>
              <a:rPr lang="en-US" altLang="ko-KR" sz="2000" smtClean="0"/>
              <a:t> Look Up </a:t>
            </a:r>
            <a:r>
              <a:rPr lang="ko-KR" altLang="en-US" sz="2000" smtClean="0"/>
              <a:t>하여 출력 영상 계</a:t>
            </a:r>
            <a:r>
              <a:rPr lang="ko-KR" altLang="en-US" sz="2000"/>
              <a:t>산</a:t>
            </a:r>
            <a:endParaRPr lang="en-US" altLang="ko-KR" sz="2000" smtClean="0"/>
          </a:p>
          <a:p>
            <a:r>
              <a:rPr lang="en-US" altLang="ko-KR" sz="2000" smtClean="0"/>
              <a:t>Speed Up!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83A9F-8657-4D5B-8DD8-729CEA8ADEA7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12B50-7C9D-4BD6-8286-4F7D2518FB4B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0826"/>
              </p:ext>
            </p:extLst>
          </p:nvPr>
        </p:nvGraphicFramePr>
        <p:xfrm>
          <a:off x="2971800" y="2438400"/>
          <a:ext cx="2057400" cy="386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Input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Output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255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1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255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255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5" y="3435619"/>
            <a:ext cx="1687975" cy="166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 bwMode="auto">
          <a:xfrm>
            <a:off x="2209800" y="3886200"/>
            <a:ext cx="457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49835"/>
              </p:ext>
            </p:extLst>
          </p:nvPr>
        </p:nvGraphicFramePr>
        <p:xfrm>
          <a:off x="5867400" y="2209800"/>
          <a:ext cx="2667000" cy="218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입력</a:t>
                      </a:r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영상</a:t>
                      </a:r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81041"/>
              </p:ext>
            </p:extLst>
          </p:nvPr>
        </p:nvGraphicFramePr>
        <p:xfrm>
          <a:off x="5867400" y="4495800"/>
          <a:ext cx="2667000" cy="218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출력</a:t>
                      </a:r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영상</a:t>
                      </a:r>
                      <a:endParaRPr lang="ko-KR" altLang="en-US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 bwMode="auto">
          <a:xfrm flipH="1">
            <a:off x="3581400" y="3276600"/>
            <a:ext cx="3429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4724400" y="4419600"/>
            <a:ext cx="2209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직사각형 20"/>
          <p:cNvSpPr/>
          <p:nvPr/>
        </p:nvSpPr>
        <p:spPr>
          <a:xfrm>
            <a:off x="107878" y="5224790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Mapping </a:t>
            </a:r>
            <a:r>
              <a:rPr lang="ko-KR" altLang="en-US" sz="2000" smtClean="0"/>
              <a:t>함수</a:t>
            </a:r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3124200" y="63246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/>
              <a:t>Mapping </a:t>
            </a:r>
            <a:r>
              <a:rPr lang="en-US" altLang="ko-KR" sz="2000" smtClean="0"/>
              <a:t>Table</a:t>
            </a:r>
            <a:endParaRPr lang="ko-KR" altLang="en-US" sz="200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733800" y="4419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242138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09A456-2B54-4B95-9559-007CF2070BE0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14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515434-5C11-42E8-93B8-091E735C6204}" type="slidenum">
              <a:rPr lang="en-US" altLang="ko-KR" sz="1400" smtClean="0"/>
              <a:pPr eaLnBrk="1" hangingPunct="1"/>
              <a:t>28</a:t>
            </a:fld>
            <a:endParaRPr lang="en-US" altLang="ko-KR" sz="1400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Histogram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105400" cy="5257800"/>
          </a:xfrm>
        </p:spPr>
        <p:txBody>
          <a:bodyPr/>
          <a:lstStyle/>
          <a:p>
            <a:r>
              <a:rPr lang="en-US" altLang="ko-KR" sz="2000" dirty="0" smtClean="0">
                <a:ea typeface="맑은 고딕" panose="020B0503020000020004" pitchFamily="50" charset="-127"/>
              </a:rPr>
              <a:t> Histogram</a:t>
            </a:r>
          </a:p>
          <a:p>
            <a:pPr lvl="1"/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영상의 명암 값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(intensity) profile</a:t>
            </a:r>
          </a:p>
          <a:p>
            <a:pPr lvl="1"/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영상의 전체 명암 값 분포를 나타냄</a:t>
            </a:r>
          </a:p>
          <a:p>
            <a:pPr lvl="1"/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Histogram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구하는 방법</a:t>
            </a:r>
          </a:p>
          <a:p>
            <a:pPr lvl="2"/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0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부터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255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까지의 명암 값을 인덱스로 하는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배열 생성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>
                <a:ea typeface="맑은 고딕" panose="020B0503020000020004" pitchFamily="50" charset="-127"/>
              </a:rPr>
              <a:t>frequency(x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)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lvl="2"/>
            <a:endParaRPr lang="ko-KR" altLang="en-US" sz="2000" dirty="0" smtClean="0">
              <a:ea typeface="맑은 고딕" panose="020B0503020000020004" pitchFamily="50" charset="-127"/>
            </a:endParaRPr>
          </a:p>
          <a:p>
            <a:pPr lvl="2"/>
            <a:r>
              <a:rPr lang="ko-KR" altLang="en-US" sz="2000" dirty="0" smtClean="0">
                <a:ea typeface="맑은 고딕" panose="020B0503020000020004" pitchFamily="50" charset="-127"/>
              </a:rPr>
              <a:t> 영상 내에서 각 명암 값의 출현 빈도수를 센다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frequency(x) =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명암값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x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의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빈도수</a:t>
            </a: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2"/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2"/>
            <a:r>
              <a:rPr lang="en-US" altLang="ko-KR" sz="2000" dirty="0" smtClean="0">
                <a:ea typeface="맑은 고딕" panose="020B0503020000020004" pitchFamily="50" charset="-127"/>
              </a:rPr>
              <a:t>Graph: </a:t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X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축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=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명암 값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index, </a:t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Y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축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=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빈도수</a:t>
            </a:r>
          </a:p>
        </p:txBody>
      </p:sp>
      <p:pic>
        <p:nvPicPr>
          <p:cNvPr id="61446" name="Picture 6" descr="Standard 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4025"/>
            <a:ext cx="35814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5" descr="The image to be equaliz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0210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Histogram(MATLAB code)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영상의 크기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W x H,  </a:t>
            </a:r>
            <a:r>
              <a:rPr lang="ko-KR" altLang="en-US" dirty="0" err="1" smtClean="0"/>
              <a:t>화소값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: 0~255</a:t>
            </a:r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index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psuedo</a:t>
            </a:r>
            <a:r>
              <a:rPr lang="en-US" altLang="ko-KR" dirty="0" smtClean="0"/>
              <a:t> code&gt;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frequency(0:256) = 0; % </a:t>
            </a:r>
            <a:r>
              <a:rPr lang="ko-KR" altLang="en-US" dirty="0" smtClean="0"/>
              <a:t>빈도수 </a:t>
            </a:r>
            <a:r>
              <a:rPr lang="en-US" altLang="ko-KR" dirty="0" smtClean="0"/>
              <a:t>table</a:t>
            </a:r>
          </a:p>
          <a:p>
            <a:pPr marL="0" indent="0">
              <a:buNone/>
            </a:pPr>
            <a:r>
              <a:rPr lang="en-US" altLang="ko-KR" dirty="0" smtClean="0"/>
              <a:t>for r = 1: H</a:t>
            </a:r>
          </a:p>
          <a:p>
            <a:pPr marL="0" indent="0">
              <a:buNone/>
            </a:pPr>
            <a:r>
              <a:rPr lang="en-US" altLang="ko-KR" dirty="0" smtClean="0"/>
              <a:t>  for c = 1: W</a:t>
            </a:r>
          </a:p>
          <a:p>
            <a:pPr marL="0" indent="0">
              <a:buNone/>
            </a:pPr>
            <a:r>
              <a:rPr lang="en-US" altLang="ko-KR" dirty="0" smtClean="0"/>
              <a:t>    frequency(image(</a:t>
            </a:r>
            <a:r>
              <a:rPr lang="en-US" altLang="ko-KR" dirty="0" err="1" smtClean="0"/>
              <a:t>r,c</a:t>
            </a:r>
            <a:r>
              <a:rPr lang="en-US" altLang="ko-KR" dirty="0" smtClean="0"/>
              <a:t>)+1) = frequency(image(</a:t>
            </a:r>
            <a:r>
              <a:rPr lang="en-US" altLang="ko-KR" dirty="0" err="1" smtClean="0"/>
              <a:t>r,c</a:t>
            </a:r>
            <a:r>
              <a:rPr lang="en-US" altLang="ko-KR" dirty="0" smtClean="0"/>
              <a:t>)+1) + 1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end</a:t>
            </a:r>
          </a:p>
          <a:p>
            <a:pPr marL="0" indent="0">
              <a:buNone/>
            </a:pPr>
            <a:r>
              <a:rPr lang="en-US" altLang="ko-KR" dirty="0" smtClean="0"/>
              <a:t>end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83A9F-8657-4D5B-8DD8-729CEA8ADEA7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12B50-7C9D-4BD6-8286-4F7D2518FB4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56496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0100" algn="l"/>
              </a:tabLst>
            </a:pPr>
            <a:endParaRPr lang="en-US" altLang="ko-KR" sz="16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r>
              <a:rPr lang="ko-KR" altLang="en-US" sz="2000" dirty="0" smtClean="0">
                <a:ea typeface="맑은 고딕" panose="020B0503020000020004" pitchFamily="50" charset="-127"/>
              </a:rPr>
              <a:t>각 화소에 대하여 원래 값으로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부터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 출력 값을 계산함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sz="2000" dirty="0" smtClean="0">
                <a:ea typeface="맑은 고딕" panose="020B0503020000020004" pitchFamily="50" charset="-127"/>
              </a:rPr>
              <a:t>p' = f( p ), f :mapping function</a:t>
            </a:r>
          </a:p>
          <a:p>
            <a:pPr eaLnBrk="1" hangingPunct="1">
              <a:tabLst>
                <a:tab pos="800100" algn="l"/>
              </a:tabLst>
            </a:pPr>
            <a:r>
              <a:rPr lang="en-US" altLang="ko-KR" sz="2000" dirty="0" smtClean="0">
                <a:ea typeface="맑은 고딕" panose="020B0503020000020004" pitchFamily="50" charset="-127"/>
              </a:rPr>
              <a:t>greyscale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이미지 에서는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brightness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와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contrast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를 변화</a:t>
            </a: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1" eaLnBrk="1" hangingPunct="1">
              <a:tabLst>
                <a:tab pos="800100" algn="l"/>
              </a:tabLst>
            </a:pPr>
            <a:r>
              <a:rPr lang="ko-KR" altLang="en-US" sz="2000" dirty="0" smtClean="0">
                <a:ea typeface="맑은 고딕" panose="020B0503020000020004" pitchFamily="50" charset="-127"/>
              </a:rPr>
              <a:t>불완전한 노출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조명 에 대하여 보정하는 등 더 좋은 화질이 되도록 함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sz="2000" dirty="0" smtClean="0">
                <a:ea typeface="맑은 고딕" panose="020B0503020000020004" pitchFamily="50" charset="-127"/>
              </a:rPr>
              <a:t>Mask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를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사용하여 이미지의 일부에만 적용할 수 도 있음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sz="3200" dirty="0" smtClean="0">
                <a:ea typeface="맑은 고딕" panose="020B0503020000020004" pitchFamily="50" charset="-127"/>
              </a:rPr>
              <a:t>Pixel Point Processing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243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2362200" y="36576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ko-KR" altLang="en-US" sz="2000" dirty="0">
                <a:ea typeface="맑은 고딕" panose="020B0503020000020004" pitchFamily="50" charset="-127"/>
              </a:rPr>
              <a:t>  입력 이미지                  출력 이미지</a:t>
            </a:r>
          </a:p>
        </p:txBody>
      </p:sp>
      <p:cxnSp>
        <p:nvCxnSpPr>
          <p:cNvPr id="44038" name="직선 화살표 연결선 7"/>
          <p:cNvCxnSpPr>
            <a:cxnSpLocks noChangeShapeType="1"/>
          </p:cNvCxnSpPr>
          <p:nvPr/>
        </p:nvCxnSpPr>
        <p:spPr bwMode="auto">
          <a:xfrm rot="10800000" flipV="1">
            <a:off x="1905000" y="2209800"/>
            <a:ext cx="1524000" cy="914400"/>
          </a:xfrm>
          <a:prstGeom prst="straightConnector1">
            <a:avLst/>
          </a:prstGeom>
          <a:noFill/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직사각형 8"/>
          <p:cNvSpPr>
            <a:spLocks noChangeArrowheads="1"/>
          </p:cNvSpPr>
          <p:nvPr/>
        </p:nvSpPr>
        <p:spPr bwMode="auto">
          <a:xfrm>
            <a:off x="1524000" y="2819400"/>
            <a:ext cx="798513" cy="5238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f( )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4040" name="직사각형 9"/>
          <p:cNvSpPr>
            <a:spLocks noChangeArrowheads="1"/>
          </p:cNvSpPr>
          <p:nvPr/>
        </p:nvSpPr>
        <p:spPr bwMode="auto">
          <a:xfrm>
            <a:off x="3581400" y="182880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ea typeface="맑은 고딕" panose="020B0503020000020004" pitchFamily="50" charset="-127"/>
              </a:rPr>
              <a:t>p</a:t>
            </a:r>
            <a:endParaRPr lang="ko-KR" altLang="en-US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44041" name="직사각형 11"/>
          <p:cNvSpPr>
            <a:spLocks noChangeArrowheads="1"/>
          </p:cNvSpPr>
          <p:nvPr/>
        </p:nvSpPr>
        <p:spPr bwMode="auto">
          <a:xfrm>
            <a:off x="5827712" y="185011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ea typeface="맑은 고딕" panose="020B0503020000020004" pitchFamily="50" charset="-127"/>
              </a:rPr>
              <a:t>p' </a:t>
            </a:r>
            <a:endParaRPr lang="ko-KR" altLang="en-US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44042" name="타원 12"/>
          <p:cNvSpPr>
            <a:spLocks noChangeArrowheads="1"/>
          </p:cNvSpPr>
          <p:nvPr/>
        </p:nvSpPr>
        <p:spPr bwMode="auto">
          <a:xfrm>
            <a:off x="33528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44043" name="타원 13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44044" name="직선 화살표 연결선 14"/>
          <p:cNvCxnSpPr>
            <a:cxnSpLocks noChangeShapeType="1"/>
          </p:cNvCxnSpPr>
          <p:nvPr/>
        </p:nvCxnSpPr>
        <p:spPr bwMode="auto">
          <a:xfrm flipV="1">
            <a:off x="2249488" y="2209800"/>
            <a:ext cx="3313112" cy="888206"/>
          </a:xfrm>
          <a:prstGeom prst="straightConnector1">
            <a:avLst/>
          </a:prstGeom>
          <a:noFill/>
          <a:ln w="2540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00AE3CE-D8CC-4C18-9E5A-7BB2768FE444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2467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46F25F-509D-4F90-89BC-458468EC1942}" type="slidenum">
              <a:rPr lang="en-US" altLang="ko-KR" sz="1400" smtClean="0"/>
              <a:pPr eaLnBrk="1" hangingPunct="1"/>
              <a:t>30</a:t>
            </a:fld>
            <a:endParaRPr lang="en-US" altLang="ko-KR" sz="1400" dirty="0" smtClean="0"/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963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D38BA9-B2DA-46C0-9BC5-0C3D1E973815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34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266BF1-678D-41B1-8263-88287B6403DC}" type="slidenum">
              <a:rPr lang="en-US" altLang="ko-KR" sz="1400" smtClean="0"/>
              <a:pPr eaLnBrk="1" hangingPunct="1"/>
              <a:t>31</a:t>
            </a:fld>
            <a:endParaRPr lang="en-US" altLang="ko-KR" sz="1400" dirty="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419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11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5181600" y="5867400"/>
            <a:ext cx="3124200" cy="5048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34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1767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0"/>
            <a:ext cx="4164013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7" name="TextBox 8"/>
          <p:cNvSpPr txBox="1">
            <a:spLocks noChangeArrowheads="1"/>
          </p:cNvSpPr>
          <p:nvPr/>
        </p:nvSpPr>
        <p:spPr bwMode="auto">
          <a:xfrm>
            <a:off x="2971800" y="762000"/>
            <a:ext cx="1447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FF00"/>
                </a:solidFill>
                <a:ea typeface="맑은 고딕" panose="020B0503020000020004" pitchFamily="50" charset="-127"/>
              </a:rPr>
              <a:t>Original </a:t>
            </a: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FF00"/>
                </a:solidFill>
                <a:ea typeface="맑은 고딕" panose="020B0503020000020004" pitchFamily="50" charset="-127"/>
              </a:rPr>
              <a:t>+ 20 </a:t>
            </a:r>
            <a:endParaRPr lang="ko-KR" altLang="en-US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002F2B-F003-4680-9B4D-70A85831C2ED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45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8381DE-99D8-4F4A-B046-61952A512A1F}" type="slidenum">
              <a:rPr lang="en-US" altLang="ko-KR" sz="1400" smtClean="0"/>
              <a:pPr eaLnBrk="1" hangingPunct="1"/>
              <a:t>32</a:t>
            </a:fld>
            <a:endParaRPr lang="en-US" altLang="ko-KR" sz="1400" dirty="0" smtClean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42481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41910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5181600" y="5791200"/>
            <a:ext cx="316865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45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"/>
          <a:stretch>
            <a:fillRect/>
          </a:stretch>
        </p:blipFill>
        <p:spPr bwMode="auto">
          <a:xfrm>
            <a:off x="4476750" y="39688"/>
            <a:ext cx="4176713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4164013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TextBox 8"/>
          <p:cNvSpPr txBox="1">
            <a:spLocks noChangeArrowheads="1"/>
          </p:cNvSpPr>
          <p:nvPr/>
        </p:nvSpPr>
        <p:spPr bwMode="auto">
          <a:xfrm>
            <a:off x="2971800" y="762000"/>
            <a:ext cx="1447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FF00"/>
                </a:solidFill>
                <a:ea typeface="맑은 고딕" panose="020B0503020000020004" pitchFamily="50" charset="-127"/>
              </a:rPr>
              <a:t>Original </a:t>
            </a: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dirty="0">
                <a:solidFill>
                  <a:srgbClr val="FFFF00"/>
                </a:solidFill>
                <a:ea typeface="맑은 고딕" panose="020B0503020000020004" pitchFamily="50" charset="-127"/>
              </a:rPr>
              <a:t>* 1.3</a:t>
            </a:r>
            <a:endParaRPr lang="ko-KR" altLang="en-US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F30E6C-EC7A-41A9-AEE2-8B17E0B4168F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75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700403-9D47-4EE2-8A02-C71E26EA93E5}" type="slidenum">
              <a:rPr lang="en-US" altLang="ko-KR" sz="1400" smtClean="0"/>
              <a:pPr eaLnBrk="1" hangingPunct="1"/>
              <a:t>33</a:t>
            </a:fld>
            <a:endParaRPr lang="en-US" altLang="ko-KR" sz="1400" dirty="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a typeface="맑은 고딕" panose="020B0503020000020004" pitchFamily="50" charset="-127"/>
              </a:rPr>
              <a:t>Histogram Equalization</a:t>
            </a:r>
            <a:br>
              <a:rPr lang="en-US" altLang="ko-KR" sz="3200" dirty="0" smtClean="0">
                <a:ea typeface="맑은 고딕" panose="020B0503020000020004" pitchFamily="50" charset="-127"/>
              </a:rPr>
            </a:br>
            <a:r>
              <a:rPr lang="en-US" altLang="ko-KR" sz="3200" dirty="0" smtClean="0">
                <a:ea typeface="맑은 고딕" panose="020B0503020000020004" pitchFamily="50" charset="-127"/>
              </a:rPr>
              <a:t>(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히스토그램 </a:t>
            </a:r>
            <a:r>
              <a:rPr lang="ko-KR" altLang="en-US" sz="3200" dirty="0" err="1" smtClean="0">
                <a:ea typeface="맑은 고딕" panose="020B0503020000020004" pitchFamily="50" charset="-127"/>
              </a:rPr>
              <a:t>평활화</a:t>
            </a:r>
            <a:r>
              <a:rPr lang="en-US" altLang="ko-KR" sz="3200" dirty="0" smtClean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히스토그램에서 편중된 명암 분포가 전제적으로 균일하게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되도록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화소값</a:t>
            </a:r>
            <a:r>
              <a:rPr lang="ko-KR" altLang="en-US" dirty="0" smtClean="0">
                <a:ea typeface="맑은 고딕" panose="020B0503020000020004" pitchFamily="50" charset="-127"/>
              </a:rPr>
              <a:t> 변환 함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lvl="1"/>
            <a:endParaRPr lang="ko-KR" altLang="en-US" dirty="0" smtClean="0">
              <a:ea typeface="맑은 고딕" panose="020B0503020000020004" pitchFamily="50" charset="-127"/>
            </a:endParaRPr>
          </a:p>
        </p:txBody>
      </p:sp>
      <p:grpSp>
        <p:nvGrpSpPr>
          <p:cNvPr id="67590" name="그룹 19"/>
          <p:cNvGrpSpPr>
            <a:grpSpLocks/>
          </p:cNvGrpSpPr>
          <p:nvPr/>
        </p:nvGrpSpPr>
        <p:grpSpPr bwMode="auto">
          <a:xfrm>
            <a:off x="1371600" y="2057400"/>
            <a:ext cx="6248400" cy="4724400"/>
            <a:chOff x="1371600" y="2057400"/>
            <a:chExt cx="6248400" cy="4724400"/>
          </a:xfrm>
        </p:grpSpPr>
        <p:pic>
          <p:nvPicPr>
            <p:cNvPr id="67591" name="Picture 5" descr="The image to be equaliz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057400"/>
              <a:ext cx="3001683" cy="177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2" name="Picture 6" descr="Standard histo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844311"/>
              <a:ext cx="2978232" cy="148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3" name="Picture 7" descr="Standard cumulative frequenc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5301957"/>
              <a:ext cx="2978232" cy="1479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4" name="Picture 11" descr="Equaliz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797" y="2057400"/>
              <a:ext cx="3076203" cy="177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5" name="Picture 12" descr="Standard histogra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797" y="3848010"/>
              <a:ext cx="3052170" cy="1479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6" name="Picture 13" descr="Standard histo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797" y="5301957"/>
              <a:ext cx="3052170" cy="1479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 panose="020B0503020000020004" pitchFamily="50" charset="-127"/>
              </a:rPr>
              <a:t>Histogram Equalization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83A9F-8657-4D5B-8DD8-729CEA8ADEA7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12B50-7C9D-4BD6-8286-4F7D2518FB4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381000" y="1238735"/>
            <a:ext cx="7848600" cy="4382004"/>
            <a:chOff x="762000" y="2033073"/>
            <a:chExt cx="7848600" cy="4382004"/>
          </a:xfrm>
        </p:grpSpPr>
        <p:sp>
          <p:nvSpPr>
            <p:cNvPr id="14" name="직사각형 13"/>
            <p:cNvSpPr/>
            <p:nvPr/>
          </p:nvSpPr>
          <p:spPr>
            <a:xfrm>
              <a:off x="3524250" y="5399414"/>
              <a:ext cx="24003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 smtClean="0"/>
                <a:t>각 입력화소값에 대하여 석차의 비율로 계산</a:t>
              </a:r>
              <a:endParaRPr lang="en-US" altLang="ko-KR" sz="20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62000" y="2033073"/>
              <a:ext cx="7848600" cy="4185466"/>
              <a:chOff x="762000" y="2033073"/>
              <a:chExt cx="7848600" cy="418546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62000" y="3541178"/>
                <a:ext cx="20574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입력화소값</a:t>
                </a:r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95700" y="2079239"/>
                <a:ext cx="1981200" cy="31085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53200" y="2033073"/>
                <a:ext cx="2057400" cy="31085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0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 smtClean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255</a:t>
                </a:r>
                <a:endParaRPr lang="ko-KR" altLang="en-US" dirty="0"/>
              </a:p>
            </p:txBody>
          </p:sp>
          <p:sp>
            <p:nvSpPr>
              <p:cNvPr id="12" name="오른쪽 화살표 11"/>
              <p:cNvSpPr/>
              <p:nvPr/>
            </p:nvSpPr>
            <p:spPr bwMode="auto">
              <a:xfrm>
                <a:off x="3067050" y="3541178"/>
                <a:ext cx="381000" cy="52322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 bwMode="auto">
              <a:xfrm>
                <a:off x="5924550" y="3541178"/>
                <a:ext cx="381000" cy="52322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846391" y="5510653"/>
                <a:ext cx="15472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dirty="0" err="1" smtClean="0"/>
                  <a:t>화소값으로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ko-KR" altLang="en-US" sz="2000" dirty="0" smtClean="0"/>
                  <a:t>변환 </a:t>
                </a:r>
                <a:endParaRPr lang="en-US" altLang="ko-KR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13192" y="5935548"/>
                <a:ext cx="6933308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2200" dirty="0" smtClean="0">
                            <a:latin typeface="맑은 고딕" pitchFamily="50" charset="-127"/>
                            <a:ea typeface="맑은 고딕" pitchFamily="50" charset="-127"/>
                          </a:rPr>
                          <m:t> </m:t>
                        </m:r>
                        <m:r>
                          <a:rPr lang="ko-KR" altLang="en-US" sz="2200" b="0" i="1" dirty="0" smtClean="0">
                            <a:latin typeface="Cambria Math"/>
                            <a:ea typeface="맑은 고딕" pitchFamily="50" charset="-127"/>
                          </a:rPr>
                          <m:t>입력화소값에</m:t>
                        </m:r>
                        <m:r>
                          <a:rPr lang="en-US" altLang="ko-KR" sz="2200" b="0" i="1" dirty="0" smtClean="0">
                            <a:latin typeface="Cambria Math"/>
                            <a:ea typeface="맑은 고딕" pitchFamily="50" charset="-127"/>
                          </a:rPr>
                          <m:t> </m:t>
                        </m:r>
                        <m:r>
                          <a:rPr lang="ko-KR" altLang="en-US" sz="2200" b="0" i="1" dirty="0" smtClean="0">
                            <a:latin typeface="Cambria Math"/>
                            <a:ea typeface="맑은 고딕" pitchFamily="50" charset="-127"/>
                          </a:rPr>
                          <m:t>대한누적히스토그램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2200" dirty="0" smtClean="0">
                            <a:solidFill>
                              <a:srgbClr val="0070C0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m:t>전체 화소 수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 smtClean="0">
                    <a:solidFill>
                      <a:srgbClr val="0070C0"/>
                    </a:solidFill>
                  </a:rPr>
                  <a:t>* 255 </a:t>
                </a:r>
                <a:r>
                  <a:rPr lang="en-US" altLang="ko-KR" sz="2200" dirty="0" smtClean="0">
                    <a:solidFill>
                      <a:srgbClr val="0070C0"/>
                    </a:solidFill>
                    <a:sym typeface="Wingdings" pitchFamily="2" charset="2"/>
                  </a:rPr>
                  <a:t> </a:t>
                </a:r>
                <a:r>
                  <a:rPr lang="ko-KR" altLang="en-US" sz="22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출력화소</a:t>
                </a:r>
                <a:endParaRPr lang="ko-KR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92" y="5935548"/>
                <a:ext cx="6933308" cy="729110"/>
              </a:xfrm>
              <a:prstGeom prst="rect">
                <a:avLst/>
              </a:prstGeom>
              <a:blipFill>
                <a:blip r:embed="rId2"/>
                <a:stretch>
                  <a:fillRect r="-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09682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누적히스토그램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sz="2000" dirty="0" err="1" smtClean="0">
                <a:ea typeface="맑은 고딕" panose="020B0503020000020004" pitchFamily="50" charset="-127"/>
              </a:rPr>
              <a:t>cumulative_frequency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(x)   </a:t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	=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명암 값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x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를 포함하여 그 이하의 값에 대한 빈도수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en-US" altLang="ko-KR" sz="2000" dirty="0" smtClean="0">
                <a:ea typeface="맑은 고딕" panose="020B0503020000020004" pitchFamily="50" charset="-127"/>
              </a:rPr>
              <a:t>	=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즉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그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화소값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의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rank(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석차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)</a:t>
            </a:r>
            <a:endParaRPr lang="ko-KR" altLang="en-US" sz="2000" dirty="0" smtClean="0">
              <a:ea typeface="맑은 고딕" panose="020B0503020000020004" pitchFamily="50" charset="-127"/>
            </a:endParaRPr>
          </a:p>
        </p:txBody>
      </p:sp>
      <p:pic>
        <p:nvPicPr>
          <p:cNvPr id="65539" name="Picture 6" descr="Standard 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4508500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제목 1"/>
          <p:cNvSpPr>
            <a:spLocks noGrp="1"/>
          </p:cNvSpPr>
          <p:nvPr>
            <p:ph type="title"/>
          </p:nvPr>
        </p:nvSpPr>
        <p:spPr>
          <a:xfrm>
            <a:off x="751681" y="266700"/>
            <a:ext cx="7716838" cy="762000"/>
          </a:xfrm>
        </p:spPr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Cumulative Histogram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ea typeface="맑은 고딕" panose="020B0503020000020004" pitchFamily="50" charset="-127"/>
              </a:rPr>
              <a:t>누적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히스토그램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65541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F71D0A-C47C-4F32-9CFC-E9E2F730497E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5542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655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BE40FD-79A3-4E80-B295-9B4584FE96F2}" type="slidenum">
              <a:rPr lang="en-US" altLang="ko-KR" sz="1400" smtClean="0"/>
              <a:pPr eaLnBrk="1" hangingPunct="1"/>
              <a:t>35</a:t>
            </a:fld>
            <a:endParaRPr lang="en-US" altLang="ko-KR" sz="1400" dirty="0" smtClean="0"/>
          </a:p>
        </p:txBody>
      </p:sp>
      <p:pic>
        <p:nvPicPr>
          <p:cNvPr id="65544" name="Picture 5" descr="The image to be equaliz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41788"/>
            <a:ext cx="1482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7" descr="Standard cumulative frequen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45720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61238" cy="109696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Histogram Equalization</a:t>
            </a:r>
          </a:p>
        </p:txBody>
      </p:sp>
      <p:sp>
        <p:nvSpPr>
          <p:cNvPr id="72707" name="Text Box 8"/>
          <p:cNvSpPr txBox="1">
            <a:spLocks/>
          </p:cNvSpPr>
          <p:nvPr/>
        </p:nvSpPr>
        <p:spPr bwMode="auto">
          <a:xfrm>
            <a:off x="304800" y="1371600"/>
            <a:ext cx="8610600" cy="5364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입력화소의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값의 석차에 </a:t>
            </a:r>
            <a:r>
              <a:rPr lang="ko-KR" altLang="en-US" sz="2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비례하는 </a:t>
            </a:r>
            <a:r>
              <a:rPr lang="ko-KR" altLang="en-US" sz="2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출력값으로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방법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1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각 입력화소 값의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석차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(=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누적히스토그램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계산 후 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1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의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석차비율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누적히스토그램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전체화소수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화소값으로 환산하여 출력화소값으로 함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1" indent="-457200">
              <a:lnSpc>
                <a:spcPct val="130000"/>
              </a:lnSpc>
              <a:defRPr/>
            </a:pP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lvl="1" indent="-457200">
              <a:lnSpc>
                <a:spcPct val="130000"/>
              </a:lnSpc>
              <a:defRPr/>
            </a:pP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1" indent="-457200">
              <a:lnSpc>
                <a:spcPct val="130000"/>
              </a:lnSpc>
              <a:defRPr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% 255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최대 화소 값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1" indent="-457200">
              <a:lnSpc>
                <a:spcPct val="130000"/>
              </a:lnSpc>
              <a:defRPr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입력화소 값의 석차에 비례하는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출력화소값으로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mapping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됨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 indent="-457200">
              <a:lnSpc>
                <a:spcPct val="130000"/>
              </a:lnSpc>
              <a:defRPr/>
            </a:pPr>
            <a:endParaRPr lang="en-US" altLang="ko-KR" sz="2200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 indent="-457200">
              <a:lnSpc>
                <a:spcPct val="130000"/>
              </a:lnSpc>
              <a:defRPr/>
            </a:pPr>
            <a:endParaRPr lang="en-US" altLang="ko-KR" sz="22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1" indent="-457200">
              <a:lnSpc>
                <a:spcPct val="130000"/>
              </a:lnSpc>
              <a:defRPr/>
            </a:pP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9150" y="5486400"/>
            <a:ext cx="6858000" cy="974495"/>
            <a:chOff x="838200" y="4867842"/>
            <a:chExt cx="6858000" cy="974495"/>
          </a:xfrm>
        </p:grpSpPr>
        <p:sp>
          <p:nvSpPr>
            <p:cNvPr id="2" name="TextBox 1"/>
            <p:cNvSpPr txBox="1"/>
            <p:nvPr/>
          </p:nvSpPr>
          <p:spPr>
            <a:xfrm>
              <a:off x="838200" y="4888230"/>
              <a:ext cx="2667000" cy="95410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입력 </a:t>
              </a:r>
              <a:r>
                <a:rPr lang="ko-KR" altLang="en-US" dirty="0" err="1" smtClean="0"/>
                <a:t>화소값에</a:t>
              </a:r>
              <a:r>
                <a:rPr lang="ko-KR" altLang="en-US" dirty="0" smtClean="0"/>
                <a:t> 대한 석차 비율 </a:t>
              </a:r>
              <a:endParaRPr lang="ko-KR" altLang="en-US" dirty="0"/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5029200" y="4888229"/>
              <a:ext cx="2667000" cy="95410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mtClean="0"/>
                <a:t>출력  화소값 </a:t>
              </a:r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 bwMode="auto">
            <a:xfrm>
              <a:off x="3695700" y="4867842"/>
              <a:ext cx="1181100" cy="9744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5700" y="5103195"/>
              <a:ext cx="12954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*255</a:t>
              </a:r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11862" y="3714506"/>
            <a:ext cx="4828181" cy="829325"/>
            <a:chOff x="1911862" y="3311567"/>
            <a:chExt cx="4828181" cy="829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11862" y="3361675"/>
                  <a:ext cx="4828181" cy="729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200" i="1" smtClean="0">
                          <a:latin typeface="Cambria Math"/>
                          <a:ea typeface="맑은 고딕" pitchFamily="50" charset="-127"/>
                        </a:rPr>
                        <m:t>출</m:t>
                      </m:r>
                      <m:r>
                        <a:rPr lang="ko-KR" altLang="en-US" sz="2200" b="0" i="1" smtClean="0">
                          <a:latin typeface="Cambria Math"/>
                          <a:ea typeface="맑은 고딕" pitchFamily="50" charset="-127"/>
                        </a:rPr>
                        <m:t>력화소값</m:t>
                      </m:r>
                      <m:r>
                        <a:rPr lang="en-US" altLang="ko-KR" sz="2200" b="0" i="1" smtClean="0">
                          <a:latin typeface="Cambria Math"/>
                          <a:ea typeface="맑은 고딕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sz="22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m:t> </m:t>
                          </m:r>
                          <m:r>
                            <a:rPr lang="ko-KR" altLang="en-US" sz="2200" b="0" i="1" dirty="0" smtClean="0">
                              <a:latin typeface="Cambria Math"/>
                              <a:ea typeface="맑은 고딕" pitchFamily="50" charset="-127"/>
                            </a:rPr>
                            <m:t>누적히스토그램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ko-KR" altLang="en-US" sz="2200" dirty="0" smtClean="0">
                              <a:solidFill>
                                <a:srgbClr val="0070C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m:t>전체 화소 수</m:t>
                          </m:r>
                        </m:den>
                      </m:f>
                    </m:oMath>
                  </a14:m>
                  <a:r>
                    <a:rPr lang="en-US" altLang="ko-KR" sz="2200" dirty="0" smtClean="0"/>
                    <a:t> </a:t>
                  </a:r>
                  <a:r>
                    <a:rPr lang="en-US" altLang="ko-KR" sz="2200" dirty="0" smtClean="0">
                      <a:solidFill>
                        <a:srgbClr val="0070C0"/>
                      </a:solidFill>
                    </a:rPr>
                    <a:t>* 255</a:t>
                  </a:r>
                  <a:endParaRPr lang="ko-KR" alt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862" y="3361675"/>
                  <a:ext cx="4828181" cy="729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직사각형 2"/>
            <p:cNvSpPr/>
            <p:nvPr/>
          </p:nvSpPr>
          <p:spPr bwMode="auto">
            <a:xfrm>
              <a:off x="3686175" y="3311567"/>
              <a:ext cx="2181225" cy="82932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 bwMode="auto">
          <a:xfrm flipH="1">
            <a:off x="3276600" y="4543831"/>
            <a:ext cx="1333500" cy="942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BCF4463-123C-4DBD-80A2-38CA54407C43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665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DC2EFCF-A12C-4C69-9372-BF41B0E25206}" type="slidenum">
              <a:rPr lang="en-US" altLang="ko-KR" sz="1400" smtClean="0"/>
              <a:pPr eaLnBrk="1" hangingPunct="1"/>
              <a:t>37</a:t>
            </a:fld>
            <a:endParaRPr lang="en-US" altLang="ko-KR" sz="1400" dirty="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Histogram Equalization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현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527050" lvl="2" indent="-457200">
              <a:buClrTx/>
              <a:buSzPct val="100000"/>
              <a:buFont typeface="Tahoma" pitchFamily="34" charset="0"/>
              <a:buAutoNum type="arabicPeriod"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Histogram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표 생성</a:t>
            </a:r>
          </a:p>
          <a:p>
            <a:pPr marL="527050" lvl="2" indent="-457200">
              <a:buClrTx/>
              <a:buSzPct val="100000"/>
              <a:buFont typeface="Tahoma" pitchFamily="34" charset="0"/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누적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Histogram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표 생성</a:t>
            </a:r>
          </a:p>
          <a:p>
            <a:pPr marL="527050" lvl="2" indent="-457200">
              <a:buClrTx/>
              <a:buSzPct val="100000"/>
              <a:buFont typeface="Tahoma" pitchFamily="34" charset="0"/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화소값을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매핑하는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Mapping Table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완성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출력화소값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화소값의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누적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Histogram  * </a:t>
            </a:r>
            <a:r>
              <a:rPr lang="ko-KR" altLang="en-US" sz="2200" u="sng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정규화 상수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2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여기서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u="sng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정규화 상수 </a:t>
            </a:r>
            <a:r>
              <a:rPr lang="en-US" altLang="ko-KR" sz="2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=  255 / </a:t>
            </a:r>
            <a:r>
              <a:rPr lang="ko-KR" altLang="en-US" sz="2200" u="sng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2200" u="sng" dirty="0" err="1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화소수</a:t>
            </a:r>
            <a:endParaRPr lang="en-US" altLang="ko-KR" sz="2200" u="sng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lvl="2" indent="-457200">
              <a:buClrTx/>
              <a:buSzPct val="100000"/>
              <a:buFont typeface="Tahoma" pitchFamily="34" charset="0"/>
              <a:buAutoNum type="arabicPeriod"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Mapping Table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Look Up 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하여 각 화소 위치에 대하여 입력화소 값을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출력화소값으로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Mapping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하여 저장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1371600" lvl="2" indent="-457200">
              <a:buClrTx/>
              <a:buSzPct val="100000"/>
              <a:buFont typeface="Tahoma" pitchFamily="34" charset="0"/>
              <a:buAutoNum type="arabicPeriod"/>
            </a:pPr>
            <a:endParaRPr lang="ko-KR" altLang="en-US" sz="22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22497"/>
              </p:ext>
            </p:extLst>
          </p:nvPr>
        </p:nvGraphicFramePr>
        <p:xfrm>
          <a:off x="381000" y="4419601"/>
          <a:ext cx="8534400" cy="219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입력화소값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 Histogram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2.</a:t>
                      </a:r>
                      <a:r>
                        <a:rPr lang="ko-KR" altLang="en-US" smtClean="0"/>
                        <a:t>누적 </a:t>
                      </a:r>
                      <a:r>
                        <a:rPr lang="en-US" altLang="ko-KR" smtClean="0"/>
                        <a:t>Histogram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3.</a:t>
                      </a:r>
                      <a:r>
                        <a:rPr lang="ko-KR" altLang="en-US" smtClean="0"/>
                        <a:t>출력화소값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화소값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x </a:t>
                      </a:r>
                      <a:r>
                        <a:rPr lang="ko-KR" altLang="en-US" dirty="0" smtClean="0"/>
                        <a:t>의 빈도수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화소값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이하 의 빈도수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누적 </a:t>
                      </a:r>
                      <a:r>
                        <a:rPr lang="en-US" altLang="ko-KR" dirty="0" smtClean="0"/>
                        <a:t>Histogram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*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정규화 상수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962400" y="6492159"/>
            <a:ext cx="2000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Mapping Table </a:t>
            </a:r>
            <a:endParaRPr lang="ko-KR" altLang="en-US" sz="2000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61238" cy="109696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Histogram Equalization</a:t>
            </a:r>
          </a:p>
        </p:txBody>
      </p:sp>
      <p:sp>
        <p:nvSpPr>
          <p:cNvPr id="69635" name="Text Box 8"/>
          <p:cNvSpPr txBox="1">
            <a:spLocks/>
          </p:cNvSpPr>
          <p:nvPr/>
        </p:nvSpPr>
        <p:spPr bwMode="auto">
          <a:xfrm>
            <a:off x="304800" y="1371600"/>
            <a:ext cx="8610600" cy="444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ea typeface="맑은 고딕" panose="020B0503020000020004" pitchFamily="50" charset="-127"/>
              </a:rPr>
              <a:t>&lt;pseudo code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&gt; mapping table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생성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 smtClean="0">
                <a:ea typeface="맑은 고딕" panose="020B0503020000020004" pitchFamily="50" charset="-127"/>
              </a:rPr>
              <a:t>// output[x] : mapping table 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ea typeface="맑은 고딕" panose="020B0503020000020004" pitchFamily="50" charset="-127"/>
              </a:rPr>
              <a:t>alpha = 255 / </a:t>
            </a:r>
            <a:r>
              <a:rPr lang="en-US" altLang="ko-KR" sz="2400" dirty="0" err="1">
                <a:ea typeface="맑은 고딕" panose="020B0503020000020004" pitchFamily="50" charset="-127"/>
              </a:rPr>
              <a:t>numPixels</a:t>
            </a:r>
            <a:r>
              <a:rPr lang="en-US" altLang="ko-KR" sz="2400" dirty="0"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	   //alpha: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정규화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상수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/>
            </a:r>
            <a:br>
              <a:rPr lang="en-US" altLang="ko-KR" sz="2400" dirty="0" smtClean="0">
                <a:ea typeface="맑은 고딕" panose="020B0503020000020004" pitchFamily="50" charset="-127"/>
              </a:rPr>
            </a:br>
            <a:r>
              <a:rPr lang="en-US" altLang="ko-KR" sz="2400" dirty="0" smtClean="0">
                <a:ea typeface="맑은 고딕" panose="020B0503020000020004" pitchFamily="50" charset="-127"/>
              </a:rPr>
              <a:t>					   // </a:t>
            </a:r>
            <a:r>
              <a:rPr lang="en-US" altLang="ko-KR" sz="2400" dirty="0" err="1">
                <a:ea typeface="맑은 고딕" panose="020B0503020000020004" pitchFamily="50" charset="-127"/>
              </a:rPr>
              <a:t>numPixels</a:t>
            </a:r>
            <a:r>
              <a:rPr lang="en-US" altLang="ko-KR" sz="2400" dirty="0"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ea typeface="맑은 고딕" panose="020B0503020000020004" pitchFamily="50" charset="-127"/>
              </a:rPr>
              <a:t>전체 </a:t>
            </a:r>
            <a:r>
              <a:rPr lang="ko-KR" altLang="en-US" sz="2400" dirty="0" err="1" smtClean="0">
                <a:ea typeface="맑은 고딕" panose="020B0503020000020004" pitchFamily="50" charset="-127"/>
              </a:rPr>
              <a:t>화소수</a:t>
            </a:r>
            <a:endParaRPr lang="en-US" altLang="ko-KR" sz="2400" dirty="0" smtClean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				   // 255: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최대 </a:t>
            </a:r>
            <a:r>
              <a:rPr lang="ko-KR" altLang="en-US" sz="2400" dirty="0" err="1" smtClean="0">
                <a:ea typeface="맑은 고딕" panose="020B0503020000020004" pitchFamily="50" charset="-127"/>
              </a:rPr>
              <a:t>화소값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ea typeface="맑은 고딕" panose="020B0503020000020004" pitchFamily="50" charset="-127"/>
              </a:rPr>
              <a:t>f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or x = 0 : 255                     //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각 입력 </a:t>
            </a:r>
            <a:r>
              <a:rPr lang="ko-KR" altLang="en-US" sz="2400" dirty="0" err="1" smtClean="0">
                <a:ea typeface="맑은 고딕" panose="020B0503020000020004" pitchFamily="50" charset="-127"/>
              </a:rPr>
              <a:t>화소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 값에 대하여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ea typeface="맑은 고딕" panose="020B0503020000020004" pitchFamily="50" charset="-127"/>
              </a:rPr>
              <a:t>   </a:t>
            </a:r>
            <a:r>
              <a:rPr lang="en-US" altLang="ko-KR" sz="2400" dirty="0" err="1" smtClean="0">
                <a:ea typeface="맑은 고딕" panose="020B0503020000020004" pitchFamily="50" charset="-127"/>
              </a:rPr>
              <a:t>output_pixel_value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[x]= </a:t>
            </a:r>
            <a:r>
              <a:rPr lang="en-US" altLang="ko-KR" sz="2400" dirty="0" err="1" smtClean="0">
                <a:ea typeface="맑은 고딕" panose="020B0503020000020004" pitchFamily="50" charset="-127"/>
              </a:rPr>
              <a:t>CumulativeFrequency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[</a:t>
            </a:r>
            <a:r>
              <a:rPr lang="en-US" altLang="ko-KR" sz="2400" dirty="0">
                <a:ea typeface="맑은 고딕" panose="020B0503020000020004" pitchFamily="50" charset="-127"/>
              </a:rPr>
              <a:t>x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] </a:t>
            </a:r>
            <a:r>
              <a:rPr lang="en-US" altLang="ko-KR" sz="2400" dirty="0">
                <a:ea typeface="맑은 고딕" panose="020B0503020000020004" pitchFamily="50" charset="-127"/>
              </a:rPr>
              <a:t>*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alpha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 smtClean="0">
                <a:ea typeface="맑은 고딕" panose="020B0503020000020004" pitchFamily="50" charset="-127"/>
              </a:rPr>
              <a:t>end</a:t>
            </a:r>
            <a:endParaRPr lang="en-US" altLang="ko-KR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맑은 고딕" panose="020B0503020000020004" pitchFamily="50" charset="-127"/>
              </a:rPr>
              <a:t>Matlab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706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맑은 고딕" panose="020B0503020000020004" pitchFamily="50" charset="-127"/>
              </a:rPr>
              <a:t>Matlab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I: </a:t>
            </a:r>
            <a:r>
              <a:rPr lang="en-US" altLang="ko-KR" dirty="0" smtClean="0">
                <a:ea typeface="맑은 고딕" panose="020B0503020000020004" pitchFamily="50" charset="-127"/>
              </a:rPr>
              <a:t>Image, double,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int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값을 수용함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N: number of bins (levels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lvl="1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hist_image</a:t>
            </a:r>
            <a:r>
              <a:rPr lang="en-US" altLang="ko-KR" dirty="0" smtClean="0">
                <a:ea typeface="맑은 고딕" panose="020B0503020000020004" pitchFamily="50" charset="-127"/>
              </a:rPr>
              <a:t>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imhist</a:t>
            </a:r>
            <a:r>
              <a:rPr lang="en-US" altLang="ko-KR" dirty="0" smtClean="0">
                <a:ea typeface="맑은 고딕" panose="020B0503020000020004" pitchFamily="50" charset="-127"/>
              </a:rPr>
              <a:t>(I, N),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imhist</a:t>
            </a:r>
            <a:r>
              <a:rPr lang="en-US" altLang="ko-KR" dirty="0" smtClean="0">
                <a:ea typeface="맑은 고딕" panose="020B0503020000020004" pitchFamily="50" charset="-127"/>
              </a:rPr>
              <a:t>(I), …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% N </a:t>
            </a:r>
            <a:r>
              <a:rPr lang="ko-KR" altLang="en-US" dirty="0" smtClean="0">
                <a:ea typeface="맑은 고딕" panose="020B0503020000020004" pitchFamily="50" charset="-127"/>
              </a:rPr>
              <a:t>을 생략하면 </a:t>
            </a:r>
            <a:r>
              <a:rPr lang="en-US" altLang="ko-KR" dirty="0" smtClean="0">
                <a:ea typeface="맑은 고딕" panose="020B0503020000020004" pitchFamily="50" charset="-127"/>
              </a:rPr>
              <a:t>default </a:t>
            </a:r>
            <a:r>
              <a:rPr lang="ko-KR" altLang="en-US" dirty="0" smtClean="0">
                <a:ea typeface="맑은 고딕" panose="020B0503020000020004" pitchFamily="50" charset="-127"/>
              </a:rPr>
              <a:t>값은 </a:t>
            </a:r>
            <a:r>
              <a:rPr lang="en-US" altLang="ko-KR" dirty="0" smtClean="0">
                <a:ea typeface="맑은 고딕" panose="020B0503020000020004" pitchFamily="50" charset="-127"/>
              </a:rPr>
              <a:t>256 </a:t>
            </a:r>
            <a:r>
              <a:rPr lang="ko-KR" altLang="en-US" dirty="0" smtClean="0">
                <a:ea typeface="맑은 고딕" panose="020B0503020000020004" pitchFamily="50" charset="-127"/>
              </a:rPr>
              <a:t>임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histeq_image</a:t>
            </a:r>
            <a:r>
              <a:rPr lang="en-US" altLang="ko-KR" dirty="0" smtClean="0">
                <a:ea typeface="맑은 고딕" panose="020B0503020000020004" pitchFamily="50" charset="-127"/>
              </a:rPr>
              <a:t>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histeq</a:t>
            </a:r>
            <a:r>
              <a:rPr lang="en-US" altLang="ko-KR" dirty="0" smtClean="0">
                <a:ea typeface="맑은 고딕" panose="020B0503020000020004" pitchFamily="50" charset="-127"/>
              </a:rPr>
              <a:t>(I, N),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histeq</a:t>
            </a:r>
            <a:r>
              <a:rPr lang="en-US" altLang="ko-KR" dirty="0" smtClean="0">
                <a:ea typeface="맑은 고딕" panose="020B0503020000020004" pitchFamily="50" charset="-127"/>
              </a:rPr>
              <a:t>(I),…</a:t>
            </a:r>
          </a:p>
          <a:p>
            <a:pPr lvl="1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% N </a:t>
            </a:r>
            <a:r>
              <a:rPr lang="ko-KR" altLang="en-US" dirty="0">
                <a:ea typeface="맑은 고딕" panose="020B0503020000020004" pitchFamily="50" charset="-127"/>
              </a:rPr>
              <a:t>을 생략하면 </a:t>
            </a:r>
            <a:r>
              <a:rPr lang="en-US" altLang="ko-KR" dirty="0">
                <a:ea typeface="맑은 고딕" panose="020B0503020000020004" pitchFamily="50" charset="-127"/>
              </a:rPr>
              <a:t>default </a:t>
            </a:r>
            <a:r>
              <a:rPr lang="ko-KR" altLang="en-US" dirty="0">
                <a:ea typeface="맑은 고딕" panose="020B0503020000020004" pitchFamily="50" charset="-127"/>
              </a:rPr>
              <a:t>값은 </a:t>
            </a:r>
            <a:r>
              <a:rPr lang="en-US" altLang="ko-KR" dirty="0" smtClean="0">
                <a:ea typeface="맑은 고딕" panose="020B0503020000020004" pitchFamily="50" charset="-127"/>
              </a:rPr>
              <a:t>64 </a:t>
            </a:r>
            <a:r>
              <a:rPr lang="ko-KR" altLang="en-US" dirty="0" smtClean="0">
                <a:ea typeface="맑은 고딕" panose="020B0503020000020004" pitchFamily="50" charset="-127"/>
              </a:rPr>
              <a:t>임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7066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99D64E-0F62-4D35-9FFB-B5FB0744B013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0661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706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CB988C-A2CF-4FC8-9C68-51347E941875}" type="slidenum">
              <a:rPr lang="en-US" altLang="ko-KR" sz="1400" smtClean="0"/>
              <a:pPr eaLnBrk="1" hangingPunct="1"/>
              <a:t>39</a:t>
            </a:fld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1544259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19CF0B-774C-4C62-B9AC-8D089AE0E21E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30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C86DDB-533F-4FD0-8747-469C12CB6B1F}" type="slidenum">
              <a:rPr lang="en-US" altLang="ko-KR" sz="1400" smtClean="0"/>
              <a:pPr eaLnBrk="1" hangingPunct="1"/>
              <a:t>4</a:t>
            </a:fld>
            <a:endParaRPr lang="en-US" altLang="ko-KR" sz="14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영상의 밝기 조절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41888"/>
          </a:xfrm>
        </p:spPr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 Gray-level image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 Pixel </a:t>
            </a:r>
            <a:r>
              <a:rPr lang="ko-KR" altLang="en-US" dirty="0" smtClean="0">
                <a:ea typeface="맑은 고딕" panose="020B0503020000020004" pitchFamily="50" charset="-127"/>
              </a:rPr>
              <a:t>당 </a:t>
            </a:r>
            <a:r>
              <a:rPr lang="en-US" altLang="ko-KR" dirty="0" smtClean="0">
                <a:ea typeface="맑은 고딕" panose="020B0503020000020004" pitchFamily="50" charset="-127"/>
              </a:rPr>
              <a:t>8 bit depth</a:t>
            </a:r>
            <a:r>
              <a:rPr lang="ko-KR" altLang="en-US" dirty="0" smtClean="0">
                <a:ea typeface="맑은 고딕" panose="020B0503020000020004" pitchFamily="50" charset="-127"/>
              </a:rPr>
              <a:t>인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경우 </a:t>
            </a:r>
            <a:r>
              <a:rPr lang="en-US" altLang="ko-KR" dirty="0" smtClean="0">
                <a:ea typeface="맑은 고딕" panose="020B0503020000020004" pitchFamily="50" charset="-127"/>
              </a:rPr>
              <a:t>intensity</a:t>
            </a:r>
            <a:r>
              <a:rPr lang="ko-KR" altLang="en-US" dirty="0" smtClean="0">
                <a:ea typeface="맑은 고딕" panose="020B0503020000020004" pitchFamily="50" charset="-127"/>
              </a:rPr>
              <a:t>는</a:t>
            </a:r>
            <a:r>
              <a:rPr lang="en-US" altLang="ko-KR" dirty="0" smtClean="0">
                <a:ea typeface="맑은 고딕" panose="020B0503020000020004" pitchFamily="50" charset="-127"/>
              </a:rPr>
              <a:t> (0 ~ 255)</a:t>
            </a:r>
          </a:p>
          <a:p>
            <a:pPr lvl="1"/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ea typeface="맑은 고딕" panose="020B0503020000020004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  <a:p>
            <a:pPr lvl="1"/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화소 값에 특정 값을 더하면 밝아지고</a:t>
            </a:r>
          </a:p>
          <a:p>
            <a:pPr lvl="1">
              <a:buFont typeface="Wingdings" pitchFamily="2" charset="2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  반대로 빼면 어두워 진다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주의 할 점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특정 명암 값을 더하거나 뺄 </a:t>
            </a:r>
          </a:p>
          <a:p>
            <a:pPr lvl="1">
              <a:buFont typeface="Wingdings" pitchFamily="2" charset="2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  때 결과 값이 </a:t>
            </a:r>
            <a:r>
              <a:rPr lang="en-US" altLang="ko-KR" dirty="0" smtClean="0">
                <a:ea typeface="맑은 고딕" panose="020B0503020000020004" pitchFamily="50" charset="-127"/>
              </a:rPr>
              <a:t>(0, 255) </a:t>
            </a:r>
            <a:r>
              <a:rPr lang="ko-KR" altLang="en-US" dirty="0" smtClean="0">
                <a:ea typeface="맑은 고딕" panose="020B0503020000020004" pitchFamily="50" charset="-127"/>
              </a:rPr>
              <a:t>범위에 있어야 함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080" name="그룹 11"/>
          <p:cNvGrpSpPr>
            <a:grpSpLocks/>
          </p:cNvGrpSpPr>
          <p:nvPr/>
        </p:nvGrpSpPr>
        <p:grpSpPr bwMode="auto">
          <a:xfrm>
            <a:off x="1371600" y="2514600"/>
            <a:ext cx="5482877" cy="966360"/>
            <a:chOff x="1685876" y="3284538"/>
            <a:chExt cx="5482877" cy="966359"/>
          </a:xfrm>
        </p:grpSpPr>
        <p:sp>
          <p:nvSpPr>
            <p:cNvPr id="3081" name="Rectangle 4"/>
            <p:cNvSpPr>
              <a:spLocks noChangeArrowheads="1"/>
            </p:cNvSpPr>
            <p:nvPr/>
          </p:nvSpPr>
          <p:spPr bwMode="auto">
            <a:xfrm>
              <a:off x="2051050" y="3284538"/>
              <a:ext cx="217488" cy="4318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3082" name="Rectangle 6"/>
            <p:cNvSpPr>
              <a:spLocks noChangeArrowheads="1"/>
            </p:cNvSpPr>
            <p:nvPr/>
          </p:nvSpPr>
          <p:spPr bwMode="auto">
            <a:xfrm>
              <a:off x="2268538" y="3284538"/>
              <a:ext cx="4175125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dirty="0">
                  <a:latin typeface="Times New Roman" pitchFamily="18" charset="0"/>
                  <a:ea typeface="맑은 고딕" panose="020B0503020000020004" pitchFamily="50" charset="-127"/>
                </a:rPr>
                <a:t>………</a:t>
              </a:r>
              <a:r>
                <a:rPr lang="en-US" altLang="ko-KR" dirty="0">
                  <a:ea typeface="맑은 고딕" panose="020B0503020000020004" pitchFamily="50" charset="-127"/>
                </a:rPr>
                <a:t>.</a:t>
              </a:r>
            </a:p>
          </p:txBody>
        </p:sp>
        <p:graphicFrame>
          <p:nvGraphicFramePr>
            <p:cNvPr id="30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850000"/>
                </p:ext>
              </p:extLst>
            </p:nvPr>
          </p:nvGraphicFramePr>
          <p:xfrm>
            <a:off x="1685876" y="3836561"/>
            <a:ext cx="1165323" cy="414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수식" r:id="rId4" imgW="571320" imgH="203040" progId="Equation.3">
                    <p:embed/>
                  </p:oleObj>
                </mc:Choice>
                <mc:Fallback>
                  <p:oleObj name="수식" r:id="rId4" imgW="57132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876" y="3836561"/>
                          <a:ext cx="1165323" cy="414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812335"/>
                </p:ext>
              </p:extLst>
            </p:nvPr>
          </p:nvGraphicFramePr>
          <p:xfrm>
            <a:off x="5718573" y="3836560"/>
            <a:ext cx="145018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Equation" r:id="rId6" imgW="711000" imgH="203040" progId="Equation.3">
                    <p:embed/>
                  </p:oleObj>
                </mc:Choice>
                <mc:Fallback>
                  <p:oleObj name="Equation" r:id="rId6" imgW="71100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573" y="3836560"/>
                          <a:ext cx="145018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6227763" y="3284538"/>
              <a:ext cx="217487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Octave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706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Octave 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에서는 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Image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의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화소값을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0.0 ~ 1.0 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사이 값으로 가정함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. </a:t>
            </a:r>
            <a:r>
              <a:rPr lang="en-US" altLang="ko-KR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histeq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전에   </a:t>
            </a:r>
            <a:r>
              <a:rPr lang="ko-KR" altLang="en-US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화소값을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normalize   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</a:t>
            </a:r>
            <a:r>
              <a:rPr lang="en-US" altLang="ko-KR" dirty="0" err="1" smtClean="0">
                <a:ea typeface="맑은 고딕" panose="020B0503020000020004" pitchFamily="50" charset="-127"/>
              </a:rPr>
              <a:t>norm_img</a:t>
            </a:r>
            <a:r>
              <a:rPr lang="en-US" altLang="ko-KR" dirty="0" smtClean="0">
                <a:ea typeface="맑은 고딕" panose="020B0503020000020004" pitchFamily="50" charset="-127"/>
              </a:rPr>
              <a:t> = im2double(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img</a:t>
            </a:r>
            <a:r>
              <a:rPr lang="en-US" altLang="ko-KR" dirty="0" smtClean="0">
                <a:ea typeface="맑은 고딕" panose="020B0503020000020004" pitchFamily="50" charset="-127"/>
              </a:rPr>
              <a:t>) // 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0.0 ~ 1.0 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으로</a:t>
            </a:r>
            <a:r>
              <a:rPr lang="en-US" altLang="ko-KR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변환</a:t>
            </a:r>
            <a:endParaRPr lang="en-US" altLang="ko-KR" dirty="0" smtClean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imhist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norm_img</a:t>
            </a:r>
            <a:r>
              <a:rPr lang="en-US" altLang="ko-KR" dirty="0" smtClean="0">
                <a:ea typeface="맑은 고딕" panose="020B0503020000020004" pitchFamily="50" charset="-127"/>
              </a:rPr>
              <a:t>, 256);  // no return value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</a:t>
            </a:r>
            <a:r>
              <a:rPr lang="en-US" altLang="ko-KR" dirty="0" err="1" smtClean="0">
                <a:ea typeface="맑은 고딕" panose="020B0503020000020004" pitchFamily="50" charset="-127"/>
              </a:rPr>
              <a:t>out_img</a:t>
            </a:r>
            <a:r>
              <a:rPr lang="en-US" altLang="ko-KR" dirty="0" smtClean="0">
                <a:ea typeface="맑은 고딕" panose="020B0503020000020004" pitchFamily="50" charset="-127"/>
              </a:rPr>
              <a:t>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histeq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norm_img</a:t>
            </a:r>
            <a:r>
              <a:rPr lang="en-US" altLang="ko-KR" dirty="0" smtClean="0">
                <a:ea typeface="맑은 고딕" panose="020B0503020000020004" pitchFamily="50" charset="-127"/>
              </a:rPr>
              <a:t>, 256); // default </a:t>
            </a:r>
            <a:r>
              <a:rPr lang="ko-KR" altLang="en-US" dirty="0" smtClean="0"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ea typeface="맑은 고딕" panose="020B0503020000020004" pitchFamily="50" charset="-127"/>
              </a:rPr>
              <a:t>64 levels 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int_img</a:t>
            </a:r>
            <a:r>
              <a:rPr lang="en-US" altLang="ko-KR" dirty="0" smtClean="0">
                <a:ea typeface="맑은 고딕" panose="020B0503020000020004" pitchFamily="50" charset="-127"/>
              </a:rPr>
              <a:t> = im2uint8(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out_img</a:t>
            </a:r>
            <a:r>
              <a:rPr lang="en-US" altLang="ko-KR" dirty="0" smtClean="0">
                <a:ea typeface="맑은 고딕" panose="020B0503020000020004" pitchFamily="50" charset="-127"/>
              </a:rPr>
              <a:t>) // 0 ~ 255 </a:t>
            </a:r>
            <a:r>
              <a:rPr lang="ko-KR" altLang="en-US" dirty="0" smtClean="0">
                <a:ea typeface="맑은 고딕" panose="020B0503020000020004" pitchFamily="50" charset="-127"/>
              </a:rPr>
              <a:t>로 변환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7066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99D64E-0F62-4D35-9FFB-B5FB0744B013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0661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706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CB988C-A2CF-4FC8-9C68-51347E941875}" type="slidenum">
              <a:rPr lang="en-US" altLang="ko-KR" sz="1400" smtClean="0"/>
              <a:pPr eaLnBrk="1" hangingPunct="1"/>
              <a:t>40</a:t>
            </a:fld>
            <a:endParaRPr lang="en-US" altLang="ko-KR" sz="1400" dirty="0" smtClean="0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645F6A-4596-47B3-9D8E-53AC0385C8D7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89A212-68C4-47C3-91F6-621A7395E53E}" type="slidenum">
              <a:rPr lang="en-US" altLang="ko-KR" sz="1400" smtClean="0"/>
              <a:pPr eaLnBrk="1" hangingPunct="1"/>
              <a:t>41</a:t>
            </a:fld>
            <a:endParaRPr lang="en-US" altLang="ko-KR" sz="1400" dirty="0" smtClean="0"/>
          </a:p>
        </p:txBody>
      </p:sp>
      <p:grpSp>
        <p:nvGrpSpPr>
          <p:cNvPr id="9221" name="그룹 7"/>
          <p:cNvGrpSpPr>
            <a:grpSpLocks/>
          </p:cNvGrpSpPr>
          <p:nvPr/>
        </p:nvGrpSpPr>
        <p:grpSpPr bwMode="auto">
          <a:xfrm>
            <a:off x="76200" y="90488"/>
            <a:ext cx="9067800" cy="6386512"/>
            <a:chOff x="755650" y="908050"/>
            <a:chExt cx="7632700" cy="5068888"/>
          </a:xfrm>
        </p:grpSpPr>
        <p:pic>
          <p:nvPicPr>
            <p:cNvPr id="922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908050"/>
              <a:ext cx="7632700" cy="506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755650" y="2997200"/>
              <a:ext cx="2305050" cy="72072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9218" name="Object 2"/>
            <p:cNvGraphicFramePr>
              <a:graphicFrameLocks noChangeAspect="1"/>
            </p:cNvGraphicFramePr>
            <p:nvPr/>
          </p:nvGraphicFramePr>
          <p:xfrm>
            <a:off x="5181333" y="1162405"/>
            <a:ext cx="15843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7" name="Equation" r:id="rId5" imgW="698400" imgH="203040" progId="Equation.3">
                    <p:embed/>
                  </p:oleObj>
                </mc:Choice>
                <mc:Fallback>
                  <p:oleObj name="Equation" r:id="rId5" imgW="69840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333" y="1162405"/>
                          <a:ext cx="158432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2843213" y="3789363"/>
              <a:ext cx="1081087" cy="28733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5105400" y="1143000"/>
            <a:ext cx="381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맑은 고딕" panose="020B0503020000020004" pitchFamily="50" charset="-127"/>
              </a:rPr>
              <a:t>Histogram Graph </a:t>
            </a:r>
            <a:r>
              <a:rPr lang="ko-KR" altLang="en-US" dirty="0"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ea typeface="맑은 고딕" panose="020B0503020000020004" pitchFamily="50" charset="-127"/>
              </a:rPr>
              <a:t/>
            </a:r>
            <a:br>
              <a:rPr lang="en-US" altLang="ko-KR" dirty="0">
                <a:ea typeface="맑은 고딕" panose="020B0503020000020004" pitchFamily="50" charset="-127"/>
              </a:rPr>
            </a:br>
            <a:r>
              <a:rPr lang="ko-KR" altLang="en-US" dirty="0">
                <a:ea typeface="맑은 고딕" panose="020B0503020000020004" pitchFamily="50" charset="-127"/>
              </a:rPr>
              <a:t>이미지로 생성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81A3D5-DC6E-4255-9B5A-3764CDB12506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43D1B4-4A05-4086-982D-724401D46EB5}" type="slidenum">
              <a:rPr lang="en-US" altLang="ko-KR" sz="1400" smtClean="0"/>
              <a:pPr eaLnBrk="1" hangingPunct="1"/>
              <a:t>42</a:t>
            </a:fld>
            <a:endParaRPr lang="en-US" altLang="ko-KR" sz="1400" dirty="0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0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705600" y="152400"/>
          <a:ext cx="22177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5" imgW="977760" imgH="203040" progId="Equation.3">
                  <p:embed/>
                </p:oleObj>
              </mc:Choice>
              <mc:Fallback>
                <p:oleObj name="Equation" r:id="rId5" imgW="9777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22177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52400" y="4876800"/>
            <a:ext cx="5257800" cy="1981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014D7E-D156-4D6C-9B51-B4B67380FFC6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16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2B25A9-541C-4516-9151-6220301061C8}" type="slidenum">
              <a:rPr lang="en-US" altLang="ko-KR" sz="1400" smtClean="0"/>
              <a:pPr eaLnBrk="1" hangingPunct="1"/>
              <a:t>43</a:t>
            </a:fld>
            <a:endParaRPr lang="en-US" altLang="ko-KR" sz="1400" dirty="0" smtClean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B94135-E34B-4604-A9D4-6E16E1AE4E6F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27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2BC0D8-98E2-4AB1-8A80-107DA60F1521}" type="slidenum">
              <a:rPr lang="en-US" altLang="ko-KR" sz="1400" smtClean="0"/>
              <a:pPr eaLnBrk="1" hangingPunct="1"/>
              <a:t>44</a:t>
            </a:fld>
            <a:endParaRPr lang="en-US" altLang="ko-KR" sz="1400" dirty="0" smtClean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9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B4DB0A9-4576-49B8-93F5-D0641839B7D3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37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0434D0-24E8-4220-9680-EFC7262D13D5}" type="slidenum">
              <a:rPr lang="en-US" altLang="ko-KR" sz="1400" smtClean="0"/>
              <a:pPr eaLnBrk="1" hangingPunct="1"/>
              <a:t>45</a:t>
            </a:fld>
            <a:endParaRPr lang="en-US" altLang="ko-KR" sz="1400" dirty="0" smtClean="0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838200"/>
            <a:ext cx="9156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맑은 고딕" panose="020B0503020000020004" pitchFamily="50" charset="-127"/>
              </a:rPr>
              <a:t>histeq</a:t>
            </a:r>
            <a:r>
              <a:rPr lang="en-US" altLang="ko-KR" dirty="0" smtClean="0">
                <a:ea typeface="맑은 고딕" panose="020B0503020000020004" pitchFamily="50" charset="-127"/>
              </a:rPr>
              <a:t> in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Matlab</a:t>
            </a:r>
            <a:r>
              <a:rPr lang="en-US" altLang="ko-KR" dirty="0" smtClean="0">
                <a:ea typeface="맑은 고딕" panose="020B0503020000020004" pitchFamily="50" charset="-127"/>
              </a:rPr>
              <a:t>/Octave 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747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output_image</a:t>
            </a:r>
            <a:r>
              <a:rPr lang="en-US" altLang="ko-KR" dirty="0" smtClean="0">
                <a:ea typeface="맑은 고딕" panose="020B0503020000020004" pitchFamily="50" charset="-127"/>
              </a:rPr>
              <a:t>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histeq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input_image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% mono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chanel</a:t>
            </a:r>
            <a:r>
              <a:rPr lang="en-US" altLang="ko-KR" dirty="0" smtClean="0">
                <a:ea typeface="맑은 고딕" panose="020B0503020000020004" pitchFamily="50" charset="-127"/>
              </a:rPr>
              <a:t> image </a:t>
            </a:r>
            <a:r>
              <a:rPr lang="ko-KR" altLang="en-US" dirty="0" smtClean="0">
                <a:ea typeface="맑은 고딕" panose="020B0503020000020004" pitchFamily="50" charset="-127"/>
              </a:rPr>
              <a:t>만 가능함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단</a:t>
            </a:r>
            <a:r>
              <a:rPr lang="en-US" altLang="ko-KR" dirty="0" smtClean="0">
                <a:ea typeface="맑은 고딕" panose="020B0503020000020004" pitchFamily="50" charset="-127"/>
              </a:rPr>
              <a:t>, octave </a:t>
            </a:r>
            <a:r>
              <a:rPr lang="ko-KR" altLang="en-US" dirty="0" smtClean="0">
                <a:ea typeface="맑은 고딕" panose="020B0503020000020004" pitchFamily="50" charset="-127"/>
              </a:rPr>
              <a:t>에서는 영상을 먼저 </a:t>
            </a:r>
            <a:r>
              <a:rPr lang="en-US" altLang="ko-KR" dirty="0" smtClean="0">
                <a:ea typeface="맑은 고딕" panose="020B0503020000020004" pitchFamily="50" charset="-127"/>
              </a:rPr>
              <a:t>normalize(0 ~ 1 </a:t>
            </a:r>
            <a:r>
              <a:rPr lang="ko-KR" altLang="en-US" dirty="0" smtClean="0">
                <a:ea typeface="맑은 고딕" panose="020B0503020000020004" pitchFamily="50" charset="-127"/>
              </a:rPr>
              <a:t>사이의 범위로 선형 변환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ea typeface="맑은 고딕" panose="020B0503020000020004" pitchFamily="50" charset="-127"/>
              </a:rPr>
              <a:t>하여야 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7475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7583069-BD2A-4B51-8BD8-E0D82ED9B9E5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4757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747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9B3E96-6850-4FAD-A0CD-4C69AC3989FE}" type="slidenum">
              <a:rPr lang="en-US" altLang="ko-KR" sz="1400" smtClean="0"/>
              <a:pPr eaLnBrk="1" hangingPunct="1"/>
              <a:t>46</a:t>
            </a:fld>
            <a:endParaRPr lang="en-US" altLang="ko-KR" sz="1400" dirty="0" smtClean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A86A84-7A97-4BBB-B48D-969168011051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B1D892A-5B2F-42A1-AEAD-12EDACA1A2DC}" type="slidenum">
              <a:rPr lang="en-US" altLang="ko-KR" sz="1400" smtClean="0"/>
              <a:pPr eaLnBrk="1" hangingPunct="1"/>
              <a:t>47</a:t>
            </a:fld>
            <a:endParaRPr lang="en-US" altLang="ko-KR" sz="1400" dirty="0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8850"/>
            <a:ext cx="91440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172200" y="381000"/>
          <a:ext cx="2016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5" imgW="749160" imgH="203040" progId="Equation.3">
                  <p:embed/>
                </p:oleObj>
              </mc:Choice>
              <mc:Fallback>
                <p:oleObj name="Equation" r:id="rId5" imgW="749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"/>
                        <a:ext cx="2016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75C82E-C21F-439C-AA94-153F74C3740C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57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5F4962-93C2-4A1D-899B-61017572D4C8}" type="slidenum">
              <a:rPr lang="en-US" altLang="ko-KR" sz="1400" smtClean="0"/>
              <a:pPr eaLnBrk="1" hangingPunct="1"/>
              <a:t>48</a:t>
            </a:fld>
            <a:endParaRPr lang="en-US" altLang="ko-KR" sz="1400" dirty="0" smtClean="0"/>
          </a:p>
        </p:txBody>
      </p:sp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t="13663" r="8400" b="13013"/>
          <a:stretch>
            <a:fillRect/>
          </a:stretch>
        </p:blipFill>
        <p:spPr bwMode="auto">
          <a:xfrm>
            <a:off x="228600" y="228600"/>
            <a:ext cx="85344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9DD85E-06AB-4DD1-B7AA-4949F5D58F2B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68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41816B-394C-4E18-8AF0-A0B727C3AFDC}" type="slidenum">
              <a:rPr lang="en-US" altLang="ko-KR" sz="1400" smtClean="0"/>
              <a:pPr eaLnBrk="1" hangingPunct="1"/>
              <a:t>49</a:t>
            </a:fld>
            <a:endParaRPr lang="en-US" altLang="ko-KR" sz="1400" dirty="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Color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Image</a:t>
            </a:r>
            <a:r>
              <a:rPr lang="ko-KR" altLang="en-US" dirty="0" smtClean="0">
                <a:ea typeface="맑은 고딕" panose="020B0503020000020004" pitchFamily="50" charset="-127"/>
              </a:rPr>
              <a:t>의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명암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대비 처리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2506663" algn="l"/>
              </a:tabLst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 2 </a:t>
            </a:r>
            <a:r>
              <a:rPr lang="ko-KR" altLang="en-US" dirty="0" smtClean="0">
                <a:ea typeface="맑은 고딕" panose="020B0503020000020004" pitchFamily="50" charset="-127"/>
              </a:rPr>
              <a:t>가지 방법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SzPct val="100000"/>
              <a:buFont typeface="+mj-lt"/>
              <a:buAutoNum type="arabicPeriod"/>
              <a:tabLst>
                <a:tab pos="2506663" algn="l"/>
              </a:tabLst>
              <a:defRPr/>
            </a:pPr>
            <a:r>
              <a:rPr lang="ko-KR" altLang="en-US" dirty="0" smtClean="0">
                <a:ea typeface="맑은 고딕" panose="020B0503020000020004" pitchFamily="50" charset="-127"/>
              </a:rPr>
              <a:t>명도 성분 만을 추출하여 변환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857250" lvl="1" indent="-457200">
              <a:lnSpc>
                <a:spcPct val="120000"/>
              </a:lnSpc>
              <a:buSzPct val="100000"/>
              <a:tabLst>
                <a:tab pos="2506663" algn="l"/>
              </a:tabLst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RGB </a:t>
            </a:r>
            <a:r>
              <a:rPr lang="ko-KR" altLang="en-US" dirty="0" smtClean="0">
                <a:ea typeface="맑은 고딕" panose="020B0503020000020004" pitchFamily="50" charset="-127"/>
              </a:rPr>
              <a:t>모드를 </a:t>
            </a:r>
            <a:r>
              <a:rPr lang="en-US" altLang="ko-KR" dirty="0" smtClean="0">
                <a:ea typeface="맑은 고딕" panose="020B0503020000020004" pitchFamily="50" charset="-127"/>
              </a:rPr>
              <a:t>HSV, HSI </a:t>
            </a:r>
            <a:r>
              <a:rPr lang="ko-KR" altLang="en-US" dirty="0" smtClean="0">
                <a:ea typeface="맑은 고딕" panose="020B0503020000020004" pitchFamily="50" charset="-127"/>
              </a:rPr>
              <a:t>등 명도 성분이 분리된 컬러 모드로 변환 후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  <a:p>
            <a:pPr marL="857250" lvl="1" indent="-457200">
              <a:lnSpc>
                <a:spcPct val="120000"/>
              </a:lnSpc>
              <a:buSzPct val="100000"/>
              <a:tabLst>
                <a:tab pos="2506663" algn="l"/>
              </a:tabLst>
              <a:defRPr/>
            </a:pPr>
            <a:r>
              <a:rPr lang="ko-KR" altLang="en-US" dirty="0" smtClean="0">
                <a:ea typeface="맑은 고딕" panose="020B0503020000020004" pitchFamily="50" charset="-127"/>
              </a:rPr>
              <a:t>명도 채널에 대해서만 처리한 후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857250" lvl="1" indent="-457200">
              <a:lnSpc>
                <a:spcPct val="120000"/>
              </a:lnSpc>
              <a:buSzPct val="100000"/>
              <a:tabLst>
                <a:tab pos="2506663" algn="l"/>
              </a:tabLst>
              <a:defRPr/>
            </a:pPr>
            <a:r>
              <a:rPr lang="ko-KR" altLang="en-US" dirty="0" smtClean="0">
                <a:ea typeface="맑은 고딕" panose="020B0503020000020004" pitchFamily="50" charset="-127"/>
              </a:rPr>
              <a:t>다시 </a:t>
            </a:r>
            <a:r>
              <a:rPr lang="en-US" altLang="ko-KR" dirty="0" smtClean="0">
                <a:ea typeface="맑은 고딕" panose="020B0503020000020004" pitchFamily="50" charset="-127"/>
              </a:rPr>
              <a:t>RGB </a:t>
            </a:r>
            <a:r>
              <a:rPr lang="ko-KR" altLang="en-US" dirty="0" smtClean="0">
                <a:ea typeface="맑은 고딕" panose="020B0503020000020004" pitchFamily="50" charset="-127"/>
              </a:rPr>
              <a:t>모드로 변환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SzPct val="100000"/>
              <a:buFont typeface="+mj-lt"/>
              <a:buAutoNum type="arabicPeriod"/>
              <a:tabLst>
                <a:tab pos="2506663" algn="l"/>
              </a:tabLst>
              <a:defRPr/>
            </a:pPr>
            <a:r>
              <a:rPr lang="en-US" altLang="ko-KR" dirty="0" smtClean="0">
                <a:ea typeface="맑은 고딕" panose="020B0503020000020004" pitchFamily="50" charset="-127"/>
              </a:rPr>
              <a:t>R, G, B </a:t>
            </a:r>
            <a:r>
              <a:rPr lang="ko-KR" altLang="en-US" dirty="0" smtClean="0">
                <a:ea typeface="맑은 고딕" panose="020B0503020000020004" pitchFamily="50" charset="-127"/>
              </a:rPr>
              <a:t>채널 각각에 대하여 처리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857250" lvl="1" indent="-457200">
              <a:lnSpc>
                <a:spcPct val="120000"/>
              </a:lnSpc>
              <a:buSzPct val="100000"/>
              <a:tabLst>
                <a:tab pos="2506663" algn="l"/>
              </a:tabLst>
              <a:defRPr/>
            </a:pPr>
            <a:r>
              <a:rPr lang="ko-KR" altLang="en-US" dirty="0" smtClean="0">
                <a:ea typeface="맑은 고딕" panose="020B0503020000020004" pitchFamily="50" charset="-127"/>
              </a:rPr>
              <a:t>색조 변형에 주의하여야 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B5E5DBA-2B6F-4046-A062-5791E5B63DFD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50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383AF9-99C1-4EE6-87CC-5C0A50609734}" type="slidenum">
              <a:rPr lang="en-US" altLang="ko-KR" sz="1400" smtClean="0"/>
              <a:pPr eaLnBrk="1" hangingPunct="1"/>
              <a:t>5</a:t>
            </a:fld>
            <a:endParaRPr lang="en-US" altLang="ko-KR" sz="1400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149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ea typeface="맑은 고딕" panose="020B0503020000020004" pitchFamily="50" charset="-127"/>
              </a:rPr>
              <a:t> Clamping :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출력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화소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값의 범위가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0 ~ 255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의 범위를 벗어날 경우 값을 범위 안으로 변경함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. 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Normalization: </a:t>
            </a:r>
            <a:r>
              <a:rPr lang="ko-KR" altLang="en-US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최소 </a:t>
            </a:r>
            <a:r>
              <a:rPr lang="en-US" altLang="ko-KR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~ </a:t>
            </a:r>
            <a:r>
              <a:rPr lang="ko-KR" altLang="en-US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최대 </a:t>
            </a:r>
            <a:r>
              <a:rPr lang="en-US" altLang="ko-KR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range</a:t>
            </a:r>
            <a:r>
              <a:rPr lang="ko-KR" altLang="en-US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를 </a:t>
            </a:r>
            <a:r>
              <a:rPr lang="en-US" altLang="ko-KR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0 ~ 255 </a:t>
            </a:r>
            <a:r>
              <a:rPr lang="ko-KR" altLang="en-US" sz="2000" dirty="0" smtClean="0">
                <a:solidFill>
                  <a:srgbClr val="000099"/>
                </a:solidFill>
                <a:ea typeface="맑은 고딕" panose="020B0503020000020004" pitchFamily="50" charset="-127"/>
              </a:rPr>
              <a:t>로 변환</a:t>
            </a:r>
            <a:endParaRPr lang="en-US" altLang="ko-KR" sz="2000" dirty="0" smtClean="0">
              <a:solidFill>
                <a:srgbClr val="000099"/>
              </a:solidFill>
              <a:ea typeface="맑은 고딕" panose="020B0503020000020004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ea typeface="맑은 고딕" panose="020B0503020000020004" pitchFamily="50" charset="-127"/>
              </a:rPr>
              <a:t>Saturation: 0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이하를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0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으로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255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이상을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255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로 설정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Wrap </a:t>
            </a:r>
          </a:p>
          <a:p>
            <a:pPr lvl="2">
              <a:lnSpc>
                <a:spcPct val="130000"/>
              </a:lnSpc>
            </a:pP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결과 값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% 255 </a:t>
            </a:r>
            <a:r>
              <a:rPr lang="en-US" altLang="ko-KR" sz="2000" dirty="0" smtClean="0"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ea typeface="맑은 고딕" panose="020B0503020000020004" pitchFamily="50" charset="-127"/>
                <a:sym typeface="Wingdings" pitchFamily="2" charset="2"/>
              </a:rPr>
              <a:t>출력으로 설정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ea typeface="맑은 고딕" panose="020B0503020000020004" pitchFamily="50" charset="-127"/>
              </a:rPr>
            </a:br>
            <a:r>
              <a:rPr lang="ko-KR" altLang="en-US" sz="2000" dirty="0" smtClean="0">
                <a:ea typeface="맑은 고딕" panose="020B0503020000020004" pitchFamily="50" charset="-127"/>
              </a:rPr>
              <a:t>즉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256</a:t>
            </a:r>
            <a:r>
              <a:rPr lang="en-US" altLang="ko-KR" sz="2000" dirty="0" smtClean="0">
                <a:ea typeface="맑은 고딕" panose="020B0503020000020004" pitchFamily="50" charset="-127"/>
                <a:sym typeface="Wingdings" pitchFamily="2" charset="2"/>
              </a:rPr>
              <a:t>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0, 257</a:t>
            </a:r>
            <a:r>
              <a:rPr lang="en-US" altLang="ko-KR" sz="2000" dirty="0" smtClean="0">
                <a:ea typeface="맑은 고딕" panose="020B0503020000020004" pitchFamily="50" charset="-127"/>
                <a:sym typeface="Wingdings" pitchFamily="2" charset="2"/>
              </a:rPr>
              <a:t>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1, 258</a:t>
            </a:r>
            <a:r>
              <a:rPr lang="en-US" altLang="ko-KR" sz="2000" dirty="0" smtClean="0">
                <a:ea typeface="맑은 고딕" panose="020B0503020000020004" pitchFamily="50" charset="-127"/>
                <a:sym typeface="Wingdings" pitchFamily="2" charset="2"/>
              </a:rPr>
              <a:t>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2 ,</a:t>
            </a:r>
            <a:r>
              <a:rPr lang="en-US" altLang="ko-KR" sz="2000" dirty="0" smtClean="0">
                <a:latin typeface="Times New Roman" pitchFamily="18" charset="0"/>
                <a:ea typeface="맑은 고딕" panose="020B0503020000020004" pitchFamily="50" charset="-127"/>
              </a:rPr>
              <a:t>… </a:t>
            </a:r>
            <a:r>
              <a:rPr lang="ko-KR" altLang="en-US" sz="2000" dirty="0" smtClean="0">
                <a:latin typeface="Times New Roman" pitchFamily="18" charset="0"/>
                <a:ea typeface="맑은 고딕" panose="020B0503020000020004" pitchFamily="50" charset="-127"/>
              </a:rPr>
              <a:t>로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설정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2000" dirty="0" smtClean="0">
                <a:ea typeface="맑은 고딕" panose="020B0503020000020004" pitchFamily="50" charset="-127"/>
              </a:rPr>
              <a:t>   </a:t>
            </a:r>
            <a:r>
              <a:rPr lang="en-US" altLang="ko-KR" sz="2000" dirty="0" err="1" smtClean="0">
                <a:ea typeface="맑은 고딕" panose="020B0503020000020004" pitchFamily="50" charset="-127"/>
              </a:rPr>
              <a:t>matlab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에서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out = rem(in, 256)</a:t>
            </a:r>
          </a:p>
          <a:p>
            <a:pPr lvl="2">
              <a:lnSpc>
                <a:spcPct val="130000"/>
              </a:lnSpc>
            </a:pPr>
            <a:r>
              <a:rPr lang="en-US" altLang="ko-KR" sz="2000" dirty="0" smtClean="0">
                <a:ea typeface="맑은 고딕" panose="020B0503020000020004" pitchFamily="50" charset="-127"/>
              </a:rPr>
              <a:t> 255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이상의 명암 값이 반전되어 주변의 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2000" dirty="0" smtClean="0">
                <a:ea typeface="맑은 고딕" panose="020B0503020000020004" pitchFamily="50" charset="-127"/>
              </a:rPr>
              <a:t>  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명암값과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차이가 큰 경우가 발생할 수 있음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영상의 밝기 조절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CAT: Concatenate arrays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77827" name="내용 개체 틀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ko-KR" dirty="0" smtClean="0">
                <a:ea typeface="맑은 고딕" panose="020B0503020000020004" pitchFamily="50" charset="-127"/>
              </a:rPr>
              <a:t>&gt;C = cat(dim, A, B)</a:t>
            </a:r>
          </a:p>
          <a:p>
            <a:pPr>
              <a:buFont typeface="Wingdings" pitchFamily="2" charset="2"/>
              <a:buNone/>
            </a:pPr>
            <a:r>
              <a:rPr lang="pt-BR" altLang="ko-KR" dirty="0" smtClean="0">
                <a:ea typeface="맑은 고딕" panose="020B0503020000020004" pitchFamily="50" charset="-127"/>
              </a:rPr>
              <a:t>&gt;C = cat(dim, A1, A2, A3, A4, ...)</a:t>
            </a:r>
          </a:p>
          <a:p>
            <a:pPr>
              <a:buFont typeface="Wingdings" pitchFamily="2" charset="2"/>
              <a:buNone/>
            </a:pPr>
            <a:endParaRPr lang="pt-BR" altLang="ko-KR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endParaRPr lang="pt-BR" altLang="ko-KR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endParaRPr lang="pt-BR" altLang="ko-KR" dirty="0" smtClean="0">
              <a:ea typeface="맑은 고딕" panose="020B0503020000020004" pitchFamily="50" charset="-127"/>
            </a:endParaRPr>
          </a:p>
          <a:p>
            <a:endParaRPr lang="pt-BR" altLang="ko-KR" dirty="0" smtClean="0">
              <a:ea typeface="맑은 고딕" panose="020B0503020000020004" pitchFamily="50" charset="-127"/>
            </a:endParaRPr>
          </a:p>
          <a:p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7782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C91A7BB-D974-41FE-9DDB-27150B00C425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7829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778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CD2DD12-3328-4A11-B706-B1D6BD883E18}" type="slidenum">
              <a:rPr lang="en-US" altLang="ko-KR" sz="1400" smtClean="0"/>
              <a:pPr eaLnBrk="1" hangingPunct="1"/>
              <a:t>50</a:t>
            </a:fld>
            <a:endParaRPr lang="en-US" altLang="ko-KR" sz="1400" dirty="0" smtClean="0"/>
          </a:p>
        </p:txBody>
      </p:sp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692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2" name="그룹 21"/>
          <p:cNvGrpSpPr>
            <a:grpSpLocks/>
          </p:cNvGrpSpPr>
          <p:nvPr/>
        </p:nvGrpSpPr>
        <p:grpSpPr bwMode="auto">
          <a:xfrm>
            <a:off x="6019800" y="1371600"/>
            <a:ext cx="2133600" cy="2973388"/>
            <a:chOff x="6019800" y="1371600"/>
            <a:chExt cx="2133600" cy="2972594"/>
          </a:xfrm>
        </p:grpSpPr>
        <p:grpSp>
          <p:nvGrpSpPr>
            <p:cNvPr id="77833" name="그룹 20"/>
            <p:cNvGrpSpPr>
              <a:grpSpLocks/>
            </p:cNvGrpSpPr>
            <p:nvPr/>
          </p:nvGrpSpPr>
          <p:grpSpPr bwMode="auto">
            <a:xfrm>
              <a:off x="6169818" y="1752600"/>
              <a:ext cx="1600994" cy="2591594"/>
              <a:chOff x="6169818" y="1752600"/>
              <a:chExt cx="1600994" cy="2591594"/>
            </a:xfrm>
          </p:grpSpPr>
          <p:cxnSp>
            <p:nvCxnSpPr>
              <p:cNvPr id="77835" name="직선 화살표 연결선 8"/>
              <p:cNvCxnSpPr>
                <a:cxnSpLocks noChangeShapeType="1"/>
              </p:cNvCxnSpPr>
              <p:nvPr/>
            </p:nvCxnSpPr>
            <p:spPr bwMode="auto">
              <a:xfrm rot="5400000">
                <a:off x="5484812" y="3657600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36" name="직선 화살표 연결선 9"/>
              <p:cNvCxnSpPr>
                <a:cxnSpLocks noChangeShapeType="1"/>
              </p:cNvCxnSpPr>
              <p:nvPr/>
            </p:nvCxnSpPr>
            <p:spPr bwMode="auto">
              <a:xfrm>
                <a:off x="6246812" y="2895600"/>
                <a:ext cx="1446212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37" name="직선 화살표 연결선 10"/>
              <p:cNvCxnSpPr>
                <a:cxnSpLocks noChangeShapeType="1"/>
              </p:cNvCxnSpPr>
              <p:nvPr/>
            </p:nvCxnSpPr>
            <p:spPr bwMode="auto">
              <a:xfrm flipV="1">
                <a:off x="6248400" y="1905000"/>
                <a:ext cx="1065212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838" name="TextBox 13"/>
              <p:cNvSpPr txBox="1">
                <a:spLocks noChangeArrowheads="1"/>
              </p:cNvSpPr>
              <p:nvPr/>
            </p:nvSpPr>
            <p:spPr bwMode="auto">
              <a:xfrm>
                <a:off x="6246812" y="3733800"/>
                <a:ext cx="381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1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77839" name="TextBox 14"/>
              <p:cNvSpPr txBox="1">
                <a:spLocks noChangeArrowheads="1"/>
              </p:cNvSpPr>
              <p:nvPr/>
            </p:nvSpPr>
            <p:spPr bwMode="auto">
              <a:xfrm>
                <a:off x="7237412" y="2971800"/>
                <a:ext cx="381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2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77840" name="TextBox 15"/>
              <p:cNvSpPr txBox="1">
                <a:spLocks noChangeArrowheads="1"/>
              </p:cNvSpPr>
              <p:nvPr/>
            </p:nvSpPr>
            <p:spPr bwMode="auto">
              <a:xfrm>
                <a:off x="7389812" y="1752600"/>
                <a:ext cx="381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3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7834" name="TextBox 19"/>
            <p:cNvSpPr txBox="1">
              <a:spLocks noChangeArrowheads="1"/>
            </p:cNvSpPr>
            <p:nvPr/>
          </p:nvSpPr>
          <p:spPr bwMode="auto">
            <a:xfrm>
              <a:off x="6019800" y="1371600"/>
              <a:ext cx="2133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dirty="0">
                  <a:ea typeface="맑은 고딕" panose="020B0503020000020004" pitchFamily="50" charset="-127"/>
                </a:rPr>
                <a:t>Dimension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06A4451-D305-429F-AEB3-381CC47B3FBF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798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F47522A-F0D5-41FD-AA0E-5AD49E3D9808}" type="slidenum">
              <a:rPr lang="en-US" altLang="ko-KR" sz="1400" smtClean="0"/>
              <a:pPr eaLnBrk="1" hangingPunct="1"/>
              <a:t>51</a:t>
            </a:fld>
            <a:endParaRPr lang="en-US" altLang="ko-KR" sz="1400" dirty="0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과제</a:t>
            </a:r>
            <a:r>
              <a:rPr lang="en-US" altLang="ko-KR" dirty="0" smtClean="0"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ea typeface="맑은 고딕" panose="020B0503020000020004" pitchFamily="50" charset="-127"/>
              </a:rPr>
              <a:t>제출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RGB </a:t>
            </a:r>
            <a:r>
              <a:rPr lang="ko-KR" altLang="en-US" dirty="0" smtClean="0">
                <a:ea typeface="맑은 고딕" panose="020B0503020000020004" pitchFamily="50" charset="-127"/>
              </a:rPr>
              <a:t>모드로 된 영상 파일에 대하여 </a:t>
            </a:r>
            <a:r>
              <a:rPr lang="en-US" altLang="ko-KR" dirty="0" smtClean="0">
                <a:ea typeface="맑은 고딕" panose="020B0503020000020004" pitchFamily="50" charset="-127"/>
              </a:rPr>
              <a:t>Histogram Equalization (</a:t>
            </a:r>
            <a:r>
              <a:rPr lang="ko-KR" altLang="en-US" dirty="0" smtClean="0">
                <a:ea typeface="맑은 고딕" panose="020B0503020000020004" pitchFamily="50" charset="-127"/>
              </a:rPr>
              <a:t>제출</a:t>
            </a:r>
            <a:r>
              <a:rPr lang="en-US" altLang="ko-KR" dirty="0" smtClean="0"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2 </a:t>
            </a:r>
            <a:r>
              <a:rPr lang="ko-KR" altLang="en-US" dirty="0" smtClean="0">
                <a:ea typeface="맑은 고딕" panose="020B0503020000020004" pitchFamily="50" charset="-127"/>
              </a:rPr>
              <a:t>주 후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시험 전에 해보는 것이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도움이 될 것</a:t>
            </a:r>
            <a:r>
              <a:rPr lang="en-US" altLang="ko-KR" dirty="0" smtClean="0">
                <a:ea typeface="맑은 고딕" panose="020B0503020000020004" pitchFamily="50" charset="-127"/>
              </a:rPr>
              <a:t>.)</a:t>
            </a:r>
          </a:p>
          <a:p>
            <a:pPr marL="914400" lvl="1" indent="-457200">
              <a:lnSpc>
                <a:spcPct val="120000"/>
              </a:lnSpc>
              <a:buSzPct val="100000"/>
              <a:buFont typeface="Tahoma" pitchFamily="34" charset="0"/>
              <a:buAutoNum type="arabicPeriod"/>
              <a:tabLst>
                <a:tab pos="2506663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명암 대비가 낮은  컬러 영상을 만들 것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20000"/>
              </a:lnSpc>
              <a:tabLst>
                <a:tab pos="2506663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조명이 낮은 곳 에서 플래시 없이 수동 모드로 촬영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lnSpc>
                <a:spcPct val="120000"/>
              </a:lnSpc>
              <a:buSzPct val="100000"/>
              <a:buFont typeface="Tahoma" pitchFamily="34" charset="0"/>
              <a:buAutoNum type="arabicPeriod"/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HSI </a:t>
            </a:r>
            <a:r>
              <a:rPr lang="ko-KR" altLang="en-US" dirty="0" smtClean="0">
                <a:ea typeface="맑은 고딕" panose="020B0503020000020004" pitchFamily="50" charset="-127"/>
              </a:rPr>
              <a:t>또는</a:t>
            </a:r>
            <a:r>
              <a:rPr lang="en-US" altLang="ko-KR" dirty="0" smtClean="0">
                <a:ea typeface="맑은 고딕" panose="020B0503020000020004" pitchFamily="50" charset="-127"/>
              </a:rPr>
              <a:t> HSV </a:t>
            </a:r>
            <a:r>
              <a:rPr lang="ko-KR" altLang="en-US" dirty="0" smtClean="0">
                <a:ea typeface="맑은 고딕" panose="020B0503020000020004" pitchFamily="50" charset="-127"/>
              </a:rPr>
              <a:t>로 변환 하고 명도 채널에 </a:t>
            </a:r>
            <a:r>
              <a:rPr lang="en-US" altLang="ko-KR" dirty="0" smtClean="0">
                <a:ea typeface="맑은 고딕" panose="020B0503020000020004" pitchFamily="50" charset="-127"/>
              </a:rPr>
              <a:t>Hist. Eq.</a:t>
            </a:r>
          </a:p>
          <a:p>
            <a:pPr lvl="2">
              <a:lnSpc>
                <a:spcPct val="120000"/>
              </a:lnSpc>
              <a:tabLst>
                <a:tab pos="2506663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입력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결과의 명도 채널 </a:t>
            </a:r>
            <a:r>
              <a:rPr lang="en-US" altLang="ko-KR" dirty="0" smtClean="0">
                <a:ea typeface="맑은 고딕" panose="020B0503020000020004" pitchFamily="50" charset="-127"/>
              </a:rPr>
              <a:t>histogram </a:t>
            </a:r>
            <a:r>
              <a:rPr lang="ko-KR" altLang="en-US" dirty="0" smtClean="0">
                <a:ea typeface="맑은 고딕" panose="020B0503020000020004" pitchFamily="50" charset="-127"/>
              </a:rPr>
              <a:t>과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20000"/>
              </a:lnSpc>
              <a:buSzPct val="100000"/>
              <a:buFont typeface="Tahoma" pitchFamily="34" charset="0"/>
              <a:buAutoNum type="arabicPeriod"/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R, G, B </a:t>
            </a:r>
            <a:r>
              <a:rPr lang="ko-KR" altLang="en-US" dirty="0" smtClean="0">
                <a:ea typeface="맑은 고딕" panose="020B0503020000020004" pitchFamily="50" charset="-127"/>
              </a:rPr>
              <a:t>각 채널에 대하여 </a:t>
            </a:r>
            <a:r>
              <a:rPr lang="en-US" altLang="ko-KR" dirty="0" smtClean="0">
                <a:ea typeface="맑은 고딕" panose="020B0503020000020004" pitchFamily="50" charset="-127"/>
              </a:rPr>
              <a:t>Hist. Eq.</a:t>
            </a:r>
          </a:p>
          <a:p>
            <a:pPr lvl="2">
              <a:lnSpc>
                <a:spcPct val="120000"/>
              </a:lnSpc>
              <a:tabLst>
                <a:tab pos="2506663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입력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결과 의 </a:t>
            </a:r>
            <a:r>
              <a:rPr lang="en-US" altLang="ko-KR" dirty="0" smtClean="0">
                <a:ea typeface="맑은 고딕" panose="020B0503020000020004" pitchFamily="50" charset="-127"/>
              </a:rPr>
              <a:t>R, G, B </a:t>
            </a:r>
            <a:r>
              <a:rPr lang="ko-KR" altLang="en-US" dirty="0" smtClean="0">
                <a:ea typeface="맑은 고딕" panose="020B0503020000020004" pitchFamily="50" charset="-127"/>
              </a:rPr>
              <a:t>채널에 대하여 </a:t>
            </a:r>
            <a:r>
              <a:rPr lang="en-US" altLang="ko-KR" dirty="0" smtClean="0">
                <a:ea typeface="맑은 고딕" panose="020B0503020000020004" pitchFamily="50" charset="-127"/>
              </a:rPr>
              <a:t>histogram </a:t>
            </a:r>
            <a:r>
              <a:rPr lang="ko-KR" altLang="en-US" dirty="0" smtClean="0">
                <a:ea typeface="맑은 고딕" panose="020B0503020000020004" pitchFamily="50" charset="-127"/>
              </a:rPr>
              <a:t>과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20000"/>
              </a:lnSpc>
              <a:buSzPct val="100000"/>
              <a:buFont typeface="Tahoma" pitchFamily="34" charset="0"/>
              <a:buAutoNum type="arabicPeriod"/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1, 2, 3 </a:t>
            </a:r>
            <a:r>
              <a:rPr lang="ko-KR" altLang="en-US" dirty="0" smtClean="0">
                <a:ea typeface="맑은 고딕" panose="020B0503020000020004" pitchFamily="50" charset="-127"/>
              </a:rPr>
              <a:t>에서의 결과를 비교 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Octave Image </a:t>
            </a:r>
            <a:r>
              <a:rPr lang="ko-KR" altLang="en-US" dirty="0" smtClean="0">
                <a:ea typeface="맑은 고딕" panose="020B0503020000020004" pitchFamily="50" charset="-127"/>
              </a:rPr>
              <a:t>관련 함수</a:t>
            </a:r>
          </a:p>
        </p:txBody>
      </p:sp>
      <p:sp>
        <p:nvSpPr>
          <p:cNvPr id="808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z="1800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Octave </a:t>
            </a:r>
            <a:r>
              <a:rPr lang="ko-KR" altLang="en-US" dirty="0" smtClean="0">
                <a:ea typeface="맑은 고딕" panose="020B0503020000020004" pitchFamily="50" charset="-127"/>
              </a:rPr>
              <a:t>함수의 </a:t>
            </a:r>
            <a:r>
              <a:rPr lang="en-US" altLang="ko-KR" dirty="0" smtClean="0">
                <a:ea typeface="맑은 고딕" panose="020B0503020000020004" pitchFamily="50" charset="-127"/>
              </a:rPr>
              <a:t>Image 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>
                <a:ea typeface="맑은 고딕" panose="020B0503020000020004" pitchFamily="50" charset="-127"/>
              </a:rPr>
              <a:t>“C:\Octave\3.2.3_gcc-4.4.0\share\octave\3.2.3\m\image”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Image package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>
                <a:ea typeface="맑은 고딕" panose="020B0503020000020004" pitchFamily="50" charset="-127"/>
              </a:rPr>
              <a:t>“C:\Octave\3.2.3_gcc-4.4.0\share\octave\packages\image-1.0.10”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ea typeface="맑은 고딕" panose="020B0503020000020004" pitchFamily="50" charset="-127"/>
              </a:rPr>
              <a:t>함수가 원하는 입출력 </a:t>
            </a:r>
            <a:r>
              <a:rPr lang="en-US" altLang="ko-KR" dirty="0" smtClean="0">
                <a:ea typeface="맑은 고딕" panose="020B0503020000020004" pitchFamily="50" charset="-127"/>
              </a:rPr>
              <a:t>image</a:t>
            </a:r>
            <a:r>
              <a:rPr lang="ko-KR" altLang="en-US" dirty="0" smtClean="0">
                <a:ea typeface="맑은 고딕" panose="020B0503020000020004" pitchFamily="50" charset="-127"/>
              </a:rPr>
              <a:t> 값의 </a:t>
            </a:r>
            <a:r>
              <a:rPr lang="en-US" altLang="ko-KR" dirty="0" smtClean="0">
                <a:ea typeface="맑은 고딕" panose="020B0503020000020004" pitchFamily="50" charset="-127"/>
              </a:rPr>
              <a:t>type </a:t>
            </a:r>
            <a:r>
              <a:rPr lang="ko-KR" altLang="en-US" dirty="0" smtClean="0">
                <a:ea typeface="맑은 고딕" panose="020B0503020000020004" pitchFamily="50" charset="-127"/>
              </a:rPr>
              <a:t>에 주의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 smtClean="0">
                <a:ea typeface="맑은 고딕" panose="020B0503020000020004" pitchFamily="50" charset="-127"/>
              </a:rPr>
              <a:t>uint</a:t>
            </a:r>
            <a:r>
              <a:rPr lang="en-US" altLang="ko-KR" dirty="0" smtClean="0">
                <a:ea typeface="맑은 고딕" panose="020B0503020000020004" pitchFamily="50" charset="-127"/>
              </a:rPr>
              <a:t>, 0 ~ 255( 8 bit) </a:t>
            </a:r>
            <a:r>
              <a:rPr lang="ko-KR" altLang="en-US" dirty="0" smtClean="0">
                <a:ea typeface="맑은 고딕" panose="020B0503020000020004" pitchFamily="50" charset="-127"/>
              </a:rPr>
              <a:t>또는</a:t>
            </a:r>
            <a:r>
              <a:rPr lang="en-US" altLang="ko-KR" dirty="0" smtClean="0">
                <a:ea typeface="맑은 고딕" panose="020B0503020000020004" pitchFamily="50" charset="-127"/>
              </a:rPr>
              <a:t>, 0 ~ 511(16 bit)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double,  0.0 ~ 1.0 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Octave </a:t>
            </a:r>
            <a:r>
              <a:rPr lang="ko-KR" altLang="en-US" dirty="0" smtClean="0">
                <a:ea typeface="맑은 고딕" panose="020B0503020000020004" pitchFamily="50" charset="-127"/>
              </a:rPr>
              <a:t>와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Matlab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함수에 차이 가 있으므로 주의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ea typeface="맑은 고딕" panose="020B0503020000020004" pitchFamily="50" charset="-127"/>
            </a:endParaRPr>
          </a:p>
        </p:txBody>
      </p:sp>
      <p:sp>
        <p:nvSpPr>
          <p:cNvPr id="8090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9FF98A-5D3A-4EA1-8BF6-70159E6B5AE6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80901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809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505D7B-FACE-4009-8C6A-23D44D22A93E}" type="slidenum">
              <a:rPr lang="en-US" altLang="ko-KR" sz="1400" smtClean="0"/>
              <a:pPr eaLnBrk="1" hangingPunct="1"/>
              <a:t>52</a:t>
            </a:fld>
            <a:endParaRPr lang="en-US" altLang="ko-KR" sz="1400" dirty="0" smtClean="0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Type Conversion: </a:t>
            </a:r>
            <a:r>
              <a:rPr lang="ko-KR" altLang="en-US" dirty="0" smtClean="0">
                <a:ea typeface="맑은 고딕" panose="020B0503020000020004" pitchFamily="50" charset="-127"/>
              </a:rPr>
              <a:t>형 변환</a:t>
            </a:r>
          </a:p>
        </p:txBody>
      </p:sp>
      <p:sp>
        <p:nvSpPr>
          <p:cNvPr id="819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double(x): </a:t>
            </a: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uint8(x): unsigned 8 bit integer</a:t>
            </a: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unint16(x):         “   16     “</a:t>
            </a: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int8(x): signed 8 bit integer</a:t>
            </a: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int16(x):         “   16     “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8192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C3EF7A-E54A-463D-AE51-500184765D1B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8192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1200" dirty="0" smtClean="0"/>
              <a:t>Multimedia</a:t>
            </a:r>
          </a:p>
        </p:txBody>
      </p:sp>
      <p:sp>
        <p:nvSpPr>
          <p:cNvPr id="819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CB4029-3B8F-479D-AB26-EAE06B5034D1}" type="slidenum">
              <a:rPr lang="en-US" altLang="ko-KR" sz="1400" smtClean="0"/>
              <a:pPr eaLnBrk="1" hangingPunct="1"/>
              <a:t>53</a:t>
            </a:fld>
            <a:endParaRPr lang="en-US" altLang="ko-KR" sz="1400" dirty="0" smtClean="0"/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Pillow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Pillow </a:t>
            </a:r>
          </a:p>
          <a:p>
            <a:pPr lvl="1"/>
            <a:r>
              <a:rPr lang="en-US" altLang="ko-KR" dirty="0" smtClean="0"/>
              <a:t>Handbook:</a:t>
            </a:r>
          </a:p>
          <a:p>
            <a:pPr lvl="2"/>
            <a:r>
              <a:rPr lang="en-US" altLang="ko-KR" dirty="0" smtClean="0"/>
              <a:t>https</a:t>
            </a:r>
            <a:r>
              <a:rPr lang="en-US" altLang="ko-KR" dirty="0"/>
              <a:t>://pillow.readthedocs.io/en/latest/handbook/index.html</a:t>
            </a:r>
          </a:p>
          <a:p>
            <a:pPr lvl="1"/>
            <a:r>
              <a:rPr lang="en-US" altLang="ko-KR" dirty="0" smtClean="0"/>
              <a:t>Example:</a:t>
            </a:r>
          </a:p>
          <a:p>
            <a:pPr lvl="2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://pythonstudy.xyz/python/article/406-%ED%8C%8C%EC%9D%B4%EC%8D%AC-%EC%9D%B4%EB%AF%B8%EC%A7%80-%</a:t>
            </a:r>
            <a:r>
              <a:rPr lang="en-US" altLang="ko-KR" dirty="0" smtClean="0">
                <a:hlinkClick r:id="rId2"/>
              </a:rPr>
              <a:t>EC%B2%98%EB%A6%AC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유사한 기능이 포함되어 있음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83A9F-8657-4D5B-8DD8-729CEA8ADEA7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12B50-7C9D-4BD6-8286-4F7D2518FB4B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22604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화소값의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 ~ Max </a:t>
            </a:r>
            <a:r>
              <a:rPr lang="ko-KR" altLang="en-US" dirty="0" smtClean="0"/>
              <a:t>범위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출력 </a:t>
            </a:r>
            <a:r>
              <a:rPr lang="en-US" altLang="ko-KR" dirty="0" smtClean="0">
                <a:sym typeface="Wingdings" panose="05000000000000000000" pitchFamily="2" charset="2"/>
              </a:rPr>
              <a:t>0~255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83A9F-8657-4D5B-8DD8-729CEA8ADEA7}" type="datetime1">
              <a:rPr lang="ko-KR" altLang="en-US" smtClean="0"/>
              <a:pPr>
                <a:defRPr/>
              </a:pPr>
              <a:t>2018-04-11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2766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Multimedia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12B50-7C9D-4BD6-8286-4F7D2518FB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pSp>
        <p:nvGrpSpPr>
          <p:cNvPr id="45" name="그룹 44"/>
          <p:cNvGrpSpPr/>
          <p:nvPr/>
        </p:nvGrpSpPr>
        <p:grpSpPr>
          <a:xfrm>
            <a:off x="1523326" y="1954543"/>
            <a:ext cx="4717732" cy="3827562"/>
            <a:chOff x="1905000" y="2191658"/>
            <a:chExt cx="4717732" cy="3827562"/>
          </a:xfrm>
        </p:grpSpPr>
        <p:cxnSp>
          <p:nvCxnSpPr>
            <p:cNvPr id="8" name="직선 화살표 연결선 7"/>
            <p:cNvCxnSpPr/>
            <p:nvPr/>
          </p:nvCxnSpPr>
          <p:spPr bwMode="auto">
            <a:xfrm>
              <a:off x="1905000" y="5410200"/>
              <a:ext cx="3657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895600" y="2772229"/>
              <a:ext cx="0" cy="3200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1905000" y="2924958"/>
              <a:ext cx="3426765" cy="28238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6" name="직사각형 15"/>
            <p:cNvSpPr/>
            <p:nvPr/>
          </p:nvSpPr>
          <p:spPr>
            <a:xfrm>
              <a:off x="2098119" y="5496000"/>
              <a:ext cx="7441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Min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23791" y="5487156"/>
              <a:ext cx="829073" cy="523220"/>
            </a:xfrm>
            <a:prstGeom prst="rect">
              <a:avLst/>
            </a:prstGeom>
            <a:ln w="762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Max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36565" y="5048099"/>
              <a:ext cx="9861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15041" y="2191658"/>
              <a:ext cx="12202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 flipV="1">
              <a:off x="2286000" y="5410199"/>
              <a:ext cx="2743200" cy="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2887867" y="3104419"/>
              <a:ext cx="8323" cy="232538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>
            <a:xfrm>
              <a:off x="2861660" y="5390998"/>
              <a:ext cx="3802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0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1084" y="2663348"/>
              <a:ext cx="7713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255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4919532" y="5344003"/>
              <a:ext cx="178205" cy="17160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4914292" y="3114598"/>
              <a:ext cx="178205" cy="17160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2210018" y="5324400"/>
              <a:ext cx="178205" cy="17160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2816427" y="5343347"/>
              <a:ext cx="178205" cy="171602"/>
            </a:xfrm>
            <a:prstGeom prst="ellipse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2816427" y="3028243"/>
              <a:ext cx="178205" cy="171602"/>
            </a:xfrm>
            <a:prstGeom prst="ellipse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31331"/>
              </p:ext>
            </p:extLst>
          </p:nvPr>
        </p:nvGraphicFramePr>
        <p:xfrm>
          <a:off x="3527793" y="3756958"/>
          <a:ext cx="49895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수식" r:id="rId4" imgW="2374560" imgH="419040" progId="Equation.3">
                  <p:embed/>
                </p:oleObj>
              </mc:Choice>
              <mc:Fallback>
                <p:oleObj name="수식" r:id="rId4" imgW="2374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793" y="3756958"/>
                        <a:ext cx="498951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96898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3B1363C-4498-43C5-B3B1-071986DD8926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60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F61F001-EA6F-448A-98F7-1229461E59DB}" type="slidenum">
              <a:rPr lang="en-US" altLang="ko-KR" sz="1400" smtClean="0"/>
              <a:pPr eaLnBrk="1" hangingPunct="1"/>
              <a:t>7</a:t>
            </a:fld>
            <a:endParaRPr lang="en-US" altLang="ko-KR" sz="1400" dirty="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1" r="809"/>
          <a:stretch>
            <a:fillRect/>
          </a:stretch>
        </p:blipFill>
        <p:spPr bwMode="auto">
          <a:xfrm>
            <a:off x="7938" y="152400"/>
            <a:ext cx="913606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0" y="1600200"/>
            <a:ext cx="6934200" cy="5334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0" y="2438400"/>
            <a:ext cx="5410200" cy="609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0687BE7-3584-4855-8F10-9583640F7727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71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0B23EAB-E440-4E14-AE73-414680A87681}" type="slidenum">
              <a:rPr lang="en-US" altLang="ko-KR" sz="1400" smtClean="0"/>
              <a:pPr eaLnBrk="1" hangingPunct="1"/>
              <a:t>8</a:t>
            </a:fld>
            <a:endParaRPr lang="en-US" altLang="ko-KR" sz="1400" dirty="0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0"/>
            <a:ext cx="8143875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28600" y="4648200"/>
            <a:ext cx="7848600" cy="990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28600" y="6120607"/>
            <a:ext cx="467995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5562600" y="6019800"/>
            <a:ext cx="302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Convert to 8-bit unsigned integer</a:t>
            </a:r>
          </a:p>
        </p:txBody>
      </p:sp>
      <p:sp>
        <p:nvSpPr>
          <p:cNvPr id="47112" name="TextBox 9"/>
          <p:cNvSpPr txBox="1">
            <a:spLocks noChangeArrowheads="1"/>
          </p:cNvSpPr>
          <p:nvPr/>
        </p:nvSpPr>
        <p:spPr bwMode="auto">
          <a:xfrm>
            <a:off x="5257800" y="0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dirty="0" err="1">
                <a:ea typeface="맑은 고딕" panose="020B0503020000020004" pitchFamily="50" charset="-127"/>
              </a:rPr>
              <a:t>fn_add_constant.m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0ECCAB-2800-4B8F-BAE3-F143FF3B0A6E}" type="datetime1">
              <a:rPr lang="ko-KR" altLang="en-US" sz="1200" smtClean="0"/>
              <a:pPr eaLnBrk="1" hangingPunct="1"/>
              <a:t>2018-04-11</a:t>
            </a:fld>
            <a:endParaRPr lang="en-US" altLang="ko-KR" sz="1200" dirty="0" smtClean="0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9D30E4-A148-48B9-8004-331923F362A6}" type="slidenum">
              <a:rPr lang="en-US" altLang="ko-KR" sz="1400" smtClean="0"/>
              <a:pPr eaLnBrk="1" hangingPunct="1"/>
              <a:t>9</a:t>
            </a:fld>
            <a:endParaRPr lang="en-US" altLang="ko-KR" sz="1400" dirty="0" smtClean="0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07950"/>
            <a:ext cx="7081837" cy="675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914400" y="3352800"/>
            <a:ext cx="3816350" cy="15128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23027"/>
              </p:ext>
            </p:extLst>
          </p:nvPr>
        </p:nvGraphicFramePr>
        <p:xfrm>
          <a:off x="3765550" y="3333750"/>
          <a:ext cx="161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수식" r:id="rId5" imgW="1612800" imgH="190440" progId="Equation.3">
                  <p:embed/>
                </p:oleObj>
              </mc:Choice>
              <mc:Fallback>
                <p:oleObj name="수식" r:id="rId5" imgW="16128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5550" y="3333750"/>
                        <a:ext cx="1612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257800" y="0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dirty="0" err="1" smtClean="0">
                <a:ea typeface="맑은 고딕" panose="020B0503020000020004" pitchFamily="50" charset="-127"/>
              </a:rPr>
              <a:t>fn_clamping_pixel.m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1569"/>
              </p:ext>
            </p:extLst>
          </p:nvPr>
        </p:nvGraphicFramePr>
        <p:xfrm>
          <a:off x="3765550" y="3333750"/>
          <a:ext cx="161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수식" r:id="rId7" imgW="1612800" imgH="190440" progId="Equation.3">
                  <p:embed/>
                </p:oleObj>
              </mc:Choice>
              <mc:Fallback>
                <p:oleObj name="수식" r:id="rId7" imgW="16128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5550" y="3333750"/>
                        <a:ext cx="1612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11528</TotalTime>
  <Words>1433</Words>
  <Application>Microsoft Office PowerPoint</Application>
  <PresentationFormat>화면 슬라이드 쇼(4:3)</PresentationFormat>
  <Paragraphs>473</Paragraphs>
  <Slides>54</Slides>
  <Notes>44</Notes>
  <HiddenSlides>19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Blends</vt:lpstr>
      <vt:lpstr>수식</vt:lpstr>
      <vt:lpstr>Equation</vt:lpstr>
      <vt:lpstr>Bitmapped Images Part 3</vt:lpstr>
      <vt:lpstr>CONTENTS</vt:lpstr>
      <vt:lpstr>Pixel Point Processing</vt:lpstr>
      <vt:lpstr>영상의 밝기 조절</vt:lpstr>
      <vt:lpstr>영상의 밝기 조절</vt:lpstr>
      <vt:lpstr>Normalization</vt:lpstr>
      <vt:lpstr>PowerPoint 프레젠테이션</vt:lpstr>
      <vt:lpstr>PowerPoint 프레젠테이션</vt:lpstr>
      <vt:lpstr>PowerPoint 프레젠테이션</vt:lpstr>
      <vt:lpstr>PowerPoint 프레젠테이션</vt:lpstr>
      <vt:lpstr>영상 명암 대비 조절</vt:lpstr>
      <vt:lpstr>명암 대비 스트레칭  (Contrast Stretching)</vt:lpstr>
      <vt:lpstr>명암 대비 스트레칭  (Contrast Stretching)</vt:lpstr>
      <vt:lpstr>명암 변환 </vt:lpstr>
      <vt:lpstr>명암 변환 </vt:lpstr>
      <vt:lpstr>Posterize transformation  화소의 명암 값 단계수 의 축소 </vt:lpstr>
      <vt:lpstr>감마보정 : Gamma Correction</vt:lpstr>
      <vt:lpstr>More effects</vt:lpstr>
      <vt:lpstr>  </vt:lpstr>
      <vt:lpstr>  </vt:lpstr>
      <vt:lpstr>Matlab/Octave</vt:lpstr>
      <vt:lpstr>PowerPoint 프레젠테이션</vt:lpstr>
      <vt:lpstr>예) pixel * costant</vt:lpstr>
      <vt:lpstr>PowerPoint 프레젠테이션</vt:lpstr>
      <vt:lpstr>PowerPoint 프레젠테이션</vt:lpstr>
      <vt:lpstr>예) pixel / costant</vt:lpstr>
      <vt:lpstr>Pixel-based Processing 의 구현</vt:lpstr>
      <vt:lpstr>Histogram</vt:lpstr>
      <vt:lpstr>Histogram(MATLAB code)</vt:lpstr>
      <vt:lpstr>PowerPoint 프레젠테이션</vt:lpstr>
      <vt:lpstr>PowerPoint 프레젠테이션</vt:lpstr>
      <vt:lpstr>PowerPoint 프레젠테이션</vt:lpstr>
      <vt:lpstr>Histogram Equalization (히스토그램 평활화)</vt:lpstr>
      <vt:lpstr>Histogram Equalization</vt:lpstr>
      <vt:lpstr>Cumulative Histogram (누적 히스토그램)</vt:lpstr>
      <vt:lpstr>Histogram Equalization</vt:lpstr>
      <vt:lpstr>Histogram Equalization</vt:lpstr>
      <vt:lpstr>Histogram Equalization</vt:lpstr>
      <vt:lpstr>Matlab</vt:lpstr>
      <vt:lpstr>Octave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histeq in Matlab/Octave </vt:lpstr>
      <vt:lpstr>PowerPoint 프레젠테이션</vt:lpstr>
      <vt:lpstr>PowerPoint 프레젠테이션</vt:lpstr>
      <vt:lpstr>Color Image의 명암, 대비 처리</vt:lpstr>
      <vt:lpstr>CAT: Concatenate arrays</vt:lpstr>
      <vt:lpstr>과제- 제출</vt:lpstr>
      <vt:lpstr>Octave Image 관련 함수</vt:lpstr>
      <vt:lpstr>Type Conversion: 형 변환</vt:lpstr>
      <vt:lpstr>Python Pillow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user</cp:lastModifiedBy>
  <cp:revision>898</cp:revision>
  <cp:lastPrinted>2000-06-01T21:00:25Z</cp:lastPrinted>
  <dcterms:created xsi:type="dcterms:W3CDTF">1999-12-01T22:01:55Z</dcterms:created>
  <dcterms:modified xsi:type="dcterms:W3CDTF">2018-04-13T05:13:33Z</dcterms:modified>
</cp:coreProperties>
</file>