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327" r:id="rId2"/>
    <p:sldId id="263" r:id="rId3"/>
    <p:sldId id="329" r:id="rId4"/>
    <p:sldId id="339" r:id="rId5"/>
    <p:sldId id="264" r:id="rId6"/>
    <p:sldId id="285" r:id="rId7"/>
    <p:sldId id="331" r:id="rId8"/>
    <p:sldId id="330" r:id="rId9"/>
    <p:sldId id="332" r:id="rId10"/>
    <p:sldId id="333" r:id="rId11"/>
    <p:sldId id="279" r:id="rId12"/>
    <p:sldId id="280" r:id="rId13"/>
    <p:sldId id="281" r:id="rId14"/>
    <p:sldId id="282" r:id="rId15"/>
    <p:sldId id="303" r:id="rId16"/>
    <p:sldId id="283" r:id="rId17"/>
    <p:sldId id="258" r:id="rId18"/>
    <p:sldId id="286" r:id="rId19"/>
    <p:sldId id="259" r:id="rId20"/>
    <p:sldId id="304" r:id="rId21"/>
    <p:sldId id="257" r:id="rId22"/>
    <p:sldId id="334" r:id="rId23"/>
    <p:sldId id="288" r:id="rId24"/>
    <p:sldId id="340" r:id="rId25"/>
    <p:sldId id="341" r:id="rId26"/>
    <p:sldId id="342" r:id="rId27"/>
    <p:sldId id="343" r:id="rId28"/>
    <p:sldId id="265" r:id="rId29"/>
    <p:sldId id="344" r:id="rId30"/>
    <p:sldId id="345" r:id="rId31"/>
    <p:sldId id="287" r:id="rId32"/>
    <p:sldId id="346" r:id="rId33"/>
    <p:sldId id="305" r:id="rId34"/>
    <p:sldId id="306" r:id="rId35"/>
    <p:sldId id="307" r:id="rId36"/>
    <p:sldId id="308" r:id="rId37"/>
    <p:sldId id="309" r:id="rId38"/>
    <p:sldId id="310" r:id="rId39"/>
    <p:sldId id="347" r:id="rId40"/>
    <p:sldId id="338" r:id="rId41"/>
    <p:sldId id="337" r:id="rId42"/>
    <p:sldId id="289" r:id="rId43"/>
    <p:sldId id="290" r:id="rId44"/>
    <p:sldId id="335" r:id="rId45"/>
    <p:sldId id="328" r:id="rId46"/>
  </p:sldIdLst>
  <p:sldSz cx="13716000" cy="914400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-378" y="-96"/>
      </p:cViewPr>
      <p:guideLst>
        <p:guide orient="horz" pos="1527"/>
        <p:guide pos="19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</a:defRPr>
            </a:lvl1pPr>
          </a:lstStyle>
          <a:p>
            <a:fld id="{099D7087-B4D8-4E67-A974-1C4634F4EE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781050" y="688975"/>
            <a:ext cx="52625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</a:defRPr>
            </a:lvl1pPr>
          </a:lstStyle>
          <a:p>
            <a:fld id="{D85F2307-3D02-499F-A7ED-5480735EB8D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0B471E-478C-4991-AC16-A9DEB8FC6CDA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7C4977-728B-45F9-B20C-A3D9692E5730}" type="slidenum">
              <a:rPr lang="en-US"/>
              <a:pPr/>
              <a:t>11</a:t>
            </a:fld>
            <a:endParaRPr lang="en-US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8D63A2-4AEF-4079-B7DF-B42D51AE0654}" type="slidenum">
              <a:rPr lang="en-US"/>
              <a:pPr/>
              <a:t>12</a:t>
            </a:fld>
            <a:endParaRPr lang="en-US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8D1AB8-CAF1-4FE0-B4CC-5DBBC0D0DFB7}" type="slidenum">
              <a:rPr lang="en-US"/>
              <a:pPr/>
              <a:t>13</a:t>
            </a:fld>
            <a:endParaRPr lang="en-US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43069-D27F-4691-8F2C-D321469708DB}" type="slidenum">
              <a:rPr lang="en-US"/>
              <a:pPr/>
              <a:t>14</a:t>
            </a:fld>
            <a:endParaRPr lang="en-US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E80825-B5A0-4037-8C12-BAE4103C8A0F}" type="slidenum">
              <a:rPr lang="en-US"/>
              <a:pPr/>
              <a:t>15</a:t>
            </a:fld>
            <a:endParaRPr lang="en-US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6361F1-049D-45B8-A0FB-8C7EEF10C160}" type="slidenum">
              <a:rPr lang="en-US"/>
              <a:pPr/>
              <a:t>16</a:t>
            </a:fld>
            <a:endParaRPr lang="en-US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F6D760-CD02-4864-AAFC-7F3AFC03EFCA}" type="slidenum">
              <a:rPr lang="en-US"/>
              <a:pPr/>
              <a:t>17</a:t>
            </a:fld>
            <a:endParaRPr lang="en-US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768518-CD41-450A-BB28-CDF7AF27499C}" type="slidenum">
              <a:rPr lang="en-US"/>
              <a:pPr/>
              <a:t>18</a:t>
            </a:fld>
            <a:endParaRPr lang="en-US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54BDB6-9C64-488B-A95E-48B742ADD9DF}" type="slidenum">
              <a:rPr lang="en-US"/>
              <a:pPr/>
              <a:t>19</a:t>
            </a:fld>
            <a:endParaRPr lang="en-US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F0C747-5A66-4C35-A609-CC45ED79BC44}" type="slidenum">
              <a:rPr lang="en-US"/>
              <a:pPr/>
              <a:t>20</a:t>
            </a:fld>
            <a:endParaRPr lang="en-US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BAB4E1-C066-4B86-8FF8-4769ACAA51DF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632FED-9318-4CEB-BC0D-DB2D8F80B5E5}" type="slidenum">
              <a:rPr lang="en-US"/>
              <a:pPr/>
              <a:t>21</a:t>
            </a:fld>
            <a:endParaRPr lang="en-US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C05C91-6D4E-40D2-8983-93D0185512EB}" type="slidenum">
              <a:rPr lang="en-US"/>
              <a:pPr/>
              <a:t>23</a:t>
            </a:fld>
            <a:endParaRPr lang="en-US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6B580E-B110-4641-B402-F8410777DC9C}" type="slidenum">
              <a:rPr lang="en-US"/>
              <a:pPr/>
              <a:t>28</a:t>
            </a:fld>
            <a:endParaRPr lang="en-US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A5539-FB78-481D-8F59-E25860CD1FFF}" type="slidenum">
              <a:rPr lang="en-US"/>
              <a:pPr/>
              <a:t>31</a:t>
            </a:fld>
            <a:endParaRPr lang="en-US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EBD5DC-9506-4F27-87C5-88F8866DFF1F}" type="slidenum">
              <a:rPr lang="en-US"/>
              <a:pPr/>
              <a:t>32</a:t>
            </a:fld>
            <a:endParaRPr lang="en-US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C60873-2DB3-4B5C-AD7C-C4B66F91A951}" type="slidenum">
              <a:rPr lang="en-US"/>
              <a:pPr/>
              <a:t>33</a:t>
            </a:fld>
            <a:endParaRPr lang="en-US"/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F82C99-3457-413E-AF0D-4286997C47E7}" type="slidenum">
              <a:rPr lang="en-US"/>
              <a:pPr/>
              <a:t>34</a:t>
            </a:fld>
            <a:endParaRPr lang="en-US"/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605FD-7322-4987-97A4-46A1E5B2690F}" type="slidenum">
              <a:rPr lang="en-US"/>
              <a:pPr/>
              <a:t>35</a:t>
            </a:fld>
            <a:endParaRPr lang="en-US"/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09994-1BDE-485B-9276-B549AB3476C8}" type="slidenum">
              <a:rPr lang="en-US"/>
              <a:pPr/>
              <a:t>36</a:t>
            </a:fld>
            <a:endParaRPr lang="en-US"/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626CE1-23F0-44BB-BD32-5ADAEB21D9D2}" type="slidenum">
              <a:rPr lang="en-US"/>
              <a:pPr/>
              <a:t>37</a:t>
            </a:fld>
            <a:endParaRPr lang="en-US"/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57D5C5-F3D0-4C78-B958-10CBC2C80709}" type="slidenum">
              <a:rPr lang="en-US"/>
              <a:pPr/>
              <a:t>38</a:t>
            </a:fld>
            <a:endParaRPr lang="en-US"/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892" tIns="45445" rIns="90892" bIns="45445" anchor="b"/>
          <a:lstStyle/>
          <a:p>
            <a:pPr algn="r" defTabSz="908050"/>
            <a:fld id="{5CAA3D92-F580-4216-8C04-67C3576E9B9B}" type="slidenum">
              <a:rPr lang="en-US" sz="1200">
                <a:latin typeface="Helvetica" charset="0"/>
              </a:rPr>
              <a:pPr algn="r" defTabSz="908050"/>
              <a:t>40</a:t>
            </a:fld>
            <a:endParaRPr lang="en-US" sz="1200">
              <a:latin typeface="Helvetica" charset="0"/>
            </a:endParaRPr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42636B-EF08-4DB2-B6CC-0110BCB4FA14}" type="slidenum">
              <a:rPr lang="en-US"/>
              <a:pPr/>
              <a:t>42</a:t>
            </a:fld>
            <a:endParaRPr lang="en-US"/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5E78D1-8376-4967-934C-9A7A5E911C59}" type="slidenum">
              <a:rPr lang="en-US"/>
              <a:pPr/>
              <a:t>43</a:t>
            </a:fld>
            <a:endParaRPr lang="en-US"/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15B22-8EE2-4F96-B49F-F1746FC1E309}" type="slidenum">
              <a:rPr lang="en-US"/>
              <a:pPr/>
              <a:t>45</a:t>
            </a:fld>
            <a:endParaRPr lang="en-US"/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38F00-A7C9-41F1-9F48-12BD35D964C2}" type="slidenum">
              <a:rPr lang="en-US"/>
              <a:pPr/>
              <a:t>5</a:t>
            </a:fld>
            <a:endParaRPr lang="en-US"/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61A843-A3D6-4026-AF41-F9DB4366038B}" type="slidenum">
              <a:rPr lang="en-US"/>
              <a:pPr/>
              <a:t>6</a:t>
            </a:fld>
            <a:endParaRPr lang="en-US"/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647238" y="8818563"/>
            <a:ext cx="406876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36861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Operating System Concepts – 8</a:t>
            </a:r>
            <a:r>
              <a:rPr lang="en-US" sz="14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54638"/>
            <a:ext cx="3505200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6403975" y="8818563"/>
            <a:ext cx="6318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4.</a:t>
            </a:r>
            <a:fld id="{1D2BBA59-132A-4C4C-8F11-BA90418171D4}" type="slidenum">
              <a:rPr lang="en-US" sz="14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4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279400" y="8828088"/>
            <a:ext cx="36861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Operating System Concepts – 8</a:t>
            </a:r>
            <a:r>
              <a:rPr lang="en-US" sz="14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9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Chapter 4:  Threads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014413" y="3952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Parallel Execution on a </a:t>
            </a:r>
            <a:br>
              <a:rPr lang="en-US" sz="4000" smtClean="0"/>
            </a:br>
            <a:r>
              <a:rPr lang="en-US" sz="4000" smtClean="0"/>
              <a:t>Multicore System</a:t>
            </a:r>
          </a:p>
        </p:txBody>
      </p:sp>
      <p:pic>
        <p:nvPicPr>
          <p:cNvPr id="32771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1250" y="3206750"/>
            <a:ext cx="9147175" cy="284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User Threads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Thread management done by user-level threads library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Three primary thread libraries:</a:t>
            </a:r>
          </a:p>
          <a:p>
            <a:pPr lvl="1"/>
            <a:r>
              <a:rPr lang="en-US" smtClean="0"/>
              <a:t> POSIX </a:t>
            </a:r>
            <a:r>
              <a:rPr lang="en-US" b="1" smtClean="0">
                <a:solidFill>
                  <a:srgbClr val="3366FF"/>
                </a:solidFill>
              </a:rPr>
              <a:t>Pthreads</a:t>
            </a:r>
            <a:endParaRPr lang="en-US" b="1" i="1" smtClean="0">
              <a:solidFill>
                <a:srgbClr val="3366FF"/>
              </a:solidFill>
            </a:endParaRPr>
          </a:p>
          <a:p>
            <a:pPr lvl="1"/>
            <a:r>
              <a:rPr lang="en-US" smtClean="0"/>
              <a:t> Win32 threads</a:t>
            </a:r>
          </a:p>
          <a:p>
            <a:pPr lvl="1"/>
            <a:r>
              <a:rPr lang="en-US" smtClean="0"/>
              <a:t> Java threads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Kernel Threads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Supported by the Kernel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Windows XP/2000</a:t>
            </a:r>
          </a:p>
          <a:p>
            <a:pPr lvl="1"/>
            <a:r>
              <a:rPr lang="en-US" smtClean="0"/>
              <a:t>Solaris</a:t>
            </a:r>
          </a:p>
          <a:p>
            <a:pPr lvl="1"/>
            <a:r>
              <a:rPr lang="en-US" smtClean="0"/>
              <a:t>Linux</a:t>
            </a:r>
          </a:p>
          <a:p>
            <a:pPr lvl="1"/>
            <a:r>
              <a:rPr lang="en-US" smtClean="0"/>
              <a:t>Tru64 UNIX</a:t>
            </a:r>
          </a:p>
          <a:p>
            <a:pPr lvl="1"/>
            <a:r>
              <a:rPr lang="en-US" smtClean="0"/>
              <a:t>Mac OS 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Multithreading Models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Many-to-One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One-to-One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Many-to-Many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Many-to-One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Many user-level threads mapped to single kernel thread</a:t>
            </a:r>
          </a:p>
          <a:p>
            <a:endParaRPr lang="en-US" smtClean="0"/>
          </a:p>
          <a:p>
            <a:r>
              <a:rPr lang="en-US" smtClean="0"/>
              <a:t>Examples: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Solaris Green Threads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GNU Portable Threads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Many-to-One Model</a:t>
            </a:r>
          </a:p>
        </p:txBody>
      </p:sp>
      <p:pic>
        <p:nvPicPr>
          <p:cNvPr id="43011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4213" y="1522413"/>
            <a:ext cx="7915275" cy="694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One-to-One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Each user-level thread maps to kernel thread</a:t>
            </a:r>
          </a:p>
          <a:p>
            <a:endParaRPr lang="en-US" smtClean="0"/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Windows NT/XP/2000</a:t>
            </a:r>
          </a:p>
          <a:p>
            <a:pPr lvl="1"/>
            <a:r>
              <a:rPr lang="en-US" smtClean="0"/>
              <a:t>Linux</a:t>
            </a:r>
          </a:p>
          <a:p>
            <a:pPr lvl="1"/>
            <a:r>
              <a:rPr lang="en-US" smtClean="0"/>
              <a:t>Solaris 9 and later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One-to-one Model</a:t>
            </a:r>
          </a:p>
        </p:txBody>
      </p:sp>
      <p:pic>
        <p:nvPicPr>
          <p:cNvPr id="47107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9988" y="2678113"/>
            <a:ext cx="11607800" cy="39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Many-to-Many Model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2100263"/>
            <a:ext cx="11550650" cy="5926137"/>
          </a:xfrm>
        </p:spPr>
        <p:txBody>
          <a:bodyPr/>
          <a:lstStyle/>
          <a:p>
            <a:r>
              <a:rPr lang="en-US" smtClean="0"/>
              <a:t>Allows many user level threads to be mapped to many kernel threads</a:t>
            </a:r>
          </a:p>
          <a:p>
            <a:endParaRPr lang="en-US" smtClean="0"/>
          </a:p>
          <a:p>
            <a:r>
              <a:rPr lang="en-US" smtClean="0"/>
              <a:t>Allows the  operating system to create a sufficient number of kernel threads</a:t>
            </a:r>
          </a:p>
          <a:p>
            <a:endParaRPr lang="en-US" smtClean="0"/>
          </a:p>
          <a:p>
            <a:r>
              <a:rPr lang="en-US" smtClean="0"/>
              <a:t>Solaris prior to version 9</a:t>
            </a:r>
          </a:p>
          <a:p>
            <a:endParaRPr lang="en-US" smtClean="0"/>
          </a:p>
          <a:p>
            <a:r>
              <a:rPr lang="en-US" smtClean="0"/>
              <a:t>Windows NT/2000 with the </a:t>
            </a:r>
            <a:r>
              <a:rPr lang="en-US" i="1" smtClean="0"/>
              <a:t>ThreadFiber</a:t>
            </a:r>
            <a:r>
              <a:rPr lang="en-US" smtClean="0"/>
              <a:t> package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Many-to-Many Model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2625" y="1792288"/>
            <a:ext cx="7729538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4: Threads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  <a:p>
            <a:r>
              <a:rPr lang="en-US" smtClean="0"/>
              <a:t>Multithreading Models</a:t>
            </a:r>
          </a:p>
          <a:p>
            <a:r>
              <a:rPr lang="en-US" smtClean="0"/>
              <a:t>Thread Libraries</a:t>
            </a:r>
          </a:p>
          <a:p>
            <a:r>
              <a:rPr lang="en-US" smtClean="0"/>
              <a:t>Threading Issues</a:t>
            </a:r>
          </a:p>
          <a:p>
            <a:r>
              <a:rPr lang="en-US" smtClean="0"/>
              <a:t>Operating System Examples</a:t>
            </a:r>
          </a:p>
          <a:p>
            <a:r>
              <a:rPr lang="en-US" smtClean="0"/>
              <a:t>Windows XP Threads</a:t>
            </a:r>
          </a:p>
          <a:p>
            <a:r>
              <a:rPr lang="en-US" smtClean="0"/>
              <a:t>Linux Threads</a:t>
            </a:r>
          </a:p>
          <a:p>
            <a:pPr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Two-level Model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30400"/>
            <a:ext cx="11283950" cy="5942013"/>
          </a:xfrm>
        </p:spPr>
        <p:txBody>
          <a:bodyPr/>
          <a:lstStyle/>
          <a:p>
            <a:r>
              <a:rPr lang="en-US" smtClean="0"/>
              <a:t>Similar to M:M, except that it allows a user thread to be </a:t>
            </a:r>
            <a:r>
              <a:rPr lang="en-US" b="1" smtClean="0"/>
              <a:t>bound</a:t>
            </a:r>
            <a:r>
              <a:rPr lang="en-US" smtClean="0"/>
              <a:t> to kernel thread</a:t>
            </a:r>
          </a:p>
          <a:p>
            <a:endParaRPr lang="en-US" smtClean="0"/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IRIX</a:t>
            </a:r>
          </a:p>
          <a:p>
            <a:pPr lvl="1"/>
            <a:r>
              <a:rPr lang="en-US" smtClean="0"/>
              <a:t>HP-UX</a:t>
            </a:r>
          </a:p>
          <a:p>
            <a:pPr lvl="1"/>
            <a:r>
              <a:rPr lang="en-US" smtClean="0"/>
              <a:t>Tru64 UNIX</a:t>
            </a:r>
          </a:p>
          <a:p>
            <a:pPr lvl="1"/>
            <a:r>
              <a:rPr lang="en-US" smtClean="0"/>
              <a:t>Solaris 8 and earlier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Two-level Model</a:t>
            </a:r>
          </a:p>
        </p:txBody>
      </p:sp>
      <p:pic>
        <p:nvPicPr>
          <p:cNvPr id="55299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6963" y="2108200"/>
            <a:ext cx="891381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Libraries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309350" cy="6040438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Thread library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provides programmer with API for creating and managing threads</a:t>
            </a:r>
          </a:p>
          <a:p>
            <a:endParaRPr lang="en-US" smtClean="0"/>
          </a:p>
          <a:p>
            <a:r>
              <a:rPr lang="en-US" smtClean="0"/>
              <a:t>Two primary ways of implementing</a:t>
            </a:r>
          </a:p>
          <a:p>
            <a:pPr lvl="1"/>
            <a:r>
              <a:rPr lang="en-US" smtClean="0"/>
              <a:t>Library entirely in user space</a:t>
            </a:r>
          </a:p>
          <a:p>
            <a:pPr lvl="1"/>
            <a:r>
              <a:rPr lang="en-US" smtClean="0"/>
              <a:t>Kernel-level library supported by the 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Pthreads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39513" cy="5954713"/>
          </a:xfrm>
        </p:spPr>
        <p:txBody>
          <a:bodyPr/>
          <a:lstStyle/>
          <a:p>
            <a:r>
              <a:rPr lang="en-US" smtClean="0"/>
              <a:t>May be provided either as user-level or kernel-level</a:t>
            </a:r>
          </a:p>
          <a:p>
            <a:endParaRPr lang="en-US" smtClean="0"/>
          </a:p>
          <a:p>
            <a:r>
              <a:rPr lang="en-US" smtClean="0"/>
              <a:t>A POSIX standard (IEEE 1003.1c) API for thread creation and synchronization</a:t>
            </a:r>
          </a:p>
          <a:p>
            <a:endParaRPr lang="en-US" smtClean="0"/>
          </a:p>
          <a:p>
            <a:r>
              <a:rPr lang="en-US" smtClean="0"/>
              <a:t>API specifies behavior of the thread library, implementation is up to development of the library</a:t>
            </a:r>
          </a:p>
          <a:p>
            <a:endParaRPr lang="en-US" smtClean="0"/>
          </a:p>
          <a:p>
            <a:r>
              <a:rPr lang="en-US" smtClean="0"/>
              <a:t>Common in UNIX operating systems (Solaris, Linux, Mac OS X)</a:t>
            </a:r>
          </a:p>
          <a:p>
            <a:pPr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Pthreads Example</a:t>
            </a:r>
          </a:p>
        </p:txBody>
      </p:sp>
      <p:pic>
        <p:nvPicPr>
          <p:cNvPr id="61443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4388" y="1771650"/>
            <a:ext cx="10423525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Pthreads Example (Cont.)</a:t>
            </a:r>
          </a:p>
        </p:txBody>
      </p:sp>
      <p:pic>
        <p:nvPicPr>
          <p:cNvPr id="6246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5675" y="1566863"/>
            <a:ext cx="9631363" cy="624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Win32 API  Multithreaded C Program</a:t>
            </a:r>
          </a:p>
        </p:txBody>
      </p:sp>
      <p:pic>
        <p:nvPicPr>
          <p:cNvPr id="6349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0" y="1152525"/>
            <a:ext cx="8456613" cy="72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582613" y="369888"/>
            <a:ext cx="12344400" cy="768350"/>
          </a:xfrm>
        </p:spPr>
        <p:txBody>
          <a:bodyPr/>
          <a:lstStyle/>
          <a:p>
            <a:r>
              <a:rPr lang="en-US" sz="4000" smtClean="0"/>
              <a:t>Win32 API  Multithreaded C Program (Cont.)</a:t>
            </a:r>
          </a:p>
        </p:txBody>
      </p:sp>
      <p:pic>
        <p:nvPicPr>
          <p:cNvPr id="6451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1384300"/>
            <a:ext cx="9263062" cy="605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Threads</a:t>
            </a:r>
          </a:p>
        </p:txBody>
      </p:sp>
      <p:sp>
        <p:nvSpPr>
          <p:cNvPr id="655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17613" y="1643063"/>
            <a:ext cx="10545762" cy="4130675"/>
          </a:xfrm>
        </p:spPr>
        <p:txBody>
          <a:bodyPr/>
          <a:lstStyle/>
          <a:p>
            <a:r>
              <a:rPr lang="en-US" smtClean="0"/>
              <a:t>Java threads are managed by the JVM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smtClean="0"/>
              <a:t>Typically implemented using the threads model provided by underlying OS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smtClean="0"/>
              <a:t>Java threads may be created by:</a:t>
            </a:r>
            <a:br>
              <a:rPr lang="en-US" smtClean="0"/>
            </a:br>
            <a:endParaRPr lang="en-US" smtClean="0"/>
          </a:p>
          <a:p>
            <a:pPr lvl="1"/>
            <a:r>
              <a:rPr lang="en-US" smtClean="0"/>
              <a:t>Extending Thread class</a:t>
            </a:r>
          </a:p>
          <a:p>
            <a:pPr lvl="1"/>
            <a:r>
              <a:rPr lang="en-US" smtClean="0"/>
              <a:t>Implementing the Runnable interface</a:t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Multithreaded Program</a:t>
            </a:r>
          </a:p>
        </p:txBody>
      </p:sp>
      <p:pic>
        <p:nvPicPr>
          <p:cNvPr id="6758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8788" y="1201738"/>
            <a:ext cx="8002587" cy="698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453813" cy="6040438"/>
          </a:xfrm>
        </p:spPr>
        <p:txBody>
          <a:bodyPr/>
          <a:lstStyle/>
          <a:p>
            <a:r>
              <a:rPr lang="en-US" smtClean="0"/>
              <a:t>To introduce the notion of a thread — a fundamental unit of CPU utilization that forms the basis of multithreaded computer systems</a:t>
            </a:r>
          </a:p>
          <a:p>
            <a:endParaRPr lang="en-US" smtClean="0"/>
          </a:p>
          <a:p>
            <a:r>
              <a:rPr lang="en-US" smtClean="0"/>
              <a:t>To discuss the APIs for the Pthreads, Win32, and Java thread libraries</a:t>
            </a:r>
          </a:p>
          <a:p>
            <a:endParaRPr lang="en-US" smtClean="0"/>
          </a:p>
          <a:p>
            <a:r>
              <a:rPr lang="en-US" smtClean="0"/>
              <a:t>To examine issues related to multithreaded programming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Multithreaded Program (Cont.)</a:t>
            </a:r>
          </a:p>
        </p:txBody>
      </p:sp>
      <p:pic>
        <p:nvPicPr>
          <p:cNvPr id="68611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9600" y="1444625"/>
            <a:ext cx="10139363" cy="636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Threading Issues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375" y="1981200"/>
            <a:ext cx="11026775" cy="5976938"/>
          </a:xfrm>
        </p:spPr>
        <p:txBody>
          <a:bodyPr/>
          <a:lstStyle/>
          <a:p>
            <a:r>
              <a:rPr lang="en-US" smtClean="0"/>
              <a:t>Semantics of </a:t>
            </a:r>
            <a:r>
              <a:rPr lang="en-US" b="1" smtClean="0"/>
              <a:t>fork()</a:t>
            </a:r>
            <a:r>
              <a:rPr lang="en-US" smtClean="0"/>
              <a:t> and </a:t>
            </a:r>
            <a:r>
              <a:rPr lang="en-US" b="1" smtClean="0"/>
              <a:t>exec()</a:t>
            </a:r>
            <a:r>
              <a:rPr lang="en-US" smtClean="0"/>
              <a:t> system calls</a:t>
            </a:r>
          </a:p>
          <a:p>
            <a:endParaRPr lang="en-US" sz="1100" smtClean="0"/>
          </a:p>
          <a:p>
            <a:r>
              <a:rPr lang="en-US" b="1" smtClean="0">
                <a:solidFill>
                  <a:srgbClr val="3366FF"/>
                </a:solidFill>
              </a:rPr>
              <a:t>Thread cancellation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of </a:t>
            </a:r>
            <a:r>
              <a:rPr lang="en-US" b="1" smtClean="0">
                <a:solidFill>
                  <a:srgbClr val="3366FF"/>
                </a:solidFill>
              </a:rPr>
              <a:t>target thread</a:t>
            </a:r>
          </a:p>
          <a:p>
            <a:pPr lvl="1"/>
            <a:r>
              <a:rPr lang="en-US" smtClean="0"/>
              <a:t>Asynchronous or deferred</a:t>
            </a:r>
          </a:p>
          <a:p>
            <a:pPr lvl="1"/>
            <a:endParaRPr lang="en-US" sz="1100" smtClean="0"/>
          </a:p>
          <a:p>
            <a:r>
              <a:rPr lang="en-US" b="1" smtClean="0">
                <a:solidFill>
                  <a:srgbClr val="3366FF"/>
                </a:solidFill>
              </a:rPr>
              <a:t>Signal </a:t>
            </a:r>
            <a:r>
              <a:rPr lang="en-US" smtClean="0"/>
              <a:t>handling</a:t>
            </a:r>
          </a:p>
          <a:p>
            <a:pPr lvl="1"/>
            <a:r>
              <a:rPr lang="en-US" smtClean="0"/>
              <a:t>Synchronous and asynchronous</a:t>
            </a:r>
          </a:p>
          <a:p>
            <a:pPr lvl="1">
              <a:buFont typeface="Monotype Sorts" charset="2"/>
              <a:buNone/>
            </a:pPr>
            <a:endParaRPr lang="en-US" sz="110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Threading Issues (Cont.)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9088" y="1958975"/>
            <a:ext cx="11028362" cy="5976938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sz="1100" smtClean="0"/>
          </a:p>
          <a:p>
            <a:r>
              <a:rPr lang="en-US" b="1" smtClean="0">
                <a:solidFill>
                  <a:srgbClr val="3366FF"/>
                </a:solidFill>
              </a:rPr>
              <a:t>Thread pools</a:t>
            </a:r>
          </a:p>
          <a:p>
            <a:r>
              <a:rPr lang="en-US" b="1" smtClean="0">
                <a:solidFill>
                  <a:srgbClr val="3366FF"/>
                </a:solidFill>
              </a:rPr>
              <a:t>Thread-specific data</a:t>
            </a:r>
          </a:p>
          <a:p>
            <a:pPr marL="979488" lvl="2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mtClean="0"/>
              <a:t>Create Facility needed for data private to thread</a:t>
            </a:r>
            <a:endParaRPr lang="en-US" sz="1100" b="1" smtClean="0">
              <a:solidFill>
                <a:srgbClr val="3366FF"/>
              </a:solidFill>
            </a:endParaRPr>
          </a:p>
          <a:p>
            <a:r>
              <a:rPr lang="en-US" b="1" smtClean="0">
                <a:solidFill>
                  <a:srgbClr val="3366FF"/>
                </a:solidFill>
              </a:rPr>
              <a:t>Scheduler activations</a:t>
            </a:r>
          </a:p>
          <a:p>
            <a:pPr>
              <a:buFont typeface="Monotype Sorts" charset="2"/>
              <a:buNone/>
            </a:pPr>
            <a:endParaRPr lang="en-US" b="1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69888"/>
            <a:ext cx="11353800" cy="768350"/>
          </a:xfrm>
        </p:spPr>
        <p:txBody>
          <a:bodyPr/>
          <a:lstStyle/>
          <a:p>
            <a:pPr eaLnBrk="1" hangingPunct="1"/>
            <a:r>
              <a:rPr lang="en-US" smtClean="0"/>
              <a:t>Semantics of fork() and exec()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Does </a:t>
            </a:r>
            <a:r>
              <a:rPr lang="en-US" b="1" smtClean="0"/>
              <a:t>fork()</a:t>
            </a:r>
            <a:r>
              <a:rPr lang="en-US" smtClean="0"/>
              <a:t> duplicate only the calling thread or all threads?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22425" y="369888"/>
            <a:ext cx="11407775" cy="768350"/>
          </a:xfrm>
        </p:spPr>
        <p:txBody>
          <a:bodyPr/>
          <a:lstStyle/>
          <a:p>
            <a:pPr eaLnBrk="1" hangingPunct="1"/>
            <a:r>
              <a:rPr lang="en-US" smtClean="0"/>
              <a:t>Thread Cancellation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12938"/>
            <a:ext cx="11107738" cy="5908675"/>
          </a:xfrm>
        </p:spPr>
        <p:txBody>
          <a:bodyPr/>
          <a:lstStyle/>
          <a:p>
            <a:r>
              <a:rPr lang="en-US" smtClean="0"/>
              <a:t>Terminating a thread before it has finished</a:t>
            </a:r>
          </a:p>
          <a:p>
            <a:endParaRPr lang="en-US" smtClean="0"/>
          </a:p>
          <a:p>
            <a:r>
              <a:rPr lang="en-US" smtClean="0"/>
              <a:t>Two general approaches:</a:t>
            </a:r>
          </a:p>
          <a:p>
            <a:pPr lvl="1"/>
            <a:r>
              <a:rPr lang="en-US" b="1" smtClean="0"/>
              <a:t>Asynchronous cancellation</a:t>
            </a:r>
            <a:r>
              <a:rPr lang="en-US" smtClean="0"/>
              <a:t> terminates the target thread immediately.</a:t>
            </a:r>
          </a:p>
          <a:p>
            <a:pPr lvl="1"/>
            <a:r>
              <a:rPr lang="en-US" b="1" smtClean="0"/>
              <a:t>Deferred cancellation</a:t>
            </a:r>
            <a:r>
              <a:rPr lang="en-US" smtClean="0"/>
              <a:t> allows the target thread to periodically check if it should be cancelled.</a:t>
            </a:r>
          </a:p>
          <a:p>
            <a:pPr lvl="1">
              <a:buFont typeface="Monotype Sorts" charset="2"/>
              <a:buNone/>
            </a:pPr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69888"/>
            <a:ext cx="11277600" cy="768350"/>
          </a:xfrm>
        </p:spPr>
        <p:txBody>
          <a:bodyPr/>
          <a:lstStyle/>
          <a:p>
            <a:pPr eaLnBrk="1" hangingPunct="1"/>
            <a:r>
              <a:rPr lang="en-US" smtClean="0"/>
              <a:t>Signal Handling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862138"/>
            <a:ext cx="11441113" cy="6540500"/>
          </a:xfrm>
        </p:spPr>
        <p:txBody>
          <a:bodyPr/>
          <a:lstStyle/>
          <a:p>
            <a:pPr marL="542925" indent="-542925"/>
            <a:r>
              <a:rPr lang="en-US" smtClean="0"/>
              <a:t>Signals are used in UNIX systems to notify a process that a particular event has occurred.</a:t>
            </a:r>
          </a:p>
          <a:p>
            <a:pPr marL="542925" indent="-542925"/>
            <a:endParaRPr lang="en-US" sz="1100" smtClean="0"/>
          </a:p>
          <a:p>
            <a:pPr marL="542925" indent="-542925"/>
            <a:r>
              <a:rPr lang="en-US" smtClean="0"/>
              <a:t>A </a:t>
            </a:r>
            <a:r>
              <a:rPr lang="en-US" b="1" smtClean="0">
                <a:solidFill>
                  <a:srgbClr val="3366FF"/>
                </a:solidFill>
              </a:rPr>
              <a:t>signal handler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is used to process signals</a:t>
            </a:r>
          </a:p>
          <a:p>
            <a:pPr marL="1141413" lvl="1" indent="-488950">
              <a:buFont typeface="Webdings" charset="2"/>
              <a:buAutoNum type="arabicPeriod"/>
            </a:pPr>
            <a:r>
              <a:rPr lang="en-US" smtClean="0"/>
              <a:t>Signal is generated by particular event</a:t>
            </a:r>
          </a:p>
          <a:p>
            <a:pPr marL="1141413" lvl="1" indent="-488950">
              <a:buFont typeface="Webdings" charset="2"/>
              <a:buAutoNum type="arabicPeriod"/>
            </a:pPr>
            <a:r>
              <a:rPr lang="en-US" smtClean="0"/>
              <a:t>Signal is delivered to a process</a:t>
            </a:r>
          </a:p>
          <a:p>
            <a:pPr marL="1141413" lvl="1" indent="-488950">
              <a:buFont typeface="Webdings" charset="2"/>
              <a:buAutoNum type="arabicPeriod"/>
            </a:pPr>
            <a:r>
              <a:rPr lang="en-US" smtClean="0"/>
              <a:t>Signal is handled</a:t>
            </a:r>
          </a:p>
          <a:p>
            <a:pPr marL="1141413" lvl="1" indent="-488950">
              <a:buFont typeface="Webdings" charset="2"/>
              <a:buAutoNum type="arabicPeriod"/>
            </a:pPr>
            <a:endParaRPr lang="en-US" sz="1100" smtClean="0"/>
          </a:p>
          <a:p>
            <a:pPr marL="542925" indent="-542925"/>
            <a:r>
              <a:rPr lang="en-US" smtClean="0"/>
              <a:t>Options:</a:t>
            </a:r>
          </a:p>
          <a:p>
            <a:pPr marL="1141413" lvl="1" indent="-488950"/>
            <a:r>
              <a:rPr lang="en-US" smtClean="0"/>
              <a:t>Deliver the signal to the thread to which the signal applies</a:t>
            </a:r>
          </a:p>
          <a:p>
            <a:pPr marL="1141413" lvl="1" indent="-488950"/>
            <a:r>
              <a:rPr lang="en-US" smtClean="0"/>
              <a:t>Deliver the signal to every thread in the process</a:t>
            </a:r>
          </a:p>
          <a:p>
            <a:pPr marL="1141413" lvl="1" indent="-488950"/>
            <a:r>
              <a:rPr lang="en-US" smtClean="0"/>
              <a:t>Deliver the signal to certain threads in the process</a:t>
            </a:r>
          </a:p>
          <a:p>
            <a:pPr marL="1141413" lvl="1" indent="-488950"/>
            <a:r>
              <a:rPr lang="en-US" smtClean="0"/>
              <a:t>Assign a specific thread to receive all signals for the process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Pools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47463" cy="5970588"/>
          </a:xfrm>
        </p:spPr>
        <p:txBody>
          <a:bodyPr/>
          <a:lstStyle/>
          <a:p>
            <a:r>
              <a:rPr lang="en-US" smtClean="0"/>
              <a:t>Create a number of threads in a pool where they await work</a:t>
            </a:r>
          </a:p>
          <a:p>
            <a:endParaRPr lang="en-US" smtClean="0"/>
          </a:p>
          <a:p>
            <a:r>
              <a:rPr lang="en-US" smtClean="0"/>
              <a:t>Advantages:</a:t>
            </a:r>
          </a:p>
          <a:p>
            <a:pPr lvl="1"/>
            <a:r>
              <a:rPr lang="en-US" smtClean="0"/>
              <a:t>Usually slightly faster to service a request with an existing thread than create a new thread</a:t>
            </a:r>
          </a:p>
          <a:p>
            <a:pPr lvl="1"/>
            <a:r>
              <a:rPr lang="en-US" smtClean="0"/>
              <a:t>Allows the number of threads in the application(s) to be bound to the size of the pool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Specific Data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80813" cy="5970588"/>
          </a:xfrm>
        </p:spPr>
        <p:txBody>
          <a:bodyPr/>
          <a:lstStyle/>
          <a:p>
            <a:r>
              <a:rPr lang="en-US" smtClean="0"/>
              <a:t>Allows each thread to have its own copy of data</a:t>
            </a:r>
          </a:p>
          <a:p>
            <a:endParaRPr lang="en-US" smtClean="0"/>
          </a:p>
          <a:p>
            <a:r>
              <a:rPr lang="en-US" smtClean="0"/>
              <a:t>Useful when you do not have control over the thread creation process (i.e., when using a thread pool)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Scheduler Activations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04575" cy="5989638"/>
          </a:xfrm>
        </p:spPr>
        <p:txBody>
          <a:bodyPr/>
          <a:lstStyle/>
          <a:p>
            <a:r>
              <a:rPr lang="en-US" smtClean="0"/>
              <a:t>Both M:M and Two-level models require communication to maintain the appropriate number of kernel threads allocated to the application</a:t>
            </a:r>
          </a:p>
          <a:p>
            <a:endParaRPr lang="en-US" smtClean="0"/>
          </a:p>
          <a:p>
            <a:r>
              <a:rPr lang="en-US" smtClean="0"/>
              <a:t>Scheduler activations provide </a:t>
            </a:r>
            <a:r>
              <a:rPr lang="en-US" b="1" smtClean="0">
                <a:solidFill>
                  <a:srgbClr val="3366FF"/>
                </a:solidFill>
              </a:rPr>
              <a:t>upcalls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- a communication mechanism from the kernel to the thread library</a:t>
            </a:r>
          </a:p>
          <a:p>
            <a:endParaRPr lang="en-US" smtClean="0"/>
          </a:p>
          <a:p>
            <a:r>
              <a:rPr lang="en-US" smtClean="0"/>
              <a:t>This communication allows an application to maintain the correct number kernel threads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Lightweight Processes</a:t>
            </a:r>
          </a:p>
        </p:txBody>
      </p:sp>
      <p:pic>
        <p:nvPicPr>
          <p:cNvPr id="8601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2938" y="1955800"/>
            <a:ext cx="4646612" cy="373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Threads run within application</a:t>
            </a:r>
          </a:p>
          <a:p>
            <a:r>
              <a:rPr lang="en-US" smtClean="0"/>
              <a:t>Multiple tasks with the application can be implemented by separate threads</a:t>
            </a:r>
          </a:p>
          <a:p>
            <a:pPr lvl="1"/>
            <a:r>
              <a:rPr lang="en-US" smtClean="0"/>
              <a:t>Update display</a:t>
            </a:r>
          </a:p>
          <a:p>
            <a:pPr lvl="1"/>
            <a:r>
              <a:rPr lang="en-US" smtClean="0"/>
              <a:t>Fetch data</a:t>
            </a:r>
          </a:p>
          <a:p>
            <a:pPr lvl="1"/>
            <a:r>
              <a:rPr lang="en-US" smtClean="0"/>
              <a:t>Spell checking</a:t>
            </a:r>
          </a:p>
          <a:p>
            <a:pPr lvl="1"/>
            <a:r>
              <a:rPr lang="en-US" smtClean="0"/>
              <a:t>Answer a network request</a:t>
            </a:r>
          </a:p>
          <a:p>
            <a:r>
              <a:rPr lang="en-US" smtClean="0"/>
              <a:t>Process creation is heavy-weight while thread creation is light-weight</a:t>
            </a:r>
          </a:p>
          <a:p>
            <a:r>
              <a:rPr lang="en-US" smtClean="0"/>
              <a:t>Can simplify code, increase efficiency</a:t>
            </a:r>
          </a:p>
          <a:p>
            <a:r>
              <a:rPr lang="en-US" smtClean="0"/>
              <a:t>Kernels are generally multithreaded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19238" y="369888"/>
            <a:ext cx="11510962" cy="768350"/>
          </a:xfrm>
        </p:spPr>
        <p:txBody>
          <a:bodyPr/>
          <a:lstStyle/>
          <a:p>
            <a:pPr eaLnBrk="1" hangingPunct="1"/>
            <a:r>
              <a:rPr lang="en-US" smtClean="0"/>
              <a:t>Operating System Examples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09675" y="1644650"/>
            <a:ext cx="11204575" cy="5989638"/>
          </a:xfrm>
        </p:spPr>
        <p:txBody>
          <a:bodyPr/>
          <a:lstStyle/>
          <a:p>
            <a:r>
              <a:rPr lang="en-US" smtClean="0"/>
              <a:t>Windows XP Threads</a:t>
            </a:r>
          </a:p>
          <a:p>
            <a:endParaRPr lang="en-US" smtClean="0"/>
          </a:p>
          <a:p>
            <a:r>
              <a:rPr lang="en-US" smtClean="0"/>
              <a:t>Linux Thread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 idx="4294967295"/>
          </p:nvPr>
        </p:nvSpPr>
        <p:spPr>
          <a:xfrm>
            <a:off x="1490663" y="369888"/>
            <a:ext cx="11539537" cy="768350"/>
          </a:xfrm>
        </p:spPr>
        <p:txBody>
          <a:bodyPr/>
          <a:lstStyle/>
          <a:p>
            <a:pPr eaLnBrk="1" hangingPunct="1"/>
            <a:r>
              <a:rPr lang="en-US" smtClean="0"/>
              <a:t>Windows XP Threads Data Structures</a:t>
            </a:r>
          </a:p>
        </p:txBody>
      </p:sp>
      <p:pic>
        <p:nvPicPr>
          <p:cNvPr id="89091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6575" y="1458913"/>
            <a:ext cx="7562850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Windows XP Threads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709738"/>
            <a:ext cx="11463338" cy="6856412"/>
          </a:xfrm>
        </p:spPr>
        <p:txBody>
          <a:bodyPr/>
          <a:lstStyle/>
          <a:p>
            <a:r>
              <a:rPr lang="en-US" smtClean="0"/>
              <a:t>Implements the one-to-one mapping, kernel-level</a:t>
            </a:r>
          </a:p>
          <a:p>
            <a:endParaRPr lang="en-US" sz="1100" smtClean="0"/>
          </a:p>
          <a:p>
            <a:r>
              <a:rPr lang="en-US" smtClean="0"/>
              <a:t>Each thread contains</a:t>
            </a:r>
          </a:p>
          <a:p>
            <a:pPr lvl="1"/>
            <a:r>
              <a:rPr lang="en-US" smtClean="0"/>
              <a:t>A thread id</a:t>
            </a:r>
          </a:p>
          <a:p>
            <a:pPr lvl="1"/>
            <a:r>
              <a:rPr lang="en-US" smtClean="0"/>
              <a:t>Register set</a:t>
            </a:r>
          </a:p>
          <a:p>
            <a:pPr lvl="1"/>
            <a:r>
              <a:rPr lang="en-US" smtClean="0"/>
              <a:t>Separate user and kernel stacks</a:t>
            </a:r>
          </a:p>
          <a:p>
            <a:pPr lvl="1"/>
            <a:r>
              <a:rPr lang="en-US" smtClean="0"/>
              <a:t>Private data storage area</a:t>
            </a:r>
          </a:p>
          <a:p>
            <a:pPr lvl="1"/>
            <a:endParaRPr lang="en-US" sz="1100" smtClean="0"/>
          </a:p>
          <a:p>
            <a:r>
              <a:rPr lang="en-US" smtClean="0"/>
              <a:t>The register set, stacks, and private storage area are known as the </a:t>
            </a:r>
            <a:r>
              <a:rPr lang="en-US" b="1" smtClean="0">
                <a:solidFill>
                  <a:srgbClr val="3366FF"/>
                </a:solidFill>
              </a:rPr>
              <a:t>context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of the threads</a:t>
            </a:r>
          </a:p>
          <a:p>
            <a:endParaRPr lang="en-US" sz="1100" smtClean="0"/>
          </a:p>
          <a:p>
            <a:r>
              <a:rPr lang="en-US" smtClean="0"/>
              <a:t>The primary data structures of a thread include:</a:t>
            </a:r>
          </a:p>
          <a:p>
            <a:pPr lvl="1"/>
            <a:r>
              <a:rPr lang="en-US" smtClean="0"/>
              <a:t>ETHREAD (executive thread block)</a:t>
            </a:r>
          </a:p>
          <a:p>
            <a:pPr lvl="1"/>
            <a:r>
              <a:rPr lang="en-US" smtClean="0"/>
              <a:t>KTHREAD (kernel thread block)</a:t>
            </a:r>
          </a:p>
          <a:p>
            <a:pPr lvl="1"/>
            <a:r>
              <a:rPr lang="en-US" smtClean="0"/>
              <a:t>TEB (thread environment block)</a:t>
            </a:r>
          </a:p>
          <a:p>
            <a:pPr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Linux Threads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47863"/>
            <a:ext cx="11345863" cy="5994400"/>
          </a:xfrm>
        </p:spPr>
        <p:txBody>
          <a:bodyPr/>
          <a:lstStyle/>
          <a:p>
            <a:r>
              <a:rPr lang="en-US" smtClean="0"/>
              <a:t>Linux refers to them as </a:t>
            </a:r>
            <a:r>
              <a:rPr lang="en-US" i="1" smtClean="0"/>
              <a:t>tasks</a:t>
            </a:r>
            <a:r>
              <a:rPr lang="en-US" smtClean="0"/>
              <a:t> rather than </a:t>
            </a:r>
            <a:r>
              <a:rPr lang="en-US" i="1" smtClean="0"/>
              <a:t>threads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smtClean="0"/>
              <a:t>Thread creation is done through </a:t>
            </a:r>
            <a:r>
              <a:rPr lang="en-US" smtClean="0">
                <a:latin typeface="Courier New" charset="0"/>
                <a:cs typeface="Courier New" charset="0"/>
              </a:rPr>
              <a:t>clone() </a:t>
            </a:r>
            <a:r>
              <a:rPr lang="en-US" smtClean="0"/>
              <a:t>system call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smtClean="0">
                <a:latin typeface="Courier New" charset="0"/>
                <a:cs typeface="Courier New" charset="0"/>
              </a:rPr>
              <a:t>clone() </a:t>
            </a:r>
            <a:r>
              <a:rPr lang="en-US" smtClean="0"/>
              <a:t>allows a child task to share the address space of the parent task (process)</a:t>
            </a:r>
          </a:p>
          <a:p>
            <a:endParaRPr lang="en-US" smtClean="0">
              <a:latin typeface="Courier New" charset="0"/>
              <a:cs typeface="Courier New" charset="0"/>
            </a:endParaRPr>
          </a:p>
          <a:p>
            <a:r>
              <a:rPr lang="en-US" smtClean="0">
                <a:latin typeface="Courier New" charset="0"/>
                <a:cs typeface="Courier New" charset="0"/>
              </a:rPr>
              <a:t>struct task_struct </a:t>
            </a:r>
            <a:r>
              <a:rPr lang="en-US" smtClean="0">
                <a:cs typeface="Courier New" charset="0"/>
              </a:rPr>
              <a:t>points to process data structures (shared or unique)</a:t>
            </a:r>
            <a:endParaRPr lang="en-US" smtClean="0">
              <a:latin typeface="Courier New" charset="0"/>
              <a:cs typeface="Courier New" charset="0"/>
            </a:endParaRPr>
          </a:p>
          <a:p>
            <a:endParaRPr lang="en-US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Linux Threads</a:t>
            </a:r>
          </a:p>
        </p:txBody>
      </p:sp>
      <p:pic>
        <p:nvPicPr>
          <p:cNvPr id="95235" name="Picture 7" descr="in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7925" y="4845050"/>
            <a:ext cx="9107488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698625" y="1362075"/>
            <a:ext cx="10515600" cy="1903413"/>
          </a:xfrm>
          <a:prstGeom prst="rect">
            <a:avLst/>
          </a:prstGeom>
          <a:noFill/>
        </p:spPr>
        <p:txBody>
          <a:bodyPr lIns="130622" tIns="65311" rIns="130622" bIns="65311">
            <a:spAutoFit/>
          </a:bodyPr>
          <a:lstStyle/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Courier New" charset="0"/>
                <a:cs typeface="Courier New" charset="0"/>
              </a:rPr>
              <a:t>fork() </a:t>
            </a:r>
            <a:r>
              <a:rPr kumimoji="1" lang="en-US">
                <a:latin typeface="Helvetica" charset="0"/>
              </a:rPr>
              <a:t>and </a:t>
            </a:r>
            <a:r>
              <a:rPr kumimoji="1" lang="en-US">
                <a:latin typeface="Courier New" charset="0"/>
                <a:cs typeface="Courier New" charset="0"/>
              </a:rPr>
              <a:t>clone()</a:t>
            </a:r>
            <a:r>
              <a:rPr kumimoji="1" lang="en-US">
                <a:latin typeface="Helvetica" charset="0"/>
              </a:rPr>
              <a:t> system calls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Doesn’t distinguish between process and thread</a:t>
            </a:r>
          </a:p>
          <a:p>
            <a:pPr marL="1141413" lvl="1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Uses term </a:t>
            </a:r>
            <a:r>
              <a:rPr kumimoji="1" lang="en-US" i="1">
                <a:latin typeface="Helvetica" charset="0"/>
              </a:rPr>
              <a:t>task </a:t>
            </a:r>
            <a:r>
              <a:rPr kumimoji="1" lang="en-US">
                <a:latin typeface="Helvetica" charset="0"/>
              </a:rPr>
              <a:t>rather than thread</a:t>
            </a:r>
            <a:r>
              <a:rPr lang="en-US"/>
              <a:t> 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Courier New" charset="0"/>
                <a:cs typeface="Courier New" charset="0"/>
              </a:rPr>
              <a:t>clone() </a:t>
            </a:r>
            <a:r>
              <a:rPr kumimoji="1" lang="en-US">
                <a:latin typeface="Helvetica" charset="0"/>
                <a:cs typeface="Courier New" charset="0"/>
              </a:rPr>
              <a:t>takes options to determine sharing on process create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Courier New" charset="0"/>
                <a:cs typeface="Courier New" charset="0"/>
              </a:rPr>
              <a:t>struct task_struct </a:t>
            </a:r>
            <a:r>
              <a:rPr kumimoji="1" lang="en-US">
                <a:latin typeface="Helvetica" charset="0"/>
                <a:cs typeface="Courier New" charset="0"/>
              </a:rPr>
              <a:t>points to process data structures (shared or unique)</a:t>
            </a:r>
            <a:endParaRPr kumimoji="1" lang="en-US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End of Chapter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mtClean="0"/>
              <a:t>Single and Multithreaded Processes</a:t>
            </a:r>
          </a:p>
        </p:txBody>
      </p:sp>
      <p:pic>
        <p:nvPicPr>
          <p:cNvPr id="2253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3588" y="1798638"/>
            <a:ext cx="9901237" cy="582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3813" y="611188"/>
            <a:ext cx="10426700" cy="417512"/>
          </a:xfrm>
        </p:spPr>
        <p:txBody>
          <a:bodyPr/>
          <a:lstStyle/>
          <a:p>
            <a:pPr eaLnBrk="1" hangingPunct="1"/>
            <a:r>
              <a:rPr lang="en-US" smtClean="0"/>
              <a:t>Benefits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Responsiveness</a:t>
            </a:r>
            <a:br>
              <a:rPr lang="en-US" b="1" smtClean="0"/>
            </a:br>
            <a:endParaRPr lang="en-US" b="1" smtClean="0"/>
          </a:p>
          <a:p>
            <a:r>
              <a:rPr lang="en-US" b="1" smtClean="0"/>
              <a:t>Resource Sharing</a:t>
            </a:r>
            <a:br>
              <a:rPr lang="en-US" b="1" smtClean="0"/>
            </a:br>
            <a:endParaRPr lang="en-US" b="1" smtClean="0"/>
          </a:p>
          <a:p>
            <a:r>
              <a:rPr lang="en-US" b="1" smtClean="0"/>
              <a:t>Economy</a:t>
            </a:r>
            <a:br>
              <a:rPr lang="en-US" b="1" smtClean="0"/>
            </a:br>
            <a:endParaRPr lang="en-US" b="1" smtClean="0"/>
          </a:p>
          <a:p>
            <a:r>
              <a:rPr lang="en-US" b="1" smtClean="0"/>
              <a:t>Scalability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519238" y="369888"/>
            <a:ext cx="11510962" cy="768350"/>
          </a:xfrm>
        </p:spPr>
        <p:txBody>
          <a:bodyPr/>
          <a:lstStyle/>
          <a:p>
            <a:pPr eaLnBrk="1" hangingPunct="1"/>
            <a:r>
              <a:rPr lang="en-US" smtClean="0"/>
              <a:t>Multicore Programming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585575" cy="6040438"/>
          </a:xfrm>
        </p:spPr>
        <p:txBody>
          <a:bodyPr/>
          <a:lstStyle/>
          <a:p>
            <a:r>
              <a:rPr lang="en-US" smtClean="0"/>
              <a:t>Multicore systems putting pressure on programmers, challenges include:</a:t>
            </a:r>
          </a:p>
          <a:p>
            <a:pPr lvl="1"/>
            <a:r>
              <a:rPr lang="en-US" b="1" smtClean="0"/>
              <a:t>Dividing activities</a:t>
            </a:r>
          </a:p>
          <a:p>
            <a:pPr lvl="1"/>
            <a:r>
              <a:rPr lang="en-US" b="1" smtClean="0"/>
              <a:t>Balance</a:t>
            </a:r>
          </a:p>
          <a:p>
            <a:pPr lvl="1"/>
            <a:r>
              <a:rPr lang="en-US" b="1" smtClean="0"/>
              <a:t>Data splitting</a:t>
            </a:r>
          </a:p>
          <a:p>
            <a:pPr lvl="1"/>
            <a:r>
              <a:rPr lang="en-US" b="1" smtClean="0"/>
              <a:t>Data dependency</a:t>
            </a:r>
          </a:p>
          <a:p>
            <a:pPr lvl="1"/>
            <a:r>
              <a:rPr lang="en-US" b="1" smtClean="0"/>
              <a:t>Testing and debugging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28738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mtClean="0"/>
              <a:t>Multithreaded Server Architecture</a:t>
            </a:r>
          </a:p>
        </p:txBody>
      </p:sp>
      <p:pic>
        <p:nvPicPr>
          <p:cNvPr id="28675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0538" y="2946400"/>
            <a:ext cx="10663237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214438" y="4079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Concurrent Execution on a </a:t>
            </a:r>
            <a:br>
              <a:rPr lang="en-US" sz="4000" smtClean="0"/>
            </a:br>
            <a:r>
              <a:rPr lang="en-US" sz="4000" smtClean="0"/>
              <a:t>Single-core System</a:t>
            </a:r>
          </a:p>
        </p:txBody>
      </p:sp>
      <p:pic>
        <p:nvPicPr>
          <p:cNvPr id="30723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7625" y="3554413"/>
            <a:ext cx="114220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1671</TotalTime>
  <Words>937</Words>
  <Application>Microsoft Office PowerPoint</Application>
  <PresentationFormat>Custom</PresentationFormat>
  <Paragraphs>236</Paragraphs>
  <Slides>45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Verdana</vt:lpstr>
      <vt:lpstr>ＭＳ Ｐゴシック</vt:lpstr>
      <vt:lpstr>Arial</vt:lpstr>
      <vt:lpstr>Helvetica</vt:lpstr>
      <vt:lpstr>Monotype Sorts</vt:lpstr>
      <vt:lpstr>Webdings</vt:lpstr>
      <vt:lpstr>Times New Roman</vt:lpstr>
      <vt:lpstr>Courier New</vt:lpstr>
      <vt:lpstr>os-8</vt:lpstr>
      <vt:lpstr>Chapter 4:  Threads</vt:lpstr>
      <vt:lpstr>Chapter 4: Threads</vt:lpstr>
      <vt:lpstr>Objectives</vt:lpstr>
      <vt:lpstr>Motivation</vt:lpstr>
      <vt:lpstr>Single and Multithreaded Processes</vt:lpstr>
      <vt:lpstr>Benefits</vt:lpstr>
      <vt:lpstr>Multicore Programming</vt:lpstr>
      <vt:lpstr>Multithreaded Server Architecture</vt:lpstr>
      <vt:lpstr>Concurrent Execution on a  Single-core System</vt:lpstr>
      <vt:lpstr>Parallel Execution on a  Multicore System</vt:lpstr>
      <vt:lpstr>User Threads</vt:lpstr>
      <vt:lpstr>Kernel Threads</vt:lpstr>
      <vt:lpstr>Multithreading Models</vt:lpstr>
      <vt:lpstr>Many-to-One</vt:lpstr>
      <vt:lpstr>Many-to-One Model</vt:lpstr>
      <vt:lpstr>One-to-One</vt:lpstr>
      <vt:lpstr>One-to-one Model</vt:lpstr>
      <vt:lpstr>Many-to-Many Model</vt:lpstr>
      <vt:lpstr>Many-to-Many Model</vt:lpstr>
      <vt:lpstr>Two-level Model</vt:lpstr>
      <vt:lpstr>Two-level Model</vt:lpstr>
      <vt:lpstr>Thread Libraries</vt:lpstr>
      <vt:lpstr>Pthreads</vt:lpstr>
      <vt:lpstr>Pthreads Example</vt:lpstr>
      <vt:lpstr>Pthreads Example (Cont.)</vt:lpstr>
      <vt:lpstr>Win32 API  Multithreaded C Program</vt:lpstr>
      <vt:lpstr>Win32 API  Multithreaded C Program (Cont.)</vt:lpstr>
      <vt:lpstr>Java Threads</vt:lpstr>
      <vt:lpstr>Java Multithreaded Program</vt:lpstr>
      <vt:lpstr>Java Multithreaded Program (Cont.)</vt:lpstr>
      <vt:lpstr>Threading Issues</vt:lpstr>
      <vt:lpstr>Threading Issues (Cont.)</vt:lpstr>
      <vt:lpstr>Semantics of fork() and exec()</vt:lpstr>
      <vt:lpstr>Thread Cancellation</vt:lpstr>
      <vt:lpstr>Signal Handling</vt:lpstr>
      <vt:lpstr>Thread Pools</vt:lpstr>
      <vt:lpstr>Thread Specific Data</vt:lpstr>
      <vt:lpstr>Scheduler Activations</vt:lpstr>
      <vt:lpstr>Lightweight Processes</vt:lpstr>
      <vt:lpstr>Operating System Examples</vt:lpstr>
      <vt:lpstr>Windows XP Threads Data Structures</vt:lpstr>
      <vt:lpstr>Windows XP Threads</vt:lpstr>
      <vt:lpstr>Linux Threads</vt:lpstr>
      <vt:lpstr>Linux Threads</vt:lpstr>
      <vt:lpstr>End of Chapter 4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5.01</dc:title>
  <dc:creator>Marilyn Turnamian</dc:creator>
  <cp:lastModifiedBy>Silberschatz, Avi</cp:lastModifiedBy>
  <cp:revision>194</cp:revision>
  <cp:lastPrinted>2011-01-26T17:51:27Z</cp:lastPrinted>
  <dcterms:created xsi:type="dcterms:W3CDTF">2011-01-26T16:51:35Z</dcterms:created>
  <dcterms:modified xsi:type="dcterms:W3CDTF">2012-04-05T13:50:50Z</dcterms:modified>
</cp:coreProperties>
</file>