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315" r:id="rId5"/>
    <p:sldId id="382" r:id="rId6"/>
    <p:sldId id="259" r:id="rId7"/>
    <p:sldId id="316" r:id="rId8"/>
    <p:sldId id="260" r:id="rId9"/>
    <p:sldId id="359" r:id="rId10"/>
    <p:sldId id="388" r:id="rId11"/>
    <p:sldId id="361" r:id="rId12"/>
    <p:sldId id="363" r:id="rId13"/>
    <p:sldId id="261" r:id="rId14"/>
    <p:sldId id="263" r:id="rId15"/>
    <p:sldId id="321" r:id="rId16"/>
    <p:sldId id="390" r:id="rId17"/>
    <p:sldId id="322" r:id="rId18"/>
    <p:sldId id="328" r:id="rId19"/>
    <p:sldId id="337" r:id="rId20"/>
    <p:sldId id="324" r:id="rId21"/>
    <p:sldId id="325" r:id="rId22"/>
    <p:sldId id="326" r:id="rId23"/>
    <p:sldId id="327" r:id="rId24"/>
    <p:sldId id="329" r:id="rId25"/>
    <p:sldId id="334" r:id="rId26"/>
    <p:sldId id="339" r:id="rId27"/>
    <p:sldId id="358" r:id="rId28"/>
    <p:sldId id="364" r:id="rId29"/>
    <p:sldId id="330" r:id="rId30"/>
    <p:sldId id="331" r:id="rId31"/>
    <p:sldId id="332" r:id="rId32"/>
    <p:sldId id="333" r:id="rId33"/>
    <p:sldId id="264" r:id="rId34"/>
    <p:sldId id="368" r:id="rId35"/>
    <p:sldId id="356" r:id="rId36"/>
    <p:sldId id="270" r:id="rId37"/>
    <p:sldId id="365" r:id="rId38"/>
    <p:sldId id="265" r:id="rId39"/>
    <p:sldId id="266" r:id="rId40"/>
    <p:sldId id="267" r:id="rId41"/>
    <p:sldId id="268" r:id="rId42"/>
    <p:sldId id="269" r:id="rId43"/>
    <p:sldId id="284" r:id="rId44"/>
    <p:sldId id="387" r:id="rId45"/>
    <p:sldId id="285" r:id="rId46"/>
    <p:sldId id="366" r:id="rId47"/>
    <p:sldId id="286" r:id="rId48"/>
    <p:sldId id="288" r:id="rId49"/>
    <p:sldId id="289" r:id="rId50"/>
    <p:sldId id="379" r:id="rId51"/>
    <p:sldId id="380" r:id="rId52"/>
    <p:sldId id="378" r:id="rId53"/>
    <p:sldId id="369" r:id="rId54"/>
    <p:sldId id="370" r:id="rId55"/>
    <p:sldId id="371" r:id="rId56"/>
    <p:sldId id="389" r:id="rId57"/>
    <p:sldId id="290" r:id="rId58"/>
    <p:sldId id="381" r:id="rId59"/>
    <p:sldId id="372" r:id="rId60"/>
    <p:sldId id="373" r:id="rId61"/>
    <p:sldId id="384" r:id="rId62"/>
    <p:sldId id="374" r:id="rId63"/>
    <p:sldId id="375" r:id="rId64"/>
    <p:sldId id="376" r:id="rId65"/>
    <p:sldId id="377" r:id="rId66"/>
    <p:sldId id="391" r:id="rId67"/>
    <p:sldId id="291" r:id="rId68"/>
    <p:sldId id="292" r:id="rId69"/>
    <p:sldId id="386" r:id="rId70"/>
    <p:sldId id="385" r:id="rId71"/>
    <p:sldId id="294" r:id="rId7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196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39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587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782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5978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173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368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563" algn="l" defTabSz="914391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5FA180"/>
    <a:srgbClr val="990000"/>
    <a:srgbClr val="FFCCFF"/>
    <a:srgbClr val="000099"/>
    <a:srgbClr val="3E6A54"/>
    <a:srgbClr val="000066"/>
    <a:srgbClr val="003300"/>
    <a:srgbClr val="284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94828" autoAdjust="0"/>
  </p:normalViewPr>
  <p:slideViewPr>
    <p:cSldViewPr>
      <p:cViewPr varScale="1">
        <p:scale>
          <a:sx n="76" d="100"/>
          <a:sy n="76" d="100"/>
        </p:scale>
        <p:origin x="11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fld id="{68DEF519-56C9-4196-9036-5240688AD8B4}" type="slidenum">
              <a:rPr lang="en-US" altLang="ko-KR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72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70A7C16-C02B-4993-8675-ADCA78D95A6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8614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78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375B3-A976-4BD8-9D01-7803E5FBBB07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3019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D66ED-F164-4479-8B0B-563F8E93E3A6}" type="slidenum">
              <a:rPr lang="ko-KR" altLang="en-US" smtClean="0"/>
              <a:pPr/>
              <a:t>12</a:t>
            </a:fld>
            <a:endParaRPr lang="en-US" altLang="ko-KR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966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8990D-DAAE-454C-B900-C13C5B2149D7}" type="slidenum">
              <a:rPr lang="en-US" altLang="ko-KR" smtClean="0"/>
              <a:pPr/>
              <a:t>13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5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AECDA-7A7F-4839-88F3-1B1B346EB8F9}" type="slidenum">
              <a:rPr lang="en-US" altLang="ko-KR" smtClean="0"/>
              <a:pPr/>
              <a:t>14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375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1B23B-272E-4218-83A6-AB7A06F8D96A}" type="slidenum">
              <a:rPr lang="ko-KR" altLang="en-US" smtClean="0"/>
              <a:pPr/>
              <a:t>15</a:t>
            </a:fld>
            <a:endParaRPr lang="en-US" altLang="ko-KR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63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A8BA-4158-478D-B410-A72EAC566451}" type="slidenum">
              <a:rPr lang="en-US" altLang="ko-KR" smtClean="0"/>
              <a:pPr/>
              <a:t>17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291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036BB-095F-40E6-8FDE-CE6A4EF93119}" type="slidenum">
              <a:rPr lang="en-US" altLang="ko-KR" smtClean="0"/>
              <a:pPr/>
              <a:t>18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881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0C6D8-6E6C-45C0-AC49-6F3764A217BF}" type="slidenum">
              <a:rPr lang="en-US" altLang="ko-KR" smtClean="0"/>
              <a:pPr/>
              <a:t>19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5164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9C826-04B4-48A3-874A-5252F1969C89}" type="slidenum">
              <a:rPr lang="en-US" altLang="ko-KR" smtClean="0"/>
              <a:pPr/>
              <a:t>20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164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54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02F73-2F0C-4A3C-9A4B-B3AAE917E3F1}" type="slidenum">
              <a:rPr lang="en-US" altLang="ko-KR" smtClean="0"/>
              <a:pPr/>
              <a:t>21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483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3006C-203C-4260-9943-287232E62EC9}" type="slidenum">
              <a:rPr lang="en-US" altLang="ko-KR" smtClean="0"/>
              <a:pPr/>
              <a:t>22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08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26D5E-9D0F-44A6-9FA7-0CBABC0031DF}" type="slidenum">
              <a:rPr lang="en-US" altLang="ko-KR" smtClean="0"/>
              <a:pPr/>
              <a:t>2</a:t>
            </a:fld>
            <a:endParaRPr lang="en-US" altLang="ko-KR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3660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75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02217-1C6D-49E9-BDD4-F60FE198ACC3}" type="slidenum">
              <a:rPr lang="en-US" altLang="ko-KR" smtClean="0"/>
              <a:pPr/>
              <a:t>23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7934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D281D-239A-497D-8A14-E9C3E3FDB5E3}" type="slidenum">
              <a:rPr lang="en-US" altLang="ko-KR" smtClean="0"/>
              <a:pPr/>
              <a:t>25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6129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29FB6-A78E-4821-A2D3-947E72F05DBC}" type="slidenum">
              <a:rPr lang="ko-KR" altLang="en-US" smtClean="0"/>
              <a:pPr/>
              <a:t>26</a:t>
            </a:fld>
            <a:endParaRPr lang="en-US" altLang="ko-KR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077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6C758-2E05-4279-9570-5A75657F70E2}" type="slidenum">
              <a:rPr lang="ko-KR" altLang="en-US" smtClean="0"/>
              <a:pPr/>
              <a:t>27</a:t>
            </a:fld>
            <a:endParaRPr lang="en-US" altLang="ko-KR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482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51DAF-73B3-43A2-A95F-22E3825DC945}" type="slidenum">
              <a:rPr lang="en-US" altLang="ko-KR" smtClean="0"/>
              <a:pPr/>
              <a:t>28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776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29255-3924-45BC-ADDF-C9E64F1CF1A4}" type="slidenum">
              <a:rPr lang="en-US" altLang="ko-KR" smtClean="0"/>
              <a:pPr/>
              <a:t>29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8055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46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6F6FE9-6D67-468D-989C-1AB47DB39B8A}" type="slidenum">
              <a:rPr lang="en-US" altLang="ko-KR" smtClean="0"/>
              <a:pPr/>
              <a:t>30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6356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5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94A98-8222-484C-B976-E75C8F6CF87B}" type="slidenum">
              <a:rPr lang="en-US" altLang="ko-KR" smtClean="0"/>
              <a:pPr/>
              <a:t>31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330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67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788A6-A303-4E93-BBB0-7053DBC4D2AB}" type="slidenum">
              <a:rPr lang="en-US" altLang="ko-KR" smtClean="0"/>
              <a:pPr/>
              <a:t>32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7703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BB752-480D-419E-A4FD-E034C9D1708D}" type="slidenum">
              <a:rPr lang="ko-KR" altLang="en-US" smtClean="0"/>
              <a:pPr/>
              <a:t>35</a:t>
            </a:fld>
            <a:endParaRPr lang="en-US" altLang="ko-KR" dirty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84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D820F-0C58-4C7C-A61B-80C6350A226C}" type="slidenum">
              <a:rPr lang="en-US" altLang="ko-KR" smtClean="0"/>
              <a:pPr/>
              <a:t>3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809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8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6F37C-8EFE-4E83-9912-E61FFDE70830}" type="slidenum">
              <a:rPr lang="en-US" altLang="ko-KR" smtClean="0"/>
              <a:pPr/>
              <a:t>36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4962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51DAF-73B3-43A2-A95F-22E3825DC945}" type="slidenum">
              <a:rPr lang="en-US" altLang="ko-KR" smtClean="0"/>
              <a:pPr/>
              <a:t>37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3904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08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73B73-7951-47F6-8E0D-F4A7C0CDD59E}" type="slidenum">
              <a:rPr lang="en-US" altLang="ko-KR" smtClean="0"/>
              <a:pPr/>
              <a:t>38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0845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18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3DEE1-0B53-4EB3-82C1-BCA46239431D}" type="slidenum">
              <a:rPr lang="en-US" altLang="ko-KR" smtClean="0"/>
              <a:pPr/>
              <a:t>39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8818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28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D3254-EF51-40BF-868A-C4DCA2B2DF4C}" type="slidenum">
              <a:rPr lang="en-US" altLang="ko-KR" smtClean="0"/>
              <a:pPr/>
              <a:t>40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6955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39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53AB4-4538-438C-B3FE-883DB781BF69}" type="slidenum">
              <a:rPr lang="en-US" altLang="ko-KR" smtClean="0"/>
              <a:pPr/>
              <a:t>41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4854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49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282F4-E723-42FF-99B9-64A71292F44C}" type="slidenum">
              <a:rPr lang="en-US" altLang="ko-KR" smtClean="0"/>
              <a:pPr/>
              <a:t>42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9916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59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862B0-4545-414A-B0D7-02BDBA18E9C9}" type="slidenum">
              <a:rPr lang="en-US" altLang="ko-KR" smtClean="0"/>
              <a:pPr/>
              <a:t>43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0594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69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5DAE9-0D1A-4189-839B-40BB9E8B2E3C}" type="slidenum">
              <a:rPr lang="en-US" altLang="ko-KR" smtClean="0"/>
              <a:pPr/>
              <a:t>47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2071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80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5D0C5-F2F4-45F3-9871-E1B81EBF939B}" type="slidenum">
              <a:rPr lang="en-US" altLang="ko-KR" smtClean="0"/>
              <a:pPr/>
              <a:t>48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47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0F0B7-CE9A-4D60-9EA7-A74488E63FDB}" type="slidenum">
              <a:rPr lang="ko-KR" altLang="en-US" smtClean="0"/>
              <a:pPr/>
              <a:t>4</a:t>
            </a:fld>
            <a:endParaRPr lang="en-US" altLang="ko-KR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277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90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7748E-4CA7-40E9-88BF-9AC0D8EF3298}" type="slidenum">
              <a:rPr lang="en-US" altLang="ko-KR" smtClean="0"/>
              <a:pPr/>
              <a:t>49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3899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300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4F879-F74A-410A-B870-CDC2F7C8995E}" type="slidenum">
              <a:rPr lang="en-US" altLang="ko-KR" smtClean="0"/>
              <a:pPr/>
              <a:t>57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016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31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1FCD8-A8CF-4702-8891-C3D46E4AF71F}" type="slidenum">
              <a:rPr lang="en-US" altLang="ko-KR" smtClean="0"/>
              <a:pPr/>
              <a:t>68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9660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32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CF63F-3B91-46BC-9AFB-FC4345599DE8}" type="slidenum">
              <a:rPr lang="en-US" altLang="ko-KR" smtClean="0"/>
              <a:pPr/>
              <a:t>69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6059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32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CF63F-3B91-46BC-9AFB-FC4345599DE8}" type="slidenum">
              <a:rPr lang="en-US" altLang="ko-KR" smtClean="0"/>
              <a:pPr/>
              <a:t>70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151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0F0B7-CE9A-4D60-9EA7-A74488E63FDB}" type="slidenum">
              <a:rPr lang="ko-KR" altLang="en-US" smtClean="0"/>
              <a:pPr/>
              <a:t>5</a:t>
            </a:fld>
            <a:endParaRPr lang="en-US" altLang="ko-KR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09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A9E3E-FA7B-4220-81D6-D00A9D59CC41}" type="slidenum">
              <a:rPr lang="en-US" altLang="ko-KR" smtClean="0"/>
              <a:pPr/>
              <a:t>6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81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DF9C3-78AA-4DE9-AC20-433870B91C48}" type="slidenum">
              <a:rPr lang="ko-KR" altLang="en-US" smtClean="0"/>
              <a:pPr/>
              <a:t>7</a:t>
            </a:fld>
            <a:endParaRPr lang="en-US" altLang="ko-KR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4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F8269-B881-4527-BEAD-8F8093F0966C}" type="slidenum">
              <a:rPr lang="ko-KR" altLang="en-US" smtClean="0"/>
              <a:pPr/>
              <a:t>9</a:t>
            </a:fld>
            <a:endParaRPr lang="en-US" altLang="ko-KR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20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B9B8C-6157-4322-BE05-DD6E27C73A19}" type="slidenum">
              <a:rPr lang="ko-KR" altLang="en-US" smtClean="0"/>
              <a:pPr/>
              <a:t>11</a:t>
            </a:fld>
            <a:endParaRPr lang="en-US" altLang="ko-KR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08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60220" cy="31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spAutoFit/>
          </a:bodyPr>
          <a:lstStyle/>
          <a:p>
            <a:pPr>
              <a:defRPr/>
            </a:pPr>
            <a:fld id="{BE322B1E-0E3F-4696-BF01-E14C14893237}" type="slidenum">
              <a:rPr lang="en-US" altLang="ko-KR" sz="1400">
                <a:solidFill>
                  <a:schemeClr val="bg2"/>
                </a:solidFill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sz="1400" dirty="0">
              <a:solidFill>
                <a:schemeClr val="bg2"/>
              </a:solidFill>
              <a:ea typeface="맑은 고딕" panose="020B0503020000020004" pitchFamily="50" charset="-127"/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0E0DC0-83D9-4B8A-BF26-1F132DF33414}" type="datetime1">
              <a:rPr lang="ko-KR" altLang="en-US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257800"/>
          </a:xfrm>
        </p:spPr>
        <p:txBody>
          <a:bodyPr/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 baseline="0"/>
            </a:lvl2pPr>
            <a:lvl3pPr>
              <a:lnSpc>
                <a:spcPct val="120000"/>
              </a:lnSpc>
              <a:defRPr sz="2000" baseline="0"/>
            </a:lvl3pPr>
            <a:lvl4pPr>
              <a:lnSpc>
                <a:spcPct val="120000"/>
              </a:lnSpc>
              <a:defRPr sz="2000" baseline="0"/>
            </a:lvl4pPr>
            <a:lvl5pPr>
              <a:lnSpc>
                <a:spcPct val="120000"/>
              </a:lnSpc>
              <a:defRPr sz="20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F5B43-51D1-49D5-BF15-EF467C93E16C}" type="datetime1">
              <a:rPr lang="ko-KR" altLang="en-US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85703-688F-4D85-B630-358AD67F5B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1540" y="447199"/>
            <a:ext cx="7360920" cy="10972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91540" y="1614489"/>
            <a:ext cx="3611880" cy="464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0580" y="1614489"/>
            <a:ext cx="3611880" cy="464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7360920" cy="10972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91540" y="1614489"/>
            <a:ext cx="3611880" cy="464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0580" y="1614489"/>
            <a:ext cx="3611880" cy="225599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0580" y="4007644"/>
            <a:ext cx="3611880" cy="22559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1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458200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553200"/>
            <a:ext cx="9905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8B70532-27B7-4911-B199-9FA0144D38CD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1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AE93489-14D3-46ED-A1E7-61F8BED754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 flipV="1">
            <a:off x="381000" y="1089025"/>
            <a:ext cx="8458200" cy="53975"/>
          </a:xfrm>
          <a:prstGeom prst="roundRect">
            <a:avLst/>
          </a:prstGeom>
          <a:gradFill flip="none" rotWithShape="1">
            <a:gsLst>
              <a:gs pos="0">
                <a:srgbClr val="000099"/>
              </a:gs>
              <a:gs pos="43000">
                <a:srgbClr val="000099"/>
              </a:gs>
              <a:gs pos="49000">
                <a:srgbClr val="000099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91439" tIns="45719" rIns="91439" bIns="45719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5" r:id="rId4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196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391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587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782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896" indent="-342896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43" indent="-28574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2988" indent="-22859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184" indent="-22859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379" indent="-228597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575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70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66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61" indent="-228597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Bitmapped Images</a:t>
            </a:r>
            <a:br>
              <a:rPr lang="en-US" altLang="ko-KR" dirty="0" smtClean="0"/>
            </a:br>
            <a:r>
              <a:rPr lang="en-US" altLang="ko-KR" dirty="0" smtClean="0"/>
              <a:t>Part 4</a:t>
            </a:r>
            <a:endParaRPr lang="ko-KR" altLang="en-US" dirty="0" smtClean="0"/>
          </a:p>
        </p:txBody>
      </p:sp>
      <p:sp>
        <p:nvSpPr>
          <p:cNvPr id="21507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Contents: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Mask-Based Image Processing</a:t>
            </a:r>
          </a:p>
          <a:p>
            <a:endParaRPr lang="ko-KR" altLang="en-US" dirty="0" smtClean="0"/>
          </a:p>
        </p:txBody>
      </p:sp>
      <p:sp>
        <p:nvSpPr>
          <p:cNvPr id="2150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C0D720-1242-4223-B516-92697B6B6A2E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2150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/>
              <a:t>Multimedia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533400" y="1295400"/>
            <a:ext cx="8458200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marL="342896" indent="-342896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43" indent="-285747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988" indent="-228597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184" indent="-228597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379" indent="-228597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575" indent="-228597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770" indent="-228597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966" indent="-228597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161" indent="-228597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% Convolution</a:t>
            </a:r>
          </a:p>
          <a:p>
            <a:pPr marL="0" indent="0" latinLnBrk="0">
              <a:buNone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for r = 1 : (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Image_H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Mask_H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+ 1)     %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화소를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scan</a:t>
            </a:r>
            <a:endParaRPr lang="ko-KR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latinLnBrk="0">
              <a:buNone/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c = 1 :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Image_W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Mask_W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+ 1)</a:t>
            </a:r>
            <a:endParaRPr lang="ko-KR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latinLnBrk="0">
              <a:buNone/>
            </a:pPr>
            <a:r>
              <a:rPr lang="en-US" altLang="ko-KR" dirty="0"/>
              <a:t>   sum = 0</a:t>
            </a:r>
            <a:r>
              <a:rPr lang="en-US" altLang="ko-KR" dirty="0" smtClean="0"/>
              <a:t>;</a:t>
            </a:r>
            <a:r>
              <a:rPr lang="en-US" altLang="ko-KR" dirty="0"/>
              <a:t> </a:t>
            </a:r>
            <a:r>
              <a:rPr lang="en-US" altLang="ko-KR" dirty="0" smtClean="0"/>
              <a:t>           %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화소를 </a:t>
            </a:r>
            <a:r>
              <a:rPr lang="en-US" altLang="ko-KR" dirty="0" smtClean="0"/>
              <a:t>convolution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en-US" altLang="ko-KR" dirty="0">
                <a:solidFill>
                  <a:srgbClr val="6600FF"/>
                </a:solidFill>
              </a:rPr>
              <a:t> </a:t>
            </a:r>
            <a:r>
              <a:rPr lang="en-US" altLang="ko-KR" dirty="0" smtClean="0">
                <a:solidFill>
                  <a:srgbClr val="6600FF"/>
                </a:solidFill>
              </a:rPr>
              <a:t>  for </a:t>
            </a:r>
            <a:r>
              <a:rPr lang="en-US" altLang="ko-KR" dirty="0">
                <a:solidFill>
                  <a:srgbClr val="6600FF"/>
                </a:solidFill>
              </a:rPr>
              <a:t>m = 1 : </a:t>
            </a:r>
            <a:r>
              <a:rPr lang="en-US" altLang="ko-KR" dirty="0" err="1" smtClean="0">
                <a:solidFill>
                  <a:srgbClr val="6600FF"/>
                </a:solidFill>
              </a:rPr>
              <a:t>Mask_H</a:t>
            </a:r>
            <a:endParaRPr lang="ko-KR" altLang="ko-KR" dirty="0">
              <a:solidFill>
                <a:srgbClr val="6600FF"/>
              </a:solidFill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rgbClr val="6600FF"/>
                </a:solidFill>
              </a:rPr>
              <a:t>  </a:t>
            </a:r>
            <a:r>
              <a:rPr lang="en-US" altLang="ko-KR" dirty="0" smtClean="0">
                <a:solidFill>
                  <a:srgbClr val="6600FF"/>
                </a:solidFill>
              </a:rPr>
              <a:t> for </a:t>
            </a:r>
            <a:r>
              <a:rPr lang="en-US" altLang="ko-KR" dirty="0">
                <a:solidFill>
                  <a:srgbClr val="6600FF"/>
                </a:solidFill>
              </a:rPr>
              <a:t>n = 1 : </a:t>
            </a:r>
            <a:r>
              <a:rPr lang="en-US" altLang="ko-KR" dirty="0" err="1">
                <a:solidFill>
                  <a:srgbClr val="6600FF"/>
                </a:solidFill>
              </a:rPr>
              <a:t>Mask_W</a:t>
            </a:r>
            <a:endParaRPr lang="ko-KR" altLang="ko-KR" dirty="0">
              <a:solidFill>
                <a:srgbClr val="6600FF"/>
              </a:solidFill>
            </a:endParaRPr>
          </a:p>
          <a:p>
            <a:pPr marL="0" indent="0" latinLnBrk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sum </a:t>
            </a:r>
            <a:r>
              <a:rPr lang="en-US" altLang="ko-KR" dirty="0">
                <a:solidFill>
                  <a:srgbClr val="FF0000"/>
                </a:solidFill>
              </a:rPr>
              <a:t>= sum + Image(r + </a:t>
            </a:r>
            <a:r>
              <a:rPr lang="en-US" altLang="ko-KR" dirty="0" smtClean="0">
                <a:solidFill>
                  <a:srgbClr val="FF0000"/>
                </a:solidFill>
              </a:rPr>
              <a:t>m - 1, </a:t>
            </a:r>
            <a:r>
              <a:rPr lang="en-US" altLang="ko-KR" dirty="0">
                <a:solidFill>
                  <a:srgbClr val="FF0000"/>
                </a:solidFill>
              </a:rPr>
              <a:t>c + </a:t>
            </a:r>
            <a:r>
              <a:rPr lang="en-US" altLang="ko-KR" dirty="0" smtClean="0">
                <a:solidFill>
                  <a:srgbClr val="FF0000"/>
                </a:solidFill>
              </a:rPr>
              <a:t>n - 1) </a:t>
            </a:r>
            <a:r>
              <a:rPr lang="en-US" altLang="ko-KR" dirty="0">
                <a:solidFill>
                  <a:srgbClr val="FF0000"/>
                </a:solidFill>
              </a:rPr>
              <a:t>* Mask(m, n);</a:t>
            </a:r>
            <a:endParaRPr lang="ko-KR" altLang="ko-KR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rgbClr val="6600FF"/>
                </a:solidFill>
              </a:rPr>
              <a:t>   </a:t>
            </a:r>
            <a:r>
              <a:rPr lang="en-US" altLang="ko-KR" dirty="0" smtClean="0">
                <a:solidFill>
                  <a:srgbClr val="6600FF"/>
                </a:solidFill>
              </a:rPr>
              <a:t>end</a:t>
            </a:r>
            <a:endParaRPr lang="ko-KR" altLang="ko-KR" dirty="0">
              <a:solidFill>
                <a:srgbClr val="6600FF"/>
              </a:solidFill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rgbClr val="6600FF"/>
                </a:solidFill>
              </a:rPr>
              <a:t>   end</a:t>
            </a:r>
            <a:endParaRPr lang="ko-KR" altLang="ko-KR" dirty="0">
              <a:solidFill>
                <a:srgbClr val="6600FF"/>
              </a:solidFill>
            </a:endParaRPr>
          </a:p>
          <a:p>
            <a:pPr marL="0" indent="0" latinLnBrk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Output_Image</a:t>
            </a:r>
            <a:r>
              <a:rPr lang="en-US" altLang="ko-KR" dirty="0"/>
              <a:t>(r, c) = </a:t>
            </a:r>
            <a:r>
              <a:rPr lang="en-US" altLang="ko-KR" dirty="0" smtClean="0"/>
              <a:t>uint8(sum);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end</a:t>
            </a:r>
            <a:endParaRPr lang="ko-KR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end  </a:t>
            </a:r>
            <a:endParaRPr lang="ko-KR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</a:t>
            </a:r>
            <a:r>
              <a:rPr lang="ko-KR" altLang="en-US" dirty="0"/>
              <a:t>의 </a:t>
            </a:r>
            <a:r>
              <a:rPr lang="ko-KR" altLang="en-US" dirty="0" smtClean="0"/>
              <a:t>구현 예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Matlab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14" name="그룹 13"/>
          <p:cNvGrpSpPr/>
          <p:nvPr/>
        </p:nvGrpSpPr>
        <p:grpSpPr>
          <a:xfrm>
            <a:off x="2286001" y="2959086"/>
            <a:ext cx="5587755" cy="2495984"/>
            <a:chOff x="2286000" y="2918349"/>
            <a:chExt cx="5587755" cy="2109282"/>
          </a:xfrm>
        </p:grpSpPr>
        <p:sp>
          <p:nvSpPr>
            <p:cNvPr id="18" name="아래쪽 화살표 17"/>
            <p:cNvSpPr/>
            <p:nvPr/>
          </p:nvSpPr>
          <p:spPr bwMode="auto">
            <a:xfrm>
              <a:off x="4000500" y="3308489"/>
              <a:ext cx="304800" cy="40104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아래쪽 화살표 18"/>
            <p:cNvSpPr/>
            <p:nvPr/>
          </p:nvSpPr>
          <p:spPr bwMode="auto">
            <a:xfrm>
              <a:off x="6858000" y="3308488"/>
              <a:ext cx="304800" cy="40104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아래쪽 화살표 19"/>
            <p:cNvSpPr/>
            <p:nvPr/>
          </p:nvSpPr>
          <p:spPr bwMode="auto">
            <a:xfrm>
              <a:off x="2514599" y="4626590"/>
              <a:ext cx="304800" cy="40104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28428" y="2918349"/>
              <a:ext cx="964711" cy="390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C00000"/>
                  </a:solidFill>
                  <a:ea typeface="맑은 고딕" panose="020B0503020000020004" pitchFamily="50" charset="-127"/>
                </a:rPr>
                <a:t>입력 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51844" y="2918349"/>
              <a:ext cx="1421911" cy="390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C00000"/>
                  </a:solidFill>
                  <a:ea typeface="맑은 고딕" panose="020B0503020000020004" pitchFamily="50" charset="-127"/>
                </a:rPr>
                <a:t>마스크 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86000" y="4236451"/>
              <a:ext cx="914400" cy="390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C00000"/>
                  </a:solidFill>
                  <a:ea typeface="맑은 고딕" panose="020B0503020000020004" pitchFamily="50" charset="-127"/>
                </a:rPr>
                <a:t>출력 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58715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892176" y="447676"/>
            <a:ext cx="7359650" cy="73183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Image </a:t>
            </a:r>
            <a:r>
              <a:rPr lang="ko-KR" altLang="en-US" dirty="0" smtClean="0"/>
              <a:t>가장자리의 처리</a:t>
            </a:r>
            <a:endParaRPr lang="en-US" altLang="ko-KR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이미지 경계 부근의 </a:t>
            </a:r>
            <a:r>
              <a:rPr lang="en-US" altLang="ko-KR" dirty="0" smtClean="0"/>
              <a:t>convolution </a:t>
            </a:r>
            <a:r>
              <a:rPr lang="ko-KR" altLang="en-US" dirty="0" smtClean="0"/>
              <a:t>연산 방법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출력 이미지를 축소함</a:t>
            </a:r>
            <a:r>
              <a:rPr lang="en-US" altLang="ko-KR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이미지를 연장함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경계부근의 화소를 반복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바깥부분을 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간주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Wrap-around: </a:t>
            </a:r>
            <a:r>
              <a:rPr lang="ko-KR" altLang="en-US" dirty="0" smtClean="0"/>
              <a:t>이미지의 좌와 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상과 하단을 연결</a:t>
            </a:r>
            <a:endParaRPr lang="en-US" altLang="ko-KR" dirty="0" smtClean="0"/>
          </a:p>
        </p:txBody>
      </p:sp>
      <p:grpSp>
        <p:nvGrpSpPr>
          <p:cNvPr id="2053" name="그룹 17"/>
          <p:cNvGrpSpPr>
            <a:grpSpLocks/>
          </p:cNvGrpSpPr>
          <p:nvPr/>
        </p:nvGrpSpPr>
        <p:grpSpPr bwMode="auto">
          <a:xfrm>
            <a:off x="1600201" y="3443289"/>
            <a:ext cx="4724399" cy="3414712"/>
            <a:chOff x="1524000" y="2667000"/>
            <a:chExt cx="5592762" cy="3948112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981200" y="2895601"/>
            <a:ext cx="5135562" cy="3719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PhotoSuite Image" r:id="rId4" imgW="10287000" imgH="6858000" progId="">
                    <p:embed/>
                  </p:oleObj>
                </mc:Choice>
                <mc:Fallback>
                  <p:oleObj name="PhotoSuite Image" r:id="rId4" imgW="10287000" imgH="68580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2895601"/>
                          <a:ext cx="5135562" cy="3719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" name="타원 8"/>
            <p:cNvSpPr>
              <a:spLocks noChangeArrowheads="1"/>
            </p:cNvSpPr>
            <p:nvPr/>
          </p:nvSpPr>
          <p:spPr bwMode="auto">
            <a:xfrm>
              <a:off x="2209800" y="3200400"/>
              <a:ext cx="457200" cy="4572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055" name="직사각형 10"/>
            <p:cNvSpPr>
              <a:spLocks noChangeArrowheads="1"/>
            </p:cNvSpPr>
            <p:nvPr/>
          </p:nvSpPr>
          <p:spPr bwMode="auto">
            <a:xfrm>
              <a:off x="1524000" y="2667000"/>
              <a:ext cx="1828800" cy="1447800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056" name="TextBox 12"/>
            <p:cNvSpPr txBox="1">
              <a:spLocks noChangeArrowheads="1"/>
            </p:cNvSpPr>
            <p:nvPr/>
          </p:nvSpPr>
          <p:spPr bwMode="auto">
            <a:xfrm>
              <a:off x="1600200" y="3657600"/>
              <a:ext cx="381000" cy="462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dirty="0"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ea typeface="맑은 고딕" panose="020B0503020000020004" pitchFamily="50" charset="-127"/>
              </a:endParaRPr>
            </a:p>
          </p:txBody>
        </p:sp>
        <p:sp>
          <p:nvSpPr>
            <p:cNvPr id="2057" name="TextBox 13"/>
            <p:cNvSpPr txBox="1">
              <a:spLocks noChangeArrowheads="1"/>
            </p:cNvSpPr>
            <p:nvPr/>
          </p:nvSpPr>
          <p:spPr bwMode="auto">
            <a:xfrm>
              <a:off x="1600200" y="3200400"/>
              <a:ext cx="381000" cy="462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dirty="0"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ea typeface="맑은 고딕" panose="020B0503020000020004" pitchFamily="50" charset="-127"/>
              </a:endParaRPr>
            </a:p>
          </p:txBody>
        </p:sp>
        <p:sp>
          <p:nvSpPr>
            <p:cNvPr id="2058" name="TextBox 14"/>
            <p:cNvSpPr txBox="1">
              <a:spLocks noChangeArrowheads="1"/>
            </p:cNvSpPr>
            <p:nvPr/>
          </p:nvSpPr>
          <p:spPr bwMode="auto">
            <a:xfrm>
              <a:off x="1600200" y="2743200"/>
              <a:ext cx="381000" cy="462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dirty="0"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ea typeface="맑은 고딕" panose="020B0503020000020004" pitchFamily="50" charset="-127"/>
              </a:endParaRPr>
            </a:p>
          </p:txBody>
        </p:sp>
        <p:sp>
          <p:nvSpPr>
            <p:cNvPr id="2059" name="TextBox 15"/>
            <p:cNvSpPr txBox="1">
              <a:spLocks noChangeArrowheads="1"/>
            </p:cNvSpPr>
            <p:nvPr/>
          </p:nvSpPr>
          <p:spPr bwMode="auto">
            <a:xfrm>
              <a:off x="2286000" y="2743200"/>
              <a:ext cx="381000" cy="462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dirty="0"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ea typeface="맑은 고딕" panose="020B0503020000020004" pitchFamily="50" charset="-127"/>
              </a:endParaRPr>
            </a:p>
          </p:txBody>
        </p:sp>
        <p:sp>
          <p:nvSpPr>
            <p:cNvPr id="2060" name="TextBox 16"/>
            <p:cNvSpPr txBox="1">
              <a:spLocks noChangeArrowheads="1"/>
            </p:cNvSpPr>
            <p:nvPr/>
          </p:nvSpPr>
          <p:spPr bwMode="auto">
            <a:xfrm>
              <a:off x="2895600" y="2743200"/>
              <a:ext cx="381000" cy="462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dirty="0"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92176" y="447676"/>
            <a:ext cx="7359650" cy="73183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Convolution </a:t>
            </a:r>
            <a:r>
              <a:rPr lang="ko-KR" altLang="en-US" dirty="0" smtClean="0"/>
              <a:t>의 구현</a:t>
            </a:r>
            <a:endParaRPr lang="en-US" altLang="ko-KR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Pseudo code </a:t>
            </a:r>
            <a:r>
              <a:rPr lang="ko-KR" altLang="en-US" sz="2000" dirty="0" smtClean="0">
                <a:solidFill>
                  <a:srgbClr val="FF0000"/>
                </a:solidFill>
              </a:rPr>
              <a:t>임</a:t>
            </a:r>
            <a:r>
              <a:rPr lang="en-US" altLang="ko-KR" sz="2000" dirty="0" smtClean="0">
                <a:solidFill>
                  <a:srgbClr val="FF0000"/>
                </a:solidFill>
              </a:rPr>
              <a:t>. Mask </a:t>
            </a:r>
            <a:r>
              <a:rPr lang="ko-KR" altLang="en-US" sz="2000" dirty="0" smtClean="0">
                <a:solidFill>
                  <a:srgbClr val="FF0000"/>
                </a:solidFill>
              </a:rPr>
              <a:t>가 </a:t>
            </a:r>
            <a:r>
              <a:rPr lang="en-US" altLang="ko-KR" sz="2000" dirty="0" smtClean="0">
                <a:solidFill>
                  <a:srgbClr val="FF0000"/>
                </a:solidFill>
              </a:rPr>
              <a:t>3 x 3 </a:t>
            </a:r>
            <a:r>
              <a:rPr lang="ko-KR" altLang="en-US" sz="2000" dirty="0" smtClean="0">
                <a:solidFill>
                  <a:srgbClr val="FF0000"/>
                </a:solidFill>
              </a:rPr>
              <a:t>인 경우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 dirty="0" smtClean="0"/>
              <a:t>경계 부분에서 계산 가능한 </a:t>
            </a:r>
            <a:r>
              <a:rPr lang="ko-KR" altLang="en-US" sz="2000" dirty="0" err="1" smtClean="0"/>
              <a:t>화소만</a:t>
            </a:r>
            <a:r>
              <a:rPr lang="ko-KR" altLang="en-US" sz="2000" dirty="0" smtClean="0"/>
              <a:t> 사용하여 </a:t>
            </a:r>
            <a:r>
              <a:rPr lang="en-US" altLang="ko-KR" sz="2000" dirty="0" smtClean="0"/>
              <a:t>convolution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for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1 to </a:t>
            </a:r>
            <a:r>
              <a:rPr lang="en-US" altLang="ko-KR" sz="2000" dirty="0" err="1" smtClean="0"/>
              <a:t>image_h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for j = 1 to </a:t>
            </a:r>
            <a:r>
              <a:rPr lang="en-US" altLang="ko-KR" sz="2000" dirty="0" err="1" smtClean="0"/>
              <a:t>image_w</a:t>
            </a:r>
            <a:r>
              <a:rPr lang="en-US" altLang="ko-KR" sz="2000" dirty="0" smtClean="0"/>
              <a:t> {                                  </a:t>
            </a:r>
            <a:br>
              <a:rPr lang="en-US" altLang="ko-KR" sz="2000" dirty="0" smtClean="0"/>
            </a:br>
            <a:r>
              <a:rPr lang="en-US" altLang="ko-KR" sz="2000" dirty="0" smtClean="0"/>
              <a:t>// </a:t>
            </a:r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화소위치에 대하여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sum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num_pixels</a:t>
            </a:r>
            <a:r>
              <a:rPr lang="en-US" altLang="ko-KR" sz="2000" dirty="0" smtClean="0"/>
              <a:t>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for m = -1 to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  for n = -1 to 1 {                                      // convolution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     if(1 &lt;=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+ m &lt;= </a:t>
            </a:r>
            <a:r>
              <a:rPr lang="en-US" altLang="ko-KR" sz="2000" dirty="0" err="1" smtClean="0"/>
              <a:t>image_h</a:t>
            </a:r>
            <a:r>
              <a:rPr lang="en-US" altLang="ko-KR" sz="2000" dirty="0" smtClean="0"/>
              <a:t>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&amp;&amp; 1 &lt;= j + n &lt;= </a:t>
            </a:r>
            <a:r>
              <a:rPr lang="en-US" altLang="ko-KR" sz="2000" dirty="0" err="1" smtClean="0"/>
              <a:t>image_w</a:t>
            </a:r>
            <a:r>
              <a:rPr lang="en-US" altLang="ko-KR" sz="2000" dirty="0" smtClean="0"/>
              <a:t>) {          // image </a:t>
            </a:r>
            <a:r>
              <a:rPr lang="ko-KR" altLang="en-US" sz="2000" dirty="0" smtClean="0"/>
              <a:t>내부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        sum = sum +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input_image</a:t>
            </a: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000" dirty="0" smtClean="0">
                <a:solidFill>
                  <a:srgbClr val="FF0000"/>
                </a:solidFill>
              </a:rPr>
              <a:t> + m][j + n] * mask[m][n];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        count++; // </a:t>
            </a:r>
            <a:r>
              <a:rPr lang="ko-KR" altLang="en-US" sz="2000" dirty="0" smtClean="0"/>
              <a:t>계산에 사용된 </a:t>
            </a:r>
            <a:r>
              <a:rPr lang="ko-KR" altLang="en-US" sz="2000" dirty="0" err="1" smtClean="0"/>
              <a:t>화소의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갯수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output_image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][j] = sum;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}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93B9FC-E48B-43D0-80F9-A8FE3BF8D650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0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1A0630-2581-4A8D-BFBC-BD8568F13FF5}" type="slidenum">
              <a:rPr lang="en-US" altLang="ko-KR" smtClean="0"/>
              <a:pPr/>
              <a:t>13</a:t>
            </a:fld>
            <a:endParaRPr lang="en-US" altLang="ko-KR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1"/>
            <a:ext cx="7772400" cy="7921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ko-KR" sz="4400" dirty="0" smtClean="0"/>
              <a:t>Blurring</a:t>
            </a:r>
          </a:p>
        </p:txBody>
      </p:sp>
      <p:grpSp>
        <p:nvGrpSpPr>
          <p:cNvPr id="3079" name="그룹 7"/>
          <p:cNvGrpSpPr>
            <a:grpSpLocks/>
          </p:cNvGrpSpPr>
          <p:nvPr/>
        </p:nvGrpSpPr>
        <p:grpSpPr bwMode="auto">
          <a:xfrm>
            <a:off x="1524000" y="1752601"/>
            <a:ext cx="5829300" cy="2895600"/>
            <a:chOff x="1241425" y="2362200"/>
            <a:chExt cx="4735368" cy="2201862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2665268" y="2362200"/>
            <a:ext cx="3311525" cy="2201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" name="PhotoSuite Image" r:id="rId4" imgW="10296360" imgH="6848640" progId="">
                    <p:embed/>
                  </p:oleObj>
                </mc:Choice>
                <mc:Fallback>
                  <p:oleObj name="PhotoSuite Image" r:id="rId4" imgW="10296360" imgH="684864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268" y="2362200"/>
                          <a:ext cx="3311525" cy="2201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1241425" y="3200400"/>
            <a:ext cx="11953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3" name="Equation" r:id="rId6" imgW="583920" imgH="203040" progId="">
                    <p:embed/>
                  </p:oleObj>
                </mc:Choice>
                <mc:Fallback>
                  <p:oleObj name="Equation" r:id="rId6" imgW="583920" imgH="2030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425" y="3200400"/>
                          <a:ext cx="1195388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Rectangle 3"/>
          <p:cNvSpPr txBox="1">
            <a:spLocks noChangeArrowheads="1"/>
          </p:cNvSpPr>
          <p:nvPr/>
        </p:nvSpPr>
        <p:spPr bwMode="auto">
          <a:xfrm>
            <a:off x="762000" y="1295401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400" dirty="0"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3 X 3 </a:t>
            </a:r>
            <a:r>
              <a:rPr lang="en-US" altLang="ko-KR" sz="2400" dirty="0">
                <a:ea typeface="맑은 고딕" panose="020B0503020000020004" pitchFamily="50" charset="-127"/>
              </a:rPr>
              <a:t>convolution kernel for blurring</a:t>
            </a: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400" dirty="0">
                <a:ea typeface="맑은 고딕" panose="020B0503020000020004" pitchFamily="50" charset="-127"/>
              </a:rPr>
              <a:t>9 </a:t>
            </a:r>
            <a:r>
              <a:rPr lang="ko-KR" altLang="en-US" sz="2400" dirty="0">
                <a:ea typeface="맑은 고딕" panose="020B0503020000020004" pitchFamily="50" charset="-127"/>
              </a:rPr>
              <a:t>개 화소의 평균 값을 계산하는 것 임</a:t>
            </a:r>
            <a:r>
              <a:rPr lang="en-US" altLang="ko-KR" sz="2400" dirty="0">
                <a:ea typeface="맑은 고딕" panose="020B0503020000020004" pitchFamily="50" charset="-127"/>
              </a:rPr>
              <a:t>. 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/>
            </a:r>
            <a:br>
              <a:rPr lang="en-US" altLang="ko-KR" sz="2400" dirty="0" smtClean="0">
                <a:ea typeface="맑은 고딕" panose="020B0503020000020004" pitchFamily="50" charset="-127"/>
              </a:rPr>
            </a:br>
            <a:r>
              <a:rPr lang="en-US" altLang="ko-KR" sz="2400" dirty="0" smtClean="0">
                <a:ea typeface="맑은 고딕" panose="020B0503020000020004" pitchFamily="50" charset="-127"/>
              </a:rPr>
              <a:t>(= mean filtering)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 marL="342896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400" dirty="0">
                <a:ea typeface="맑은 고딕" panose="020B0503020000020004" pitchFamily="50" charset="-127"/>
              </a:rPr>
              <a:t>Kernel </a:t>
            </a:r>
            <a:r>
              <a:rPr lang="ko-KR" altLang="en-US" sz="2400" dirty="0">
                <a:ea typeface="맑은 고딕" panose="020B0503020000020004" pitchFamily="50" charset="-127"/>
              </a:rPr>
              <a:t>안의 </a:t>
            </a:r>
            <a:r>
              <a:rPr lang="en-US" altLang="ko-KR" sz="2400" dirty="0">
                <a:ea typeface="맑은 고딕" panose="020B0503020000020004" pitchFamily="50" charset="-127"/>
              </a:rPr>
              <a:t>element </a:t>
            </a:r>
            <a:r>
              <a:rPr lang="ko-KR" altLang="en-US" sz="2400" dirty="0">
                <a:ea typeface="맑은 고딕" panose="020B0503020000020004" pitchFamily="50" charset="-127"/>
              </a:rPr>
              <a:t>의</a:t>
            </a:r>
            <a:r>
              <a:rPr lang="en-US" altLang="ko-KR" sz="2400" dirty="0"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ea typeface="맑은 고딕" panose="020B0503020000020004" pitchFamily="50" charset="-127"/>
              </a:rPr>
              <a:t>총합은 </a:t>
            </a:r>
            <a:r>
              <a:rPr lang="en-US" altLang="ko-KR" sz="2400" dirty="0">
                <a:ea typeface="맑은 고딕" panose="020B0503020000020004" pitchFamily="50" charset="-127"/>
              </a:rPr>
              <a:t>1. </a:t>
            </a:r>
          </a:p>
          <a:p>
            <a:pPr marL="800092" lvl="1" indent="-342896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sz="2400" dirty="0">
                <a:ea typeface="맑은 고딕" panose="020B0503020000020004" pitchFamily="50" charset="-127"/>
              </a:rPr>
              <a:t>입력화소의 평균값 </a:t>
            </a:r>
            <a:r>
              <a:rPr lang="en-US" altLang="ko-KR" sz="2400" dirty="0">
                <a:ea typeface="맑은 고딕" panose="020B0503020000020004" pitchFamily="50" charset="-127"/>
              </a:rPr>
              <a:t>= </a:t>
            </a:r>
            <a:r>
              <a:rPr lang="ko-KR" altLang="en-US" sz="2400" dirty="0">
                <a:ea typeface="맑은 고딕" panose="020B0503020000020004" pitchFamily="50" charset="-127"/>
              </a:rPr>
              <a:t>출력화소의 평균값</a:t>
            </a:r>
            <a:r>
              <a:rPr lang="en-US" altLang="ko-KR" sz="2400" dirty="0">
                <a:ea typeface="맑은 고딕" panose="020B0503020000020004" pitchFamily="50" charset="-127"/>
              </a:rPr>
              <a:t>,</a:t>
            </a:r>
            <a:br>
              <a:rPr lang="en-US" altLang="ko-KR" sz="2400" dirty="0">
                <a:ea typeface="맑은 고딕" panose="020B0503020000020004" pitchFamily="50" charset="-127"/>
              </a:rPr>
            </a:br>
            <a:r>
              <a:rPr lang="ko-KR" altLang="en-US" sz="2400" dirty="0">
                <a:ea typeface="맑은 고딕" panose="020B0503020000020004" pitchFamily="50" charset="-127"/>
              </a:rPr>
              <a:t>즉</a:t>
            </a:r>
            <a:r>
              <a:rPr lang="en-US" altLang="ko-KR" sz="2400" dirty="0"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ea typeface="맑은 고딕" panose="020B0503020000020004" pitchFamily="50" charset="-127"/>
              </a:rPr>
              <a:t>이미지의 밝기를 유지함</a:t>
            </a:r>
            <a:r>
              <a:rPr lang="en-US" altLang="ko-KR" sz="2400" dirty="0">
                <a:ea typeface="맑은 고딕" panose="020B0503020000020004" pitchFamily="50" charset="-127"/>
              </a:rPr>
              <a:t>. 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AAC832C-769B-4E3A-BC02-F27066D0A0D7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D5491-148B-431C-9E87-89797F201BDE}" type="slidenum">
              <a:rPr lang="en-US" altLang="ko-KR" smtClean="0"/>
              <a:pPr/>
              <a:t>14</a:t>
            </a:fld>
            <a:endParaRPr lang="en-US" altLang="ko-KR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1"/>
            <a:ext cx="7772400" cy="4876800"/>
          </a:xfrm>
        </p:spPr>
        <p:txBody>
          <a:bodyPr/>
          <a:lstStyle/>
          <a:p>
            <a:endParaRPr lang="en-US" altLang="ko-KR" dirty="0" smtClean="0"/>
          </a:p>
          <a:p>
            <a:pPr>
              <a:buFont typeface="굴림" pitchFamily="50" charset="-127"/>
              <a:buNone/>
            </a:pPr>
            <a:r>
              <a:rPr lang="en-US" altLang="ko-KR" dirty="0" smtClean="0"/>
              <a:t>    </a:t>
            </a:r>
          </a:p>
        </p:txBody>
      </p:sp>
      <p:grpSp>
        <p:nvGrpSpPr>
          <p:cNvPr id="4103" name="그룹 14"/>
          <p:cNvGrpSpPr>
            <a:grpSpLocks/>
          </p:cNvGrpSpPr>
          <p:nvPr/>
        </p:nvGrpSpPr>
        <p:grpSpPr bwMode="auto">
          <a:xfrm>
            <a:off x="304801" y="1752601"/>
            <a:ext cx="8570913" cy="4287183"/>
            <a:chOff x="0" y="2560638"/>
            <a:chExt cx="8570912" cy="4287182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0" y="2560638"/>
            <a:ext cx="5135562" cy="3719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6" name="PhotoSuite Image" r:id="rId4" imgW="10287000" imgH="6858000" progId="">
                    <p:embed/>
                  </p:oleObj>
                </mc:Choice>
                <mc:Fallback>
                  <p:oleObj name="PhotoSuite Image" r:id="rId4" imgW="10287000" imgH="68580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60638"/>
                          <a:ext cx="5135562" cy="3719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5135562" y="3124200"/>
            <a:ext cx="3435350" cy="229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7" name="PhotoSuite Image" r:id="rId6" imgW="10287000" imgH="6867360" progId="">
                    <p:embed/>
                  </p:oleObj>
                </mc:Choice>
                <mc:Fallback>
                  <p:oleObj name="PhotoSuite Image" r:id="rId6" imgW="10287000" imgH="686736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562" y="3124200"/>
                          <a:ext cx="3435350" cy="2292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타원 7"/>
            <p:cNvSpPr>
              <a:spLocks noChangeArrowheads="1"/>
            </p:cNvSpPr>
            <p:nvPr/>
          </p:nvSpPr>
          <p:spPr bwMode="auto">
            <a:xfrm>
              <a:off x="5287962" y="3124200"/>
              <a:ext cx="533400" cy="5334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4106" name="타원 8"/>
            <p:cNvSpPr>
              <a:spLocks noChangeArrowheads="1"/>
            </p:cNvSpPr>
            <p:nvPr/>
          </p:nvSpPr>
          <p:spPr bwMode="auto">
            <a:xfrm>
              <a:off x="792162" y="3276600"/>
              <a:ext cx="457200" cy="4572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cxnSp>
          <p:nvCxnSpPr>
            <p:cNvPr id="4107" name="직선 화살표 연결선 10"/>
            <p:cNvCxnSpPr>
              <a:cxnSpLocks noChangeShapeType="1"/>
            </p:cNvCxnSpPr>
            <p:nvPr/>
          </p:nvCxnSpPr>
          <p:spPr bwMode="auto">
            <a:xfrm flipV="1">
              <a:off x="1325562" y="3429000"/>
              <a:ext cx="3886200" cy="7620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4108" name="TextBox 10"/>
            <p:cNvSpPr txBox="1">
              <a:spLocks noChangeArrowheads="1"/>
            </p:cNvSpPr>
            <p:nvPr/>
          </p:nvSpPr>
          <p:spPr bwMode="auto">
            <a:xfrm>
              <a:off x="1477962" y="6324600"/>
              <a:ext cx="7086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dirty="0">
                  <a:ea typeface="맑은 고딕" panose="020B0503020000020004" pitchFamily="50" charset="-127"/>
                </a:rPr>
                <a:t>입력                                     출력                                                        </a:t>
              </a:r>
            </a:p>
          </p:txBody>
        </p:sp>
        <p:sp>
          <p:nvSpPr>
            <p:cNvPr id="4109" name="직사각형 11"/>
            <p:cNvSpPr>
              <a:spLocks noChangeArrowheads="1"/>
            </p:cNvSpPr>
            <p:nvPr/>
          </p:nvSpPr>
          <p:spPr bwMode="auto">
            <a:xfrm>
              <a:off x="792162" y="3276600"/>
              <a:ext cx="3581400" cy="2286000"/>
            </a:xfrm>
            <a:prstGeom prst="rect">
              <a:avLst/>
            </a:prstGeom>
            <a:noFill/>
            <a:ln w="9525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0"/>
            <a:ext cx="7359650" cy="1096963"/>
          </a:xfrm>
        </p:spPr>
        <p:txBody>
          <a:bodyPr/>
          <a:lstStyle/>
          <a:p>
            <a:pPr marL="11113" eaLnBrk="1" hangingPunct="1">
              <a:tabLst>
                <a:tab pos="1142988" algn="l"/>
              </a:tabLst>
            </a:pP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Burring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 </a:t>
            </a:r>
            <a:r>
              <a:rPr lang="en-US" altLang="ko-KR" dirty="0" smtClean="0"/>
              <a:t>(Smoothing)</a:t>
            </a:r>
            <a:endParaRPr lang="en-US" altLang="ko-KR" b="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Gill Sans" pitchFamily="34" charset="0"/>
              <a:buNone/>
            </a:pPr>
            <a:r>
              <a:rPr lang="ko-KR" altLang="en-US" dirty="0" smtClean="0"/>
              <a:t> </a:t>
            </a:r>
          </a:p>
        </p:txBody>
      </p:sp>
      <p:pic>
        <p:nvPicPr>
          <p:cNvPr id="29700" name="Picture 5" descr="My daughter, Hanna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1" y="3040064"/>
            <a:ext cx="3824288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7" descr="She's so smoot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7088" y="3040063"/>
            <a:ext cx="37576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직사각형 5"/>
          <p:cNvSpPr>
            <a:spLocks noChangeArrowheads="1"/>
          </p:cNvSpPr>
          <p:nvPr/>
        </p:nvSpPr>
        <p:spPr bwMode="auto">
          <a:xfrm>
            <a:off x="1143000" y="1295400"/>
            <a:ext cx="6629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 marL="11113">
              <a:buFontTx/>
              <a:buChar char="•"/>
              <a:tabLst>
                <a:tab pos="800092" algn="l"/>
              </a:tabLst>
            </a:pPr>
            <a:r>
              <a:rPr lang="en-US" altLang="ko-KR" dirty="0">
                <a:ea typeface="맑은 고딕" panose="020B0503020000020004" pitchFamily="50" charset="-127"/>
              </a:rPr>
              <a:t> Constant </a:t>
            </a:r>
            <a:r>
              <a:rPr lang="en-US" altLang="ko-KR" dirty="0" smtClean="0">
                <a:ea typeface="맑은 고딕" panose="020B0503020000020004" pitchFamily="50" charset="-127"/>
              </a:rPr>
              <a:t>area: no </a:t>
            </a:r>
            <a:r>
              <a:rPr lang="en-US" altLang="ko-KR" dirty="0">
                <a:ea typeface="맑은 고딕" panose="020B0503020000020004" pitchFamily="50" charset="-127"/>
              </a:rPr>
              <a:t>change</a:t>
            </a:r>
          </a:p>
          <a:p>
            <a:pPr marL="11113">
              <a:buFontTx/>
              <a:buChar char="•"/>
              <a:tabLst>
                <a:tab pos="800092" algn="l"/>
              </a:tabLst>
            </a:pPr>
            <a:r>
              <a:rPr lang="en-US" altLang="ko-KR" dirty="0">
                <a:ea typeface="맑은 고딕" panose="020B0503020000020004" pitchFamily="50" charset="-127"/>
              </a:rPr>
              <a:t> Sharp </a:t>
            </a:r>
            <a:r>
              <a:rPr lang="en-US" altLang="ko-KR" dirty="0" smtClean="0">
                <a:ea typeface="맑은 고딕" panose="020B0503020000020004" pitchFamily="50" charset="-127"/>
              </a:rPr>
              <a:t>edge: smooth </a:t>
            </a:r>
            <a:r>
              <a:rPr lang="en-US" altLang="ko-KR" dirty="0">
                <a:ea typeface="맑은 고딕" panose="020B0503020000020004" pitchFamily="50" charset="-127"/>
              </a:rPr>
              <a:t>edge</a:t>
            </a:r>
          </a:p>
          <a:p>
            <a:pPr marL="11113">
              <a:buFontTx/>
              <a:buChar char="•"/>
              <a:tabLst>
                <a:tab pos="800092" algn="l"/>
              </a:tabLst>
            </a:pPr>
            <a:r>
              <a:rPr lang="en-US" altLang="ko-KR" dirty="0">
                <a:ea typeface="맑은 고딕" panose="020B0503020000020004" pitchFamily="50" charset="-127"/>
              </a:rPr>
              <a:t> Detailed </a:t>
            </a:r>
            <a:r>
              <a:rPr lang="en-US" altLang="ko-KR" dirty="0" smtClean="0">
                <a:ea typeface="맑은 고딕" panose="020B0503020000020004" pitchFamily="50" charset="-127"/>
              </a:rPr>
              <a:t>part: </a:t>
            </a:r>
            <a:r>
              <a:rPr lang="en-US" altLang="ko-KR" dirty="0" smtClean="0">
                <a:ea typeface="맑은 고딕" panose="020B0503020000020004" pitchFamily="50" charset="-127"/>
                <a:sym typeface="Wingdings" pitchFamily="2" charset="2"/>
              </a:rPr>
              <a:t>blurred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주파수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영상을 신호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간주 주파수 </a:t>
            </a:r>
            <a:r>
              <a:rPr lang="ko-KR" altLang="en-US" dirty="0" err="1" smtClean="0"/>
              <a:t>대역별로</a:t>
            </a:r>
            <a:r>
              <a:rPr lang="ko-KR" altLang="en-US" dirty="0" smtClean="0"/>
              <a:t> 분리 </a:t>
            </a:r>
            <a:endParaRPr lang="en-US" altLang="ko-KR" dirty="0" smtClean="0"/>
          </a:p>
          <a:p>
            <a:r>
              <a:rPr lang="ko-KR" altLang="en-US" dirty="0" smtClean="0"/>
              <a:t>주파수 성분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고주파성분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err="1" smtClean="0"/>
              <a:t>화소값이</a:t>
            </a:r>
            <a:r>
              <a:rPr lang="ko-KR" altLang="en-US" dirty="0" smtClean="0"/>
              <a:t> 빠르게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급격하게 변화하는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저주파성분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err="1" smtClean="0"/>
              <a:t>화소값의</a:t>
            </a:r>
            <a:r>
              <a:rPr lang="ko-KR" altLang="en-US" dirty="0" smtClean="0"/>
              <a:t> 변화가 적은 부분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Multimedia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0" y="4268152"/>
            <a:ext cx="4072481" cy="25483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334000" y="3657600"/>
            <a:ext cx="3048000" cy="30480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4724401" y="5542327"/>
            <a:ext cx="1066799" cy="401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3"/>
          </p:cNvCxnSpPr>
          <p:nvPr/>
        </p:nvCxnSpPr>
        <p:spPr bwMode="auto">
          <a:xfrm flipV="1">
            <a:off x="4724401" y="5542326"/>
            <a:ext cx="10667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3836566" y="4495802"/>
            <a:ext cx="3326234" cy="914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359759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2CFC27E-986B-4153-A48B-423658EF8D43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DE75CA-F31D-4F3D-8922-7BD9831288B3}" type="slidenum">
              <a:rPr lang="en-US" altLang="ko-KR" smtClean="0"/>
              <a:pPr/>
              <a:t>17</a:t>
            </a:fld>
            <a:endParaRPr lang="en-US" altLang="ko-KR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Blurring (Low Pass Filter)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저역</a:t>
            </a:r>
            <a:r>
              <a:rPr lang="ko-KR" altLang="en-US" dirty="0" smtClean="0"/>
              <a:t> 통과 필터의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 </a:t>
            </a:r>
          </a:p>
          <a:p>
            <a:pPr lvl="1"/>
            <a:r>
              <a:rPr lang="ko-KR" altLang="en-US" dirty="0" smtClean="0"/>
              <a:t> 화소 값의 변화율이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작은 저주파 성분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화소값의</a:t>
            </a:r>
            <a:r>
              <a:rPr lang="ko-KR" altLang="en-US" dirty="0" smtClean="0"/>
              <a:t> 변화가 적은 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유지하고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큰 고주파 성분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윤곽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제거</a:t>
            </a:r>
          </a:p>
          <a:p>
            <a:pPr lvl="1"/>
            <a:r>
              <a:rPr lang="ko-KR" altLang="en-US" dirty="0" smtClean="0"/>
              <a:t> 결과 영상</a:t>
            </a:r>
          </a:p>
          <a:p>
            <a:pPr lvl="2"/>
            <a:r>
              <a:rPr lang="ko-KR" altLang="en-US" dirty="0" smtClean="0"/>
              <a:t> 전체 영상이 부드러워 지게 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사진 초점을 흐리게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 약화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명암 대비가 줄어 </a:t>
            </a:r>
            <a:r>
              <a:rPr lang="ko-KR" altLang="en-US" dirty="0" err="1" smtClean="0"/>
              <a:t>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돌출 잡음 제거 </a:t>
            </a:r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Mask </a:t>
            </a:r>
            <a:r>
              <a:rPr lang="ko-KR" altLang="en-US" dirty="0" smtClean="0"/>
              <a:t>가 커질수록 효과가 크다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3X3, 5X5, 7X7 Mask</a:t>
            </a:r>
            <a:br>
              <a:rPr lang="en-US" altLang="ko-KR" dirty="0" smtClean="0"/>
            </a:br>
            <a:r>
              <a:rPr lang="ko-KR" altLang="en-US" dirty="0" smtClean="0"/>
              <a:t>요소의 수 </a:t>
            </a:r>
            <a:r>
              <a:rPr lang="en-US" altLang="ko-KR" dirty="0" smtClean="0"/>
              <a:t>: 1/9, 1/25, 1/49…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9D81614-984E-4F7E-9828-E4FACC6986F0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2D914F-C11D-4AED-A619-EACA7418781A}" type="slidenum">
              <a:rPr lang="en-US" altLang="ko-KR" smtClean="0"/>
              <a:pPr/>
              <a:t>18</a:t>
            </a:fld>
            <a:endParaRPr lang="en-US" altLang="ko-KR" dirty="0" smtClean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 cstate="print"/>
          <a:srcRect l="16800" t="13663" r="13125" b="9759"/>
          <a:stretch>
            <a:fillRect/>
          </a:stretch>
        </p:blipFill>
        <p:spPr bwMode="auto">
          <a:xfrm>
            <a:off x="1828800" y="1418906"/>
            <a:ext cx="5836500" cy="5146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Image </a:t>
            </a:r>
            <a:r>
              <a:rPr lang="ko-KR" altLang="en-US" dirty="0" smtClean="0"/>
              <a:t>의 처리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목적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필요에 따라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R</a:t>
            </a:r>
            <a:r>
              <a:rPr lang="en-US" altLang="ko-KR" sz="2400" dirty="0" smtClean="0"/>
              <a:t>, G, B </a:t>
            </a:r>
            <a:r>
              <a:rPr lang="ko-KR" altLang="en-US" sz="2400" dirty="0" smtClean="0"/>
              <a:t>각 성분에 대하여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HSV </a:t>
            </a:r>
            <a:r>
              <a:rPr lang="ko-KR" altLang="en-US" sz="2400" dirty="0" smtClean="0"/>
              <a:t>공간으로 변환 후 필요한 성분만 골라 적용</a:t>
            </a:r>
            <a:endParaRPr lang="ko-KR" altLang="en-US" sz="2400" dirty="0" smtClean="0"/>
          </a:p>
        </p:txBody>
      </p:sp>
      <p:sp>
        <p:nvSpPr>
          <p:cNvPr id="3277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DCFCF-ADF0-4898-9424-38F4080F0EFE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27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/>
              <a:t>Multimedia</a:t>
            </a:r>
          </a:p>
        </p:txBody>
      </p:sp>
      <p:sp>
        <p:nvSpPr>
          <p:cNvPr id="327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952A5-56AE-4700-9274-FAEA329E6ADB}" type="slidenum">
              <a:rPr lang="en-US" altLang="ko-KR" smtClean="0"/>
              <a:pPr/>
              <a:t>19</a:t>
            </a:fld>
            <a:endParaRPr lang="en-US" altLang="ko-KR" dirty="0" smtClean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772400" cy="1655763"/>
          </a:xfrm>
        </p:spPr>
        <p:txBody>
          <a:bodyPr/>
          <a:lstStyle/>
          <a:p>
            <a:r>
              <a:rPr lang="en-US" altLang="ko-KR" dirty="0" smtClean="0"/>
              <a:t>Mask-Based</a:t>
            </a:r>
            <a:br>
              <a:rPr lang="en-US" altLang="ko-KR" dirty="0" smtClean="0"/>
            </a:br>
            <a:r>
              <a:rPr lang="en-US" altLang="ko-KR" dirty="0" smtClean="0"/>
              <a:t>Image Processing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SYO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853976-B1F4-4BE3-AFF1-867BDE5D01D4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95043-1E5D-4BB9-AF2D-9951808E7F57}" type="slidenum">
              <a:rPr lang="en-US" altLang="ko-KR" smtClean="0"/>
              <a:pPr/>
              <a:t>20</a:t>
            </a:fld>
            <a:endParaRPr lang="en-US" altLang="ko-KR" dirty="0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599"/>
            <a:ext cx="9143999" cy="62312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1981200" y="3505200"/>
            <a:ext cx="1512887" cy="10795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940425" y="1052514"/>
          <a:ext cx="1295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052514"/>
                        <a:ext cx="12954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B1C40D2-272C-467B-9EC5-2BED95D37AB1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B93C1-0FC8-4883-BAF9-7EA944DE8F38}" type="slidenum">
              <a:rPr lang="en-US" altLang="ko-KR" smtClean="0"/>
              <a:pPr/>
              <a:t>21</a:t>
            </a:fld>
            <a:endParaRPr lang="en-US" altLang="ko-KR" dirty="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63000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781800" y="228600"/>
          <a:ext cx="18129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5" imgW="977760" imgH="203040" progId="Equation.3">
                  <p:embed/>
                </p:oleObj>
              </mc:Choice>
              <mc:Fallback>
                <p:oleObj name="Equation" r:id="rId5" imgW="9777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8600"/>
                        <a:ext cx="18129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9E9452-C840-4189-AFA8-F678A7941966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48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9B760-AEF4-4127-BF6E-03C2ACA51B2D}" type="slidenum">
              <a:rPr lang="en-US" altLang="ko-KR" smtClean="0"/>
              <a:pPr/>
              <a:t>22</a:t>
            </a:fld>
            <a:endParaRPr lang="en-US" altLang="ko-KR" dirty="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8612188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모서리가 둥근 직사각형 1"/>
          <p:cNvSpPr/>
          <p:nvPr/>
        </p:nvSpPr>
        <p:spPr bwMode="auto">
          <a:xfrm>
            <a:off x="76200" y="2286000"/>
            <a:ext cx="7162800" cy="41148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3EB7BB1-0ADF-4F45-A7F6-BC0C4E37C967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F6898-15B0-43F6-BD0E-AE92C0907195}" type="slidenum">
              <a:rPr lang="en-US" altLang="ko-KR" smtClean="0"/>
              <a:pPr/>
              <a:t>23</a:t>
            </a:fld>
            <a:endParaRPr lang="en-US" altLang="ko-KR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1" y="0"/>
            <a:ext cx="6199188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Sharpening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경계선을 더욱 날카롭게 하는 효과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Sharpening mask (</a:t>
            </a:r>
            <a:r>
              <a:rPr lang="ko-KR" altLang="en-US" dirty="0" smtClean="0"/>
              <a:t>계수 합</a:t>
            </a:r>
            <a:r>
              <a:rPr lang="en-US" altLang="ko-KR" dirty="0" smtClean="0"/>
              <a:t>=1)</a:t>
            </a:r>
          </a:p>
          <a:p>
            <a:pPr lvl="1"/>
            <a:r>
              <a:rPr lang="en-US" altLang="ko-KR" dirty="0" smtClean="0"/>
              <a:t> Blurring </a:t>
            </a:r>
            <a:r>
              <a:rPr lang="ko-KR" altLang="en-US" dirty="0" smtClean="0"/>
              <a:t>과는 반대의 역할</a:t>
            </a:r>
            <a:endParaRPr lang="en-US" altLang="ko-KR" dirty="0" smtClean="0"/>
          </a:p>
        </p:txBody>
      </p:sp>
      <p:sp>
        <p:nvSpPr>
          <p:cNvPr id="36867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27BCFE-9771-4F5A-A8A7-1857077E2DD6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6BB22-C536-41B0-BC64-7172341D4033}" type="slidenum">
              <a:rPr lang="en-US" altLang="ko-KR" smtClean="0"/>
              <a:pPr/>
              <a:t>24</a:t>
            </a:fld>
            <a:endParaRPr lang="en-US" altLang="ko-KR" dirty="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Sharpening (High Pass Filter)</a:t>
            </a:r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838201" y="4152901"/>
            <a:ext cx="1978025" cy="1762125"/>
            <a:chOff x="2018" y="2341"/>
            <a:chExt cx="681" cy="545"/>
          </a:xfrm>
        </p:grpSpPr>
        <p:sp>
          <p:nvSpPr>
            <p:cNvPr id="36891" name="Rectangle 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36892" name="Rectangle 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36893" name="Rectangle 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36894" name="Rectangle 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36895" name="Rectangle 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36896" name="Rectangle 1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36897" name="Rectangle 1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36898" name="Rectangle 1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36899" name="Rectangle 1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1</a:t>
              </a:r>
            </a:p>
          </p:txBody>
        </p:sp>
      </p:grpSp>
      <p:grpSp>
        <p:nvGrpSpPr>
          <p:cNvPr id="36871" name="Group 14"/>
          <p:cNvGrpSpPr>
            <a:grpSpLocks/>
          </p:cNvGrpSpPr>
          <p:nvPr/>
        </p:nvGrpSpPr>
        <p:grpSpPr bwMode="auto">
          <a:xfrm>
            <a:off x="3619501" y="4152901"/>
            <a:ext cx="1978025" cy="1762125"/>
            <a:chOff x="2018" y="2341"/>
            <a:chExt cx="681" cy="545"/>
          </a:xfrm>
        </p:grpSpPr>
        <p:sp>
          <p:nvSpPr>
            <p:cNvPr id="36882" name="Rectangle 1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36883" name="Rectangle 1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84" name="Rectangle 1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36885" name="Rectangle 1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86" name="Rectangle 1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36887" name="Rectangle 2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88" name="Rectangle 2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36889" name="Rectangle 2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90" name="Rectangle 2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0</a:t>
              </a:r>
            </a:p>
          </p:txBody>
        </p:sp>
      </p:grpSp>
      <p:grpSp>
        <p:nvGrpSpPr>
          <p:cNvPr id="36872" name="Group 24"/>
          <p:cNvGrpSpPr>
            <a:grpSpLocks/>
          </p:cNvGrpSpPr>
          <p:nvPr/>
        </p:nvGrpSpPr>
        <p:grpSpPr bwMode="auto">
          <a:xfrm>
            <a:off x="6400800" y="4152901"/>
            <a:ext cx="1978025" cy="1762125"/>
            <a:chOff x="2018" y="2341"/>
            <a:chExt cx="681" cy="545"/>
          </a:xfrm>
        </p:grpSpPr>
        <p:sp>
          <p:nvSpPr>
            <p:cNvPr id="36873" name="Rectangle 2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74" name="Rectangle 2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75" name="Rectangle 2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76" name="Rectangle 2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77" name="Rectangle 2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9</a:t>
              </a:r>
            </a:p>
          </p:txBody>
        </p:sp>
        <p:sp>
          <p:nvSpPr>
            <p:cNvPr id="36878" name="Rectangle 3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79" name="Rectangle 3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80" name="Rectangle 3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36881" name="Rectangle 3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맑은 고딕" panose="020B0503020000020004" pitchFamily="50" charset="-127"/>
                </a:rPr>
                <a:t>-1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A9D711-2BE9-4DB6-9EE0-F1FCBE7AF5AA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378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51A22-F357-47D8-953B-62880B6F08AB}" type="slidenum">
              <a:rPr lang="en-US" altLang="ko-KR" smtClean="0"/>
              <a:pPr/>
              <a:t>25</a:t>
            </a:fld>
            <a:endParaRPr lang="en-US" altLang="ko-KR" dirty="0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 l="16275" t="13663" r="11550" b="8458"/>
          <a:stretch>
            <a:fillRect/>
          </a:stretch>
        </p:blipFill>
        <p:spPr bwMode="auto">
          <a:xfrm>
            <a:off x="1142999" y="381000"/>
            <a:ext cx="7000395" cy="609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0"/>
            <a:ext cx="7359650" cy="1096963"/>
          </a:xfrm>
        </p:spPr>
        <p:txBody>
          <a:bodyPr/>
          <a:lstStyle/>
          <a:p>
            <a:pPr eaLnBrk="1" hangingPunct="1">
              <a:tabLst>
                <a:tab pos="1142988" algn="l"/>
              </a:tabLst>
            </a:pPr>
            <a:r>
              <a:rPr lang="en-US" altLang="ko-KR" dirty="0" smtClean="0"/>
              <a:t>More Sharpening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2175" y="2286000"/>
            <a:ext cx="7958138" cy="3978275"/>
          </a:xfrm>
        </p:spPr>
        <p:txBody>
          <a:bodyPr/>
          <a:lstStyle/>
          <a:p>
            <a:pPr eaLnBrk="1" hangingPunct="1">
              <a:buNone/>
              <a:tabLst>
                <a:tab pos="800092" algn="l"/>
              </a:tabLst>
            </a:pPr>
            <a:r>
              <a:rPr lang="en-US" altLang="ko-KR" dirty="0" smtClean="0"/>
              <a:t>  </a:t>
            </a:r>
          </a:p>
        </p:txBody>
      </p:sp>
      <p:graphicFrame>
        <p:nvGraphicFramePr>
          <p:cNvPr id="269343" name="Group 31"/>
          <p:cNvGraphicFramePr>
            <a:graphicFrameLocks noGrp="1"/>
          </p:cNvGraphicFramePr>
          <p:nvPr>
            <p:ph sz="half" idx="2"/>
          </p:nvPr>
        </p:nvGraphicFramePr>
        <p:xfrm>
          <a:off x="2822575" y="1628775"/>
          <a:ext cx="3499008" cy="2057400"/>
        </p:xfrm>
        <a:graphic>
          <a:graphicData uri="http://schemas.openxmlformats.org/drawingml/2006/table">
            <a:tbl>
              <a:tblPr/>
              <a:tblGrid>
                <a:gridCol w="116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0/3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-2/3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0/3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-2/3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11/3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-2/3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0/3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-2/3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0/3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934" name="Picture 33" descr="My daughter, Hanna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1" y="4008438"/>
            <a:ext cx="2752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Picture 35" descr="Gaussian Blur, then Sharpen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5851" y="4008438"/>
            <a:ext cx="2752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0"/>
            <a:ext cx="7359650" cy="1096963"/>
          </a:xfrm>
        </p:spPr>
        <p:txBody>
          <a:bodyPr/>
          <a:lstStyle/>
          <a:p>
            <a:pPr marL="11113" eaLnBrk="1" hangingPunct="1">
              <a:tabLst>
                <a:tab pos="1142988" algn="l"/>
              </a:tabLst>
            </a:pPr>
            <a:r>
              <a:rPr lang="en-US" altLang="ko-KR" dirty="0" smtClean="0"/>
              <a:t>Sharpening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2175" y="1885950"/>
            <a:ext cx="7569200" cy="3978275"/>
          </a:xfrm>
        </p:spPr>
        <p:txBody>
          <a:bodyPr/>
          <a:lstStyle/>
          <a:p>
            <a:pPr marL="11113" indent="0" eaLnBrk="1" hangingPunct="1">
              <a:buFontTx/>
              <a:buChar char="•"/>
              <a:tabLst>
                <a:tab pos="800092" algn="l"/>
              </a:tabLst>
            </a:pPr>
            <a:r>
              <a:rPr lang="en-US" altLang="ko-KR" dirty="0" smtClean="0"/>
              <a:t> Constant area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no change</a:t>
            </a:r>
          </a:p>
          <a:p>
            <a:pPr marL="11113" indent="0" eaLnBrk="1" hangingPunct="1">
              <a:buFontTx/>
              <a:buChar char="•"/>
              <a:tabLst>
                <a:tab pos="800092" algn="l"/>
              </a:tabLst>
            </a:pPr>
            <a:r>
              <a:rPr lang="en-US" altLang="ko-KR" dirty="0" smtClean="0"/>
              <a:t> Smooth edge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sharp edge</a:t>
            </a:r>
          </a:p>
          <a:p>
            <a:pPr marL="11113" indent="0" eaLnBrk="1" hangingPunct="1">
              <a:buFontTx/>
              <a:buChar char="•"/>
              <a:tabLst>
                <a:tab pos="800092" algn="l"/>
              </a:tabLst>
            </a:pPr>
            <a:r>
              <a:rPr lang="en-US" altLang="ko-KR" dirty="0" smtClean="0"/>
              <a:t> Detailed part </a:t>
            </a:r>
            <a:r>
              <a:rPr lang="en-US" altLang="ko-KR" dirty="0" smtClean="0">
                <a:sym typeface="Wingdings" pitchFamily="2" charset="2"/>
              </a:rPr>
              <a:t> blurred</a:t>
            </a:r>
          </a:p>
        </p:txBody>
      </p:sp>
      <p:graphicFrame>
        <p:nvGraphicFramePr>
          <p:cNvPr id="242692" name="Group 4"/>
          <p:cNvGraphicFramePr>
            <a:graphicFrameLocks noGrp="1"/>
          </p:cNvGraphicFramePr>
          <p:nvPr>
            <p:ph sz="quarter" idx="2"/>
          </p:nvPr>
        </p:nvGraphicFramePr>
        <p:xfrm>
          <a:off x="360364" y="3937000"/>
          <a:ext cx="3611881" cy="1920241"/>
        </p:xfrm>
        <a:graphic>
          <a:graphicData uri="http://schemas.openxmlformats.org/drawingml/2006/table">
            <a:tbl>
              <a:tblPr/>
              <a:tblGrid>
                <a:gridCol w="120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51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27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34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51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27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51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27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34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51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27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51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27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2719" name="Group 31"/>
          <p:cNvGraphicFramePr>
            <a:graphicFrameLocks noGrp="1"/>
          </p:cNvGraphicFramePr>
          <p:nvPr>
            <p:ph sz="quarter" idx="3"/>
          </p:nvPr>
        </p:nvGraphicFramePr>
        <p:xfrm>
          <a:off x="5221289" y="3937000"/>
          <a:ext cx="3611881" cy="1920241"/>
        </p:xfrm>
        <a:graphic>
          <a:graphicData uri="http://schemas.openxmlformats.org/drawingml/2006/table">
            <a:tbl>
              <a:tblPr/>
              <a:tblGrid>
                <a:gridCol w="120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317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-75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-45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34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317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-75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-45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317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-75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-45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34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317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-75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-45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317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-75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-45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16" name="AutoShape 57"/>
          <p:cNvSpPr>
            <a:spLocks/>
          </p:cNvSpPr>
          <p:nvPr/>
        </p:nvSpPr>
        <p:spPr bwMode="auto">
          <a:xfrm>
            <a:off x="4117975" y="4649789"/>
            <a:ext cx="908050" cy="4540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295" tIns="41148" rIns="82295" bIns="41148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Programming</a:t>
            </a:r>
            <a:endParaRPr lang="ko-KR" altLang="en-US" dirty="0" smtClean="0"/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n_get_file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영상 파일을 읽기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</p:txBody>
      </p:sp>
      <p:sp>
        <p:nvSpPr>
          <p:cNvPr id="4198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6FDAC1-4229-41ED-832E-7B617CF25987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198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/>
              <a:t>Multimedia</a:t>
            </a:r>
          </a:p>
        </p:txBody>
      </p:sp>
      <p:sp>
        <p:nvSpPr>
          <p:cNvPr id="419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35BA7-B310-4630-9F5F-A07577904C53}" type="slidenum">
              <a:rPr lang="en-US" altLang="ko-KR" smtClean="0"/>
              <a:pPr/>
              <a:t>28</a:t>
            </a:fld>
            <a:endParaRPr lang="en-US" altLang="ko-KR" dirty="0" smtClean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55707"/>
            <a:ext cx="9144000" cy="32455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1447800" y="545845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ea typeface="맑은 고딕" panose="020B0503020000020004" pitchFamily="50" charset="-127"/>
              </a:rPr>
              <a:t>uigetfile</a:t>
            </a:r>
            <a:r>
              <a:rPr lang="en-US" altLang="ko-KR" sz="2000" dirty="0">
                <a:ea typeface="맑은 고딕" panose="020B0503020000020004" pitchFamily="50" charset="-127"/>
              </a:rPr>
              <a:t>() </a:t>
            </a:r>
            <a:r>
              <a:rPr lang="ko-KR" altLang="en-US" sz="2000" dirty="0">
                <a:ea typeface="맑은 고딕" panose="020B0503020000020004" pitchFamily="50" charset="-127"/>
              </a:rPr>
              <a:t>함수 가 </a:t>
            </a:r>
            <a:r>
              <a:rPr lang="en-US" altLang="ko-KR" sz="2000" dirty="0">
                <a:ea typeface="맑은 고딕" panose="020B0503020000020004" pitchFamily="50" charset="-127"/>
              </a:rPr>
              <a:t>octave </a:t>
            </a:r>
            <a:r>
              <a:rPr lang="ko-KR" altLang="en-US" sz="2000" dirty="0">
                <a:ea typeface="맑은 고딕" panose="020B0503020000020004" pitchFamily="50" charset="-127"/>
              </a:rPr>
              <a:t>에는 없음</a:t>
            </a:r>
            <a:r>
              <a:rPr lang="en-US" altLang="ko-KR" sz="2000" dirty="0">
                <a:ea typeface="맑은 고딕" panose="020B0503020000020004" pitchFamily="50" charset="-127"/>
              </a:rPr>
              <a:t>. </a:t>
            </a:r>
            <a:endParaRPr lang="ko-KR" altLang="en-US" sz="2000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4114800" y="4114800"/>
            <a:ext cx="76200" cy="1343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C9DDDA0-9AEA-4640-82BE-A76025CCB4CA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046668-FF4F-47EB-8BD0-F5E1F475791F}" type="slidenum">
              <a:rPr lang="en-US" altLang="ko-KR" smtClean="0"/>
              <a:pPr/>
              <a:t>29</a:t>
            </a:fld>
            <a:endParaRPr lang="en-US" altLang="ko-KR" dirty="0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0"/>
            <a:ext cx="8504003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876800" y="304800"/>
          <a:ext cx="23764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5" imgW="888840" imgH="203040" progId="Equation.3">
                  <p:embed/>
                </p:oleObj>
              </mc:Choice>
              <mc:Fallback>
                <p:oleObj name="Equation" r:id="rId5" imgW="8888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"/>
                        <a:ext cx="23764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057400" y="3810000"/>
            <a:ext cx="2133600" cy="1447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5BCF4B7-1A74-45EC-BA2C-3F05675A90BB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DD11A-4AA6-4872-9BEF-020F34C5881D}" type="slidenum">
              <a:rPr lang="en-US" altLang="ko-KR" smtClean="0"/>
              <a:pPr/>
              <a:t>3</a:t>
            </a:fld>
            <a:endParaRPr lang="en-US" altLang="ko-KR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 Mask-based Image Processing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Convolution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 양각 효과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Blurring (Low-pass Filtering)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 Sharpening (High-pass Filtering)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잡음 제거</a:t>
            </a:r>
            <a:r>
              <a:rPr lang="en-US" altLang="ko-KR" dirty="0" smtClean="0"/>
              <a:t>, Edge detection, Mosaic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0D4800-9292-4086-A5D7-874B3EB28276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A6922-1329-4414-93D9-E954C54CF71E}" type="slidenum">
              <a:rPr lang="en-US" altLang="ko-KR" smtClean="0"/>
              <a:pPr/>
              <a:t>30</a:t>
            </a:fld>
            <a:endParaRPr lang="en-US" altLang="ko-KR" dirty="0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9248"/>
            <a:ext cx="9121767" cy="63739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410200" y="228600"/>
          <a:ext cx="3122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5" imgW="1168200" imgH="203040" progId="Equation.3">
                  <p:embed/>
                </p:oleObj>
              </mc:Choice>
              <mc:Fallback>
                <p:oleObj name="Equation" r:id="rId5" imgW="1168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"/>
                        <a:ext cx="31226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D51A5C-F378-4944-9D4E-B68FC59FE690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30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311754-DDF7-4824-BDED-78DE36817B7B}" type="slidenum">
              <a:rPr lang="en-US" altLang="ko-KR" smtClean="0"/>
              <a:pPr/>
              <a:t>31</a:t>
            </a:fld>
            <a:endParaRPr lang="en-US" altLang="ko-KR" dirty="0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7309628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746D84-1BB9-499C-9E5B-B61A7C862BFC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40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30A939-D0F6-4FF7-BD0C-B08C8B1E98C0}" type="slidenum">
              <a:rPr lang="en-US" altLang="ko-KR" smtClean="0"/>
              <a:pPr/>
              <a:t>32</a:t>
            </a:fld>
            <a:endParaRPr lang="en-US" altLang="ko-KR" dirty="0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599"/>
            <a:ext cx="9128858" cy="5272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A0BF10E-747A-4CAF-8BF1-CD48C409603E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50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8A3096-34DF-4F30-9D16-1644569EE0E0}" type="slidenum">
              <a:rPr lang="en-US" altLang="ko-KR" smtClean="0"/>
              <a:pPr/>
              <a:t>33</a:t>
            </a:fld>
            <a:endParaRPr lang="en-US" altLang="ko-KR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Embossing (</a:t>
            </a:r>
            <a:r>
              <a:rPr lang="ko-KR" altLang="en-US" dirty="0" smtClean="0"/>
              <a:t>양각 효과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95401"/>
            <a:ext cx="7772400" cy="5013325"/>
          </a:xfrm>
        </p:spPr>
        <p:txBody>
          <a:bodyPr/>
          <a:lstStyle/>
          <a:p>
            <a:r>
              <a:rPr lang="en-US" altLang="ko-KR" dirty="0" smtClean="0"/>
              <a:t> Embossing: </a:t>
            </a:r>
            <a:r>
              <a:rPr lang="ko-KR" altLang="en-US" dirty="0" smtClean="0"/>
              <a:t>경계부분이 부조처럼 볼록해 보이도록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3 Mask types (135, 90, 45</a:t>
            </a:r>
            <a:r>
              <a:rPr lang="ko-KR" altLang="en-US" dirty="0" smtClean="0"/>
              <a:t>도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Mask </a:t>
            </a:r>
            <a:r>
              <a:rPr lang="ko-KR" altLang="en-US" dirty="0" smtClean="0"/>
              <a:t>중앙 값은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합도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양각 효과 알고리즘</a:t>
            </a:r>
            <a:endParaRPr lang="en-US" altLang="ko-KR" dirty="0" smtClean="0"/>
          </a:p>
          <a:p>
            <a:pPr marL="1371591" lvl="2" indent="-457200">
              <a:buSzPct val="100000"/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양각 </a:t>
            </a:r>
            <a:r>
              <a:rPr lang="en-US" altLang="ko-KR" dirty="0" smtClean="0"/>
              <a:t>Mask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convolution </a:t>
            </a:r>
            <a:r>
              <a:rPr lang="ko-KR" altLang="en-US" dirty="0" smtClean="0"/>
              <a:t>함</a:t>
            </a:r>
          </a:p>
          <a:p>
            <a:pPr marL="1371591" lvl="2" indent="-457200">
              <a:buSzPct val="100000"/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Convolution </a:t>
            </a:r>
            <a:r>
              <a:rPr lang="ko-KR" altLang="en-US" dirty="0" smtClean="0">
                <a:solidFill>
                  <a:srgbClr val="C00000"/>
                </a:solidFill>
              </a:rPr>
              <a:t>값에 해당 영상내의 </a:t>
            </a:r>
            <a:r>
              <a:rPr lang="ko-KR" altLang="en-US" dirty="0" err="1" smtClean="0">
                <a:solidFill>
                  <a:srgbClr val="C00000"/>
                </a:solidFill>
              </a:rPr>
              <a:t>화소값의</a:t>
            </a:r>
            <a:r>
              <a:rPr lang="ko-KR" altLang="en-US" dirty="0" smtClean="0">
                <a:solidFill>
                  <a:srgbClr val="C00000"/>
                </a:solidFill>
              </a:rPr>
              <a:t> 평균 값을 더함</a:t>
            </a:r>
            <a:r>
              <a:rPr lang="ko-KR" altLang="en-US" dirty="0" smtClean="0"/>
              <a:t>   </a:t>
            </a:r>
            <a:r>
              <a:rPr lang="en-US" altLang="ko-KR" dirty="0" smtClean="0"/>
              <a:t>(intensity </a:t>
            </a:r>
            <a:r>
              <a:rPr lang="ko-KR" altLang="en-US" dirty="0" smtClean="0"/>
              <a:t>값 범위를 만족하기 위해</a:t>
            </a:r>
            <a:r>
              <a:rPr lang="en-US" altLang="ko-KR" dirty="0" smtClean="0"/>
              <a:t>)</a:t>
            </a:r>
          </a:p>
        </p:txBody>
      </p:sp>
      <p:grpSp>
        <p:nvGrpSpPr>
          <p:cNvPr id="45062" name="Group 4"/>
          <p:cNvGrpSpPr>
            <a:grpSpLocks/>
          </p:cNvGrpSpPr>
          <p:nvPr/>
        </p:nvGrpSpPr>
        <p:grpSpPr bwMode="auto">
          <a:xfrm>
            <a:off x="876301" y="2386014"/>
            <a:ext cx="2095500" cy="1881187"/>
            <a:chOff x="2018" y="2341"/>
            <a:chExt cx="681" cy="545"/>
          </a:xfrm>
        </p:grpSpPr>
        <p:sp>
          <p:nvSpPr>
            <p:cNvPr id="45083" name="Rectangle 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45084" name="Rectangle 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85" name="Rectangle 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86" name="Rectangle 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87" name="Rectangle 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88" name="Rectangle 1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89" name="Rectangle 1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90" name="Rectangle 1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91" name="Rectangle 1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1</a:t>
              </a:r>
            </a:p>
          </p:txBody>
        </p:sp>
      </p:grpSp>
      <p:grpSp>
        <p:nvGrpSpPr>
          <p:cNvPr id="45063" name="Group 14"/>
          <p:cNvGrpSpPr>
            <a:grpSpLocks/>
          </p:cNvGrpSpPr>
          <p:nvPr/>
        </p:nvGrpSpPr>
        <p:grpSpPr bwMode="auto">
          <a:xfrm>
            <a:off x="3581401" y="2386014"/>
            <a:ext cx="2095500" cy="1881187"/>
            <a:chOff x="2018" y="2341"/>
            <a:chExt cx="681" cy="545"/>
          </a:xfrm>
        </p:grpSpPr>
        <p:sp>
          <p:nvSpPr>
            <p:cNvPr id="45074" name="Rectangle 1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75" name="Rectangle 1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45076" name="Rectangle 1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77" name="Rectangle 1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78" name="Rectangle 1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79" name="Rectangle 2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80" name="Rectangle 2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81" name="Rectangle 2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45082" name="Rectangle 2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</p:grpSp>
      <p:grpSp>
        <p:nvGrpSpPr>
          <p:cNvPr id="45064" name="Group 24"/>
          <p:cNvGrpSpPr>
            <a:grpSpLocks/>
          </p:cNvGrpSpPr>
          <p:nvPr/>
        </p:nvGrpSpPr>
        <p:grpSpPr bwMode="auto">
          <a:xfrm>
            <a:off x="6286500" y="2386014"/>
            <a:ext cx="2095500" cy="1881187"/>
            <a:chOff x="2018" y="2341"/>
            <a:chExt cx="681" cy="545"/>
          </a:xfrm>
        </p:grpSpPr>
        <p:sp>
          <p:nvSpPr>
            <p:cNvPr id="45065" name="Rectangle 2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66" name="Rectangle 2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67" name="Rectangle 2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45068" name="Rectangle 2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69" name="Rectangle 2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70" name="Rectangle 3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71" name="Rectangle 3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45072" name="Rectangle 3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45073" name="Rectangle 3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dirty="0">
                  <a:ea typeface="맑은 고딕" panose="020B0503020000020004" pitchFamily="50" charset="-127"/>
                </a:rPr>
                <a:t>0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Embossing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Gray scale image </a:t>
            </a:r>
            <a:r>
              <a:rPr lang="ko-KR" altLang="en-US" dirty="0" smtClean="0"/>
              <a:t>에서의 양각효과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 Color image </a:t>
            </a:r>
            <a:r>
              <a:rPr lang="ko-KR" altLang="en-US" dirty="0" smtClean="0"/>
              <a:t>에서의 양각효과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3205"/>
            <a:ext cx="5943600" cy="220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5943600" cy="220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0"/>
            <a:ext cx="7359650" cy="1096963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Embossing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2176" y="1614488"/>
            <a:ext cx="3611563" cy="4649787"/>
          </a:xfrm>
        </p:spPr>
        <p:txBody>
          <a:bodyPr/>
          <a:lstStyle/>
          <a:p>
            <a:pPr eaLnBrk="1" hangingPunct="1">
              <a:buFont typeface="Gill Sans" pitchFamily="34" charset="0"/>
              <a:buNone/>
            </a:pPr>
            <a:r>
              <a:rPr lang="ko-KR" altLang="en-US" dirty="0" smtClean="0"/>
              <a:t>  </a:t>
            </a:r>
          </a:p>
        </p:txBody>
      </p:sp>
      <p:graphicFrame>
        <p:nvGraphicFramePr>
          <p:cNvPr id="248841" name="Group 9"/>
          <p:cNvGraphicFramePr>
            <a:graphicFrameLocks noGrp="1"/>
          </p:cNvGraphicFramePr>
          <p:nvPr>
            <p:ph sz="half" idx="2"/>
          </p:nvPr>
        </p:nvGraphicFramePr>
        <p:xfrm>
          <a:off x="2438400" y="1295400"/>
          <a:ext cx="4276725" cy="1879601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-1/128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-1/128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4/128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326"/>
                        </a:solidFill>
                        <a:effectLst/>
                        <a:latin typeface="Verdana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-1/128</a:t>
                      </a:r>
                    </a:p>
                  </a:txBody>
                  <a:tcPr marL="81000" marR="81000" marT="42120" marB="421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0"/>
                        </a:spcAft>
                        <a:buClr>
                          <a:srgbClr val="2A2326"/>
                        </a:buClr>
                        <a:buSzPct val="171000"/>
                        <a:buFont typeface="Gill Sans" pitchFamily="34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326"/>
                          </a:solidFill>
                          <a:effectLst/>
                          <a:latin typeface="Verdana" pitchFamily="34" charset="0"/>
                          <a:ea typeface="맑은 고딕" panose="020B0503020000020004" pitchFamily="50" charset="-127"/>
                        </a:rPr>
                        <a:t>-1/128</a:t>
                      </a:r>
                    </a:p>
                  </a:txBody>
                  <a:tcPr marL="81000" marR="81000" marT="42120" marB="421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102" name="Picture 29" descr="My daughter, Hanna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66" y="3657600"/>
            <a:ext cx="375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03" name="Picture 31" descr="Hannah Emboss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657600"/>
            <a:ext cx="375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AF0B20-FBC5-4016-BD2D-4A310AB93CBF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71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20E0B-4616-4167-B3D5-D587B6C78ACB}" type="slidenum">
              <a:rPr lang="en-US" altLang="ko-KR" smtClean="0"/>
              <a:pPr/>
              <a:t>36</a:t>
            </a:fld>
            <a:endParaRPr lang="en-US" altLang="ko-KR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6"/>
            <a:ext cx="7772400" cy="5114925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 For color images</a:t>
            </a:r>
          </a:p>
          <a:p>
            <a:pPr lvl="1"/>
            <a:r>
              <a:rPr lang="en-US" altLang="ko-KR" dirty="0" smtClean="0"/>
              <a:t>R, G, B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channel </a:t>
            </a:r>
            <a:r>
              <a:rPr lang="ko-KR" altLang="en-US" dirty="0" smtClean="0"/>
              <a:t>에 대해 양각 효과</a:t>
            </a:r>
          </a:p>
          <a:p>
            <a:pPr lvl="1">
              <a:buFont typeface="Wingdings" pitchFamily="2" charset="2"/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명도 채널에 대해서만 양각 효과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HSV color space </a:t>
            </a:r>
            <a:r>
              <a:rPr lang="ko-KR" altLang="en-US" dirty="0" smtClean="0"/>
              <a:t>변환 후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채널에만 양각효과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Image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Programming</a:t>
            </a:r>
            <a:endParaRPr lang="ko-KR" altLang="en-US" dirty="0" smtClean="0"/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양각효과</a:t>
            </a:r>
            <a:endParaRPr lang="en-US" altLang="ko-KR" dirty="0" smtClean="0"/>
          </a:p>
          <a:p>
            <a:r>
              <a:rPr lang="ko-KR" altLang="en-US" dirty="0" smtClean="0"/>
              <a:t>마스크를 생성 후 </a:t>
            </a:r>
            <a:endParaRPr lang="en-US" altLang="ko-KR" dirty="0" smtClean="0"/>
          </a:p>
          <a:p>
            <a:r>
              <a:rPr lang="ko-KR" altLang="en-US" dirty="0" smtClean="0"/>
              <a:t>이미지와 </a:t>
            </a:r>
            <a:r>
              <a:rPr lang="en-US" altLang="ko-KR" dirty="0" smtClean="0"/>
              <a:t>convolution </a:t>
            </a:r>
            <a:endParaRPr lang="ko-KR" altLang="en-US" dirty="0" smtClean="0"/>
          </a:p>
        </p:txBody>
      </p:sp>
      <p:sp>
        <p:nvSpPr>
          <p:cNvPr id="4198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6FDAC1-4229-41ED-832E-7B617CF25987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198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/>
              <a:t>Multimedia</a:t>
            </a:r>
          </a:p>
        </p:txBody>
      </p:sp>
      <p:sp>
        <p:nvSpPr>
          <p:cNvPr id="419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35BA7-B310-4630-9F5F-A07577904C53}" type="slidenum">
              <a:rPr lang="en-US" altLang="ko-KR" smtClean="0"/>
              <a:pPr/>
              <a:t>37</a:t>
            </a:fld>
            <a:endParaRPr lang="en-US" altLang="ko-KR" dirty="0" smtClean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E61B68A-BA09-4F06-BD97-B29FD6C67DBD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EA276-F5AF-4DE9-8B40-3D219687E710}" type="slidenum">
              <a:rPr lang="en-US" altLang="ko-KR" smtClean="0"/>
              <a:pPr/>
              <a:t>38</a:t>
            </a:fld>
            <a:endParaRPr lang="en-US" altLang="ko-KR" dirty="0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" y="762000"/>
            <a:ext cx="9131930" cy="5333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743200" y="3048000"/>
            <a:ext cx="2133599" cy="129539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5638800" y="1447800"/>
          <a:ext cx="2819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5" imgW="1054080" imgH="203040" progId="">
                  <p:embed/>
                </p:oleObj>
              </mc:Choice>
              <mc:Fallback>
                <p:oleObj name="Equation" r:id="rId5" imgW="105408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2819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C891816-4BBE-435B-8078-F0BD2E5DFCD7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4A048A-8E9B-432F-AEFC-0F17467FAA6A}" type="slidenum">
              <a:rPr lang="en-US" altLang="ko-KR" smtClean="0"/>
              <a:pPr/>
              <a:t>39</a:t>
            </a:fld>
            <a:endParaRPr lang="en-US" altLang="ko-KR" dirty="0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75586"/>
            <a:ext cx="8961614" cy="67824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943600" y="457200"/>
          <a:ext cx="2819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5" imgW="1054080" imgH="203040" progId="">
                  <p:embed/>
                </p:oleObj>
              </mc:Choice>
              <mc:Fallback>
                <p:oleObj name="Equation" r:id="rId5" imgW="1054080" imgH="20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57200"/>
                        <a:ext cx="2819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1"/>
            <a:ext cx="8229600" cy="5256213"/>
          </a:xfrm>
        </p:spPr>
        <p:txBody>
          <a:bodyPr/>
          <a:lstStyle/>
          <a:p>
            <a:pPr eaLnBrk="1" hangingPunct="1">
              <a:tabLst>
                <a:tab pos="800092" algn="l"/>
              </a:tabLst>
            </a:pPr>
            <a:r>
              <a:rPr lang="ko-KR" altLang="en-US" sz="2000" dirty="0" smtClean="0"/>
              <a:t>화소의 출력 값은 </a:t>
            </a:r>
            <a:r>
              <a:rPr lang="ko-KR" altLang="en-US" sz="2000" b="1" dirty="0" smtClean="0"/>
              <a:t>해당 화소 와 주변화소의 값을 </a:t>
            </a:r>
            <a:r>
              <a:rPr lang="ko-KR" altLang="en-US" sz="2000" dirty="0" smtClean="0"/>
              <a:t>이용하여 계산됨</a:t>
            </a:r>
            <a:r>
              <a:rPr lang="en-US" altLang="ko-KR" sz="2000" dirty="0" smtClean="0"/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 eaLnBrk="1" hangingPunct="1">
              <a:tabLst>
                <a:tab pos="800092" algn="l"/>
              </a:tabLst>
            </a:pPr>
            <a:r>
              <a:rPr lang="ko-KR" altLang="en-US" sz="2000" dirty="0" err="1" smtClean="0"/>
              <a:t>출력화소값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= f(</a:t>
            </a:r>
            <a:r>
              <a:rPr lang="ko-KR" altLang="en-US" sz="2000" dirty="0" smtClean="0"/>
              <a:t>해당 화소 및 주변의 화소 값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tabLst>
                <a:tab pos="800092" algn="l"/>
              </a:tabLst>
            </a:pPr>
            <a:r>
              <a:rPr lang="en-US" altLang="ko-KR" sz="2000" dirty="0" smtClean="0"/>
              <a:t>Output(x, y) = f(Input(x, y), Input(x-1, y-1), …,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Input(x+1, y+1)) </a:t>
            </a:r>
          </a:p>
          <a:p>
            <a:pPr lvl="1" eaLnBrk="1" hangingPunct="1">
              <a:tabLst>
                <a:tab pos="800092" algn="l"/>
              </a:tabLst>
            </a:pPr>
            <a:endParaRPr lang="en-US" altLang="ko-KR" sz="20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59650" cy="1096963"/>
          </a:xfrm>
        </p:spPr>
        <p:txBody>
          <a:bodyPr/>
          <a:lstStyle/>
          <a:p>
            <a:pPr eaLnBrk="1" hangingPunct="1">
              <a:tabLst>
                <a:tab pos="1142988" algn="l"/>
              </a:tabLst>
            </a:pPr>
            <a:r>
              <a:rPr lang="en-US" altLang="ko-KR" dirty="0" smtClean="0"/>
              <a:t>Mask-based Image Processing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마스크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영상 처리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64421"/>
              </p:ext>
            </p:extLst>
          </p:nvPr>
        </p:nvGraphicFramePr>
        <p:xfrm>
          <a:off x="838200" y="3352800"/>
          <a:ext cx="2819400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94605"/>
              </p:ext>
            </p:extLst>
          </p:nvPr>
        </p:nvGraphicFramePr>
        <p:xfrm>
          <a:off x="5791200" y="3352800"/>
          <a:ext cx="2819400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66800" y="3160173"/>
            <a:ext cx="7086600" cy="3545427"/>
            <a:chOff x="1066800" y="3160173"/>
            <a:chExt cx="7086600" cy="3545427"/>
          </a:xfrm>
        </p:grpSpPr>
        <p:sp>
          <p:nvSpPr>
            <p:cNvPr id="4" name="타원 3"/>
            <p:cNvSpPr/>
            <p:nvPr/>
          </p:nvSpPr>
          <p:spPr bwMode="auto">
            <a:xfrm>
              <a:off x="1066800" y="3581400"/>
              <a:ext cx="2286000" cy="2362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43983" y="3160173"/>
              <a:ext cx="175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ea typeface="맑은 고딕" panose="020B0503020000020004" pitchFamily="50" charset="-127"/>
                </a:rPr>
                <a:t>f(       ) </a:t>
              </a:r>
              <a:endParaRPr lang="ko-KR" altLang="en-US" dirty="0"/>
            </a:p>
          </p:txBody>
        </p:sp>
        <p:sp>
          <p:nvSpPr>
            <p:cNvPr id="6" name="오른쪽 화살표 5"/>
            <p:cNvSpPr/>
            <p:nvPr/>
          </p:nvSpPr>
          <p:spPr bwMode="auto">
            <a:xfrm rot="18943301">
              <a:off x="3176319" y="3841172"/>
              <a:ext cx="1494176" cy="28372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오른쪽 화살표 10"/>
            <p:cNvSpPr/>
            <p:nvPr/>
          </p:nvSpPr>
          <p:spPr bwMode="auto">
            <a:xfrm rot="1958337">
              <a:off x="4943388" y="3862053"/>
              <a:ext cx="2172821" cy="283725"/>
            </a:xfrm>
            <a:prstGeom prst="rightArrow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08652" y="6172200"/>
              <a:ext cx="17155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mtClean="0"/>
                <a:t>입력영상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37852" y="6182380"/>
              <a:ext cx="17155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mtClean="0"/>
                <a:t>출력영상</a:t>
              </a:r>
              <a:endParaRPr lang="ko-KR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4AFC93-4093-4862-A191-A89177BAAAF5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27D17-A3E8-489D-AC51-0932D393C0D1}" type="slidenum">
              <a:rPr lang="en-US" altLang="ko-KR" smtClean="0"/>
              <a:pPr/>
              <a:t>40</a:t>
            </a:fld>
            <a:endParaRPr lang="en-US" altLang="ko-KR" dirty="0" smtClean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99" y="0"/>
            <a:ext cx="5727095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FB4E60D-4CDE-4EF5-84F2-93CDA239A0EE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01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F726E-42A7-4ED3-814F-A8F64018AF9B}" type="slidenum">
              <a:rPr lang="en-US" altLang="ko-KR" smtClean="0"/>
              <a:pPr/>
              <a:t>41</a:t>
            </a:fld>
            <a:endParaRPr lang="en-US" altLang="ko-KR" dirty="0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1" y="0"/>
            <a:ext cx="68707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3F0F2E-0BB3-47C5-8F4F-A7B56DB8084B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A62E82-5223-459E-BEFD-6901B18FC261}" type="slidenum">
              <a:rPr lang="en-US" altLang="ko-KR" smtClean="0"/>
              <a:pPr/>
              <a:t>42</a:t>
            </a:fld>
            <a:endParaRPr lang="en-US" altLang="ko-KR" dirty="0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 l="17325" t="13663" r="13125" b="9759"/>
          <a:stretch>
            <a:fillRect/>
          </a:stretch>
        </p:blipFill>
        <p:spPr bwMode="auto">
          <a:xfrm>
            <a:off x="761748" y="0"/>
            <a:ext cx="7718084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7780AD-75C5-406E-BC71-8C76218E3E07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22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56E06-1AE6-446B-8FC2-9AD31962EE5B}" type="slidenum">
              <a:rPr lang="en-US" altLang="ko-KR" smtClean="0"/>
              <a:pPr/>
              <a:t>43</a:t>
            </a:fld>
            <a:endParaRPr lang="en-US" altLang="ko-KR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잡음 제거</a:t>
            </a:r>
            <a:r>
              <a:rPr lang="en-US" altLang="ko-KR" dirty="0" smtClean="0"/>
              <a:t>(Noise reduction)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1"/>
            <a:ext cx="7772400" cy="5018088"/>
          </a:xfrm>
        </p:spPr>
        <p:txBody>
          <a:bodyPr/>
          <a:lstStyle/>
          <a:p>
            <a:r>
              <a:rPr lang="ko-KR" altLang="en-US" sz="2200" dirty="0" smtClean="0"/>
              <a:t>잡음의 형태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Gaussian: </a:t>
            </a:r>
            <a:r>
              <a:rPr lang="ko-KR" altLang="en-US" sz="2200" dirty="0" smtClean="0"/>
              <a:t>잡음이 정규 분포</a:t>
            </a:r>
            <a:r>
              <a:rPr lang="en-US" altLang="ko-KR" sz="2200" dirty="0" smtClean="0"/>
              <a:t> </a:t>
            </a:r>
            <a:r>
              <a:rPr lang="en-US" altLang="ko-KR" sz="2200" dirty="0" smtClean="0">
                <a:sym typeface="Wingdings" pitchFamily="2" charset="2"/>
              </a:rPr>
              <a:t> </a:t>
            </a:r>
            <a:r>
              <a:rPr lang="en-US" altLang="ko-KR" sz="2200" smtClean="0">
                <a:sym typeface="Wingdings" pitchFamily="2" charset="2"/>
              </a:rPr>
              <a:t>Mean Filter(blurring)</a:t>
            </a:r>
            <a:endParaRPr lang="en-US" altLang="ko-KR" sz="2200" dirty="0"/>
          </a:p>
          <a:p>
            <a:pPr lvl="1"/>
            <a:r>
              <a:rPr lang="en-US" altLang="ko-KR" sz="2200" dirty="0" smtClean="0"/>
              <a:t>Impulse: </a:t>
            </a:r>
            <a:r>
              <a:rPr lang="ko-KR" altLang="en-US" sz="2200" dirty="0" err="1" smtClean="0"/>
              <a:t>극단치</a:t>
            </a:r>
            <a:r>
              <a:rPr lang="ko-KR" altLang="en-US" sz="2200" dirty="0" smtClean="0"/>
              <a:t> </a:t>
            </a:r>
            <a:r>
              <a:rPr lang="en-US" altLang="ko-KR" sz="2200" dirty="0" smtClean="0">
                <a:sym typeface="Wingdings" pitchFamily="2" charset="2"/>
              </a:rPr>
              <a:t> Median Filter</a:t>
            </a:r>
            <a:br>
              <a:rPr lang="en-US" altLang="ko-KR" sz="2200" dirty="0" smtClean="0">
                <a:sym typeface="Wingdings" pitchFamily="2" charset="2"/>
              </a:rPr>
            </a:br>
            <a:r>
              <a:rPr lang="en-US" altLang="ko-KR" sz="2200" dirty="0" smtClean="0">
                <a:sym typeface="Wingdings" pitchFamily="2" charset="2"/>
              </a:rPr>
              <a:t>Salt and Pepper: </a:t>
            </a:r>
            <a:r>
              <a:rPr lang="ko-KR" altLang="en-US" sz="2200" dirty="0" smtClean="0">
                <a:sym typeface="Wingdings" pitchFamily="2" charset="2"/>
              </a:rPr>
              <a:t>영상에서 백 과 흑의 화소 </a:t>
            </a:r>
            <a:r>
              <a:rPr lang="en-US" altLang="ko-KR" sz="2200" dirty="0" smtClean="0">
                <a:sym typeface="Wingdings" pitchFamily="2" charset="2"/>
              </a:rPr>
              <a:t> 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Uniform: </a:t>
            </a:r>
            <a:r>
              <a:rPr lang="ko-KR" altLang="en-US" sz="2200" dirty="0" smtClean="0"/>
              <a:t>잡음이 </a:t>
            </a:r>
            <a:r>
              <a:rPr lang="en-US" altLang="ko-KR" sz="2200" dirty="0" smtClean="0"/>
              <a:t>uniform </a:t>
            </a:r>
            <a:r>
              <a:rPr lang="ko-KR" altLang="en-US" sz="2200" dirty="0" smtClean="0"/>
              <a:t>분포</a:t>
            </a:r>
            <a:endParaRPr lang="en-US" altLang="ko-KR" sz="2200" dirty="0" smtClean="0"/>
          </a:p>
          <a:p>
            <a:r>
              <a:rPr lang="ko-KR" altLang="en-US" sz="2200" dirty="0" smtClean="0"/>
              <a:t>잡음 제거</a:t>
            </a:r>
          </a:p>
          <a:p>
            <a:pPr lvl="1"/>
            <a:r>
              <a:rPr lang="ko-KR" altLang="en-US" sz="2200" dirty="0" smtClean="0"/>
              <a:t> </a:t>
            </a:r>
            <a:r>
              <a:rPr lang="en-US" altLang="ko-KR" sz="2200" dirty="0" smtClean="0"/>
              <a:t>Median filtering</a:t>
            </a:r>
          </a:p>
          <a:p>
            <a:pPr lvl="2"/>
            <a:r>
              <a:rPr lang="en-US" altLang="ko-KR" sz="2200" dirty="0" smtClean="0"/>
              <a:t> </a:t>
            </a:r>
            <a:r>
              <a:rPr lang="ko-KR" altLang="en-US" sz="2200" dirty="0" smtClean="0"/>
              <a:t>마스크의 크기를 지정한 후 </a:t>
            </a:r>
            <a:endParaRPr lang="en-US" altLang="ko-KR" sz="2200" dirty="0" smtClean="0"/>
          </a:p>
          <a:p>
            <a:pPr lvl="2"/>
            <a:r>
              <a:rPr lang="ko-KR" altLang="en-US" sz="2200" dirty="0" smtClean="0"/>
              <a:t>마스크 내의 영상 </a:t>
            </a:r>
            <a:r>
              <a:rPr lang="ko-KR" altLang="en-US" sz="2200" dirty="0" err="1" smtClean="0"/>
              <a:t>화소값들을</a:t>
            </a:r>
            <a:r>
              <a:rPr lang="ko-KR" altLang="en-US" sz="2200" dirty="0" smtClean="0"/>
              <a:t> 추출한 후 중간 값을 찾아 출력 영상의 화소로 출력</a:t>
            </a:r>
          </a:p>
          <a:p>
            <a:pPr lvl="1"/>
            <a:r>
              <a:rPr lang="en-US" altLang="ko-KR" sz="2200" dirty="0" smtClean="0"/>
              <a:t>Mean filter, </a:t>
            </a:r>
          </a:p>
          <a:p>
            <a:pPr lvl="1"/>
            <a:r>
              <a:rPr lang="en-US" altLang="ko-KR" sz="2200" dirty="0" smtClean="0"/>
              <a:t>Max/Min filter, ...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Noise(</a:t>
            </a:r>
            <a:r>
              <a:rPr lang="ko-KR" altLang="en-US" smtClean="0"/>
              <a:t>잡음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  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14340" name="Picture 4" descr="http://homepages.inf.ed.ac.uk/rbf/HIPR2/images/fce5med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399"/>
            <a:ext cx="29146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398"/>
            <a:ext cx="29146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8210" y="5397043"/>
            <a:ext cx="2914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ea typeface="맑은 고딕" panose="020B0503020000020004" pitchFamily="50" charset="-127"/>
              </a:rPr>
              <a:t>Gaussian Noise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57800" y="5181600"/>
            <a:ext cx="2914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ea typeface="맑은 고딕" panose="020B0503020000020004" pitchFamily="50" charset="-127"/>
              </a:rPr>
              <a:t>Salt and Pepper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(Impulse) Noise</a:t>
            </a:r>
            <a:endParaRPr lang="ko-KR" altLang="en-US" dirty="0"/>
          </a:p>
        </p:txBody>
      </p:sp>
      <p:pic>
        <p:nvPicPr>
          <p:cNvPr id="14344" name="Picture 8" descr="http://homepages.inf.ed.ac.uk/rbf/HIPR2/images/fce5noi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0"/>
            <a:ext cx="29146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95600" y="4919990"/>
            <a:ext cx="2914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ea typeface="맑은 고딕" panose="020B0503020000020004" pitchFamily="50" charset="-127"/>
              </a:rPr>
              <a:t>Original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194514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652463" y="1676400"/>
            <a:ext cx="2047876" cy="199072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88763"/>
              </p:ext>
            </p:extLst>
          </p:nvPr>
        </p:nvGraphicFramePr>
        <p:xfrm>
          <a:off x="245270" y="1336358"/>
          <a:ext cx="2819400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5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BC2FEA7-B1AB-49E9-987B-0437C4F90FDE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32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27FD5-2B1E-48E0-BCE3-1D86CAC4EBC1}" type="slidenum">
              <a:rPr lang="en-US" altLang="ko-KR" smtClean="0"/>
              <a:pPr/>
              <a:t>45</a:t>
            </a:fld>
            <a:endParaRPr lang="en-US" altLang="ko-KR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"/>
            <a:ext cx="77724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3200" dirty="0" smtClean="0"/>
              <a:t> Median filtering (3X3)</a:t>
            </a:r>
          </a:p>
        </p:txBody>
      </p:sp>
      <p:sp>
        <p:nvSpPr>
          <p:cNvPr id="53254" name="Line 14"/>
          <p:cNvSpPr>
            <a:spLocks noChangeShapeType="1"/>
          </p:cNvSpPr>
          <p:nvPr/>
        </p:nvSpPr>
        <p:spPr bwMode="auto">
          <a:xfrm>
            <a:off x="3341372" y="2508095"/>
            <a:ext cx="7191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/>
          </a:p>
        </p:txBody>
      </p:sp>
      <p:sp>
        <p:nvSpPr>
          <p:cNvPr id="53255" name="Text Box 15"/>
          <p:cNvSpPr txBox="1">
            <a:spLocks noChangeArrowheads="1"/>
          </p:cNvSpPr>
          <p:nvPr/>
        </p:nvSpPr>
        <p:spPr bwMode="auto">
          <a:xfrm>
            <a:off x="4129087" y="2227263"/>
            <a:ext cx="2881313" cy="523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 dirty="0">
                <a:ea typeface="맑은 고딕" panose="020B0503020000020004" pitchFamily="50" charset="-127"/>
              </a:rPr>
              <a:t>4,2,3,2,3,6,7,8,9</a:t>
            </a:r>
          </a:p>
        </p:txBody>
      </p:sp>
      <p:sp>
        <p:nvSpPr>
          <p:cNvPr id="53256" name="Line 16"/>
          <p:cNvSpPr>
            <a:spLocks noChangeShapeType="1"/>
          </p:cNvSpPr>
          <p:nvPr/>
        </p:nvSpPr>
        <p:spPr bwMode="auto">
          <a:xfrm>
            <a:off x="5502274" y="2732088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/>
          </a:p>
        </p:txBody>
      </p:sp>
      <p:sp>
        <p:nvSpPr>
          <p:cNvPr id="53257" name="Text Box 17"/>
          <p:cNvSpPr txBox="1">
            <a:spLocks noChangeArrowheads="1"/>
          </p:cNvSpPr>
          <p:nvPr/>
        </p:nvSpPr>
        <p:spPr bwMode="auto">
          <a:xfrm>
            <a:off x="4586287" y="3200400"/>
            <a:ext cx="2006101" cy="461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 dirty="0">
                <a:ea typeface="맑은 고딕" panose="020B0503020000020004" pitchFamily="50" charset="-127"/>
              </a:rPr>
              <a:t>정렬</a:t>
            </a:r>
            <a:r>
              <a:rPr lang="en-US" altLang="ko-KR" sz="2400" dirty="0">
                <a:ea typeface="맑은 고딕" panose="020B0503020000020004" pitchFamily="50" charset="-127"/>
              </a:rPr>
              <a:t>(sorting)</a:t>
            </a:r>
          </a:p>
        </p:txBody>
      </p:sp>
      <p:sp>
        <p:nvSpPr>
          <p:cNvPr id="53258" name="Text Box 18"/>
          <p:cNvSpPr txBox="1">
            <a:spLocks noChangeArrowheads="1"/>
          </p:cNvSpPr>
          <p:nvPr/>
        </p:nvSpPr>
        <p:spPr bwMode="auto">
          <a:xfrm>
            <a:off x="4129087" y="4027488"/>
            <a:ext cx="2957513" cy="769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 dirty="0">
                <a:ea typeface="맑은 고딕" panose="020B0503020000020004" pitchFamily="50" charset="-127"/>
              </a:rPr>
              <a:t>2,2,3,3,</a:t>
            </a:r>
            <a:r>
              <a:rPr lang="en-US" altLang="ko-KR" sz="4400" b="1" u="sng" dirty="0">
                <a:solidFill>
                  <a:srgbClr val="FF0000"/>
                </a:solidFill>
                <a:ea typeface="맑은 고딕" panose="020B0503020000020004" pitchFamily="50" charset="-127"/>
              </a:rPr>
              <a:t>4</a:t>
            </a:r>
            <a:r>
              <a:rPr lang="en-US" altLang="ko-KR" u="sng" dirty="0">
                <a:ea typeface="맑은 고딕" panose="020B0503020000020004" pitchFamily="50" charset="-127"/>
              </a:rPr>
              <a:t>,6,7,8,9</a:t>
            </a:r>
          </a:p>
        </p:txBody>
      </p:sp>
      <p:sp>
        <p:nvSpPr>
          <p:cNvPr id="53259" name="Line 19"/>
          <p:cNvSpPr>
            <a:spLocks noChangeShapeType="1"/>
          </p:cNvSpPr>
          <p:nvPr/>
        </p:nvSpPr>
        <p:spPr bwMode="auto">
          <a:xfrm>
            <a:off x="5500687" y="3667125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/>
          </a:p>
        </p:txBody>
      </p:sp>
      <p:sp>
        <p:nvSpPr>
          <p:cNvPr id="53260" name="Line 20"/>
          <p:cNvSpPr>
            <a:spLocks noChangeShapeType="1"/>
          </p:cNvSpPr>
          <p:nvPr/>
        </p:nvSpPr>
        <p:spPr bwMode="auto">
          <a:xfrm>
            <a:off x="5525929" y="5207000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9" tIns="45719" rIns="91439" bIns="45719" anchor="ctr"/>
          <a:lstStyle/>
          <a:p>
            <a:endParaRPr lang="ko-KR" altLang="en-US"/>
          </a:p>
        </p:txBody>
      </p:sp>
      <p:sp>
        <p:nvSpPr>
          <p:cNvPr id="53261" name="Text Box 21"/>
          <p:cNvSpPr txBox="1">
            <a:spLocks noChangeArrowheads="1"/>
          </p:cNvSpPr>
          <p:nvPr/>
        </p:nvSpPr>
        <p:spPr bwMode="auto">
          <a:xfrm>
            <a:off x="3967163" y="5643880"/>
            <a:ext cx="3740150" cy="461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 dirty="0">
                <a:ea typeface="맑은 고딕" panose="020B0503020000020004" pitchFamily="50" charset="-127"/>
              </a:rPr>
              <a:t>출력 영상의 </a:t>
            </a:r>
            <a:r>
              <a:rPr lang="ko-KR" altLang="en-US" sz="2400" dirty="0" err="1">
                <a:ea typeface="맑은 고딕" panose="020B0503020000020004" pitchFamily="50" charset="-127"/>
              </a:rPr>
              <a:t>화소</a:t>
            </a:r>
            <a:r>
              <a:rPr lang="ko-KR" altLang="en-US" sz="2400" dirty="0"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값 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= </a:t>
            </a:r>
            <a:r>
              <a:rPr lang="en-US" altLang="ko-KR" sz="2400" b="1" u="sng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4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  <p:sp>
        <p:nvSpPr>
          <p:cNvPr id="53262" name="TextBox 23"/>
          <p:cNvSpPr txBox="1">
            <a:spLocks noChangeArrowheads="1"/>
          </p:cNvSpPr>
          <p:nvPr/>
        </p:nvSpPr>
        <p:spPr bwMode="auto">
          <a:xfrm>
            <a:off x="728663" y="4273052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입력 영상</a:t>
            </a:r>
          </a:p>
        </p:txBody>
      </p:sp>
      <p:sp>
        <p:nvSpPr>
          <p:cNvPr id="53263" name="타원 24"/>
          <p:cNvSpPr>
            <a:spLocks noChangeArrowheads="1"/>
          </p:cNvSpPr>
          <p:nvPr/>
        </p:nvSpPr>
        <p:spPr bwMode="auto">
          <a:xfrm>
            <a:off x="1338263" y="2366962"/>
            <a:ext cx="609600" cy="609600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91439" tIns="45719" rIns="91439" bIns="45719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3264" name="Text Box 21"/>
          <p:cNvSpPr txBox="1">
            <a:spLocks noChangeArrowheads="1"/>
          </p:cNvSpPr>
          <p:nvPr/>
        </p:nvSpPr>
        <p:spPr bwMode="auto">
          <a:xfrm>
            <a:off x="4900533" y="4720273"/>
            <a:ext cx="1250792" cy="461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ea typeface="맑은 고딕" panose="020B0503020000020004" pitchFamily="50" charset="-127"/>
              </a:rPr>
              <a:t>Median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잡음 제거</a:t>
            </a:r>
            <a:endParaRPr lang="en-US" altLang="ko-KR" dirty="0" smtClean="0"/>
          </a:p>
          <a:p>
            <a:r>
              <a:rPr lang="ko-KR" altLang="en-US" dirty="0" smtClean="0"/>
              <a:t>원래 이미지에 잡음 첨가 후 </a:t>
            </a:r>
            <a:endParaRPr lang="en-US" altLang="ko-KR" dirty="0" smtClean="0"/>
          </a:p>
          <a:p>
            <a:r>
              <a:rPr lang="en-US" altLang="ko-KR" dirty="0" smtClean="0"/>
              <a:t>Filtering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3EF531-204F-413F-AAD4-3434B1E3D05C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6E1FF-36F4-46FA-B9C1-A986D625EDA4}" type="slidenum">
              <a:rPr lang="en-US" altLang="ko-KR" smtClean="0"/>
              <a:pPr/>
              <a:t>47</a:t>
            </a:fld>
            <a:endParaRPr lang="en-US" altLang="ko-KR" dirty="0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0" y="1"/>
            <a:ext cx="6212186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70" name="Oval 3"/>
          <p:cNvSpPr>
            <a:spLocks noChangeArrowheads="1"/>
          </p:cNvSpPr>
          <p:nvPr/>
        </p:nvSpPr>
        <p:spPr bwMode="auto">
          <a:xfrm>
            <a:off x="3563939" y="2286000"/>
            <a:ext cx="1439862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271" name="Oval 4"/>
          <p:cNvSpPr>
            <a:spLocks noChangeArrowheads="1"/>
          </p:cNvSpPr>
          <p:nvPr/>
        </p:nvSpPr>
        <p:spPr bwMode="auto">
          <a:xfrm>
            <a:off x="3851275" y="2717801"/>
            <a:ext cx="1512888" cy="3587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3492501" y="3221038"/>
            <a:ext cx="1366838" cy="3603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3492501" y="3725863"/>
            <a:ext cx="1295400" cy="3603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3492501" y="4086226"/>
            <a:ext cx="1366838" cy="2159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372225" y="981076"/>
          <a:ext cx="14398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5" imgW="660240" imgH="164880" progId="Equation.3">
                  <p:embed/>
                </p:oleObj>
              </mc:Choice>
              <mc:Fallback>
                <p:oleObj name="Equation" r:id="rId5" imgW="66024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981076"/>
                        <a:ext cx="143986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3B5CDC6-A151-4477-B2DC-352B3D44AEFC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8C929D-FBBE-4AAE-97BE-DDE46DC500EF}" type="slidenum">
              <a:rPr lang="en-US" altLang="ko-KR" smtClean="0"/>
              <a:pPr/>
              <a:t>48</a:t>
            </a:fld>
            <a:endParaRPr lang="en-US" altLang="ko-KR" dirty="0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3401" y="533401"/>
            <a:ext cx="5535613" cy="5991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940425" y="836613"/>
          <a:ext cx="23749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5" imgW="1295280" imgH="203040" progId="Equation.3">
                  <p:embed/>
                </p:oleObj>
              </mc:Choice>
              <mc:Fallback>
                <p:oleObj name="Equation" r:id="rId5" imgW="12952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836613"/>
                        <a:ext cx="23749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AB0EE82-13E4-4437-89C7-24CD11A7132C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42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EF6BE-74BC-465B-96B1-2B6E4A93E6B9}" type="slidenum">
              <a:rPr lang="en-US" altLang="ko-KR" smtClean="0"/>
              <a:pPr/>
              <a:t>49</a:t>
            </a:fld>
            <a:endParaRPr lang="en-US" altLang="ko-KR" dirty="0" smtClean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 l="13125" t="13663" r="11025" b="8458"/>
          <a:stretch>
            <a:fillRect/>
          </a:stretch>
        </p:blipFill>
        <p:spPr bwMode="auto">
          <a:xfrm>
            <a:off x="609600" y="140970"/>
            <a:ext cx="7910291" cy="655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1"/>
            <a:ext cx="8229600" cy="5256213"/>
          </a:xfrm>
        </p:spPr>
        <p:txBody>
          <a:bodyPr/>
          <a:lstStyle/>
          <a:p>
            <a:pPr eaLnBrk="1" hangingPunct="1">
              <a:tabLst>
                <a:tab pos="800092" algn="l"/>
              </a:tabLst>
            </a:pPr>
            <a:r>
              <a:rPr lang="ko-KR" altLang="en-US" dirty="0" smtClean="0">
                <a:solidFill>
                  <a:srgbClr val="FF0000"/>
                </a:solidFill>
              </a:rPr>
              <a:t>주로 </a:t>
            </a:r>
            <a:r>
              <a:rPr lang="ko-KR" altLang="en-US" dirty="0" err="1" smtClean="0">
                <a:solidFill>
                  <a:srgbClr val="FF0000"/>
                </a:solidFill>
              </a:rPr>
              <a:t>필터링</a:t>
            </a:r>
            <a:r>
              <a:rPr lang="en-US" altLang="ko-KR" dirty="0" smtClean="0">
                <a:solidFill>
                  <a:srgbClr val="FF0000"/>
                </a:solidFill>
              </a:rPr>
              <a:t>(Filtering) </a:t>
            </a:r>
            <a:r>
              <a:rPr lang="ko-KR" altLang="en-US" dirty="0" smtClean="0">
                <a:solidFill>
                  <a:srgbClr val="FF0000"/>
                </a:solidFill>
              </a:rPr>
              <a:t>에 사용됨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tabLst>
                <a:tab pos="800092" algn="l"/>
              </a:tabLst>
            </a:pPr>
            <a:r>
              <a:rPr lang="ko-KR" altLang="en-US" dirty="0" smtClean="0"/>
              <a:t>이미지의 임의의 특성을 강화하거나 약화시킴</a:t>
            </a:r>
            <a:r>
              <a:rPr lang="en-US" altLang="ko-KR" dirty="0" smtClean="0"/>
              <a:t>. </a:t>
            </a:r>
          </a:p>
          <a:p>
            <a:pPr lvl="1" eaLnBrk="1" hangingPunct="1">
              <a:tabLst>
                <a:tab pos="800092" algn="l"/>
              </a:tabLst>
            </a:pPr>
            <a:r>
              <a:rPr lang="ko-KR" altLang="en-US" dirty="0" smtClean="0"/>
              <a:t>임의의 화소 및 그 주변의 화소의 값은 주변 영역의 명암도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색에 대한 정보를 가지고 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분실된 화소 값을 복원</a:t>
            </a:r>
            <a:endParaRPr lang="en-US" altLang="ko-KR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59650" cy="1096963"/>
          </a:xfrm>
        </p:spPr>
        <p:txBody>
          <a:bodyPr/>
          <a:lstStyle/>
          <a:p>
            <a:pPr eaLnBrk="1" hangingPunct="1">
              <a:tabLst>
                <a:tab pos="1142988" algn="l"/>
              </a:tabLst>
            </a:pPr>
            <a:r>
              <a:rPr lang="en-US" altLang="ko-KR" dirty="0" smtClean="0"/>
              <a:t>Mask-based Image Processing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마스크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영상 처리</a:t>
            </a:r>
            <a:r>
              <a:rPr lang="en-US" altLang="ko-KR" dirty="0" smtClean="0"/>
              <a:t>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8104189" y="39688"/>
            <a:ext cx="107473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055" algn="l"/>
              </a:tabLst>
            </a:pPr>
            <a:r>
              <a:rPr lang="en-US" altLang="ko-KR" sz="1600" dirty="0">
                <a:ea typeface="맑은 고딕" panose="020B0503020000020004" pitchFamily="50" charset="-127"/>
              </a:rPr>
              <a:t>139–142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9690"/>
              </p:ext>
            </p:extLst>
          </p:nvPr>
        </p:nvGraphicFramePr>
        <p:xfrm>
          <a:off x="1981200" y="3708400"/>
          <a:ext cx="220980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18025" y="4191000"/>
            <a:ext cx="32816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인접영역은 비슷한 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err="1" smtClean="0">
                <a:ea typeface="맑은 고딕" panose="020B0503020000020004" pitchFamily="50" charset="-127"/>
              </a:rPr>
              <a:t>화소값을</a:t>
            </a:r>
            <a:r>
              <a:rPr lang="ko-KR" altLang="en-US" dirty="0" smtClean="0">
                <a:ea typeface="맑은 고딕" panose="020B0503020000020004" pitchFamily="50" charset="-127"/>
              </a:rPr>
              <a:t> 가진다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2239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Edge</a:t>
            </a:r>
          </a:p>
          <a:p>
            <a:pPr lvl="1"/>
            <a:r>
              <a:rPr lang="ko-KR" altLang="en-US" dirty="0" smtClean="0"/>
              <a:t>물체의 윤곽선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물체와 배경의 경계선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윤곽선 추출은 물체를 인식하는데 중요함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화소 값이 급격히 변화함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pic>
        <p:nvPicPr>
          <p:cNvPr id="10" name="Picture 5" descr="le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00400"/>
            <a:ext cx="286385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anny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00400"/>
            <a:ext cx="2863850" cy="2863850"/>
          </a:xfrm>
          <a:prstGeom prst="rect">
            <a:avLst/>
          </a:prstGeom>
          <a:noFill/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85800" y="6096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ko-KR" sz="2000" dirty="0" smtClean="0">
                <a:latin typeface="Arial" charset="0"/>
                <a:ea typeface="맑은 고딕" panose="020B0503020000020004" pitchFamily="50" charset="-127"/>
              </a:rPr>
              <a:t>                  Original                              Canny Edge Detector</a:t>
            </a:r>
            <a:r>
              <a:rPr lang="ko-KR" altLang="en-US" sz="2000" dirty="0" smtClean="0">
                <a:latin typeface="Arial" charset="0"/>
                <a:ea typeface="맑은 고딕" panose="020B0503020000020004" pitchFamily="50" charset="-127"/>
              </a:rPr>
              <a:t>의 결과</a:t>
            </a:r>
            <a:endParaRPr lang="en-US" altLang="ko-KR" sz="2000" dirty="0">
              <a:latin typeface="Arial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4038600" cy="5257800"/>
          </a:xfrm>
        </p:spPr>
        <p:txBody>
          <a:bodyPr/>
          <a:lstStyle/>
          <a:p>
            <a:r>
              <a:rPr lang="en-US" altLang="ko-KR" dirty="0" smtClean="0"/>
              <a:t>Edge </a:t>
            </a:r>
            <a:r>
              <a:rPr lang="ko-KR" altLang="en-US" dirty="0" smtClean="0"/>
              <a:t>에서의 화소값 변화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거리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에 따라 화소 값이 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 감소함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pic>
        <p:nvPicPr>
          <p:cNvPr id="205826" name="Picture 2" descr="http://www.pages.drexel.edu/~weg22/signal.jpg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03000" y="1524000"/>
            <a:ext cx="3060000" cy="1497838"/>
          </a:xfrm>
          <a:prstGeom prst="rect">
            <a:avLst/>
          </a:prstGeom>
          <a:noFill/>
        </p:spPr>
      </p:pic>
      <p:pic>
        <p:nvPicPr>
          <p:cNvPr id="205828" name="Picture 4" descr="http://www.pages.drexel.edu/~weg22/signal_der.jp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03000" y="3200400"/>
            <a:ext cx="3060000" cy="1432930"/>
          </a:xfrm>
          <a:prstGeom prst="rect">
            <a:avLst/>
          </a:prstGeom>
          <a:noFill/>
        </p:spPr>
      </p:pic>
      <p:pic>
        <p:nvPicPr>
          <p:cNvPr id="205830" name="Picture 6" descr="http://www.pages.drexel.edu/~weg22/signal_2der.jp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03000" y="4953000"/>
            <a:ext cx="3060000" cy="15198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 bwMode="auto">
          <a:xfrm>
            <a:off x="914400" y="1981200"/>
            <a:ext cx="2286000" cy="1752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524000" y="2362200"/>
            <a:ext cx="9906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990600" y="2819400"/>
            <a:ext cx="9144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90600" y="227291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CFF"/>
                </a:solidFill>
              </a:rPr>
              <a:t>t</a:t>
            </a:r>
            <a:endParaRPr lang="ko-KR" altLang="en-US" dirty="0">
              <a:solidFill>
                <a:srgbClr val="FFCC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3657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/>
              <a:t>일차미분</a:t>
            </a:r>
            <a:endParaRPr lang="ko-KR" altLang="en-US" sz="1800"/>
          </a:p>
        </p:txBody>
      </p:sp>
      <p:sp>
        <p:nvSpPr>
          <p:cNvPr id="18" name="TextBox 17"/>
          <p:cNvSpPr txBox="1"/>
          <p:nvPr/>
        </p:nvSpPr>
        <p:spPr>
          <a:xfrm>
            <a:off x="48006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/>
              <a:t>화소값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556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이차미분</a:t>
            </a:r>
            <a:endParaRPr lang="ko-KR" altLang="en-US" sz="1800" dirty="0"/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AE744D37-7F28-40F1-9BEA-6F1A324E8123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r>
              <a:rPr lang="en-US" altLang="ko-KR" smtClean="0"/>
              <a:t>Edge Detection-</a:t>
            </a:r>
            <a:r>
              <a:rPr lang="ko-KR" altLang="en-US" smtClean="0"/>
              <a:t>알고리즘</a:t>
            </a:r>
            <a:r>
              <a:rPr lang="en-US" altLang="ko-KR" smtClean="0"/>
              <a:t>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147050" cy="48768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ko-KR" altLang="en-US" sz="2000" dirty="0" smtClean="0"/>
                  <a:t>화소 값의 급격한 변화를 검출하기 위하여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차 미분 이나 </a:t>
                </a:r>
                <a:r>
                  <a:rPr lang="en-US" altLang="ko-KR" sz="2000" dirty="0" smtClean="0"/>
                  <a:t>2</a:t>
                </a:r>
                <a:r>
                  <a:rPr lang="ko-KR" altLang="en-US" sz="2000" dirty="0" smtClean="0"/>
                  <a:t>차 미분을 사용함</a:t>
                </a:r>
                <a:r>
                  <a:rPr lang="en-US" altLang="ko-KR" sz="2000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ko-KR" altLang="en-US" sz="2000" dirty="0" smtClean="0"/>
                  <a:t>절차</a:t>
                </a:r>
                <a:endParaRPr lang="en-US" altLang="ko-KR" sz="2000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1. </a:t>
                </a:r>
                <a:r>
                  <a:rPr lang="ko-KR" altLang="en-US" sz="1800" dirty="0" smtClean="0"/>
                  <a:t>각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화소 위치 </a:t>
                </a:r>
                <a:r>
                  <a:rPr lang="en-US" altLang="ko-KR" sz="1800" dirty="0" smtClean="0"/>
                  <a:t>(r, c) </a:t>
                </a:r>
                <a:r>
                  <a:rPr lang="ko-KR" altLang="en-US" sz="1800" dirty="0" smtClean="0"/>
                  <a:t>에서</a:t>
                </a:r>
                <a:r>
                  <a:rPr lang="en-US" altLang="ko-KR" sz="1800" dirty="0" smtClean="0"/>
                  <a:t> X, Y </a:t>
                </a:r>
                <a:r>
                  <a:rPr lang="ko-KR" altLang="en-US" sz="1800" dirty="0" smtClean="0"/>
                  <a:t>방향의 미분 값을 구함</a:t>
                </a:r>
                <a:r>
                  <a:rPr lang="en-US" altLang="ko-KR" sz="1800" dirty="0" smtClean="0"/>
                  <a:t>.</a:t>
                </a:r>
                <a:br>
                  <a:rPr lang="en-US" altLang="ko-KR" sz="1800" dirty="0" smtClean="0"/>
                </a:br>
                <a:r>
                  <a:rPr lang="en-US" altLang="ko-KR" sz="1800" dirty="0"/>
                  <a:t>	x </a:t>
                </a:r>
                <a:r>
                  <a:rPr lang="ko-KR" altLang="en-US" sz="1800" dirty="0"/>
                  <a:t>방향의 미분  </a:t>
                </a:r>
                <a:r>
                  <a:rPr lang="en-US" altLang="ko-KR" sz="1800" dirty="0"/>
                  <a:t>dx = </a:t>
                </a:r>
                <a:r>
                  <a:rPr lang="ko-KR" altLang="en-US" sz="1800" dirty="0"/>
                  <a:t>수평방향 </a:t>
                </a:r>
                <a:r>
                  <a:rPr lang="ko-KR" altLang="en-US" sz="1800" dirty="0" err="1"/>
                  <a:t>이웃화소</a:t>
                </a:r>
                <a:r>
                  <a:rPr lang="ko-KR" altLang="en-US" sz="1800" dirty="0"/>
                  <a:t> 간의 차</a:t>
                </a:r>
                <a:endParaRPr lang="en-US" altLang="ko-KR" sz="1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1800" dirty="0"/>
                  <a:t>   </a:t>
                </a:r>
                <a:r>
                  <a:rPr lang="en-US" altLang="ko-KR" sz="1800" dirty="0" smtClean="0"/>
                  <a:t>		y </a:t>
                </a:r>
                <a:r>
                  <a:rPr lang="ko-KR" altLang="en-US" sz="1800" dirty="0"/>
                  <a:t>방향의 미분  </a:t>
                </a:r>
                <a:r>
                  <a:rPr lang="en-US" altLang="ko-KR" sz="1800" dirty="0" err="1"/>
                  <a:t>dy</a:t>
                </a:r>
                <a:r>
                  <a:rPr lang="en-US" altLang="ko-KR" sz="1800" dirty="0"/>
                  <a:t> = </a:t>
                </a:r>
                <a:r>
                  <a:rPr lang="ko-KR" altLang="en-US" sz="1800" dirty="0"/>
                  <a:t>수직방향 </a:t>
                </a:r>
                <a:r>
                  <a:rPr lang="ko-KR" altLang="en-US" sz="1800" dirty="0" err="1"/>
                  <a:t>이웃화소</a:t>
                </a:r>
                <a:r>
                  <a:rPr lang="ko-KR" altLang="en-US" sz="1800" dirty="0"/>
                  <a:t> 간의 차</a:t>
                </a:r>
                <a:endParaRPr lang="en-US" altLang="ko-KR" sz="1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		(</a:t>
                </a:r>
                <a:r>
                  <a:rPr lang="en-US" altLang="ko-KR" sz="1800" dirty="0" err="1" smtClean="0"/>
                  <a:t>Gx</a:t>
                </a:r>
                <a:r>
                  <a:rPr lang="en-US" altLang="ko-KR" sz="1800" dirty="0" smtClean="0"/>
                  <a:t>, </a:t>
                </a:r>
                <a:r>
                  <a:rPr lang="en-US" altLang="ko-KR" sz="1800" dirty="0" err="1" smtClean="0"/>
                  <a:t>Gy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마스크로 각각 회선</a:t>
                </a:r>
                <a:r>
                  <a:rPr lang="en-US" altLang="ko-KR" sz="1800" dirty="0" smtClean="0"/>
                  <a:t>)</a:t>
                </a:r>
                <a:r>
                  <a:rPr lang="en-US" altLang="ko-KR" sz="1800" dirty="0" smtClean="0">
                    <a:sym typeface="Wingdings" pitchFamily="2" charset="2"/>
                  </a:rPr>
                  <a:t> dx(r, c), </a:t>
                </a:r>
                <a:r>
                  <a:rPr lang="en-US" altLang="ko-KR" sz="1800" dirty="0" err="1" smtClean="0">
                    <a:sym typeface="Wingdings" pitchFamily="2" charset="2"/>
                  </a:rPr>
                  <a:t>dy</a:t>
                </a:r>
                <a:r>
                  <a:rPr lang="en-US" altLang="ko-KR" sz="1800" dirty="0" smtClean="0">
                    <a:sym typeface="Wingdings" pitchFamily="2" charset="2"/>
                  </a:rPr>
                  <a:t>(r, c)</a:t>
                </a:r>
                <a:endParaRPr lang="en-US" altLang="ko-KR" sz="1800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		Gradient image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G(r, c) = (dx(r, c), </a:t>
                </a:r>
                <a:r>
                  <a:rPr lang="en-US" altLang="ko-KR" sz="1800" dirty="0" err="1" smtClean="0"/>
                  <a:t>dy</a:t>
                </a:r>
                <a:r>
                  <a:rPr lang="en-US" altLang="ko-KR" sz="1800" dirty="0" smtClean="0"/>
                  <a:t>(r, c))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/>
              </a:p>
              <a:p>
                <a:pPr marL="457196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2. Edge </a:t>
                </a:r>
                <a:r>
                  <a:rPr lang="ko-KR" altLang="en-US" sz="1800" dirty="0" smtClean="0"/>
                  <a:t>의 강도 계산</a:t>
                </a:r>
                <a:r>
                  <a:rPr lang="en-US" altLang="ko-KR" sz="1800" dirty="0" smtClean="0">
                    <a:sym typeface="Wingdings" pitchFamily="2" charset="2"/>
                  </a:rPr>
                  <a:t>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Magnitude image, M(r, c)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Vector 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magnitude</a:t>
                </a:r>
                <a:r>
                  <a:rPr lang="ko-KR" altLang="en-US" sz="1800" dirty="0" smtClean="0"/>
                  <a:t>로 계산하거나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M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1800" b="0" i="1" smtClean="0">
                        <a:latin typeface="Cambria Math"/>
                      </a:rPr>
                      <m:t>)</m:t>
                    </m:r>
                    <m:r>
                      <a:rPr lang="en-US" altLang="ko-KR" sz="180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)2+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𝑑𝑦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)2</m:t>
                        </m:r>
                      </m:e>
                    </m:ra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또는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/>
                      <m:t>M</m:t>
                    </m:r>
                    <m:r>
                      <a:rPr lang="en-US" altLang="ko-KR" sz="18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1800" i="1">
                        <a:latin typeface="Cambria Math"/>
                      </a:rPr>
                      <m:t>)</m:t>
                    </m:r>
                    <m:r>
                      <a:rPr lang="en-US" altLang="ko-KR" sz="18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>= |dx(r, c)| + |</a:t>
                </a:r>
                <a:r>
                  <a:rPr lang="en-US" altLang="ko-KR" sz="1800" dirty="0" err="1" smtClean="0"/>
                  <a:t>dy</a:t>
                </a:r>
                <a:r>
                  <a:rPr lang="en-US" altLang="ko-KR" sz="1800" dirty="0" smtClean="0"/>
                  <a:t>(r, c)|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ko-KR" sz="1800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1800" dirty="0" smtClean="0"/>
                  <a:t>3. </a:t>
                </a:r>
                <a:r>
                  <a:rPr lang="ko-KR" altLang="en-US" sz="1800" dirty="0" smtClean="0"/>
                  <a:t>강도를 임계 하여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sym typeface="Wingdings" pitchFamily="2" charset="2"/>
                  </a:rPr>
                  <a:t>edge</a:t>
                </a:r>
                <a:r>
                  <a:rPr lang="ko-KR" altLang="en-US" sz="1800" dirty="0" smtClean="0">
                    <a:sym typeface="Wingdings" pitchFamily="2" charset="2"/>
                  </a:rPr>
                  <a:t>의 화소를 분류 </a:t>
                </a:r>
                <a:r>
                  <a:rPr lang="en-US" altLang="ko-KR" sz="1800" dirty="0" smtClean="0">
                    <a:sym typeface="Wingdings" pitchFamily="2" charset="2"/>
                  </a:rPr>
                  <a:t> Edge Image, E(r, c)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1800" dirty="0">
                    <a:sym typeface="Wingdings" pitchFamily="2" charset="2"/>
                  </a:rPr>
                  <a:t> </a:t>
                </a:r>
                <a:r>
                  <a:rPr lang="en-US" altLang="ko-KR" sz="1800" dirty="0" smtClean="0">
                    <a:sym typeface="Wingdings" pitchFamily="2" charset="2"/>
                  </a:rPr>
                  <a:t>If M(r, c) &gt;= cutoff then E(r, c) = 255, else E(r, c) = 0</a:t>
                </a:r>
                <a:r>
                  <a:rPr lang="ko-KR" altLang="en-US" sz="1800" dirty="0" smtClean="0"/>
                  <a:t> </a:t>
                </a:r>
                <a:endParaRPr lang="en-US" altLang="ko-KR" sz="1800" dirty="0" smtClean="0"/>
              </a:p>
            </p:txBody>
          </p:sp>
        </mc:Choice>
        <mc:Fallback xmlns="">
          <p:sp>
            <p:nvSpPr>
              <p:cNvPr id="6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147050" cy="4876800"/>
              </a:xfrm>
              <a:blipFill>
                <a:blip r:embed="rId2"/>
                <a:stretch>
                  <a:fillRect t="-125" b="-14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60949A7-CE93-43F1-8D84-E587CFFFA666}" type="slidenum">
              <a:rPr lang="en-US" altLang="ko-KR" sz="1050"/>
              <a:pPr/>
              <a:t>53</a:t>
            </a:fld>
            <a:endParaRPr lang="en-US" altLang="ko-KR" sz="1050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r>
              <a:rPr lang="en-US" altLang="ko-KR" smtClean="0"/>
              <a:t>Edge Detection - Mask</a:t>
            </a:r>
            <a:endParaRPr lang="en-US" altLang="ko-KR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965200"/>
          </a:xfrm>
        </p:spPr>
        <p:txBody>
          <a:bodyPr/>
          <a:lstStyle/>
          <a:p>
            <a:r>
              <a:rPr lang="en-US" altLang="ko-KR" sz="2800" dirty="0" err="1"/>
              <a:t>Sobel</a:t>
            </a:r>
            <a:r>
              <a:rPr lang="en-US" altLang="ko-KR" sz="2800" dirty="0"/>
              <a:t> Mask</a:t>
            </a:r>
          </a:p>
          <a:p>
            <a:pPr lvl="1"/>
            <a:r>
              <a:rPr lang="ko-KR" altLang="en-US" sz="2300" dirty="0"/>
              <a:t>수평과 수직보다 대각선 </a:t>
            </a:r>
            <a:r>
              <a:rPr lang="ko-KR" altLang="en-US" sz="2300" dirty="0" err="1"/>
              <a:t>에지에</a:t>
            </a:r>
            <a:r>
              <a:rPr lang="ko-KR" altLang="en-US" sz="2300" dirty="0"/>
              <a:t> 잘 반응</a:t>
            </a:r>
          </a:p>
        </p:txBody>
      </p:sp>
      <p:graphicFrame>
        <p:nvGraphicFramePr>
          <p:cNvPr id="58430" name="Group 62"/>
          <p:cNvGraphicFramePr>
            <a:graphicFrameLocks noGrp="1"/>
          </p:cNvGraphicFramePr>
          <p:nvPr>
            <p:ph sz="quarter" idx="2"/>
          </p:nvPr>
        </p:nvGraphicFramePr>
        <p:xfrm>
          <a:off x="1619250" y="3252788"/>
          <a:ext cx="2232025" cy="1943100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431" name="Group 63"/>
          <p:cNvGraphicFramePr>
            <a:graphicFrameLocks noGrp="1"/>
          </p:cNvGraphicFramePr>
          <p:nvPr>
            <p:ph sz="quarter" idx="3"/>
          </p:nvPr>
        </p:nvGraphicFramePr>
        <p:xfrm>
          <a:off x="5153025" y="3221038"/>
          <a:ext cx="2155825" cy="200818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1828800" y="52578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열 검출기 </a:t>
            </a:r>
            <a:r>
              <a:rPr lang="en-US" altLang="ko-KR" sz="1800" dirty="0" err="1" smtClean="0"/>
              <a:t>Gx</a:t>
            </a:r>
            <a:r>
              <a:rPr lang="en-US" altLang="ko-KR" sz="1800" dirty="0" smtClean="0"/>
              <a:t>:</a:t>
            </a:r>
            <a:br>
              <a:rPr lang="en-US" altLang="ko-KR" sz="1800" dirty="0" smtClean="0"/>
            </a:br>
            <a:r>
              <a:rPr lang="ko-KR" altLang="en-US" sz="1800" dirty="0" smtClean="0"/>
              <a:t>수평방향의 </a:t>
            </a:r>
            <a:r>
              <a:rPr lang="en-US" altLang="ko-KR" sz="1800" dirty="0" smtClean="0"/>
              <a:t>edge</a:t>
            </a:r>
            <a:endParaRPr lang="en-US" altLang="ko-KR" sz="1800" dirty="0"/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5181600" y="5257800"/>
            <a:ext cx="20875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행 검출기 </a:t>
            </a:r>
            <a:r>
              <a:rPr lang="en-US" altLang="ko-KR" sz="1800" dirty="0" err="1" smtClean="0"/>
              <a:t>Gy</a:t>
            </a:r>
            <a:r>
              <a:rPr lang="en-US" altLang="ko-KR" sz="1800" dirty="0" smtClean="0"/>
              <a:t>:</a:t>
            </a:r>
            <a:br>
              <a:rPr lang="en-US" altLang="ko-KR" sz="1800" dirty="0" smtClean="0"/>
            </a:br>
            <a:r>
              <a:rPr lang="ko-KR" altLang="en-US" sz="1800" dirty="0" smtClean="0"/>
              <a:t>수직 방향의 </a:t>
            </a:r>
            <a:r>
              <a:rPr lang="en-US" altLang="ko-KR" sz="1800" dirty="0" smtClean="0"/>
              <a:t>edge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AE744D37-7F28-40F1-9BEA-6F1A324E8123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r>
              <a:rPr lang="en-US" altLang="ko-KR"/>
              <a:t>Edge Detection - Mask</a:t>
            </a:r>
            <a:endParaRPr lang="en-US" altLang="ko-KR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965200"/>
          </a:xfrm>
        </p:spPr>
        <p:txBody>
          <a:bodyPr/>
          <a:lstStyle/>
          <a:p>
            <a:r>
              <a:rPr lang="en-US" altLang="ko-KR" sz="2800"/>
              <a:t>Prewitt Mask</a:t>
            </a:r>
          </a:p>
          <a:p>
            <a:pPr lvl="1"/>
            <a:r>
              <a:rPr lang="ko-KR" altLang="en-US" sz="2300"/>
              <a:t>대각선 에지보다 수직</a:t>
            </a:r>
            <a:r>
              <a:rPr lang="en-US" altLang="ko-KR" sz="2300"/>
              <a:t>, </a:t>
            </a:r>
            <a:r>
              <a:rPr lang="ko-KR" altLang="en-US" sz="2300"/>
              <a:t>수평 에지에 잘 반응</a:t>
            </a:r>
          </a:p>
        </p:txBody>
      </p:sp>
      <p:graphicFrame>
        <p:nvGraphicFramePr>
          <p:cNvPr id="63492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59780870"/>
              </p:ext>
            </p:extLst>
          </p:nvPr>
        </p:nvGraphicFramePr>
        <p:xfrm>
          <a:off x="1619250" y="3252788"/>
          <a:ext cx="2232025" cy="1943100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510" name="Group 2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31349700"/>
              </p:ext>
            </p:extLst>
          </p:nvPr>
        </p:nvGraphicFramePr>
        <p:xfrm>
          <a:off x="5148263" y="3221038"/>
          <a:ext cx="2155825" cy="200818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8B697CC-C510-40B2-A8BE-EC4A94386CD2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r>
              <a:rPr lang="en-US" altLang="ko-KR"/>
              <a:t>Edge Detection - Mask</a:t>
            </a:r>
            <a:endParaRPr lang="en-US" altLang="ko-KR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965200"/>
          </a:xfrm>
        </p:spPr>
        <p:txBody>
          <a:bodyPr/>
          <a:lstStyle/>
          <a:p>
            <a:r>
              <a:rPr lang="en-US" altLang="ko-KR" sz="2800" dirty="0"/>
              <a:t>Roberts Mask</a:t>
            </a:r>
          </a:p>
          <a:p>
            <a:pPr lvl="1"/>
            <a:r>
              <a:rPr lang="ko-KR" altLang="en-US" sz="2300" dirty="0"/>
              <a:t>잡음에 민감하여 돌출된 값을 평균화 시키는데 좋다</a:t>
            </a:r>
            <a:r>
              <a:rPr lang="en-US" altLang="ko-KR" sz="2300" dirty="0"/>
              <a:t>.</a:t>
            </a:r>
          </a:p>
        </p:txBody>
      </p:sp>
      <p:graphicFrame>
        <p:nvGraphicFramePr>
          <p:cNvPr id="64516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90182167"/>
              </p:ext>
            </p:extLst>
          </p:nvPr>
        </p:nvGraphicFramePr>
        <p:xfrm>
          <a:off x="2198687" y="3646487"/>
          <a:ext cx="1485900" cy="1295400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534" name="Group 2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23622074"/>
              </p:ext>
            </p:extLst>
          </p:nvPr>
        </p:nvGraphicFramePr>
        <p:xfrm>
          <a:off x="5727700" y="3614737"/>
          <a:ext cx="1435100" cy="13382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209800" y="4953000"/>
            <a:ext cx="16690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/>
              <a:t>열 검출기 </a:t>
            </a:r>
            <a:r>
              <a:rPr lang="en-US" altLang="ko-KR" sz="2000" dirty="0" err="1"/>
              <a:t>Gx</a:t>
            </a:r>
            <a:endParaRPr lang="en-US" altLang="ko-KR" sz="2000" dirty="0"/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5644550" y="5006406"/>
            <a:ext cx="1670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/>
              <a:t>행 검출기 </a:t>
            </a:r>
            <a:r>
              <a:rPr lang="en-US" altLang="ko-KR" sz="2000" dirty="0" err="1"/>
              <a:t>Gy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Edge Detection </a:t>
            </a:r>
            <a:r>
              <a:rPr lang="ko-KR" altLang="en-US" smtClean="0"/>
              <a:t>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  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  <p:grpSp>
        <p:nvGrpSpPr>
          <p:cNvPr id="49" name="그룹 48"/>
          <p:cNvGrpSpPr/>
          <p:nvPr/>
        </p:nvGrpSpPr>
        <p:grpSpPr>
          <a:xfrm>
            <a:off x="220980" y="1529064"/>
            <a:ext cx="8465820" cy="4104930"/>
            <a:chOff x="-11430" y="1154239"/>
            <a:chExt cx="8465820" cy="4104930"/>
          </a:xfrm>
        </p:grpSpPr>
        <p:sp>
          <p:nvSpPr>
            <p:cNvPr id="7" name="TextBox 6"/>
            <p:cNvSpPr txBox="1"/>
            <p:nvPr/>
          </p:nvSpPr>
          <p:spPr>
            <a:xfrm>
              <a:off x="-11430" y="2844270"/>
              <a:ext cx="1459230" cy="7078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Input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/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I(r, c)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4600" y="3632537"/>
              <a:ext cx="1249680" cy="1015663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Edge</a:t>
              </a:r>
              <a:r>
                <a:rPr lang="ko-KR" altLang="en-US" sz="2000" dirty="0"/>
                <a:t>방향 이미지 </a:t>
              </a:r>
              <a:r>
                <a:rPr lang="en-US" altLang="ko-KR" sz="2000" dirty="0" err="1" smtClean="0"/>
                <a:t>dy</a:t>
              </a:r>
              <a:r>
                <a:rPr lang="en-US" altLang="ko-KR" sz="2000" dirty="0" smtClean="0"/>
                <a:t>(r, c)</a:t>
              </a:r>
              <a:endParaRPr lang="ko-KR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1748226"/>
              <a:ext cx="1249680" cy="1015663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Edge</a:t>
              </a:r>
              <a:r>
                <a:rPr lang="ko-KR" altLang="en-US" sz="2000" dirty="0" smtClean="0"/>
                <a:t>방향 이미지 </a:t>
              </a:r>
              <a:r>
                <a:rPr lang="en-US" altLang="ko-KR" sz="2000" dirty="0" smtClean="0"/>
                <a:t>dx(r, c)</a:t>
              </a:r>
              <a:endParaRPr lang="ko-KR" altLang="en-US" sz="2000" dirty="0"/>
            </a:p>
          </p:txBody>
        </p:sp>
        <p:cxnSp>
          <p:nvCxnSpPr>
            <p:cNvPr id="11" name="꺾인 연결선 10"/>
            <p:cNvCxnSpPr>
              <a:endCxn id="9" idx="1"/>
            </p:cNvCxnSpPr>
            <p:nvPr/>
          </p:nvCxnSpPr>
          <p:spPr bwMode="auto">
            <a:xfrm flipV="1">
              <a:off x="1447800" y="2256058"/>
              <a:ext cx="1066800" cy="873701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066800" y="1737678"/>
              <a:ext cx="914400" cy="7078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Conv.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by </a:t>
              </a:r>
              <a:r>
                <a:rPr lang="en-US" altLang="ko-KR" sz="2000" dirty="0" err="1" smtClean="0"/>
                <a:t>Gx</a:t>
              </a:r>
              <a:endParaRPr lang="ko-KR" altLang="en-US" sz="2000" dirty="0"/>
            </a:p>
          </p:txBody>
        </p:sp>
        <p:cxnSp>
          <p:nvCxnSpPr>
            <p:cNvPr id="19" name="꺾인 연결선 18"/>
            <p:cNvCxnSpPr>
              <a:endCxn id="8" idx="1"/>
            </p:cNvCxnSpPr>
            <p:nvPr/>
          </p:nvCxnSpPr>
          <p:spPr bwMode="auto">
            <a:xfrm>
              <a:off x="1447800" y="3307128"/>
              <a:ext cx="1066800" cy="83324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4831080" y="2621928"/>
              <a:ext cx="1676400" cy="1015663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강도 이미</a:t>
              </a:r>
              <a:r>
                <a:rPr lang="ko-KR" altLang="en-US" sz="2000" dirty="0"/>
                <a:t>지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Magnitude 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M(r, c)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2621928"/>
              <a:ext cx="1249680" cy="1015663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Edge </a:t>
              </a:r>
              <a:r>
                <a:rPr lang="ko-KR" altLang="en-US" sz="2000" dirty="0" smtClean="0"/>
                <a:t>이미지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smtClean="0"/>
                <a:t>E(r, c)</a:t>
              </a:r>
              <a:endParaRPr lang="ko-KR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30300" y="3952049"/>
              <a:ext cx="914400" cy="7078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Conv.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by </a:t>
              </a:r>
              <a:r>
                <a:rPr lang="en-US" altLang="ko-KR" sz="2000" dirty="0" err="1" smtClean="0"/>
                <a:t>Gy</a:t>
              </a:r>
              <a:endParaRPr lang="ko-KR" altLang="en-US" sz="2000" dirty="0"/>
            </a:p>
          </p:txBody>
        </p:sp>
        <p:cxnSp>
          <p:nvCxnSpPr>
            <p:cNvPr id="40" name="꺾인 연결선 39"/>
            <p:cNvCxnSpPr/>
            <p:nvPr/>
          </p:nvCxnSpPr>
          <p:spPr bwMode="auto">
            <a:xfrm flipV="1">
              <a:off x="3764280" y="3307128"/>
              <a:ext cx="1066800" cy="833241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꺾인 연결선 40"/>
            <p:cNvCxnSpPr/>
            <p:nvPr/>
          </p:nvCxnSpPr>
          <p:spPr bwMode="auto">
            <a:xfrm>
              <a:off x="3764280" y="2225529"/>
              <a:ext cx="1066800" cy="78346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3683317" y="3935730"/>
              <a:ext cx="4104323" cy="13234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Magnitude </a:t>
              </a:r>
              <a:r>
                <a:rPr lang="ko-KR" altLang="en-US" sz="2000" dirty="0" smtClean="0"/>
                <a:t>계산</a:t>
              </a:r>
              <a:r>
                <a:rPr lang="en-US" altLang="ko-KR" sz="2000" dirty="0" smtClean="0"/>
                <a:t/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M(x, y) = |dx(r, c)|+|</a:t>
              </a:r>
              <a:r>
                <a:rPr lang="en-US" altLang="ko-KR" sz="2000" dirty="0" err="1" smtClean="0"/>
                <a:t>dy</a:t>
              </a:r>
              <a:r>
                <a:rPr lang="en-US" altLang="ko-KR" sz="2000" dirty="0" smtClean="0"/>
                <a:t>(r, c)|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또는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err="1" smtClean="0"/>
                <a:t>sqrt</a:t>
              </a:r>
              <a:r>
                <a:rPr lang="en-US" altLang="ko-KR" sz="2000" dirty="0" smtClean="0"/>
                <a:t>(dx(r, c)^2+dy(r, c)^2)</a:t>
              </a:r>
              <a:endParaRPr lang="ko-KR" altLang="en-US" sz="2000" dirty="0"/>
            </a:p>
          </p:txBody>
        </p:sp>
        <p:cxnSp>
          <p:nvCxnSpPr>
            <p:cNvPr id="47" name="직선 화살표 연결선 46"/>
            <p:cNvCxnSpPr>
              <a:stCxn id="28" idx="3"/>
              <a:endCxn id="29" idx="1"/>
            </p:cNvCxnSpPr>
            <p:nvPr/>
          </p:nvCxnSpPr>
          <p:spPr bwMode="auto">
            <a:xfrm>
              <a:off x="6507480" y="3129760"/>
              <a:ext cx="6553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6198870" y="1154239"/>
              <a:ext cx="2255520" cy="13234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임계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smtClean="0"/>
                <a:t>If M(r, c)&gt;c,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then E(r, c)=255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else E(r, c)=0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206820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42D605-78F6-4139-8CBF-43F8C84D4DB4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52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6D0E6-8800-4A97-B93B-75809A334D72}" type="slidenum">
              <a:rPr lang="en-US" altLang="ko-KR" smtClean="0"/>
              <a:pPr/>
              <a:t>57</a:t>
            </a:fld>
            <a:endParaRPr lang="en-US" altLang="ko-KR" dirty="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Detection(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 cstate="print"/>
          <a:srcRect l="15225" t="13663" r="9975" b="8458"/>
          <a:stretch>
            <a:fillRect/>
          </a:stretch>
        </p:blipFill>
        <p:spPr bwMode="auto">
          <a:xfrm>
            <a:off x="1371600" y="1219200"/>
            <a:ext cx="6257663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   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  <p:pic>
        <p:nvPicPr>
          <p:cNvPr id="7" name="Picture 5" descr="le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anny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143000"/>
            <a:ext cx="2438400" cy="2438400"/>
          </a:xfrm>
          <a:prstGeom prst="rect">
            <a:avLst/>
          </a:prstGeom>
          <a:noFill/>
        </p:spPr>
      </p:pic>
      <p:pic>
        <p:nvPicPr>
          <p:cNvPr id="10" name="Picture 5" descr="canny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2438400" cy="2438400"/>
          </a:xfrm>
          <a:prstGeom prst="rect">
            <a:avLst/>
          </a:prstGeom>
          <a:noFill/>
        </p:spPr>
      </p:pic>
      <p:pic>
        <p:nvPicPr>
          <p:cNvPr id="11" name="Picture 2" descr="canny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962400"/>
            <a:ext cx="2416175" cy="241617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315200" y="4648200"/>
            <a:ext cx="144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4.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Thinning</a:t>
            </a:r>
            <a:br>
              <a:rPr lang="en-US" altLang="ko-KR" sz="2000" smtClean="0"/>
            </a:br>
            <a:r>
              <a:rPr lang="en-US" altLang="ko-KR" sz="2000" smtClean="0"/>
              <a:t>(1 pixel </a:t>
            </a:r>
            <a:r>
              <a:rPr lang="ko-KR" altLang="en-US" sz="2000" smtClean="0"/>
              <a:t>두께로</a:t>
            </a:r>
            <a:r>
              <a:rPr lang="en-US" altLang="ko-KR" sz="2000"/>
              <a:t> </a:t>
            </a:r>
            <a:r>
              <a:rPr lang="ko-KR" altLang="en-US" sz="2000" smtClean="0"/>
              <a:t>선</a:t>
            </a:r>
            <a:r>
              <a:rPr lang="en-US" altLang="ko-KR" sz="2000" smtClean="0"/>
              <a:t>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48768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3.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Thresholding</a:t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임계</a:t>
            </a:r>
            <a:r>
              <a:rPr lang="en-US" altLang="ko-KR" sz="2000" smtClean="0"/>
              <a:t>)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15200" y="1828800"/>
            <a:ext cx="167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2.</a:t>
            </a:r>
            <a:br>
              <a:rPr lang="en-US" altLang="ko-KR" sz="2000" dirty="0" smtClean="0"/>
            </a:br>
            <a:r>
              <a:rPr lang="en-US" altLang="ko-KR" sz="2000" dirty="0" smtClean="0"/>
              <a:t>Canny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Magnitude</a:t>
            </a:r>
            <a:br>
              <a:rPr lang="en-US" altLang="ko-KR" sz="2000" smtClean="0"/>
            </a:br>
            <a:r>
              <a:rPr lang="en-US" altLang="ko-KR" sz="2000" smtClean="0"/>
              <a:t>(Edge</a:t>
            </a:r>
            <a:r>
              <a:rPr lang="ko-KR" altLang="en-US" sz="2000" smtClean="0"/>
              <a:t>의 강도</a:t>
            </a:r>
            <a:r>
              <a:rPr lang="en-US" altLang="ko-KR" sz="2000" smtClean="0"/>
              <a:t>)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19812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1.</a:t>
            </a:r>
            <a:br>
              <a:rPr lang="en-US" altLang="ko-KR" sz="2000" dirty="0" smtClean="0"/>
            </a:br>
            <a:r>
              <a:rPr lang="en-US" altLang="ko-KR" sz="2000" dirty="0" smtClean="0"/>
              <a:t>Original</a:t>
            </a:r>
            <a:endParaRPr lang="ko-KR" altLang="en-US" sz="2000" dirty="0"/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CD15736-3F5E-42F0-98FD-E483802D39A5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>
                <a:latin typeface="Arial"/>
              </a:rPr>
              <a:t>–</a:t>
            </a:r>
            <a:r>
              <a:rPr lang="en-US" altLang="ko-KR" dirty="0"/>
              <a:t> Edge Detection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r>
              <a:rPr lang="en-US" altLang="ko-KR" sz="2800" smtClean="0"/>
              <a:t>Laplacian</a:t>
            </a:r>
            <a:r>
              <a:rPr lang="ko-KR" altLang="en-US" sz="2800" smtClean="0"/>
              <a:t> </a:t>
            </a:r>
            <a:r>
              <a:rPr lang="en-US" altLang="ko-KR" sz="2800"/>
              <a:t>Edge Detection</a:t>
            </a:r>
          </a:p>
          <a:p>
            <a:pPr lvl="1"/>
            <a:r>
              <a:rPr lang="en-US" altLang="ko-KR" sz="2300"/>
              <a:t>2</a:t>
            </a:r>
            <a:r>
              <a:rPr lang="ko-KR" altLang="en-US" sz="2300"/>
              <a:t>차 미분 마스크 사용</a:t>
            </a:r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91719743"/>
              </p:ext>
            </p:extLst>
          </p:nvPr>
        </p:nvGraphicFramePr>
        <p:xfrm>
          <a:off x="914400" y="3200400"/>
          <a:ext cx="2084388" cy="1323975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609600" y="5610861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/>
              <a:t>라플라시안 마스크</a:t>
            </a:r>
          </a:p>
        </p:txBody>
      </p:sp>
      <p:graphicFrame>
        <p:nvGraphicFramePr>
          <p:cNvPr id="59503" name="Group 111"/>
          <p:cNvGraphicFramePr>
            <a:graphicFrameLocks noGrp="1"/>
          </p:cNvGraphicFramePr>
          <p:nvPr>
            <p:ph sz="quarter" idx="3"/>
          </p:nvPr>
        </p:nvGraphicFramePr>
        <p:xfrm>
          <a:off x="4211638" y="2565400"/>
          <a:ext cx="4176712" cy="2881315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4/155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5/155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4/155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504" name="Text Box 112"/>
          <p:cNvSpPr txBox="1">
            <a:spLocks noChangeArrowheads="1"/>
          </p:cNvSpPr>
          <p:nvPr/>
        </p:nvSpPr>
        <p:spPr bwMode="auto">
          <a:xfrm>
            <a:off x="5105400" y="5609592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/>
              <a:t>가우시안 마스크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FF51A8-9CD8-4B4E-9A23-FAFB197FAE50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9AFD9-E792-4488-B418-7177AAE3599F}" type="slidenum">
              <a:rPr lang="en-US" altLang="ko-KR" smtClean="0"/>
              <a:pPr/>
              <a:t>6</a:t>
            </a:fld>
            <a:endParaRPr lang="en-US" altLang="ko-KR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</a:t>
            </a:r>
            <a:r>
              <a:rPr lang="ko-KR" altLang="en-US" dirty="0" smtClean="0"/>
              <a:t>연산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65688"/>
          </a:xfrm>
        </p:spPr>
        <p:txBody>
          <a:bodyPr/>
          <a:lstStyle/>
          <a:p>
            <a:r>
              <a:rPr lang="ko-KR" altLang="en-US" dirty="0" smtClean="0"/>
              <a:t>마스크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영상 처리는 공간 영역에서 </a:t>
            </a:r>
            <a:r>
              <a:rPr lang="en-US" altLang="ko-KR" dirty="0" smtClean="0"/>
              <a:t>Convolution </a:t>
            </a:r>
            <a:r>
              <a:rPr lang="ko-KR" altLang="en-US" dirty="0" smtClean="0"/>
              <a:t>연산으로 수행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Convolution: </a:t>
            </a:r>
            <a:r>
              <a:rPr lang="ko-KR" altLang="en-US" dirty="0" smtClean="0"/>
              <a:t>공간 영역 내의 입력 화소 값들과 </a:t>
            </a:r>
            <a:r>
              <a:rPr lang="en-US" altLang="ko-KR" dirty="0" smtClean="0"/>
              <a:t>Mask</a:t>
            </a:r>
            <a:r>
              <a:rPr lang="ko-KR" altLang="en-US" dirty="0" smtClean="0"/>
              <a:t>내의 값을 곱하여 새로운 출력화소 값을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Mask: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Convolution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공간영역에서의 </a:t>
            </a:r>
            <a:r>
              <a:rPr lang="ko-KR" altLang="en-US" dirty="0" err="1" smtClean="0"/>
              <a:t>필터링임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95D6EE4-0A31-4813-A1F6-1133D348F041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0 </a:t>
            </a:r>
            <a:r>
              <a:rPr lang="ko-KR" altLang="en-US" dirty="0"/>
              <a:t>교차</a:t>
            </a:r>
            <a:r>
              <a:rPr lang="en-US" altLang="ko-KR" dirty="0"/>
              <a:t>(</a:t>
            </a:r>
            <a:r>
              <a:rPr lang="ko-KR" altLang="en-US" dirty="0" err="1"/>
              <a:t>영교차</a:t>
            </a:r>
            <a:r>
              <a:rPr lang="en-US" altLang="ko-KR" dirty="0"/>
              <a:t>, zero </a:t>
            </a:r>
            <a:r>
              <a:rPr lang="en-US" altLang="ko-KR" dirty="0" smtClean="0"/>
              <a:t>crossing)</a:t>
            </a:r>
            <a:endParaRPr lang="en-US" altLang="ko-KR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교차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영교차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, zero cross</a:t>
            </a:r>
            <a:r>
              <a:rPr lang="en-US" altLang="ko-KR" smtClean="0"/>
              <a:t>ing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에지 부분에서 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차 미분값의 부호가 바뀌는 것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특정 픽셀의 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차 미분값과 왼쪽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또는 위쪽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(y</a:t>
            </a: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픽셀의 </a:t>
            </a:r>
            <a:r>
              <a:rPr lang="en-US" altLang="ko-KR" sz="23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300">
                <a:latin typeface="맑은 고딕" pitchFamily="50" charset="-127"/>
                <a:ea typeface="맑은 고딕" pitchFamily="50" charset="-127"/>
              </a:rPr>
              <a:t>차 미분값의 부호가 다르면 에지로 삼는 방법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smtClean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2600" smtClean="0">
                <a:latin typeface="맑은 고딕" pitchFamily="50" charset="-127"/>
                <a:ea typeface="맑은 고딕" pitchFamily="50" charset="-127"/>
              </a:rPr>
              <a:t>교차를 </a:t>
            </a:r>
            <a:r>
              <a:rPr lang="ko-KR" altLang="en-US" sz="2600">
                <a:latin typeface="맑은 고딕" pitchFamily="50" charset="-127"/>
                <a:ea typeface="맑은 고딕" pitchFamily="50" charset="-127"/>
              </a:rPr>
              <a:t>이용한 라플라시안 </a:t>
            </a:r>
            <a:r>
              <a:rPr lang="en-US" altLang="ko-KR" sz="2600">
                <a:latin typeface="맑은 고딕" pitchFamily="50" charset="-127"/>
                <a:ea typeface="맑은 고딕" pitchFamily="50" charset="-127"/>
              </a:rPr>
              <a:t>Edge Detection </a:t>
            </a:r>
            <a:r>
              <a:rPr lang="ko-KR" altLang="en-US" sz="2600">
                <a:latin typeface="맑은 고딕" pitchFamily="50" charset="-127"/>
                <a:ea typeface="맑은 고딕" pitchFamily="50" charset="-127"/>
              </a:rPr>
              <a:t>순서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200">
                <a:latin typeface="맑은 고딕" pitchFamily="50" charset="-127"/>
                <a:ea typeface="맑은 고딕" pitchFamily="50" charset="-127"/>
              </a:rPr>
              <a:t>가우시안 마스크를 이용해서 스무딩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200">
                <a:latin typeface="맑은 고딕" pitchFamily="50" charset="-127"/>
                <a:ea typeface="맑은 고딕" pitchFamily="50" charset="-127"/>
              </a:rPr>
              <a:t>라플라시안 마스크 적용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20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200">
                <a:latin typeface="맑은 고딕" pitchFamily="50" charset="-127"/>
                <a:ea typeface="맑은 고딕" pitchFamily="50" charset="-127"/>
              </a:rPr>
              <a:t>교차 함수 적용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23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4038600" cy="5257800"/>
          </a:xfrm>
        </p:spPr>
        <p:txBody>
          <a:bodyPr/>
          <a:lstStyle/>
          <a:p>
            <a:r>
              <a:rPr lang="en-US" altLang="ko-KR" dirty="0" smtClean="0"/>
              <a:t>Edge </a:t>
            </a:r>
            <a:r>
              <a:rPr lang="ko-KR" altLang="en-US" dirty="0" smtClean="0"/>
              <a:t>에서의 화소값 변화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F5B43-51D1-49D5-BF15-EF467C93E16C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85703-688F-4D85-B630-358AD67F5B12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  <p:pic>
        <p:nvPicPr>
          <p:cNvPr id="205826" name="Picture 2" descr="http://www.pages.drexel.edu/~weg22/signal.jpg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03000" y="1524000"/>
            <a:ext cx="3060000" cy="1497838"/>
          </a:xfrm>
          <a:prstGeom prst="rect">
            <a:avLst/>
          </a:prstGeom>
          <a:noFill/>
        </p:spPr>
      </p:pic>
      <p:pic>
        <p:nvPicPr>
          <p:cNvPr id="205828" name="Picture 4" descr="http://www.pages.drexel.edu/~weg22/signal_der.jp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03000" y="3200400"/>
            <a:ext cx="3060000" cy="1432930"/>
          </a:xfrm>
          <a:prstGeom prst="rect">
            <a:avLst/>
          </a:prstGeom>
          <a:noFill/>
        </p:spPr>
      </p:pic>
      <p:pic>
        <p:nvPicPr>
          <p:cNvPr id="205830" name="Picture 6" descr="http://www.pages.drexel.edu/~weg22/signal_2der.jp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03000" y="4953000"/>
            <a:ext cx="3060000" cy="15198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 bwMode="auto">
          <a:xfrm>
            <a:off x="914400" y="1981200"/>
            <a:ext cx="2286000" cy="1752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524000" y="2362200"/>
            <a:ext cx="9906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990600" y="2819400"/>
            <a:ext cx="9144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90600" y="227291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CFF"/>
                </a:solidFill>
              </a:rPr>
              <a:t>t</a:t>
            </a:r>
            <a:endParaRPr lang="ko-KR" altLang="en-US" dirty="0">
              <a:solidFill>
                <a:srgbClr val="FFCC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3657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/>
              <a:t>일차미분</a:t>
            </a:r>
            <a:endParaRPr lang="ko-KR" altLang="en-US" sz="1800"/>
          </a:p>
        </p:txBody>
      </p:sp>
      <p:sp>
        <p:nvSpPr>
          <p:cNvPr id="18" name="TextBox 17"/>
          <p:cNvSpPr txBox="1"/>
          <p:nvPr/>
        </p:nvSpPr>
        <p:spPr>
          <a:xfrm>
            <a:off x="48006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/>
              <a:t>화소값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556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이차미분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6585300" y="5747266"/>
            <a:ext cx="129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mtClean="0">
                <a:solidFill>
                  <a:srgbClr val="C00000"/>
                </a:solidFill>
              </a:rPr>
              <a:t>0 </a:t>
            </a:r>
            <a:r>
              <a:rPr lang="ko-KR" altLang="en-US" smtClean="0">
                <a:solidFill>
                  <a:srgbClr val="C00000"/>
                </a:solidFill>
              </a:rPr>
              <a:t>교차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41855"/>
      </p:ext>
    </p:extLst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57605E0-D3C3-487B-8574-4C77F26D70C1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r>
              <a:rPr lang="ko-KR" altLang="en-US"/>
              <a:t>가우시안</a:t>
            </a:r>
            <a:r>
              <a:rPr lang="en-US" altLang="ko-KR"/>
              <a:t>-</a:t>
            </a:r>
            <a:r>
              <a:rPr lang="ko-KR" altLang="en-US"/>
              <a:t>라플라시안 </a:t>
            </a:r>
            <a:r>
              <a:rPr lang="en-US" altLang="ko-KR"/>
              <a:t>Edge Detection(I)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pPr marL="0" indent="0">
              <a:buNone/>
            </a:pPr>
            <a:endParaRPr lang="en-US" altLang="ko-KR" sz="2800"/>
          </a:p>
        </p:txBody>
      </p:sp>
      <p:sp>
        <p:nvSpPr>
          <p:cNvPr id="68669" name="Text Box 61"/>
          <p:cNvSpPr txBox="1">
            <a:spLocks noChangeArrowheads="1"/>
          </p:cNvSpPr>
          <p:nvPr/>
        </p:nvSpPr>
        <p:spPr bwMode="auto">
          <a:xfrm>
            <a:off x="3132138" y="5734050"/>
            <a:ext cx="314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/>
              <a:t>가우시안</a:t>
            </a:r>
            <a:r>
              <a:rPr lang="en-US" altLang="ko-KR"/>
              <a:t>-</a:t>
            </a:r>
            <a:r>
              <a:rPr lang="ko-KR" altLang="en-US"/>
              <a:t>라플라시안 마스크</a:t>
            </a:r>
          </a:p>
        </p:txBody>
      </p:sp>
      <p:graphicFrame>
        <p:nvGraphicFramePr>
          <p:cNvPr id="69054" name="Group 446"/>
          <p:cNvGraphicFramePr>
            <a:graphicFrameLocks noGrp="1"/>
          </p:cNvGraphicFramePr>
          <p:nvPr>
            <p:ph sz="half" idx="2"/>
          </p:nvPr>
        </p:nvGraphicFramePr>
        <p:xfrm>
          <a:off x="1547813" y="2349500"/>
          <a:ext cx="5688012" cy="3240089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D308-E27C-4BA7-9078-C51E267920EA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가우시안</a:t>
            </a:r>
            <a:r>
              <a:rPr lang="en-US" altLang="ko-KR"/>
              <a:t>-</a:t>
            </a:r>
            <a:r>
              <a:rPr lang="ko-KR" altLang="en-US"/>
              <a:t>라플라시안 </a:t>
            </a:r>
            <a:r>
              <a:rPr lang="en-US" altLang="ko-KR"/>
              <a:t>Edge Detection(II)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가우시안 </a:t>
            </a:r>
            <a:r>
              <a:rPr lang="en-US" altLang="ko-KR"/>
              <a:t>Edge Detection</a:t>
            </a:r>
            <a:r>
              <a:rPr lang="ko-KR" altLang="en-US"/>
              <a:t>의 스무딩 생략</a:t>
            </a:r>
          </a:p>
          <a:p>
            <a:r>
              <a:rPr lang="ko-KR" altLang="en-US"/>
              <a:t>라플라시안이 잡음에 민감한 부분을 해결</a:t>
            </a:r>
          </a:p>
          <a:p>
            <a:r>
              <a:rPr lang="ko-KR" altLang="en-US"/>
              <a:t>라플라시안 함수에 가우시안 함수 결합</a:t>
            </a:r>
          </a:p>
          <a:p>
            <a:r>
              <a:rPr lang="ko-KR" altLang="en-US"/>
              <a:t>음수값은 </a:t>
            </a:r>
            <a:r>
              <a:rPr lang="en-US" altLang="ko-KR"/>
              <a:t>0~127</a:t>
            </a:r>
            <a:r>
              <a:rPr lang="ko-KR" altLang="en-US"/>
              <a:t>의 값으로</a:t>
            </a:r>
            <a:r>
              <a:rPr lang="en-US" altLang="ko-KR"/>
              <a:t>, 0</a:t>
            </a:r>
            <a:r>
              <a:rPr lang="ko-KR" altLang="en-US"/>
              <a:t>값은 </a:t>
            </a:r>
            <a:r>
              <a:rPr lang="en-US" altLang="ko-KR"/>
              <a:t>128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양수값은 </a:t>
            </a:r>
            <a:r>
              <a:rPr lang="en-US" altLang="ko-KR"/>
              <a:t>129~255</a:t>
            </a:r>
            <a:r>
              <a:rPr lang="ko-KR" altLang="en-US"/>
              <a:t>의 값으로 변환해서 화면에 표시</a:t>
            </a: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80BB3DF-6CD3-477C-BD95-BB31FB9F9D7B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>
                <a:latin typeface="Arial"/>
              </a:rPr>
              <a:t>–</a:t>
            </a:r>
            <a:r>
              <a:rPr lang="en-US" altLang="ko-KR" dirty="0"/>
              <a:t> Edge Detection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r>
              <a:rPr lang="ko-KR" altLang="en-US" sz="2800"/>
              <a:t>캐니 오퍼레이터</a:t>
            </a:r>
            <a:r>
              <a:rPr lang="en-US" altLang="ko-KR" sz="2800"/>
              <a:t>(Canny Operator)</a:t>
            </a:r>
          </a:p>
          <a:p>
            <a:pPr lvl="1"/>
            <a:r>
              <a:rPr lang="ko-KR" altLang="en-US" sz="2300"/>
              <a:t>가우스 함수에 </a:t>
            </a:r>
            <a:r>
              <a:rPr lang="en-US" altLang="ko-KR" sz="2300"/>
              <a:t>1</a:t>
            </a:r>
            <a:r>
              <a:rPr lang="ko-KR" altLang="en-US" sz="2300"/>
              <a:t>차 미분을 추가</a:t>
            </a:r>
          </a:p>
        </p:txBody>
      </p:sp>
      <p:graphicFrame>
        <p:nvGraphicFramePr>
          <p:cNvPr id="71703" name="Group 23"/>
          <p:cNvGraphicFramePr>
            <a:graphicFrameLocks noGrp="1"/>
          </p:cNvGraphicFramePr>
          <p:nvPr>
            <p:ph sz="quarter" idx="3"/>
          </p:nvPr>
        </p:nvGraphicFramePr>
        <p:xfrm>
          <a:off x="2627313" y="2781300"/>
          <a:ext cx="4176712" cy="2881315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2/273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2/273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2/273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41" name="Text Box 61"/>
          <p:cNvSpPr txBox="1">
            <a:spLocks noChangeArrowheads="1"/>
          </p:cNvSpPr>
          <p:nvPr/>
        </p:nvSpPr>
        <p:spPr bwMode="auto">
          <a:xfrm>
            <a:off x="3851275" y="5799138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/>
              <a:t>가우시안 마스크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955F862-109C-44CF-BEA8-F7F35E970377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캐니 오퍼레이터</a:t>
            </a:r>
            <a:r>
              <a:rPr lang="en-US" altLang="ko-KR"/>
              <a:t>(Canny Operator)</a:t>
            </a:r>
            <a:endParaRPr lang="en-US" altLang="ko-KR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100" dirty="0" smtClean="0"/>
              <a:t>에지 강도 이미지를 계산</a:t>
            </a:r>
            <a:endParaRPr lang="en-US" altLang="ko-KR" sz="2100" dirty="0" smtClean="0"/>
          </a:p>
          <a:p>
            <a:pPr>
              <a:lnSpc>
                <a:spcPct val="90000"/>
              </a:lnSpc>
            </a:pPr>
            <a:r>
              <a:rPr lang="ko-KR" altLang="en-US" sz="2100" dirty="0" smtClean="0"/>
              <a:t>에지 강도 이미지를 두개의 </a:t>
            </a:r>
            <a:r>
              <a:rPr lang="ko-KR" altLang="en-US" sz="2100" dirty="0" err="1" smtClean="0"/>
              <a:t>임계값으로</a:t>
            </a:r>
            <a:r>
              <a:rPr lang="ko-KR" altLang="en-US" sz="2100" dirty="0" smtClean="0"/>
              <a:t> 임계</a:t>
            </a:r>
            <a:endParaRPr lang="en-US" altLang="ko-KR" sz="2100" dirty="0" smtClean="0"/>
          </a:p>
          <a:p>
            <a:pPr lvl="1">
              <a:lnSpc>
                <a:spcPct val="90000"/>
              </a:lnSpc>
            </a:pPr>
            <a:r>
              <a:rPr lang="ko-KR" altLang="en-US" sz="1700" dirty="0" smtClean="0"/>
              <a:t>강한 에지</a:t>
            </a:r>
            <a:endParaRPr lang="en-US" altLang="ko-KR" sz="1700" dirty="0" smtClean="0"/>
          </a:p>
          <a:p>
            <a:pPr lvl="1">
              <a:lnSpc>
                <a:spcPct val="90000"/>
              </a:lnSpc>
            </a:pPr>
            <a:r>
              <a:rPr lang="ko-KR" altLang="en-US" sz="1700" dirty="0" smtClean="0"/>
              <a:t>약한 </a:t>
            </a:r>
            <a:r>
              <a:rPr lang="ko-KR" altLang="en-US" sz="1700" dirty="0" smtClean="0"/>
              <a:t>에지</a:t>
            </a:r>
            <a:endParaRPr lang="en-US" altLang="ko-KR" sz="1700" dirty="0" smtClean="0"/>
          </a:p>
          <a:p>
            <a:pPr>
              <a:lnSpc>
                <a:spcPct val="90000"/>
              </a:lnSpc>
            </a:pPr>
            <a:r>
              <a:rPr lang="ko-KR" altLang="en-US" sz="2100" dirty="0" smtClean="0"/>
              <a:t>강한 </a:t>
            </a:r>
            <a:r>
              <a:rPr lang="ko-KR" altLang="en-US" sz="2100" dirty="0" err="1" smtClean="0"/>
              <a:t>에지와</a:t>
            </a:r>
            <a:r>
              <a:rPr lang="ko-KR" altLang="en-US" sz="2100" dirty="0" smtClean="0"/>
              <a:t> 강한 </a:t>
            </a:r>
            <a:r>
              <a:rPr lang="ko-KR" altLang="en-US" sz="2100" dirty="0" err="1" smtClean="0"/>
              <a:t>에지에</a:t>
            </a:r>
            <a:r>
              <a:rPr lang="ko-KR" altLang="en-US" sz="2100" dirty="0" smtClean="0"/>
              <a:t> 연결된 약한 에지는 </a:t>
            </a:r>
            <a:r>
              <a:rPr lang="ko-KR" altLang="en-US" sz="2100" dirty="0" err="1" smtClean="0"/>
              <a:t>에지로</a:t>
            </a:r>
            <a:r>
              <a:rPr lang="ko-KR" altLang="en-US" sz="2100" dirty="0" smtClean="0"/>
              <a:t> 간주</a:t>
            </a:r>
            <a:endParaRPr lang="en-US" altLang="ko-KR" sz="2100" dirty="0" smtClean="0"/>
          </a:p>
          <a:p>
            <a:pPr lvl="1">
              <a:lnSpc>
                <a:spcPct val="90000"/>
              </a:lnSpc>
            </a:pPr>
            <a:r>
              <a:rPr lang="ko-KR" altLang="en-US" sz="1700" dirty="0" smtClean="0"/>
              <a:t>나머지 약한 에지는 버림</a:t>
            </a:r>
            <a:r>
              <a:rPr lang="ko-KR" altLang="en-US" sz="1700" dirty="0" smtClean="0"/>
              <a:t>  </a:t>
            </a:r>
            <a:endParaRPr lang="en-US" altLang="ko-KR" sz="1700" dirty="0" smtClean="0"/>
          </a:p>
          <a:p>
            <a:pPr>
              <a:lnSpc>
                <a:spcPct val="90000"/>
              </a:lnSpc>
            </a:pPr>
            <a:endParaRPr lang="en-US" altLang="ko-KR" sz="2100" dirty="0" smtClean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955F862-109C-44CF-BEA8-F7F35E970377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60920" cy="1097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캐니 오퍼레이터</a:t>
            </a:r>
            <a:r>
              <a:rPr lang="en-US" altLang="ko-KR"/>
              <a:t>(Canny Operator)</a:t>
            </a:r>
            <a:endParaRPr lang="en-US" altLang="ko-KR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캐니 오퍼레이터</a:t>
            </a:r>
            <a:r>
              <a:rPr lang="en-US" altLang="ko-KR" sz="2800" dirty="0"/>
              <a:t>(Canny Operator)</a:t>
            </a:r>
          </a:p>
          <a:p>
            <a:pPr lvl="1">
              <a:lnSpc>
                <a:spcPct val="90000"/>
              </a:lnSpc>
            </a:pPr>
            <a:r>
              <a:rPr lang="ko-KR" altLang="en-US" sz="2300" dirty="0"/>
              <a:t>순서</a:t>
            </a:r>
          </a:p>
          <a:p>
            <a:pPr lvl="2">
              <a:lnSpc>
                <a:spcPct val="110000"/>
              </a:lnSpc>
            </a:pPr>
            <a:r>
              <a:rPr lang="ko-KR" altLang="en-US" sz="2000" dirty="0" err="1"/>
              <a:t>가우시안</a:t>
            </a:r>
            <a:r>
              <a:rPr lang="ko-KR" altLang="en-US" sz="2000" dirty="0"/>
              <a:t> 마스크를 이용한 </a:t>
            </a:r>
            <a:r>
              <a:rPr lang="ko-KR" altLang="en-US" sz="2000" dirty="0" err="1"/>
              <a:t>스무딩</a:t>
            </a:r>
            <a:endParaRPr lang="ko-KR" altLang="en-US" sz="2000" dirty="0"/>
          </a:p>
          <a:p>
            <a:pPr lvl="2">
              <a:lnSpc>
                <a:spcPct val="11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차 미분 마스크를 </a:t>
            </a:r>
            <a:r>
              <a:rPr lang="en-US" altLang="ko-KR" sz="2000" dirty="0"/>
              <a:t>x</a:t>
            </a:r>
            <a:r>
              <a:rPr lang="ko-KR" altLang="en-US" sz="2000" dirty="0"/>
              <a:t>방향과 </a:t>
            </a:r>
            <a:r>
              <a:rPr lang="en-US" altLang="ko-KR" sz="2000" dirty="0"/>
              <a:t>y</a:t>
            </a:r>
            <a:r>
              <a:rPr lang="ko-KR" altLang="en-US" sz="2000" dirty="0"/>
              <a:t>방향에 대해 적용하여 </a:t>
            </a:r>
            <a:r>
              <a:rPr lang="en-US" altLang="ko-KR" sz="2000" dirty="0"/>
              <a:t>x</a:t>
            </a:r>
            <a:r>
              <a:rPr lang="ko-KR" altLang="en-US" sz="2000" dirty="0"/>
              <a:t>방향 </a:t>
            </a:r>
            <a:r>
              <a:rPr lang="ko-KR" altLang="en-US" sz="2000" dirty="0" err="1"/>
              <a:t>미분값과</a:t>
            </a:r>
            <a:r>
              <a:rPr lang="ko-KR" altLang="en-US" sz="2000" dirty="0"/>
              <a:t> </a:t>
            </a:r>
            <a:r>
              <a:rPr lang="en-US" altLang="ko-KR" sz="2000" dirty="0"/>
              <a:t>y</a:t>
            </a:r>
            <a:r>
              <a:rPr lang="ko-KR" altLang="en-US" sz="2000" dirty="0"/>
              <a:t>방향 </a:t>
            </a:r>
            <a:r>
              <a:rPr lang="ko-KR" altLang="en-US" sz="2000" dirty="0" err="1"/>
              <a:t>미분값을</a:t>
            </a:r>
            <a:r>
              <a:rPr lang="ko-KR" altLang="en-US" sz="2000" dirty="0"/>
              <a:t> 구하여 기울기 크기와 방향각을 구한다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2000" dirty="0"/>
              <a:t>기울기 크기가 방향각 방향의 </a:t>
            </a:r>
            <a:r>
              <a:rPr lang="ko-KR" altLang="en-US" sz="2000" dirty="0" err="1"/>
              <a:t>주변값</a:t>
            </a:r>
            <a:r>
              <a:rPr lang="ko-KR" altLang="en-US" sz="2000" dirty="0"/>
              <a:t> 보다 작을 경우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에지 대상에서 제거시킴</a:t>
            </a:r>
          </a:p>
          <a:p>
            <a:pPr lvl="2">
              <a:lnSpc>
                <a:spcPct val="110000"/>
              </a:lnSpc>
            </a:pPr>
            <a:r>
              <a:rPr lang="ko-KR" altLang="en-US" sz="2000" dirty="0"/>
              <a:t>상한과 하한의 </a:t>
            </a:r>
            <a:r>
              <a:rPr lang="ko-KR" altLang="en-US" sz="2000" dirty="0" err="1"/>
              <a:t>한계값을</a:t>
            </a:r>
            <a:r>
              <a:rPr lang="ko-KR" altLang="en-US" sz="2000" dirty="0"/>
              <a:t> 두어 상한을 초과하는 경우 무조건 </a:t>
            </a:r>
            <a:r>
              <a:rPr lang="ko-KR" altLang="en-US" sz="2000" dirty="0" err="1"/>
              <a:t>에지로</a:t>
            </a:r>
            <a:r>
              <a:rPr lang="ko-KR" altLang="en-US" sz="2000" dirty="0"/>
              <a:t> 선택하고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하한의 미만의 경우는 </a:t>
            </a:r>
            <a:r>
              <a:rPr lang="ko-KR" altLang="en-US" sz="2000" dirty="0" err="1"/>
              <a:t>에지에서</a:t>
            </a:r>
            <a:r>
              <a:rPr lang="ko-KR" altLang="en-US" sz="2000" dirty="0"/>
              <a:t> 제외시킨다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2000" dirty="0"/>
              <a:t>상한과 하한 사이의 값은 주변에 자신 이상인 것이 있을 때 </a:t>
            </a:r>
            <a:r>
              <a:rPr lang="ko-KR" altLang="en-US" sz="2000" dirty="0" err="1"/>
              <a:t>에지로</a:t>
            </a:r>
            <a:r>
              <a:rPr lang="ko-KR" altLang="en-US" sz="2000" dirty="0"/>
              <a:t> 삼는다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32588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영상을 블록 형태로 만드는 것</a:t>
            </a:r>
          </a:p>
        </p:txBody>
      </p:sp>
      <p:sp>
        <p:nvSpPr>
          <p:cNvPr id="56323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A037C6C-EFCE-4750-95F5-B78DDF554BFF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63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03C8A-5D85-4E40-B457-B987E242CA26}" type="slidenum">
              <a:rPr lang="en-US" altLang="ko-KR" smtClean="0"/>
              <a:pPr/>
              <a:t>67</a:t>
            </a:fld>
            <a:endParaRPr lang="en-US" altLang="ko-KR" dirty="0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Mosaic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3043237" y="1968501"/>
            <a:ext cx="2349500" cy="1966913"/>
            <a:chOff x="2018" y="2341"/>
            <a:chExt cx="681" cy="545"/>
          </a:xfrm>
        </p:grpSpPr>
        <p:sp>
          <p:nvSpPr>
            <p:cNvPr id="56363" name="Rectangle 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64" name="Rectangle 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6365" name="Rectangle 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56366" name="Rectangle 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6367" name="Rectangle 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56368" name="Rectangle 1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56369" name="Rectangle 1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56370" name="Rectangle 1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56371" name="Rectangle 1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56327" name="Group 14"/>
          <p:cNvGrpSpPr>
            <a:grpSpLocks/>
          </p:cNvGrpSpPr>
          <p:nvPr/>
        </p:nvGrpSpPr>
        <p:grpSpPr bwMode="auto">
          <a:xfrm>
            <a:off x="6427787" y="1897063"/>
            <a:ext cx="2349500" cy="1966912"/>
            <a:chOff x="2018" y="2341"/>
            <a:chExt cx="681" cy="545"/>
          </a:xfrm>
        </p:grpSpPr>
        <p:sp>
          <p:nvSpPr>
            <p:cNvPr id="56354" name="Rectangle 1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55" name="Rectangle 1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56" name="Rectangle 1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57" name="Rectangle 1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58" name="Rectangle 1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59" name="Rectangle 2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60" name="Rectangle 2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61" name="Rectangle 2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62" name="Rectangle 2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56328" name="Oval 36"/>
          <p:cNvSpPr>
            <a:spLocks noChangeArrowheads="1"/>
          </p:cNvSpPr>
          <p:nvPr/>
        </p:nvSpPr>
        <p:spPr bwMode="auto">
          <a:xfrm>
            <a:off x="2971800" y="1897064"/>
            <a:ext cx="938212" cy="8191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pPr algn="ctr"/>
            <a:endParaRPr lang="ko-KR" altLang="en-US" sz="2400" dirty="0">
              <a:ea typeface="맑은 고딕" panose="020B0503020000020004" pitchFamily="50" charset="-127"/>
            </a:endParaRPr>
          </a:p>
        </p:txBody>
      </p:sp>
      <p:grpSp>
        <p:nvGrpSpPr>
          <p:cNvPr id="56332" name="Group 40"/>
          <p:cNvGrpSpPr>
            <a:grpSpLocks/>
          </p:cNvGrpSpPr>
          <p:nvPr/>
        </p:nvGrpSpPr>
        <p:grpSpPr bwMode="auto">
          <a:xfrm>
            <a:off x="3016250" y="4352926"/>
            <a:ext cx="2349500" cy="1966913"/>
            <a:chOff x="2018" y="2341"/>
            <a:chExt cx="681" cy="545"/>
          </a:xfrm>
        </p:grpSpPr>
        <p:sp>
          <p:nvSpPr>
            <p:cNvPr id="56345" name="Rectangle 41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56346" name="Rectangle 42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6347" name="Rectangle 43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56348" name="Rectangle 44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6349" name="Rectangle 45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50" name="Rectangle 46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56351" name="Rectangle 47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56352" name="Rectangle 48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56353" name="Rectangle 49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56333" name="Group 50"/>
          <p:cNvGrpSpPr>
            <a:grpSpLocks/>
          </p:cNvGrpSpPr>
          <p:nvPr/>
        </p:nvGrpSpPr>
        <p:grpSpPr bwMode="auto">
          <a:xfrm>
            <a:off x="6400800" y="4357688"/>
            <a:ext cx="2349500" cy="1966912"/>
            <a:chOff x="2018" y="2341"/>
            <a:chExt cx="681" cy="545"/>
          </a:xfrm>
        </p:grpSpPr>
        <p:sp>
          <p:nvSpPr>
            <p:cNvPr id="56336" name="Rectangle 51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37" name="Rectangle 52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38" name="Rectangle 53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39" name="Rectangle 54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40" name="Rectangle 55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41" name="Rectangle 56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42" name="Rectangle 57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43" name="Rectangle 58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6344" name="Rectangle 59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ea typeface="맑은 고딕" panose="020B0503020000020004" pitchFamily="50" charset="-127"/>
                </a:rPr>
                <a:t>5</a:t>
              </a:r>
            </a:p>
          </p:txBody>
        </p:sp>
      </p:grpSp>
      <p:sp>
        <p:nvSpPr>
          <p:cNvPr id="56334" name="AutoShape 64"/>
          <p:cNvSpPr>
            <a:spLocks noChangeArrowheads="1"/>
          </p:cNvSpPr>
          <p:nvPr/>
        </p:nvSpPr>
        <p:spPr bwMode="auto">
          <a:xfrm>
            <a:off x="5576888" y="2769971"/>
            <a:ext cx="576263" cy="360363"/>
          </a:xfrm>
          <a:prstGeom prst="rightArrow">
            <a:avLst>
              <a:gd name="adj1" fmla="val 50000"/>
              <a:gd name="adj2" fmla="val 180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6335" name="Text Box 65"/>
          <p:cNvSpPr txBox="1">
            <a:spLocks noChangeArrowheads="1"/>
          </p:cNvSpPr>
          <p:nvPr/>
        </p:nvSpPr>
        <p:spPr bwMode="auto">
          <a:xfrm>
            <a:off x="381000" y="5029200"/>
            <a:ext cx="2362200" cy="1200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방법 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2.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블록 내부 </a:t>
            </a:r>
            <a:r>
              <a:rPr lang="ko-KR" altLang="en-US" sz="1800" b="1" dirty="0" err="1" smtClean="0">
                <a:ea typeface="맑은 고딕" panose="020B0503020000020004" pitchFamily="50" charset="-127"/>
              </a:rPr>
              <a:t>화소의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 </a:t>
            </a:r>
            <a:endParaRPr lang="en-US" altLang="ko-KR" sz="1800" b="1" dirty="0" smtClean="0">
              <a:ea typeface="맑은 고딕" panose="020B0503020000020004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평균값 </a:t>
            </a:r>
            <a:r>
              <a:rPr lang="ko-KR" altLang="en-US" sz="1800" b="1" dirty="0">
                <a:ea typeface="맑은 고딕" panose="020B0503020000020004" pitchFamily="50" charset="-127"/>
              </a:rPr>
              <a:t>계산 및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반복</a:t>
            </a:r>
            <a:endParaRPr lang="ko-KR" altLang="en-US" sz="1800" b="1" dirty="0">
              <a:ea typeface="맑은 고딕" panose="020B0503020000020004" pitchFamily="50" charset="-127"/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457200" y="2667000"/>
            <a:ext cx="2362200" cy="161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방법 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1. 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블록 내부의 </a:t>
            </a:r>
            <a:r>
              <a:rPr lang="ko-KR" altLang="en-US" sz="1800" b="1" dirty="0" err="1" smtClean="0">
                <a:ea typeface="맑은 고딕" panose="020B0503020000020004" pitchFamily="50" charset="-127"/>
              </a:rPr>
              <a:t>화소값을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/>
            </a:r>
            <a:br>
              <a:rPr lang="en-US" altLang="ko-KR" sz="1800" b="1" dirty="0" smtClean="0">
                <a:ea typeface="맑은 고딕" panose="020B0503020000020004" pitchFamily="50" charset="-127"/>
              </a:rPr>
            </a:br>
            <a:r>
              <a:rPr lang="ko-KR" altLang="en-US" sz="1800" b="1" dirty="0" smtClean="0">
                <a:ea typeface="맑은 고딕" panose="020B0503020000020004" pitchFamily="50" charset="-127"/>
              </a:rPr>
              <a:t>블록 내부 영역 전체에 복사</a:t>
            </a:r>
            <a:endParaRPr lang="ko-KR" altLang="en-US" sz="1800" b="1" dirty="0">
              <a:ea typeface="맑은 고딕" panose="020B0503020000020004" pitchFamily="50" charset="-127"/>
            </a:endParaRPr>
          </a:p>
        </p:txBody>
      </p:sp>
      <p:sp>
        <p:nvSpPr>
          <p:cNvPr id="53" name="AutoShape 64"/>
          <p:cNvSpPr>
            <a:spLocks noChangeArrowheads="1"/>
          </p:cNvSpPr>
          <p:nvPr/>
        </p:nvSpPr>
        <p:spPr bwMode="auto">
          <a:xfrm>
            <a:off x="5555457" y="5154396"/>
            <a:ext cx="576263" cy="360363"/>
          </a:xfrm>
          <a:prstGeom prst="rightArrow">
            <a:avLst>
              <a:gd name="adj1" fmla="val 50000"/>
              <a:gd name="adj2" fmla="val 180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4" name="Text Box 65"/>
          <p:cNvSpPr txBox="1">
            <a:spLocks noChangeArrowheads="1"/>
          </p:cNvSpPr>
          <p:nvPr/>
        </p:nvSpPr>
        <p:spPr bwMode="auto">
          <a:xfrm>
            <a:off x="457200" y="1783836"/>
            <a:ext cx="2362200" cy="646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전체 영상을  블록 사이즈로 분할한 후</a:t>
            </a:r>
            <a:endParaRPr lang="ko-KR" altLang="en-US" sz="18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F46385-E014-48FE-ACCA-285B231ACE1C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73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C398D-8130-4972-B2EA-B43345B1F23F}" type="slidenum">
              <a:rPr lang="en-US" altLang="ko-KR" smtClean="0"/>
              <a:pPr/>
              <a:t>68</a:t>
            </a:fld>
            <a:endParaRPr lang="en-US" altLang="ko-KR" dirty="0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 l="11025" t="13663" r="6825" b="10410"/>
          <a:stretch>
            <a:fillRect/>
          </a:stretch>
        </p:blipFill>
        <p:spPr bwMode="auto">
          <a:xfrm>
            <a:off x="761743" y="609600"/>
            <a:ext cx="7772657" cy="57963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9A675DA-C290-425E-A24E-476CA4F07194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83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C2397D-361E-4B64-94E4-BC7EAEB65643}" type="slidenum">
              <a:rPr lang="en-US" altLang="ko-KR" smtClean="0"/>
              <a:pPr/>
              <a:t>69</a:t>
            </a:fld>
            <a:endParaRPr lang="en-US" altLang="ko-KR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 IPT/Octave Image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Filtering of Images</a:t>
            </a:r>
          </a:p>
          <a:p>
            <a:pPr marL="2246290" lvl="1" indent="-1811320">
              <a:buNone/>
              <a:defRPr/>
            </a:pPr>
            <a:r>
              <a:rPr lang="en-US" altLang="ko-KR" sz="2400" dirty="0" smtClean="0"/>
              <a:t>g =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imfilter</a:t>
            </a:r>
            <a:r>
              <a:rPr lang="en-US" altLang="ko-KR" sz="2400" dirty="0" smtClean="0"/>
              <a:t>(f, w, option1, option2, …);</a:t>
            </a:r>
          </a:p>
          <a:p>
            <a:pPr lvl="1">
              <a:defRPr/>
            </a:pPr>
            <a:r>
              <a:rPr lang="en-US" altLang="ko-KR" sz="2400" dirty="0" smtClean="0"/>
              <a:t> f: </a:t>
            </a:r>
            <a:r>
              <a:rPr lang="ko-KR" altLang="en-US" sz="2400" dirty="0" smtClean="0"/>
              <a:t>입력 영상</a:t>
            </a:r>
            <a:r>
              <a:rPr lang="en-US" altLang="ko-KR" sz="2400" dirty="0" smtClean="0"/>
              <a:t>, w: mask, </a:t>
            </a:r>
            <a:br>
              <a:rPr lang="en-US" altLang="ko-KR" sz="2400" dirty="0" smtClean="0"/>
            </a:br>
            <a:r>
              <a:rPr lang="en-US" altLang="ko-KR" sz="2400" dirty="0" smtClean="0"/>
              <a:t>option: </a:t>
            </a:r>
            <a:r>
              <a:rPr lang="ko-KR" altLang="en-US" sz="2400" dirty="0" smtClean="0"/>
              <a:t>경계부</a:t>
            </a:r>
            <a:r>
              <a:rPr lang="ko-KR" altLang="en-US" sz="2400" dirty="0"/>
              <a:t>근</a:t>
            </a:r>
            <a:r>
              <a:rPr lang="ko-KR" altLang="en-US" sz="2400" dirty="0" smtClean="0"/>
              <a:t> 처리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계산방법</a:t>
            </a:r>
            <a:r>
              <a:rPr lang="en-US" altLang="ko-KR" sz="2400" dirty="0" smtClean="0"/>
              <a:t>, convolution,… </a:t>
            </a:r>
          </a:p>
          <a:p>
            <a:pPr lvl="1">
              <a:defRPr/>
            </a:pPr>
            <a:r>
              <a:rPr lang="en-US" altLang="ko-KR" sz="2400" dirty="0" smtClean="0"/>
              <a:t> help</a:t>
            </a:r>
            <a:r>
              <a:rPr lang="ko-KR" altLang="en-US" sz="2400" dirty="0" smtClean="0"/>
              <a:t> 참조</a:t>
            </a:r>
            <a:r>
              <a:rPr lang="en-US" altLang="ko-KR" sz="2400" dirty="0" smtClean="0"/>
              <a:t>(help </a:t>
            </a:r>
            <a:r>
              <a:rPr lang="en-US" altLang="ko-KR" sz="2400" dirty="0" err="1" smtClean="0"/>
              <a:t>imfilter</a:t>
            </a:r>
            <a:r>
              <a:rPr lang="en-US" altLang="ko-KR" sz="2400" dirty="0" smtClean="0"/>
              <a:t>)</a:t>
            </a:r>
          </a:p>
          <a:p>
            <a:pPr lvl="1"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en-US" altLang="ko-KR" dirty="0"/>
              <a:t>Special Filter – </a:t>
            </a:r>
            <a:r>
              <a:rPr lang="en-US" altLang="ko-KR" dirty="0" err="1" smtClean="0"/>
              <a:t>fspecial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filter_type</a:t>
            </a:r>
            <a:r>
              <a:rPr lang="en-US" altLang="ko-KR" dirty="0" smtClean="0"/>
              <a:t>, option)</a:t>
            </a:r>
          </a:p>
          <a:p>
            <a:pPr lvl="1">
              <a:defRPr/>
            </a:pPr>
            <a:r>
              <a:rPr lang="en-US" altLang="ko-KR" sz="2400" dirty="0" smtClean="0"/>
              <a:t>Mask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,</a:t>
            </a:r>
            <a:endParaRPr lang="en-US" altLang="ko-KR" sz="2400" dirty="0"/>
          </a:p>
          <a:p>
            <a:pPr>
              <a:defRPr/>
            </a:pPr>
            <a:r>
              <a:rPr lang="en-US" altLang="ko-KR" dirty="0" smtClean="0"/>
              <a:t>Median filter IPT -  medfilt2()</a:t>
            </a:r>
          </a:p>
        </p:txBody>
      </p:sp>
    </p:spTree>
    <p:extLst>
      <p:ext uri="{BB962C8B-B14F-4D97-AF65-F5344CB8AC3E}">
        <p14:creationId xmlns:p14="http://schemas.microsoft.com/office/powerpoint/2010/main" val="301437224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Gill Sans" pitchFamily="34" charset="0"/>
              <a:buNone/>
            </a:pPr>
            <a:r>
              <a:rPr lang="ko-KR" altLang="en-US" dirty="0" smtClean="0"/>
              <a:t>  </a:t>
            </a:r>
          </a:p>
        </p:txBody>
      </p:sp>
      <p:pic>
        <p:nvPicPr>
          <p:cNvPr id="26628" name="Picture 4" descr="fig3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1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타원 1"/>
          <p:cNvSpPr/>
          <p:nvPr/>
        </p:nvSpPr>
        <p:spPr bwMode="auto">
          <a:xfrm>
            <a:off x="5410200" y="990600"/>
            <a:ext cx="381000" cy="381000"/>
          </a:xfrm>
          <a:prstGeom prst="ellipse">
            <a:avLst/>
          </a:prstGeom>
          <a:solidFill>
            <a:schemeClr val="accent1">
              <a:alpha val="16000"/>
            </a:scheme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9A675DA-C290-425E-A24E-476CA4F07194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83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C2397D-361E-4B64-94E4-BC7EAEB65643}" type="slidenum">
              <a:rPr lang="en-US" altLang="ko-KR" smtClean="0"/>
              <a:pPr/>
              <a:t>70</a:t>
            </a:fld>
            <a:endParaRPr lang="en-US" altLang="ko-KR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 IPT/Octave Image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 smtClean="0"/>
              <a:t>Read </a:t>
            </a:r>
            <a:r>
              <a:rPr lang="en-US" altLang="ko-KR" sz="2000" dirty="0"/>
              <a:t>a color image into the workspace and view it. 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solidFill>
                  <a:srgbClr val="0070C0"/>
                </a:solidFill>
              </a:rPr>
              <a:t>&gt;&gt;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originalRGB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= </a:t>
            </a:r>
            <a:r>
              <a:rPr lang="en-US" altLang="ko-KR" sz="2000" dirty="0" err="1">
                <a:solidFill>
                  <a:srgbClr val="0070C0"/>
                </a:solidFill>
              </a:rPr>
              <a:t>imread</a:t>
            </a:r>
            <a:r>
              <a:rPr lang="en-US" altLang="ko-KR" sz="2000" dirty="0">
                <a:solidFill>
                  <a:srgbClr val="0070C0"/>
                </a:solidFill>
              </a:rPr>
              <a:t>('peppers.png');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solidFill>
                  <a:srgbClr val="0070C0"/>
                </a:solidFill>
              </a:rPr>
              <a:t>&gt;&gt;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imshow</a:t>
            </a: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originalRGB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Create </a:t>
            </a:r>
            <a:r>
              <a:rPr lang="en-US" altLang="ko-KR" sz="2000" dirty="0"/>
              <a:t>a </a:t>
            </a:r>
            <a:r>
              <a:rPr lang="en-US" altLang="ko-KR" sz="2000" dirty="0" smtClean="0"/>
              <a:t>filter(mask), h with 3 x 3 size, for average filtering . 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en-US" altLang="ko-KR" sz="2000" dirty="0" smtClean="0">
                <a:solidFill>
                  <a:srgbClr val="0070C0"/>
                </a:solidFill>
              </a:rPr>
              <a:t>&gt;&gt;</a:t>
            </a:r>
            <a:r>
              <a:rPr lang="pt-BR" altLang="ko-KR" sz="2000" dirty="0">
                <a:solidFill>
                  <a:srgbClr val="0070C0"/>
                </a:solidFill>
              </a:rPr>
              <a:t>h = fspecial</a:t>
            </a:r>
            <a:r>
              <a:rPr lang="pt-BR" altLang="ko-KR" sz="2000" dirty="0" smtClean="0">
                <a:solidFill>
                  <a:srgbClr val="0070C0"/>
                </a:solidFill>
              </a:rPr>
              <a:t>(‘average’, </a:t>
            </a:r>
            <a:r>
              <a:rPr lang="pt-BR" altLang="ko-KR" sz="2000" dirty="0">
                <a:solidFill>
                  <a:srgbClr val="0070C0"/>
                </a:solidFill>
              </a:rPr>
              <a:t>[3, 3</a:t>
            </a:r>
            <a:r>
              <a:rPr lang="pt-BR" altLang="ko-KR" sz="2000" dirty="0" smtClean="0">
                <a:solidFill>
                  <a:srgbClr val="0070C0"/>
                </a:solidFill>
              </a:rPr>
              <a:t>])</a:t>
            </a:r>
            <a:r>
              <a:rPr lang="en-US" altLang="ko-KR" sz="2000" dirty="0" smtClean="0">
                <a:solidFill>
                  <a:srgbClr val="0070C0"/>
                </a:solidFill>
              </a:rPr>
              <a:t/>
            </a:r>
            <a:br>
              <a:rPr lang="en-US" altLang="ko-KR" sz="2000" dirty="0" smtClean="0">
                <a:solidFill>
                  <a:srgbClr val="0070C0"/>
                </a:solidFill>
              </a:rPr>
            </a:br>
            <a:r>
              <a:rPr lang="en-US" altLang="ko-KR" sz="2000" dirty="0" smtClean="0">
                <a:solidFill>
                  <a:srgbClr val="0070C0"/>
                </a:solidFill>
              </a:rPr>
              <a:t>% </a:t>
            </a:r>
            <a:r>
              <a:rPr lang="pt-BR" altLang="ko-KR" sz="2000" dirty="0" smtClean="0">
                <a:solidFill>
                  <a:srgbClr val="0070C0"/>
                </a:solidFill>
              </a:rPr>
              <a:t>‘</a:t>
            </a:r>
            <a:r>
              <a:rPr lang="en-US" altLang="ko-KR" sz="2000" dirty="0" smtClean="0">
                <a:solidFill>
                  <a:srgbClr val="0070C0"/>
                </a:solidFill>
              </a:rPr>
              <a:t>average</a:t>
            </a:r>
            <a:r>
              <a:rPr lang="pt-BR" altLang="ko-KR" sz="2000" dirty="0" smtClean="0">
                <a:solidFill>
                  <a:srgbClr val="0070C0"/>
                </a:solidFill>
              </a:rPr>
              <a:t>’</a:t>
            </a:r>
            <a:r>
              <a:rPr lang="en-US" altLang="ko-KR" sz="2000" dirty="0" smtClean="0">
                <a:solidFill>
                  <a:srgbClr val="0070C0"/>
                </a:solidFill>
              </a:rPr>
              <a:t>, </a:t>
            </a:r>
            <a:r>
              <a:rPr lang="pt-BR" altLang="ko-KR" sz="2000" dirty="0" smtClean="0">
                <a:solidFill>
                  <a:srgbClr val="0070C0"/>
                </a:solidFill>
              </a:rPr>
              <a:t>‘</a:t>
            </a:r>
            <a:r>
              <a:rPr lang="en-US" altLang="ko-KR" sz="2000" dirty="0" smtClean="0">
                <a:solidFill>
                  <a:srgbClr val="0070C0"/>
                </a:solidFill>
              </a:rPr>
              <a:t>disk</a:t>
            </a:r>
            <a:r>
              <a:rPr lang="pt-BR" altLang="ko-KR" sz="2000" dirty="0" smtClean="0">
                <a:solidFill>
                  <a:srgbClr val="0070C0"/>
                </a:solidFill>
              </a:rPr>
              <a:t>’</a:t>
            </a:r>
            <a:r>
              <a:rPr lang="en-US" altLang="ko-KR" sz="2000" dirty="0" smtClean="0">
                <a:solidFill>
                  <a:srgbClr val="0070C0"/>
                </a:solidFill>
              </a:rPr>
              <a:t>, </a:t>
            </a:r>
            <a:r>
              <a:rPr lang="pt-BR" altLang="ko-KR" sz="2000" dirty="0" smtClean="0">
                <a:solidFill>
                  <a:srgbClr val="0070C0"/>
                </a:solidFill>
              </a:rPr>
              <a:t>‘</a:t>
            </a:r>
            <a:r>
              <a:rPr lang="en-US" altLang="ko-KR" sz="2000" dirty="0" smtClean="0">
                <a:solidFill>
                  <a:srgbClr val="0070C0"/>
                </a:solidFill>
              </a:rPr>
              <a:t>motion</a:t>
            </a:r>
            <a:r>
              <a:rPr lang="pt-BR" altLang="ko-KR" sz="2000" dirty="0" smtClean="0">
                <a:solidFill>
                  <a:srgbClr val="0070C0"/>
                </a:solidFill>
              </a:rPr>
              <a:t>’</a:t>
            </a:r>
            <a:r>
              <a:rPr lang="en-US" altLang="ko-KR" sz="2000" dirty="0" smtClean="0">
                <a:solidFill>
                  <a:srgbClr val="0070C0"/>
                </a:solidFill>
              </a:rPr>
              <a:t>,… </a:t>
            </a:r>
            <a:r>
              <a:rPr lang="ko-KR" altLang="en-US" sz="2000" dirty="0" smtClean="0">
                <a:solidFill>
                  <a:srgbClr val="0070C0"/>
                </a:solidFill>
              </a:rPr>
              <a:t>등 다양한 </a:t>
            </a:r>
            <a:r>
              <a:rPr lang="en-US" altLang="ko-KR" sz="2000" dirty="0" smtClean="0">
                <a:solidFill>
                  <a:srgbClr val="0070C0"/>
                </a:solidFill>
              </a:rPr>
              <a:t>filter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type </a:t>
            </a:r>
            <a:r>
              <a:rPr lang="ko-KR" altLang="en-US" sz="2000" dirty="0" smtClean="0">
                <a:solidFill>
                  <a:srgbClr val="0070C0"/>
                </a:solidFill>
              </a:rPr>
              <a:t>이 있음</a:t>
            </a:r>
            <a:r>
              <a:rPr lang="en-US" altLang="ko-KR" sz="2000" dirty="0" smtClean="0">
                <a:solidFill>
                  <a:srgbClr val="0070C0"/>
                </a:solidFill>
              </a:rPr>
              <a:t>. </a:t>
            </a:r>
            <a:br>
              <a:rPr lang="en-US" altLang="ko-KR" sz="2000" dirty="0" smtClean="0">
                <a:solidFill>
                  <a:srgbClr val="0070C0"/>
                </a:solidFill>
              </a:rPr>
            </a:br>
            <a:r>
              <a:rPr lang="en-US" altLang="ko-KR" sz="2000" dirty="0" smtClean="0">
                <a:solidFill>
                  <a:srgbClr val="0070C0"/>
                </a:solidFill>
              </a:rPr>
              <a:t>% parameter </a:t>
            </a:r>
            <a:r>
              <a:rPr lang="ko-KR" altLang="en-US" sz="2000" dirty="0" smtClean="0">
                <a:solidFill>
                  <a:srgbClr val="0070C0"/>
                </a:solidFill>
              </a:rPr>
              <a:t>는</a:t>
            </a:r>
            <a:r>
              <a:rPr lang="en-US" altLang="ko-KR" sz="2000" dirty="0" smtClean="0">
                <a:solidFill>
                  <a:srgbClr val="0070C0"/>
                </a:solidFill>
              </a:rPr>
              <a:t> type</a:t>
            </a:r>
            <a:r>
              <a:rPr lang="ko-KR" altLang="en-US" sz="2000" dirty="0" smtClean="0">
                <a:solidFill>
                  <a:srgbClr val="0070C0"/>
                </a:solidFill>
              </a:rPr>
              <a:t> 에 따라 다름</a:t>
            </a:r>
            <a:r>
              <a:rPr lang="en-US" altLang="ko-KR" sz="2000" dirty="0" smtClean="0">
                <a:solidFill>
                  <a:srgbClr val="0070C0"/>
                </a:solidFill>
              </a:rPr>
              <a:t>. 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Apply </a:t>
            </a:r>
            <a:r>
              <a:rPr lang="en-US" altLang="ko-KR" sz="2000" dirty="0"/>
              <a:t>the filter, using </a:t>
            </a:r>
            <a:r>
              <a:rPr lang="en-US" altLang="ko-KR" sz="2000" dirty="0" err="1"/>
              <a:t>imfilter</a:t>
            </a:r>
            <a:r>
              <a:rPr lang="en-US" altLang="ko-KR" sz="2000" dirty="0"/>
              <a:t>, to the image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 to create a new image, rgb2. 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solidFill>
                  <a:srgbClr val="0070C0"/>
                </a:solidFill>
              </a:rPr>
              <a:t>&gt;&gt;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filteredRGB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= </a:t>
            </a:r>
            <a:r>
              <a:rPr lang="en-US" altLang="ko-KR" sz="2000" dirty="0" err="1">
                <a:solidFill>
                  <a:srgbClr val="0070C0"/>
                </a:solidFill>
              </a:rPr>
              <a:t>imfilter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</a:rPr>
              <a:t>originalRGB</a:t>
            </a:r>
            <a:r>
              <a:rPr lang="en-US" altLang="ko-KR" sz="2000" dirty="0">
                <a:solidFill>
                  <a:srgbClr val="0070C0"/>
                </a:solidFill>
              </a:rPr>
              <a:t>, h);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solidFill>
                  <a:srgbClr val="0070C0"/>
                </a:solidFill>
              </a:rPr>
              <a:t>&gt;&gt;figure</a:t>
            </a:r>
            <a:r>
              <a:rPr lang="en-US" altLang="ko-KR" sz="2000" dirty="0">
                <a:solidFill>
                  <a:srgbClr val="0070C0"/>
                </a:solidFill>
              </a:rPr>
              <a:t>, </a:t>
            </a:r>
            <a:r>
              <a:rPr lang="en-US" altLang="ko-KR" sz="2000" dirty="0" err="1">
                <a:solidFill>
                  <a:srgbClr val="0070C0"/>
                </a:solidFill>
              </a:rPr>
              <a:t>imshow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</a:rPr>
              <a:t>filteredRGB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63668"/>
      </p:ext>
    </p:extLst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EECC1D7-C237-43F3-9E7E-B6730DA13C89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593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D9834A-43F8-40D6-ACE5-33041244405E}" type="slidenum">
              <a:rPr lang="en-US" altLang="ko-KR" smtClean="0"/>
              <a:pPr/>
              <a:t>71</a:t>
            </a:fld>
            <a:endParaRPr lang="en-US" altLang="ko-KR" dirty="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80400" cy="5114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example</a:t>
            </a:r>
          </a:p>
          <a:p>
            <a:pPr marL="365121" lvl="2">
              <a:buNone/>
              <a:defRPr/>
            </a:pPr>
            <a:r>
              <a:rPr lang="en-US" altLang="ko-KR" dirty="0" err="1" smtClean="0"/>
              <a:t>color_image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Times New Roman" pitchFamily="18" charset="0"/>
              </a:rPr>
              <a:t>‘</a:t>
            </a:r>
            <a:r>
              <a:rPr lang="en-US" altLang="ko-KR" dirty="0" smtClean="0"/>
              <a:t>lena.jpg</a:t>
            </a:r>
            <a:r>
              <a:rPr lang="en-US" altLang="ko-KR" dirty="0" smtClean="0">
                <a:latin typeface="Times New Roman" pitchFamily="18" charset="0"/>
              </a:rPr>
              <a:t>’</a:t>
            </a:r>
            <a:r>
              <a:rPr lang="en-US" altLang="ko-KR" dirty="0" smtClean="0"/>
              <a:t>);</a:t>
            </a:r>
          </a:p>
          <a:p>
            <a:pPr marL="365121" lvl="2">
              <a:buNone/>
              <a:defRPr/>
            </a:pPr>
            <a:r>
              <a:rPr lang="en-US" altLang="ko-KR" dirty="0" err="1" smtClean="0"/>
              <a:t>gray_image</a:t>
            </a:r>
            <a:r>
              <a:rPr lang="en-US" altLang="ko-KR" dirty="0" smtClean="0"/>
              <a:t> = rgb2gray(</a:t>
            </a:r>
            <a:r>
              <a:rPr lang="en-US" altLang="ko-KR" dirty="0" err="1" smtClean="0"/>
              <a:t>color_image</a:t>
            </a:r>
            <a:r>
              <a:rPr lang="en-US" altLang="ko-KR" dirty="0" smtClean="0"/>
              <a:t>);</a:t>
            </a:r>
          </a:p>
          <a:p>
            <a:pPr marL="365121" lvl="2">
              <a:buNone/>
              <a:defRPr/>
            </a:pPr>
            <a:endParaRPr lang="en-US" altLang="ko-KR" dirty="0" smtClean="0"/>
          </a:p>
          <a:p>
            <a:pPr marL="365121" lvl="2">
              <a:buNone/>
              <a:defRPr/>
            </a:pPr>
            <a:r>
              <a:rPr lang="en-US" altLang="ko-KR" dirty="0" smtClean="0"/>
              <a:t>% define mask </a:t>
            </a:r>
            <a:r>
              <a:rPr lang="en-US" altLang="ko-KR" dirty="0" err="1" smtClean="0"/>
              <a:t>blur_mask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sharp_mask</a:t>
            </a:r>
            <a:endParaRPr lang="en-US" altLang="ko-KR" dirty="0" smtClean="0"/>
          </a:p>
          <a:p>
            <a:pPr marL="365121" lvl="2">
              <a:buNone/>
              <a:defRPr/>
            </a:pPr>
            <a:r>
              <a:rPr lang="en-US" altLang="ko-KR" dirty="0" err="1" smtClean="0"/>
              <a:t>blur_mask</a:t>
            </a:r>
            <a:r>
              <a:rPr lang="en-US" altLang="ko-KR" dirty="0" smtClean="0"/>
              <a:t> = ?</a:t>
            </a:r>
          </a:p>
          <a:p>
            <a:pPr marL="365121" lvl="2">
              <a:buNone/>
              <a:defRPr/>
            </a:pPr>
            <a:r>
              <a:rPr lang="en-US" altLang="ko-KR" dirty="0" err="1" smtClean="0"/>
              <a:t>sharp_mask</a:t>
            </a:r>
            <a:r>
              <a:rPr lang="en-US" altLang="ko-KR" dirty="0" smtClean="0"/>
              <a:t> = ?</a:t>
            </a:r>
          </a:p>
          <a:p>
            <a:pPr marL="365121" lvl="2">
              <a:buNone/>
              <a:defRPr/>
            </a:pPr>
            <a:endParaRPr lang="en-US" altLang="ko-KR" dirty="0" smtClean="0"/>
          </a:p>
          <a:p>
            <a:pPr marL="365121" lvl="2">
              <a:buNone/>
              <a:defRPr/>
            </a:pPr>
            <a:r>
              <a:rPr lang="en-US" altLang="ko-KR" dirty="0" err="1" smtClean="0"/>
              <a:t>Blur_image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gray_image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blur_mask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Times New Roman" pitchFamily="18" charset="0"/>
              </a:rPr>
              <a:t>…</a:t>
            </a:r>
            <a:r>
              <a:rPr lang="en-US" altLang="ko-KR" dirty="0" smtClean="0"/>
              <a:t>);</a:t>
            </a:r>
          </a:p>
          <a:p>
            <a:pPr marL="365121" lvl="2">
              <a:buNone/>
              <a:defRPr/>
            </a:pPr>
            <a:r>
              <a:rPr lang="en-US" altLang="ko-KR" dirty="0" err="1" smtClean="0"/>
              <a:t>Sharp_image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gray_image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sharp_mask</a:t>
            </a:r>
            <a:r>
              <a:rPr lang="en-US" altLang="ko-KR" dirty="0" smtClean="0"/>
              <a:t>,</a:t>
            </a:r>
            <a:r>
              <a:rPr lang="en-US" altLang="ko-KR" dirty="0" smtClean="0">
                <a:latin typeface="Times New Roman" pitchFamily="18" charset="0"/>
              </a:rPr>
              <a:t>…</a:t>
            </a:r>
            <a:r>
              <a:rPr lang="en-US" altLang="ko-KR" dirty="0" smtClean="0"/>
              <a:t>);</a:t>
            </a:r>
          </a:p>
          <a:p>
            <a:pPr lvl="2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grpSp>
        <p:nvGrpSpPr>
          <p:cNvPr id="59397" name="Group 4"/>
          <p:cNvGrpSpPr>
            <a:grpSpLocks/>
          </p:cNvGrpSpPr>
          <p:nvPr/>
        </p:nvGrpSpPr>
        <p:grpSpPr bwMode="auto">
          <a:xfrm>
            <a:off x="4419601" y="3733800"/>
            <a:ext cx="1543052" cy="1219200"/>
            <a:chOff x="2018" y="2341"/>
            <a:chExt cx="681" cy="545"/>
          </a:xfrm>
        </p:grpSpPr>
        <p:sp>
          <p:nvSpPr>
            <p:cNvPr id="59408" name="Rectangle 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09" name="Rectangle 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10" name="Rectangle 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11" name="Rectangle 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12" name="Rectangle 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13" name="Rectangle 1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14" name="Rectangle 1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15" name="Rectangle 1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  <p:sp>
          <p:nvSpPr>
            <p:cNvPr id="59416" name="Rectangle 1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1/9</a:t>
              </a:r>
            </a:p>
          </p:txBody>
        </p:sp>
      </p:grpSp>
      <p:grpSp>
        <p:nvGrpSpPr>
          <p:cNvPr id="59398" name="Group 14"/>
          <p:cNvGrpSpPr>
            <a:grpSpLocks/>
          </p:cNvGrpSpPr>
          <p:nvPr/>
        </p:nvGrpSpPr>
        <p:grpSpPr bwMode="auto">
          <a:xfrm>
            <a:off x="6172200" y="3733800"/>
            <a:ext cx="1538289" cy="1219200"/>
            <a:chOff x="2018" y="2341"/>
            <a:chExt cx="681" cy="545"/>
          </a:xfrm>
        </p:grpSpPr>
        <p:sp>
          <p:nvSpPr>
            <p:cNvPr id="59399" name="Rectangle 15"/>
            <p:cNvSpPr>
              <a:spLocks noChangeArrowheads="1"/>
            </p:cNvSpPr>
            <p:nvPr/>
          </p:nvSpPr>
          <p:spPr bwMode="auto">
            <a:xfrm>
              <a:off x="2018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59400" name="Rectangle 16"/>
            <p:cNvSpPr>
              <a:spLocks noChangeArrowheads="1"/>
            </p:cNvSpPr>
            <p:nvPr/>
          </p:nvSpPr>
          <p:spPr bwMode="auto">
            <a:xfrm>
              <a:off x="2245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59401" name="Rectangle 17"/>
            <p:cNvSpPr>
              <a:spLocks noChangeArrowheads="1"/>
            </p:cNvSpPr>
            <p:nvPr/>
          </p:nvSpPr>
          <p:spPr bwMode="auto">
            <a:xfrm>
              <a:off x="2472" y="2341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59402" name="Rectangle 18"/>
            <p:cNvSpPr>
              <a:spLocks noChangeArrowheads="1"/>
            </p:cNvSpPr>
            <p:nvPr/>
          </p:nvSpPr>
          <p:spPr bwMode="auto">
            <a:xfrm>
              <a:off x="2018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59403" name="Rectangle 19"/>
            <p:cNvSpPr>
              <a:spLocks noChangeArrowheads="1"/>
            </p:cNvSpPr>
            <p:nvPr/>
          </p:nvSpPr>
          <p:spPr bwMode="auto">
            <a:xfrm>
              <a:off x="2245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9404" name="Rectangle 20"/>
            <p:cNvSpPr>
              <a:spLocks noChangeArrowheads="1"/>
            </p:cNvSpPr>
            <p:nvPr/>
          </p:nvSpPr>
          <p:spPr bwMode="auto">
            <a:xfrm>
              <a:off x="2472" y="2522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59405" name="Rectangle 21"/>
            <p:cNvSpPr>
              <a:spLocks noChangeArrowheads="1"/>
            </p:cNvSpPr>
            <p:nvPr/>
          </p:nvSpPr>
          <p:spPr bwMode="auto">
            <a:xfrm>
              <a:off x="2018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59406" name="Rectangle 22"/>
            <p:cNvSpPr>
              <a:spLocks noChangeArrowheads="1"/>
            </p:cNvSpPr>
            <p:nvPr/>
          </p:nvSpPr>
          <p:spPr bwMode="auto">
            <a:xfrm>
              <a:off x="2245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-2</a:t>
              </a:r>
            </a:p>
          </p:txBody>
        </p:sp>
        <p:sp>
          <p:nvSpPr>
            <p:cNvPr id="59407" name="Rectangle 23"/>
            <p:cNvSpPr>
              <a:spLocks noChangeArrowheads="1"/>
            </p:cNvSpPr>
            <p:nvPr/>
          </p:nvSpPr>
          <p:spPr bwMode="auto">
            <a:xfrm>
              <a:off x="2472" y="2704"/>
              <a:ext cx="227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1"/>
            <a:ext cx="7716838" cy="762000"/>
          </a:xfrm>
        </p:spPr>
        <p:txBody>
          <a:bodyPr/>
          <a:lstStyle/>
          <a:p>
            <a:r>
              <a:rPr lang="en-US" altLang="ko-KR" dirty="0" smtClean="0"/>
              <a:t>MATLAB IPT/Octave Image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4BBE74-44D6-4AFA-A9FB-45A39B8B8AD9}" type="datetime1">
              <a:rPr lang="ko-KR" altLang="en-US" smtClean="0"/>
              <a:pPr/>
              <a:t>2018-04-11</a:t>
            </a:fld>
            <a:endParaRPr lang="en-US" altLang="ko-KR" dirty="0" smtClean="0"/>
          </a:p>
        </p:txBody>
      </p:sp>
      <p:sp>
        <p:nvSpPr>
          <p:cNvPr id="10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15480-CB6F-483E-830A-40FD5A3D466E}" type="slidenum">
              <a:rPr lang="en-US" altLang="ko-KR" smtClean="0"/>
              <a:pPr/>
              <a:t>8</a:t>
            </a:fld>
            <a:endParaRPr lang="en-US" altLang="ko-KR" dirty="0" smtClean="0"/>
          </a:p>
        </p:txBody>
      </p:sp>
      <p:grpSp>
        <p:nvGrpSpPr>
          <p:cNvPr id="1031" name="그룹 49"/>
          <p:cNvGrpSpPr>
            <a:grpSpLocks/>
          </p:cNvGrpSpPr>
          <p:nvPr/>
        </p:nvGrpSpPr>
        <p:grpSpPr bwMode="auto">
          <a:xfrm>
            <a:off x="457200" y="1219201"/>
            <a:ext cx="7715250" cy="5324475"/>
            <a:chOff x="457200" y="1219200"/>
            <a:chExt cx="7715250" cy="5324475"/>
          </a:xfrm>
        </p:grpSpPr>
        <p:sp>
          <p:nvSpPr>
            <p:cNvPr id="1033" name="Text Box 19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16573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solidFill>
                    <a:srgbClr val="FF0000"/>
                  </a:solidFill>
                  <a:ea typeface="맑은 고딕" panose="020B0503020000020004" pitchFamily="50" charset="-127"/>
                </a:rPr>
                <a:t>영상 내 블록</a:t>
              </a: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auto">
            <a:xfrm>
              <a:off x="828675" y="1646238"/>
              <a:ext cx="2663825" cy="20161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5508625" y="1646238"/>
              <a:ext cx="2663825" cy="20161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grpSp>
          <p:nvGrpSpPr>
            <p:cNvPr id="1036" name="Group 16"/>
            <p:cNvGrpSpPr>
              <a:grpSpLocks/>
            </p:cNvGrpSpPr>
            <p:nvPr/>
          </p:nvGrpSpPr>
          <p:grpSpPr bwMode="auto">
            <a:xfrm>
              <a:off x="828675" y="1646238"/>
              <a:ext cx="1081087" cy="865187"/>
              <a:chOff x="2018" y="2341"/>
              <a:chExt cx="681" cy="545"/>
            </a:xfrm>
          </p:grpSpPr>
          <p:sp>
            <p:nvSpPr>
              <p:cNvPr id="1065" name="Rectangle 7"/>
              <p:cNvSpPr>
                <a:spLocks noChangeArrowheads="1"/>
              </p:cNvSpPr>
              <p:nvPr/>
            </p:nvSpPr>
            <p:spPr bwMode="auto">
              <a:xfrm>
                <a:off x="2018" y="2341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FF000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66" name="Rectangle 8"/>
              <p:cNvSpPr>
                <a:spLocks noChangeArrowheads="1"/>
              </p:cNvSpPr>
              <p:nvPr/>
            </p:nvSpPr>
            <p:spPr bwMode="auto">
              <a:xfrm>
                <a:off x="2245" y="2341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FFC000"/>
                    </a:solidFill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1067" name="Rectangle 9"/>
              <p:cNvSpPr>
                <a:spLocks noChangeArrowheads="1"/>
              </p:cNvSpPr>
              <p:nvPr/>
            </p:nvSpPr>
            <p:spPr bwMode="auto">
              <a:xfrm>
                <a:off x="2472" y="2341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FFFF00"/>
                    </a:solidFill>
                    <a:ea typeface="맑은 고딕" panose="020B0503020000020004" pitchFamily="50" charset="-127"/>
                  </a:rPr>
                  <a:t>3</a:t>
                </a:r>
              </a:p>
            </p:txBody>
          </p:sp>
          <p:sp>
            <p:nvSpPr>
              <p:cNvPr id="1068" name="Rectangle 10"/>
              <p:cNvSpPr>
                <a:spLocks noChangeArrowheads="1"/>
              </p:cNvSpPr>
              <p:nvPr/>
            </p:nvSpPr>
            <p:spPr bwMode="auto">
              <a:xfrm>
                <a:off x="2018" y="2522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92D050"/>
                    </a:solidFill>
                    <a:ea typeface="맑은 고딕" panose="020B0503020000020004" pitchFamily="50" charset="-127"/>
                  </a:rPr>
                  <a:t>4</a:t>
                </a:r>
              </a:p>
            </p:txBody>
          </p:sp>
          <p:sp>
            <p:nvSpPr>
              <p:cNvPr id="1069" name="Rectangle 11"/>
              <p:cNvSpPr>
                <a:spLocks noChangeArrowheads="1"/>
              </p:cNvSpPr>
              <p:nvPr/>
            </p:nvSpPr>
            <p:spPr bwMode="auto">
              <a:xfrm>
                <a:off x="2245" y="2522"/>
                <a:ext cx="227" cy="18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0070C0"/>
                    </a:solidFill>
                    <a:ea typeface="맑은 고딕" panose="020B0503020000020004" pitchFamily="50" charset="-127"/>
                  </a:rPr>
                  <a:t>5</a:t>
                </a:r>
              </a:p>
            </p:txBody>
          </p:sp>
          <p:sp>
            <p:nvSpPr>
              <p:cNvPr id="1070" name="Rectangle 12"/>
              <p:cNvSpPr>
                <a:spLocks noChangeArrowheads="1"/>
              </p:cNvSpPr>
              <p:nvPr/>
            </p:nvSpPr>
            <p:spPr bwMode="auto">
              <a:xfrm>
                <a:off x="2472" y="2522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002060"/>
                    </a:solidFill>
                    <a:ea typeface="맑은 고딕" panose="020B0503020000020004" pitchFamily="50" charset="-127"/>
                  </a:rPr>
                  <a:t>6</a:t>
                </a:r>
              </a:p>
            </p:txBody>
          </p:sp>
          <p:sp>
            <p:nvSpPr>
              <p:cNvPr id="1071" name="Rectangle 13"/>
              <p:cNvSpPr>
                <a:spLocks noChangeArrowheads="1"/>
              </p:cNvSpPr>
              <p:nvPr/>
            </p:nvSpPr>
            <p:spPr bwMode="auto">
              <a:xfrm>
                <a:off x="2018" y="2704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6600FF"/>
                    </a:solidFill>
                    <a:ea typeface="맑은 고딕" panose="020B0503020000020004" pitchFamily="50" charset="-127"/>
                  </a:rPr>
                  <a:t>7</a:t>
                </a:r>
              </a:p>
            </p:txBody>
          </p:sp>
          <p:sp>
            <p:nvSpPr>
              <p:cNvPr id="1072" name="Rectangle 14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990000"/>
                    </a:solidFill>
                    <a:ea typeface="맑은 고딕" panose="020B0503020000020004" pitchFamily="50" charset="-127"/>
                  </a:rPr>
                  <a:t>8</a:t>
                </a:r>
              </a:p>
            </p:txBody>
          </p:sp>
          <p:sp>
            <p:nvSpPr>
              <p:cNvPr id="1073" name="Rectangle 15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5FA180"/>
                    </a:solidFill>
                    <a:ea typeface="맑은 고딕" panose="020B0503020000020004" pitchFamily="50" charset="-127"/>
                  </a:rPr>
                  <a:t>9</a:t>
                </a:r>
              </a:p>
            </p:txBody>
          </p:sp>
        </p:grpSp>
        <p:sp>
          <p:nvSpPr>
            <p:cNvPr id="1037" name="Oval 17"/>
            <p:cNvSpPr>
              <a:spLocks noChangeArrowheads="1"/>
            </p:cNvSpPr>
            <p:nvPr/>
          </p:nvSpPr>
          <p:spPr bwMode="auto">
            <a:xfrm>
              <a:off x="684212" y="1358900"/>
              <a:ext cx="1439863" cy="143986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038" name="Line 18"/>
            <p:cNvSpPr>
              <a:spLocks noChangeShapeType="1"/>
            </p:cNvSpPr>
            <p:nvPr/>
          </p:nvSpPr>
          <p:spPr bwMode="auto">
            <a:xfrm flipH="1">
              <a:off x="2052636" y="1371600"/>
              <a:ext cx="766763" cy="130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9" name="Text Box 20"/>
            <p:cNvSpPr txBox="1">
              <a:spLocks noChangeArrowheads="1"/>
            </p:cNvSpPr>
            <p:nvPr/>
          </p:nvSpPr>
          <p:spPr bwMode="auto">
            <a:xfrm>
              <a:off x="1404937" y="3735388"/>
              <a:ext cx="16573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ea typeface="맑은 고딕" panose="020B0503020000020004" pitchFamily="50" charset="-127"/>
                </a:rPr>
                <a:t>입력 영상</a:t>
              </a:r>
            </a:p>
          </p:txBody>
        </p:sp>
        <p:sp>
          <p:nvSpPr>
            <p:cNvPr id="1040" name="Text Box 21"/>
            <p:cNvSpPr txBox="1">
              <a:spLocks noChangeArrowheads="1"/>
            </p:cNvSpPr>
            <p:nvPr/>
          </p:nvSpPr>
          <p:spPr bwMode="auto">
            <a:xfrm>
              <a:off x="6013450" y="3735388"/>
              <a:ext cx="16573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ea typeface="맑은 고딕" panose="020B0503020000020004" pitchFamily="50" charset="-127"/>
                </a:rPr>
                <a:t>출력 영상</a:t>
              </a:r>
            </a:p>
          </p:txBody>
        </p:sp>
        <p:sp>
          <p:nvSpPr>
            <p:cNvPr id="1041" name="AutoShape 22"/>
            <p:cNvSpPr>
              <a:spLocks noChangeArrowheads="1"/>
            </p:cNvSpPr>
            <p:nvPr/>
          </p:nvSpPr>
          <p:spPr bwMode="auto">
            <a:xfrm>
              <a:off x="3995737" y="2293938"/>
              <a:ext cx="936625" cy="647700"/>
            </a:xfrm>
            <a:prstGeom prst="rightArrow">
              <a:avLst>
                <a:gd name="adj1" fmla="val 50000"/>
                <a:gd name="adj2" fmla="val 3615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042" name="Rectangle 23"/>
            <p:cNvSpPr>
              <a:spLocks noChangeArrowheads="1"/>
            </p:cNvSpPr>
            <p:nvPr/>
          </p:nvSpPr>
          <p:spPr bwMode="auto">
            <a:xfrm>
              <a:off x="1547812" y="4527550"/>
              <a:ext cx="6121400" cy="20161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grpSp>
          <p:nvGrpSpPr>
            <p:cNvPr id="1043" name="Group 24"/>
            <p:cNvGrpSpPr>
              <a:grpSpLocks/>
            </p:cNvGrpSpPr>
            <p:nvPr/>
          </p:nvGrpSpPr>
          <p:grpSpPr bwMode="auto">
            <a:xfrm>
              <a:off x="1763712" y="4743450"/>
              <a:ext cx="1081088" cy="865188"/>
              <a:chOff x="2018" y="2341"/>
              <a:chExt cx="681" cy="545"/>
            </a:xfrm>
          </p:grpSpPr>
          <p:sp>
            <p:nvSpPr>
              <p:cNvPr id="1056" name="Rectangle 25"/>
              <p:cNvSpPr>
                <a:spLocks noChangeArrowheads="1"/>
              </p:cNvSpPr>
              <p:nvPr/>
            </p:nvSpPr>
            <p:spPr bwMode="auto">
              <a:xfrm>
                <a:off x="2018" y="2341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FF000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57" name="Rectangle 26"/>
              <p:cNvSpPr>
                <a:spLocks noChangeArrowheads="1"/>
              </p:cNvSpPr>
              <p:nvPr/>
            </p:nvSpPr>
            <p:spPr bwMode="auto">
              <a:xfrm>
                <a:off x="2245" y="2341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FFC00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58" name="Rectangle 27"/>
              <p:cNvSpPr>
                <a:spLocks noChangeArrowheads="1"/>
              </p:cNvSpPr>
              <p:nvPr/>
            </p:nvSpPr>
            <p:spPr bwMode="auto">
              <a:xfrm>
                <a:off x="2472" y="2341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FFFF0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59" name="Rectangle 28"/>
              <p:cNvSpPr>
                <a:spLocks noChangeArrowheads="1"/>
              </p:cNvSpPr>
              <p:nvPr/>
            </p:nvSpPr>
            <p:spPr bwMode="auto">
              <a:xfrm>
                <a:off x="2018" y="2522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92D05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60" name="Rectangle 29"/>
              <p:cNvSpPr>
                <a:spLocks noChangeArrowheads="1"/>
              </p:cNvSpPr>
              <p:nvPr/>
            </p:nvSpPr>
            <p:spPr bwMode="auto">
              <a:xfrm>
                <a:off x="2245" y="2522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0070C0"/>
                    </a:solidFill>
                    <a:ea typeface="맑은 고딕" panose="020B0503020000020004" pitchFamily="50" charset="-127"/>
                  </a:rPr>
                  <a:t>4</a:t>
                </a:r>
              </a:p>
            </p:txBody>
          </p:sp>
          <p:sp>
            <p:nvSpPr>
              <p:cNvPr id="1061" name="Rectangle 30"/>
              <p:cNvSpPr>
                <a:spLocks noChangeArrowheads="1"/>
              </p:cNvSpPr>
              <p:nvPr/>
            </p:nvSpPr>
            <p:spPr bwMode="auto">
              <a:xfrm>
                <a:off x="2472" y="2522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00206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62" name="Rectangle 31"/>
              <p:cNvSpPr>
                <a:spLocks noChangeArrowheads="1"/>
              </p:cNvSpPr>
              <p:nvPr/>
            </p:nvSpPr>
            <p:spPr bwMode="auto">
              <a:xfrm>
                <a:off x="2018" y="2704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6600FF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63" name="Rectangle 32"/>
              <p:cNvSpPr>
                <a:spLocks noChangeArrowheads="1"/>
              </p:cNvSpPr>
              <p:nvPr/>
            </p:nvSpPr>
            <p:spPr bwMode="auto">
              <a:xfrm>
                <a:off x="2245" y="2704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99000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  <p:sp>
            <p:nvSpPr>
              <p:cNvPr id="1064" name="Rectangle 33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227" cy="18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dirty="0">
                    <a:solidFill>
                      <a:srgbClr val="5FA180"/>
                    </a:solidFill>
                    <a:ea typeface="맑은 고딕" panose="020B0503020000020004" pitchFamily="50" charset="-127"/>
                  </a:rPr>
                  <a:t>1</a:t>
                </a:r>
              </a:p>
            </p:txBody>
          </p:sp>
        </p:grp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4025900" y="5029200"/>
            <a:ext cx="1722438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" name="Equation" r:id="rId3" imgW="812520" imgH="177480" progId="">
                    <p:embed/>
                  </p:oleObj>
                </mc:Choice>
                <mc:Fallback>
                  <p:oleObj name="Equation" r:id="rId3" imgW="812520" imgH="1774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900" y="5029200"/>
                          <a:ext cx="1722438" cy="376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" name="Line 36"/>
            <p:cNvSpPr>
              <a:spLocks noChangeShapeType="1"/>
            </p:cNvSpPr>
            <p:nvPr/>
          </p:nvSpPr>
          <p:spPr bwMode="auto">
            <a:xfrm>
              <a:off x="2987675" y="5246688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398838" y="5391150"/>
            <a:ext cx="42926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" name="Equation" r:id="rId5" imgW="2450880" imgH="406080" progId="">
                    <p:embed/>
                  </p:oleObj>
                </mc:Choice>
                <mc:Fallback>
                  <p:oleObj name="Equation" r:id="rId5" imgW="2450880" imgH="40608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8838" y="5391150"/>
                          <a:ext cx="4292600" cy="711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 Box 38"/>
            <p:cNvSpPr txBox="1">
              <a:spLocks noChangeArrowheads="1"/>
            </p:cNvSpPr>
            <p:nvPr/>
          </p:nvSpPr>
          <p:spPr bwMode="auto">
            <a:xfrm>
              <a:off x="2771775" y="6183313"/>
              <a:ext cx="40322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ea typeface="맑은 고딕" panose="020B0503020000020004" pitchFamily="50" charset="-127"/>
                </a:rPr>
                <a:t>입력 블록 내 값과 마스크 값을 곱함</a:t>
              </a:r>
            </a:p>
          </p:txBody>
        </p:sp>
        <p:sp>
          <p:nvSpPr>
            <p:cNvPr id="1046" name="Line 39"/>
            <p:cNvSpPr>
              <a:spLocks noChangeShapeType="1"/>
            </p:cNvSpPr>
            <p:nvPr/>
          </p:nvSpPr>
          <p:spPr bwMode="auto">
            <a:xfrm flipV="1">
              <a:off x="7021512" y="5102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7" name="Rectangle 40"/>
            <p:cNvSpPr>
              <a:spLocks noChangeArrowheads="1"/>
            </p:cNvSpPr>
            <p:nvPr/>
          </p:nvSpPr>
          <p:spPr bwMode="auto">
            <a:xfrm>
              <a:off x="6805612" y="4598988"/>
              <a:ext cx="431800" cy="360362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49</a:t>
              </a:r>
              <a:endParaRPr lang="ko-KR" altLang="en-US" sz="240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048" name="Rectangle 41"/>
            <p:cNvSpPr>
              <a:spLocks noChangeArrowheads="1"/>
            </p:cNvSpPr>
            <p:nvPr/>
          </p:nvSpPr>
          <p:spPr bwMode="auto">
            <a:xfrm>
              <a:off x="5867400" y="1925638"/>
              <a:ext cx="431800" cy="360362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49</a:t>
              </a:r>
              <a:endParaRPr lang="ko-KR" altLang="en-US" sz="240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049" name="Line 42"/>
            <p:cNvSpPr>
              <a:spLocks noChangeShapeType="1"/>
            </p:cNvSpPr>
            <p:nvPr/>
          </p:nvSpPr>
          <p:spPr bwMode="auto">
            <a:xfrm flipH="1">
              <a:off x="468312" y="207803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0" name="Line 43"/>
            <p:cNvSpPr>
              <a:spLocks noChangeShapeType="1"/>
            </p:cNvSpPr>
            <p:nvPr/>
          </p:nvSpPr>
          <p:spPr bwMode="auto">
            <a:xfrm>
              <a:off x="457200" y="2078038"/>
              <a:ext cx="0" cy="3313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1" name="Line 44"/>
            <p:cNvSpPr>
              <a:spLocks noChangeShapeType="1"/>
            </p:cNvSpPr>
            <p:nvPr/>
          </p:nvSpPr>
          <p:spPr bwMode="auto">
            <a:xfrm>
              <a:off x="457200" y="5391150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2" name="Line 45"/>
            <p:cNvSpPr>
              <a:spLocks noChangeShapeType="1"/>
            </p:cNvSpPr>
            <p:nvPr/>
          </p:nvSpPr>
          <p:spPr bwMode="auto">
            <a:xfrm>
              <a:off x="5292725" y="186213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3" name="Line 46"/>
            <p:cNvSpPr>
              <a:spLocks noChangeShapeType="1"/>
            </p:cNvSpPr>
            <p:nvPr/>
          </p:nvSpPr>
          <p:spPr bwMode="auto">
            <a:xfrm>
              <a:off x="5292725" y="1862138"/>
              <a:ext cx="0" cy="2305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4" name="Line 47"/>
            <p:cNvSpPr>
              <a:spLocks noChangeShapeType="1"/>
            </p:cNvSpPr>
            <p:nvPr/>
          </p:nvSpPr>
          <p:spPr bwMode="auto">
            <a:xfrm>
              <a:off x="5292725" y="4167188"/>
              <a:ext cx="1728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" name="Line 48"/>
            <p:cNvSpPr>
              <a:spLocks noChangeShapeType="1"/>
            </p:cNvSpPr>
            <p:nvPr/>
          </p:nvSpPr>
          <p:spPr bwMode="auto">
            <a:xfrm>
              <a:off x="7021512" y="416718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3" name="구부러진 연결선 2"/>
          <p:cNvCxnSpPr>
            <a:stCxn id="1069" idx="3"/>
          </p:cNvCxnSpPr>
          <p:nvPr/>
        </p:nvCxnSpPr>
        <p:spPr bwMode="auto">
          <a:xfrm flipV="1">
            <a:off x="1549399" y="2078038"/>
            <a:ext cx="4318001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931194" y="5680075"/>
            <a:ext cx="7937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dirty="0" smtClean="0">
                <a:ea typeface="맑은 고딕" panose="020B0503020000020004" pitchFamily="50" charset="-127"/>
              </a:rPr>
              <a:t>MASK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2176" y="447676"/>
            <a:ext cx="7359650" cy="73183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Convolution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convolution mask </a:t>
            </a:r>
            <a:r>
              <a:rPr lang="ko-KR" altLang="en-US" dirty="0" smtClean="0"/>
              <a:t>의 크기와 값에 따라서 다른 효과를 얻는다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intensive computing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3 x 3 size convolution mask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화소당 </a:t>
            </a:r>
            <a:r>
              <a:rPr lang="en-US" altLang="ko-KR" dirty="0" smtClean="0"/>
              <a:t>9 </a:t>
            </a:r>
            <a:r>
              <a:rPr lang="ko-KR" altLang="en-US" dirty="0" smtClean="0"/>
              <a:t>번의 곱셈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번의 덧셈 연산이 필요함</a:t>
            </a:r>
            <a:r>
              <a:rPr lang="en-US" altLang="ko-KR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480 x 320 size image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1,382,400 </a:t>
            </a:r>
            <a:r>
              <a:rPr lang="ko-KR" altLang="en-US" dirty="0" smtClean="0"/>
              <a:t>번의 곱셈 및 </a:t>
            </a:r>
            <a:r>
              <a:rPr lang="en-US" altLang="ko-KR" dirty="0" smtClean="0"/>
              <a:t> 1,228,800 </a:t>
            </a:r>
            <a:r>
              <a:rPr lang="ko-KR" altLang="en-US" dirty="0" smtClean="0"/>
              <a:t>번의 덧셈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Mask </a:t>
            </a:r>
            <a:r>
              <a:rPr lang="ko-KR" altLang="en-US" dirty="0" smtClean="0"/>
              <a:t>크기가 커질수록 계산 양이 늘어남</a:t>
            </a:r>
            <a:endParaRPr lang="en-US" altLang="ko-KR" dirty="0" smtClean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8432</TotalTime>
  <Words>1971</Words>
  <Application>Microsoft Office PowerPoint</Application>
  <PresentationFormat>화면 슬라이드 쇼(4:3)</PresentationFormat>
  <Paragraphs>876</Paragraphs>
  <Slides>71</Slides>
  <Notes>44</Notes>
  <HiddenSlides>25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3" baseType="lpstr">
      <vt:lpstr>Gill Sans</vt:lpstr>
      <vt:lpstr>굴림</vt:lpstr>
      <vt:lpstr>맑은 고딕</vt:lpstr>
      <vt:lpstr>Arial</vt:lpstr>
      <vt:lpstr>Cambria Math</vt:lpstr>
      <vt:lpstr>Tahoma</vt:lpstr>
      <vt:lpstr>Times New Roman</vt:lpstr>
      <vt:lpstr>Verdana</vt:lpstr>
      <vt:lpstr>Wingdings</vt:lpstr>
      <vt:lpstr>Blends</vt:lpstr>
      <vt:lpstr>Equation</vt:lpstr>
      <vt:lpstr>PhotoSuite Image</vt:lpstr>
      <vt:lpstr>Bitmapped Images Part 4</vt:lpstr>
      <vt:lpstr>Mask-Based Image Processing</vt:lpstr>
      <vt:lpstr>CONTENTS</vt:lpstr>
      <vt:lpstr>Mask-based Image Processing (마스크 기반 영상 처리)</vt:lpstr>
      <vt:lpstr>Mask-based Image Processing (마스크 기반 영상 처리)</vt:lpstr>
      <vt:lpstr>Convolution 연산</vt:lpstr>
      <vt:lpstr> </vt:lpstr>
      <vt:lpstr>Convolution 연산(예)</vt:lpstr>
      <vt:lpstr>Convolution</vt:lpstr>
      <vt:lpstr>Convolution 의 구현 예 -Matlab</vt:lpstr>
      <vt:lpstr>Image 가장자리의 처리</vt:lpstr>
      <vt:lpstr>Convolution 의 구현</vt:lpstr>
      <vt:lpstr>PowerPoint 프레젠테이션</vt:lpstr>
      <vt:lpstr> 예제</vt:lpstr>
      <vt:lpstr>Burring 의 효과 (Smoothing)</vt:lpstr>
      <vt:lpstr>영상의 주파수 </vt:lpstr>
      <vt:lpstr>Blurring (Low Pass Filter)</vt:lpstr>
      <vt:lpstr>PowerPoint 프레젠테이션</vt:lpstr>
      <vt:lpstr>Color Image 의 처리</vt:lpstr>
      <vt:lpstr>PowerPoint 프레젠테이션</vt:lpstr>
      <vt:lpstr>PowerPoint 프레젠테이션</vt:lpstr>
      <vt:lpstr>PowerPoint 프레젠테이션</vt:lpstr>
      <vt:lpstr>PowerPoint 프레젠테이션</vt:lpstr>
      <vt:lpstr>Sharpening (High Pass Filter)</vt:lpstr>
      <vt:lpstr>PowerPoint 프레젠테이션</vt:lpstr>
      <vt:lpstr>More Sharpening</vt:lpstr>
      <vt:lpstr>Sharpening</vt:lpstr>
      <vt:lpstr>Matlab Programming</vt:lpstr>
      <vt:lpstr>PowerPoint 프레젠테이션</vt:lpstr>
      <vt:lpstr>PowerPoint 프레젠테이션</vt:lpstr>
      <vt:lpstr>PowerPoint 프레젠테이션</vt:lpstr>
      <vt:lpstr>PowerPoint 프레젠테이션</vt:lpstr>
      <vt:lpstr>Embossing (양각 효과)</vt:lpstr>
      <vt:lpstr>Embossing</vt:lpstr>
      <vt:lpstr>Embossing</vt:lpstr>
      <vt:lpstr>Color Image 의 처리</vt:lpstr>
      <vt:lpstr>Matlab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잡음 제거(Noise reduction)</vt:lpstr>
      <vt:lpstr>Noise(잡음)</vt:lpstr>
      <vt:lpstr>PowerPoint 프레젠테이션</vt:lpstr>
      <vt:lpstr>Matlab Programming</vt:lpstr>
      <vt:lpstr>PowerPoint 프레젠테이션</vt:lpstr>
      <vt:lpstr>PowerPoint 프레젠테이션</vt:lpstr>
      <vt:lpstr>PowerPoint 프레젠테이션</vt:lpstr>
      <vt:lpstr>Edge Detection</vt:lpstr>
      <vt:lpstr>Edge Detection</vt:lpstr>
      <vt:lpstr>Edge Detection-알고리즘 </vt:lpstr>
      <vt:lpstr>Edge Detection - Mask</vt:lpstr>
      <vt:lpstr>Edge Detection - Mask</vt:lpstr>
      <vt:lpstr>Edge Detection - Mask</vt:lpstr>
      <vt:lpstr>Edge Detection 과정</vt:lpstr>
      <vt:lpstr>Edge Detection(예)</vt:lpstr>
      <vt:lpstr>과정</vt:lpstr>
      <vt:lpstr>알고리즘 – Edge Detection</vt:lpstr>
      <vt:lpstr>0 교차(영교차, zero crossing)</vt:lpstr>
      <vt:lpstr>Edge Detection</vt:lpstr>
      <vt:lpstr>가우시안-라플라시안 Edge Detection(I)</vt:lpstr>
      <vt:lpstr>가우시안-라플라시안 Edge Detection(II)</vt:lpstr>
      <vt:lpstr>알고리즘 – Edge Detection</vt:lpstr>
      <vt:lpstr>캐니 오퍼레이터(Canny Operator)</vt:lpstr>
      <vt:lpstr>캐니 오퍼레이터(Canny Operator)</vt:lpstr>
      <vt:lpstr>Mosaic 처리</vt:lpstr>
      <vt:lpstr>PowerPoint 프레젠테이션</vt:lpstr>
      <vt:lpstr>MATLAB IPT/Octave Image</vt:lpstr>
      <vt:lpstr>MATLAB IPT/Octave Image</vt:lpstr>
      <vt:lpstr>MATLAB IPT/Octave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(데이터 마이닝)  — Chapter 1 — —개 요—</dc:title>
  <dc:creator>온승엽</dc:creator>
  <cp:lastModifiedBy>온승엽(소프트웨어학과(전임))</cp:lastModifiedBy>
  <cp:revision>927</cp:revision>
  <cp:lastPrinted>2000-06-01T21:00:25Z</cp:lastPrinted>
  <dcterms:created xsi:type="dcterms:W3CDTF">1999-12-01T22:01:55Z</dcterms:created>
  <dcterms:modified xsi:type="dcterms:W3CDTF">2018-04-11T02:57:25Z</dcterms:modified>
</cp:coreProperties>
</file>