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96" r:id="rId2"/>
    <p:sldId id="297" r:id="rId3"/>
    <p:sldId id="343" r:id="rId4"/>
    <p:sldId id="344" r:id="rId5"/>
    <p:sldId id="386" r:id="rId6"/>
    <p:sldId id="345" r:id="rId7"/>
    <p:sldId id="346" r:id="rId8"/>
    <p:sldId id="383" r:id="rId9"/>
    <p:sldId id="347" r:id="rId10"/>
    <p:sldId id="348" r:id="rId11"/>
    <p:sldId id="354" r:id="rId12"/>
    <p:sldId id="349" r:id="rId13"/>
    <p:sldId id="350" r:id="rId14"/>
    <p:sldId id="351" r:id="rId15"/>
    <p:sldId id="385" r:id="rId16"/>
    <p:sldId id="352" r:id="rId17"/>
    <p:sldId id="304" r:id="rId18"/>
    <p:sldId id="353" r:id="rId19"/>
    <p:sldId id="299" r:id="rId20"/>
    <p:sldId id="305" r:id="rId21"/>
    <p:sldId id="306" r:id="rId22"/>
    <p:sldId id="387" r:id="rId23"/>
    <p:sldId id="355" r:id="rId24"/>
    <p:sldId id="308" r:id="rId25"/>
    <p:sldId id="309" r:id="rId26"/>
    <p:sldId id="310" r:id="rId27"/>
    <p:sldId id="313" r:id="rId28"/>
    <p:sldId id="311" r:id="rId29"/>
    <p:sldId id="312" r:id="rId30"/>
    <p:sldId id="314" r:id="rId31"/>
    <p:sldId id="367" r:id="rId32"/>
    <p:sldId id="371" r:id="rId33"/>
    <p:sldId id="377" r:id="rId34"/>
    <p:sldId id="373" r:id="rId35"/>
    <p:sldId id="374" r:id="rId36"/>
    <p:sldId id="372" r:id="rId37"/>
    <p:sldId id="375" r:id="rId38"/>
    <p:sldId id="376" r:id="rId39"/>
    <p:sldId id="378" r:id="rId40"/>
    <p:sldId id="379" r:id="rId41"/>
    <p:sldId id="380" r:id="rId42"/>
    <p:sldId id="382" r:id="rId43"/>
    <p:sldId id="384" r:id="rId4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196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391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587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782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5978" algn="l" defTabSz="914391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173" algn="l" defTabSz="914391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368" algn="l" defTabSz="914391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563" algn="l" defTabSz="914391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30" autoAdjust="0"/>
    <p:restoredTop sz="94828" autoAdjust="0"/>
  </p:normalViewPr>
  <p:slideViewPr>
    <p:cSldViewPr>
      <p:cViewPr varScale="1">
        <p:scale>
          <a:sx n="76" d="100"/>
          <a:sy n="76" d="100"/>
        </p:scale>
        <p:origin x="11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fld id="{68DEF519-56C9-4196-9036-5240688A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6197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굴림" charset="-127"/>
              </a:defRPr>
            </a:lvl1pPr>
          </a:lstStyle>
          <a:p>
            <a:pPr>
              <a:defRPr/>
            </a:pPr>
            <a:fld id="{470A7C16-C02B-4993-8675-ADCA78D95A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2353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9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8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78" algn="l" defTabSz="91439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73" algn="l" defTabSz="91439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68" algn="l" defTabSz="91439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63" algn="l" defTabSz="91439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D973AF-DE27-4117-BE5E-F3F9F0E0A33F}" type="slidenum">
              <a:rPr lang="en-US" altLang="ko-KR" smtClean="0">
                <a:ea typeface="굴림" pitchFamily="50" charset="-127"/>
              </a:rPr>
              <a:pPr/>
              <a:t>1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19032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6ECD2-A12F-4DBB-955B-DDA893838896}" type="slidenum">
              <a:rPr lang="en-US" altLang="ko-KR" smtClean="0">
                <a:ea typeface="굴림" pitchFamily="50" charset="-127"/>
              </a:rPr>
              <a:pPr/>
              <a:t>10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32497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142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EFC7B-32D3-4976-ACFE-E99E4D27AAC3}" type="slidenum">
              <a:rPr lang="en-US" altLang="ko-KR" smtClean="0">
                <a:ea typeface="굴림" pitchFamily="50" charset="-127"/>
              </a:rPr>
              <a:pPr/>
              <a:t>11</a:t>
            </a:fld>
            <a:endParaRPr lang="en-US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525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181A06-9266-4FE7-A9BC-2E04F986B3A3}" type="slidenum">
              <a:rPr lang="en-US" altLang="ko-KR" smtClean="0">
                <a:ea typeface="굴림" pitchFamily="50" charset="-127"/>
              </a:rPr>
              <a:pPr/>
              <a:t>12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46742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8266A-8F32-43B3-B2C3-1DB02276F276}" type="slidenum">
              <a:rPr lang="en-US" altLang="ko-KR" smtClean="0">
                <a:ea typeface="굴림" pitchFamily="50" charset="-127"/>
              </a:rPr>
              <a:pPr/>
              <a:t>13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49197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A84364-E87C-4FAF-8C6D-2D7BBA1FBB07}" type="slidenum">
              <a:rPr lang="en-US" altLang="ko-KR" smtClean="0">
                <a:ea typeface="굴림" pitchFamily="50" charset="-127"/>
              </a:rPr>
              <a:pPr/>
              <a:t>14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669963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A84364-E87C-4FAF-8C6D-2D7BBA1FBB07}" type="slidenum">
              <a:rPr lang="en-US" altLang="ko-KR" smtClean="0">
                <a:ea typeface="굴림" pitchFamily="50" charset="-127"/>
              </a:rPr>
              <a:pPr/>
              <a:t>15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13791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8D640-5C82-40DD-8052-7525BB55AFC1}" type="slidenum">
              <a:rPr lang="en-US" altLang="ko-KR" smtClean="0">
                <a:ea typeface="굴림" pitchFamily="50" charset="-127"/>
              </a:rPr>
              <a:pPr/>
              <a:t>16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95755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505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65E953-3B88-4B80-BEF8-1B48A67C064E}" type="slidenum">
              <a:rPr lang="en-US" altLang="ko-KR" smtClean="0">
                <a:ea typeface="굴림" pitchFamily="50" charset="-127"/>
              </a:rPr>
              <a:pPr/>
              <a:t>17</a:t>
            </a:fld>
            <a:endParaRPr lang="en-US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630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EFA60B-5BD3-422F-A118-39AFD056E31F}" type="slidenum">
              <a:rPr lang="en-US" altLang="ko-KR" smtClean="0">
                <a:ea typeface="굴림" pitchFamily="50" charset="-127"/>
              </a:rPr>
              <a:pPr/>
              <a:t>18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21506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48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11F59C-15B7-475F-9F8A-77C7A5001802}" type="slidenum">
              <a:rPr lang="en-US" altLang="ko-KR" smtClean="0">
                <a:ea typeface="굴림" pitchFamily="50" charset="-127"/>
              </a:rPr>
              <a:pPr/>
              <a:t>19</a:t>
            </a:fld>
            <a:endParaRPr lang="en-US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97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35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163CC-5A9A-4BC6-A1BA-5A7A0A8AF638}" type="slidenum">
              <a:rPr lang="en-US" altLang="ko-KR" smtClean="0">
                <a:ea typeface="굴림" pitchFamily="50" charset="-127"/>
              </a:rPr>
              <a:pPr/>
              <a:t>2</a:t>
            </a:fld>
            <a:endParaRPr lang="en-US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332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515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DD791B-A146-471C-A00B-92823A14E994}" type="slidenum">
              <a:rPr lang="en-US" altLang="ko-KR" smtClean="0">
                <a:ea typeface="굴림" pitchFamily="50" charset="-127"/>
              </a:rPr>
              <a:pPr/>
              <a:t>20</a:t>
            </a:fld>
            <a:endParaRPr lang="en-US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950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525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C563A-2EE7-40E5-97A2-624F5A4DF03A}" type="slidenum">
              <a:rPr lang="en-US" altLang="ko-KR" smtClean="0">
                <a:ea typeface="굴림" pitchFamily="50" charset="-127"/>
              </a:rPr>
              <a:pPr/>
              <a:t>21</a:t>
            </a:fld>
            <a:endParaRPr lang="en-US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425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41E09-9E8E-4624-A2DB-4016F6AB76DB}" type="slidenum">
              <a:rPr lang="ko-KR" altLang="en-US" smtClean="0">
                <a:ea typeface="굴림" pitchFamily="50" charset="-127"/>
              </a:rPr>
              <a:pPr/>
              <a:t>23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989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54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1F8AA-4F2C-441F-B842-B20C709302DD}" type="slidenum">
              <a:rPr lang="en-US" altLang="ko-KR" smtClean="0">
                <a:ea typeface="굴림" pitchFamily="50" charset="-127"/>
              </a:rPr>
              <a:pPr/>
              <a:t>24</a:t>
            </a:fld>
            <a:endParaRPr lang="en-US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482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55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CAE439-3AC3-4808-8B82-4DBA7D9DBADC}" type="slidenum">
              <a:rPr lang="en-US" altLang="ko-KR" smtClean="0">
                <a:ea typeface="굴림" pitchFamily="50" charset="-127"/>
              </a:rPr>
              <a:pPr/>
              <a:t>25</a:t>
            </a:fld>
            <a:endParaRPr lang="en-US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183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56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B8F9CB-D074-4D16-ADD3-499B048427F7}" type="slidenum">
              <a:rPr lang="en-US" altLang="ko-KR" smtClean="0">
                <a:ea typeface="굴림" pitchFamily="50" charset="-127"/>
              </a:rPr>
              <a:pPr/>
              <a:t>26</a:t>
            </a:fld>
            <a:endParaRPr lang="en-US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303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577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E22140-13BD-4658-A10F-B6EC743DC246}" type="slidenum">
              <a:rPr lang="en-US" altLang="ko-KR" smtClean="0">
                <a:ea typeface="굴림" pitchFamily="50" charset="-127"/>
              </a:rPr>
              <a:pPr/>
              <a:t>27</a:t>
            </a:fld>
            <a:endParaRPr lang="en-US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582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58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E026C-3C45-4A9E-9E89-D3AE449CC6C4}" type="slidenum">
              <a:rPr lang="en-US" altLang="ko-KR" smtClean="0">
                <a:ea typeface="굴림" pitchFamily="50" charset="-127"/>
              </a:rPr>
              <a:pPr/>
              <a:t>28</a:t>
            </a:fld>
            <a:endParaRPr lang="en-US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8925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597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443D0-F3B9-4614-ADC8-44341D4EEF21}" type="slidenum">
              <a:rPr lang="en-US" altLang="ko-KR" smtClean="0">
                <a:ea typeface="굴림" pitchFamily="50" charset="-127"/>
              </a:rPr>
              <a:pPr/>
              <a:t>29</a:t>
            </a:fld>
            <a:endParaRPr lang="en-US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022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60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1E3E6A-5BA3-44F4-851F-682FC6775D81}" type="slidenum">
              <a:rPr lang="en-US" altLang="ko-KR" smtClean="0">
                <a:ea typeface="굴림" pitchFamily="50" charset="-127"/>
              </a:rPr>
              <a:pPr/>
              <a:t>30</a:t>
            </a:fld>
            <a:endParaRPr lang="en-US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533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50E34D-2DFB-4435-98F6-EA362F8BFFB5}" type="slidenum">
              <a:rPr lang="en-US" altLang="ko-KR" smtClean="0">
                <a:ea typeface="굴림" pitchFamily="50" charset="-127"/>
              </a:rPr>
              <a:pPr/>
              <a:t>3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524751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60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1E3E6A-5BA3-44F4-851F-682FC6775D81}" type="slidenum">
              <a:rPr lang="en-US" altLang="ko-KR" smtClean="0">
                <a:ea typeface="굴림" pitchFamily="50" charset="-127"/>
              </a:rPr>
              <a:pPr/>
              <a:t>31</a:t>
            </a:fld>
            <a:endParaRPr lang="en-US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38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770C6-03E9-4867-A2FE-7407A075410F}" type="slidenum">
              <a:rPr lang="en-US" altLang="ko-KR" smtClean="0">
                <a:ea typeface="굴림" pitchFamily="50" charset="-127"/>
              </a:rPr>
              <a:pPr/>
              <a:t>4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823966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770C6-03E9-4867-A2FE-7407A075410F}" type="slidenum">
              <a:rPr lang="en-US" altLang="ko-KR" smtClean="0">
                <a:ea typeface="굴림" pitchFamily="50" charset="-127"/>
              </a:rPr>
              <a:pPr/>
              <a:t>5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76301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7C0325-0C1E-4233-A6A8-807CE5DF53FE}" type="slidenum">
              <a:rPr lang="en-US" altLang="ko-KR" smtClean="0">
                <a:ea typeface="굴림" pitchFamily="50" charset="-127"/>
              </a:rPr>
              <a:pPr/>
              <a:t>6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7985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2FDCA4-D85D-44CA-8A59-074C31D005F9}" type="slidenum">
              <a:rPr lang="en-US" altLang="ko-KR" smtClean="0">
                <a:ea typeface="굴림" pitchFamily="50" charset="-127"/>
              </a:rPr>
              <a:pPr/>
              <a:t>7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60360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F0F90EB-2F27-45E2-AC80-B6DE5CD50886}" type="slidenum">
              <a:rPr lang="ko-KR" altLang="en-US" sz="1200" smtClean="0">
                <a:ea typeface="굴림" pitchFamily="50" charset="-127"/>
              </a:rPr>
              <a:pPr eaLnBrk="1" hangingPunct="1"/>
              <a:t>8</a:t>
            </a:fld>
            <a:endParaRPr lang="en-US" altLang="ko-KR" sz="1200" smtClean="0">
              <a:ea typeface="굴림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768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B70D80-2F63-4887-9D39-B6EEC1F409F9}" type="slidenum">
              <a:rPr lang="en-US" altLang="ko-KR" smtClean="0">
                <a:ea typeface="굴림" pitchFamily="50" charset="-127"/>
              </a:rPr>
              <a:pPr/>
              <a:t>9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6398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ea typeface="굴림" charset="-127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ea typeface="굴림" charset="-127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8694738" y="6553200"/>
            <a:ext cx="460220" cy="31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spAutoFit/>
          </a:bodyPr>
          <a:lstStyle/>
          <a:p>
            <a:pPr>
              <a:defRPr/>
            </a:pPr>
            <a:fld id="{BE322B1E-0E3F-4696-BF01-E14C14893237}" type="slidenum">
              <a:rPr lang="en-US" altLang="ko-KR" sz="1400">
                <a:solidFill>
                  <a:schemeClr val="bg2"/>
                </a:solidFill>
                <a:ea typeface="굴림" charset="-127"/>
              </a:rPr>
              <a:pPr>
                <a:defRPr/>
              </a:pPr>
              <a:t>‹#›</a:t>
            </a:fld>
            <a:endParaRPr lang="en-US" altLang="ko-KR" sz="1400" dirty="0">
              <a:solidFill>
                <a:schemeClr val="bg2"/>
              </a:solidFill>
              <a:ea typeface="굴림" charset="-127"/>
            </a:endParaRP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 dirty="0"/>
              <a:t>Click to edit Master subtitle style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D0E0DC0-83D9-4B8A-BF26-1F132DF33414}" type="datetime1">
              <a:rPr lang="ko-KR" altLang="en-US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Multimedia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257800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400"/>
            </a:lvl4pPr>
            <a:lvl5pPr>
              <a:lnSpc>
                <a:spcPct val="100000"/>
              </a:lnSpc>
              <a:defRPr sz="2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F5B43-51D1-49D5-BF15-EF467C93E16C}" type="datetime1">
              <a:rPr lang="ko-KR" altLang="en-US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Multimedia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85703-688F-4D85-B630-358AD67F5B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E1698-4723-4B65-A60B-731A9BC12A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1"/>
            <a:ext cx="7716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536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1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fld id="{28B70532-27B7-4911-B199-9FA0144D38CD}" type="datetime1">
              <a:rPr lang="ko-KR" altLang="en-US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1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Data Mining</a:t>
            </a: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FAE93489-14D3-46ED-A1E7-61F8BED75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모서리가 둥근 직사각형 10"/>
          <p:cNvSpPr/>
          <p:nvPr userDrawn="1"/>
        </p:nvSpPr>
        <p:spPr bwMode="auto">
          <a:xfrm flipV="1">
            <a:off x="381000" y="1089025"/>
            <a:ext cx="8458200" cy="53975"/>
          </a:xfrm>
          <a:prstGeom prst="roundRect">
            <a:avLst/>
          </a:prstGeom>
          <a:gradFill flip="none" rotWithShape="1">
            <a:gsLst>
              <a:gs pos="0">
                <a:srgbClr val="000099"/>
              </a:gs>
              <a:gs pos="43000">
                <a:srgbClr val="000099"/>
              </a:gs>
              <a:gs pos="49000">
                <a:srgbClr val="000099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39" tIns="45719" rIns="91439" bIns="45719"/>
          <a:lstStyle/>
          <a:p>
            <a:pPr>
              <a:defRPr/>
            </a:pPr>
            <a:endParaRPr lang="ko-KR" altLang="en-US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4" r:id="rId3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196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391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587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782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896" indent="-342896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2988" indent="-228597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184" indent="-228597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379" indent="-228597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575" indent="-228597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770" indent="-228597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8966" indent="-228597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161" indent="-228597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3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32.jpe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jpeg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8.wmf"/><Relationship Id="rId10" Type="http://schemas.openxmlformats.org/officeDocument/2006/relationships/image" Target="../media/image30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33.jpeg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jpeg"/><Relationship Id="rId11" Type="http://schemas.openxmlformats.org/officeDocument/2006/relationships/image" Target="../media/image35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3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1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hyperlink" Target="//upload.wikimedia.org/wikipedia/commons/1/1b/Bush-Arnie-morph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772400" cy="1655763"/>
          </a:xfrm>
        </p:spPr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Geometrical 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>Image Processing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SYO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81BC25-DA2A-4F87-BD0B-8E273694A888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/>
              <a:t>10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611" name="Rectangle 103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보간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1 :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인접화소 </a:t>
            </a:r>
            <a:r>
              <a:rPr lang="ko-KR" altLang="en-US" sz="3200" dirty="0" err="1" smtClean="0">
                <a:latin typeface="맑은 고딕" pitchFamily="50" charset="-127"/>
                <a:ea typeface="맑은 고딕" pitchFamily="50" charset="-127"/>
              </a:rPr>
              <a:t>보간법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(Nearest Neighbor Interpolation)</a:t>
            </a:r>
          </a:p>
        </p:txBody>
      </p:sp>
      <p:sp>
        <p:nvSpPr>
          <p:cNvPr id="68612" name="Rectangle 103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구현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반올림을 이용</a:t>
            </a:r>
          </a:p>
          <a:p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None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float_x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x_mapping_function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dest_x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dest_y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);  </a:t>
            </a:r>
          </a:p>
          <a:p>
            <a:pPr>
              <a:buFontTx/>
              <a:buNone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float_y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y_mapping_function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dest_x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dest_y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//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결과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 영상 좌표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mapping </a:t>
            </a:r>
          </a:p>
          <a:p>
            <a:pPr>
              <a:buFontTx/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source_x = (int) 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float_x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+ 0.5);           //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반 올림</a:t>
            </a:r>
          </a:p>
          <a:p>
            <a:pPr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source_y = (int) 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float_y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+ 0.5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);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42BD1C0-488C-4EC4-A519-E502917B765E}" type="datetime1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2018-04-11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498AD3-BBD4-442D-A634-CCDA0982C401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/>
              <a:t>11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9388"/>
          </a:xfrm>
        </p:spPr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인접 화소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보간법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가장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간단하나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블럭화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현상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</a:t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픽셀들을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단순한 복사하여 보간 하는 것이므로 톱니 바퀴 모양의 블록화 현상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blockness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 나타난다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42" name="Rectangle 8"/>
          <p:cNvSpPr>
            <a:spLocks noChangeArrowheads="1"/>
          </p:cNvSpPr>
          <p:nvPr/>
        </p:nvSpPr>
        <p:spPr bwMode="auto">
          <a:xfrm>
            <a:off x="3127773" y="3315791"/>
            <a:ext cx="504825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43" name="Rectangle 9"/>
          <p:cNvSpPr>
            <a:spLocks noChangeArrowheads="1"/>
          </p:cNvSpPr>
          <p:nvPr/>
        </p:nvSpPr>
        <p:spPr bwMode="auto">
          <a:xfrm>
            <a:off x="3632598" y="3315791"/>
            <a:ext cx="504825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44" name="Rectangle 10"/>
          <p:cNvSpPr>
            <a:spLocks noChangeArrowheads="1"/>
          </p:cNvSpPr>
          <p:nvPr/>
        </p:nvSpPr>
        <p:spPr bwMode="auto">
          <a:xfrm>
            <a:off x="4135836" y="3315791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45" name="Rectangle 11"/>
          <p:cNvSpPr>
            <a:spLocks noChangeArrowheads="1"/>
          </p:cNvSpPr>
          <p:nvPr/>
        </p:nvSpPr>
        <p:spPr bwMode="auto">
          <a:xfrm>
            <a:off x="3127773" y="3747591"/>
            <a:ext cx="504825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46" name="Rectangle 12"/>
          <p:cNvSpPr>
            <a:spLocks noChangeArrowheads="1"/>
          </p:cNvSpPr>
          <p:nvPr/>
        </p:nvSpPr>
        <p:spPr bwMode="auto">
          <a:xfrm>
            <a:off x="3632598" y="3747591"/>
            <a:ext cx="504825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47" name="Rectangle 13"/>
          <p:cNvSpPr>
            <a:spLocks noChangeArrowheads="1"/>
          </p:cNvSpPr>
          <p:nvPr/>
        </p:nvSpPr>
        <p:spPr bwMode="auto">
          <a:xfrm>
            <a:off x="4135836" y="3747591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48" name="Rectangle 14"/>
          <p:cNvSpPr>
            <a:spLocks noChangeArrowheads="1"/>
          </p:cNvSpPr>
          <p:nvPr/>
        </p:nvSpPr>
        <p:spPr bwMode="auto">
          <a:xfrm>
            <a:off x="3127773" y="4179391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49" name="Rectangle 15"/>
          <p:cNvSpPr>
            <a:spLocks noChangeArrowheads="1"/>
          </p:cNvSpPr>
          <p:nvPr/>
        </p:nvSpPr>
        <p:spPr bwMode="auto">
          <a:xfrm>
            <a:off x="3632598" y="4179391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50" name="Rectangle 16"/>
          <p:cNvSpPr>
            <a:spLocks noChangeArrowheads="1"/>
          </p:cNvSpPr>
          <p:nvPr/>
        </p:nvSpPr>
        <p:spPr bwMode="auto">
          <a:xfrm>
            <a:off x="4135836" y="4179391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51" name="Rectangle 27"/>
          <p:cNvSpPr>
            <a:spLocks noChangeArrowheads="1"/>
          </p:cNvSpPr>
          <p:nvPr/>
        </p:nvSpPr>
        <p:spPr bwMode="auto">
          <a:xfrm>
            <a:off x="4640661" y="3315791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52" name="Rectangle 28"/>
          <p:cNvSpPr>
            <a:spLocks noChangeArrowheads="1"/>
          </p:cNvSpPr>
          <p:nvPr/>
        </p:nvSpPr>
        <p:spPr bwMode="auto">
          <a:xfrm>
            <a:off x="4640661" y="3749178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53" name="Rectangle 29"/>
          <p:cNvSpPr>
            <a:spLocks noChangeArrowheads="1"/>
          </p:cNvSpPr>
          <p:nvPr/>
        </p:nvSpPr>
        <p:spPr bwMode="auto">
          <a:xfrm>
            <a:off x="4640661" y="4169866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54" name="Rectangle 30"/>
          <p:cNvSpPr>
            <a:spLocks noChangeArrowheads="1"/>
          </p:cNvSpPr>
          <p:nvPr/>
        </p:nvSpPr>
        <p:spPr bwMode="auto">
          <a:xfrm>
            <a:off x="3129361" y="4612778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55" name="Rectangle 31"/>
          <p:cNvSpPr>
            <a:spLocks noChangeArrowheads="1"/>
          </p:cNvSpPr>
          <p:nvPr/>
        </p:nvSpPr>
        <p:spPr bwMode="auto">
          <a:xfrm>
            <a:off x="3634186" y="4612778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56" name="Rectangle 32"/>
          <p:cNvSpPr>
            <a:spLocks noChangeArrowheads="1"/>
          </p:cNvSpPr>
          <p:nvPr/>
        </p:nvSpPr>
        <p:spPr bwMode="auto">
          <a:xfrm>
            <a:off x="4137423" y="4612778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57" name="Rectangle 33"/>
          <p:cNvSpPr>
            <a:spLocks noChangeArrowheads="1"/>
          </p:cNvSpPr>
          <p:nvPr/>
        </p:nvSpPr>
        <p:spPr bwMode="auto">
          <a:xfrm>
            <a:off x="4642248" y="4603253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58" name="AutoShape 34"/>
          <p:cNvSpPr>
            <a:spLocks noChangeArrowheads="1"/>
          </p:cNvSpPr>
          <p:nvPr/>
        </p:nvSpPr>
        <p:spPr bwMode="auto">
          <a:xfrm>
            <a:off x="2217494" y="3925094"/>
            <a:ext cx="438578" cy="370236"/>
          </a:xfrm>
          <a:prstGeom prst="rightArrow">
            <a:avLst>
              <a:gd name="adj1" fmla="val 50000"/>
              <a:gd name="adj2" fmla="val 27478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0978" y="3763460"/>
            <a:ext cx="1094086" cy="1838648"/>
            <a:chOff x="1552575" y="3962400"/>
            <a:chExt cx="1094086" cy="1838648"/>
          </a:xfrm>
        </p:grpSpPr>
        <p:sp>
          <p:nvSpPr>
            <p:cNvPr id="69638" name="Rectangle 4"/>
            <p:cNvSpPr>
              <a:spLocks noChangeArrowheads="1"/>
            </p:cNvSpPr>
            <p:nvPr/>
          </p:nvSpPr>
          <p:spPr bwMode="auto">
            <a:xfrm>
              <a:off x="1552575" y="3962400"/>
              <a:ext cx="504825" cy="431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639" name="Rectangle 5"/>
            <p:cNvSpPr>
              <a:spLocks noChangeArrowheads="1"/>
            </p:cNvSpPr>
            <p:nvPr/>
          </p:nvSpPr>
          <p:spPr bwMode="auto">
            <a:xfrm>
              <a:off x="2057400" y="3962400"/>
              <a:ext cx="504825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640" name="Rectangle 6"/>
            <p:cNvSpPr>
              <a:spLocks noChangeArrowheads="1"/>
            </p:cNvSpPr>
            <p:nvPr/>
          </p:nvSpPr>
          <p:spPr bwMode="auto">
            <a:xfrm>
              <a:off x="1552575" y="4394200"/>
              <a:ext cx="504825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641" name="Rectangle 7"/>
            <p:cNvSpPr>
              <a:spLocks noChangeArrowheads="1"/>
            </p:cNvSpPr>
            <p:nvPr/>
          </p:nvSpPr>
          <p:spPr bwMode="auto">
            <a:xfrm>
              <a:off x="2057400" y="4394200"/>
              <a:ext cx="504825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659" name="Text Box 35"/>
            <p:cNvSpPr txBox="1">
              <a:spLocks noChangeArrowheads="1"/>
            </p:cNvSpPr>
            <p:nvPr/>
          </p:nvSpPr>
          <p:spPr bwMode="auto">
            <a:xfrm>
              <a:off x="1600500" y="5459418"/>
              <a:ext cx="1046161" cy="3416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91439" tIns="45719" rIns="91439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입력영상</a:t>
              </a:r>
            </a:p>
          </p:txBody>
        </p:sp>
      </p:grpSp>
      <p:sp>
        <p:nvSpPr>
          <p:cNvPr id="69660" name="Text Box 36"/>
          <p:cNvSpPr txBox="1">
            <a:spLocks noChangeArrowheads="1"/>
          </p:cNvSpPr>
          <p:nvPr/>
        </p:nvSpPr>
        <p:spPr bwMode="auto">
          <a:xfrm>
            <a:off x="3489723" y="5260478"/>
            <a:ext cx="1655763" cy="338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배 확대 영상</a:t>
            </a:r>
          </a:p>
        </p:txBody>
      </p:sp>
      <p:sp>
        <p:nvSpPr>
          <p:cNvPr id="28" name="Rectangle 1033"/>
          <p:cNvSpPr>
            <a:spLocks noGrp="1" noChangeArrowheads="1"/>
          </p:cNvSpPr>
          <p:nvPr>
            <p:ph type="title"/>
          </p:nvPr>
        </p:nvSpPr>
        <p:spPr>
          <a:xfrm>
            <a:off x="762000" y="228601"/>
            <a:ext cx="7716838" cy="762000"/>
          </a:xfrm>
          <a:noFill/>
        </p:spPr>
        <p:txBody>
          <a:bodyPr/>
          <a:lstStyle/>
          <a:p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보간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1 :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인접화소 </a:t>
            </a:r>
            <a:r>
              <a:rPr lang="ko-KR" altLang="en-US" sz="3200" dirty="0" err="1" smtClean="0">
                <a:latin typeface="맑은 고딕" pitchFamily="50" charset="-127"/>
                <a:ea typeface="맑은 고딕" pitchFamily="50" charset="-127"/>
              </a:rPr>
              <a:t>보간법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(Nearest Neighbor Interpolation)</a:t>
            </a:r>
          </a:p>
        </p:txBody>
      </p:sp>
      <p:pic>
        <p:nvPicPr>
          <p:cNvPr id="30" name="Picture 10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4844" y="3119612"/>
            <a:ext cx="197217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FDB903-4364-4F9B-B0F5-EEF93611B23A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/>
              <a:t>12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보간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2: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양선형 </a:t>
            </a:r>
            <a:r>
              <a:rPr lang="ko-KR" altLang="en-US" sz="3200" dirty="0" err="1" smtClean="0">
                <a:latin typeface="맑은 고딕" pitchFamily="50" charset="-127"/>
                <a:ea typeface="맑은 고딕" pitchFamily="50" charset="-127"/>
              </a:rPr>
              <a:t>보간법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(Bilinear Interpolation)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주변의 가장 가까운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개의 화소들의 가중 평균을 구하여 이용한다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가중치는 화소로부터의 거리에 반비례한다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양선형 보간은 이웃한 화소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보간법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보다 많은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계산량을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요구하나 부드러운 화상을 생성한다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차원의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경우의 선형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보간법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(Linear Interpolation)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과 유사한 방법이다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 </a:t>
            </a:r>
          </a:p>
        </p:txBody>
      </p:sp>
      <p:pic>
        <p:nvPicPr>
          <p:cNvPr id="7066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467" y="3429000"/>
            <a:ext cx="3429000" cy="262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2" name="Text Box 8"/>
          <p:cNvSpPr txBox="1">
            <a:spLocks noChangeArrowheads="1"/>
          </p:cNvSpPr>
          <p:nvPr/>
        </p:nvSpPr>
        <p:spPr bwMode="auto">
          <a:xfrm>
            <a:off x="4620419" y="3554108"/>
            <a:ext cx="3657600" cy="83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차원의 선형 보간</a:t>
            </a:r>
          </a:p>
          <a:p>
            <a:pPr>
              <a:spcBef>
                <a:spcPct val="50000"/>
              </a:spcBef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0663" name="Rectangle 9"/>
          <p:cNvSpPr>
            <a:spLocks noChangeArrowheads="1"/>
          </p:cNvSpPr>
          <p:nvPr/>
        </p:nvSpPr>
        <p:spPr bwMode="auto">
          <a:xfrm>
            <a:off x="4085439" y="4182071"/>
            <a:ext cx="4724400" cy="101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중간지점의 화소 값은 두 이웃의 </a:t>
            </a:r>
          </a:p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화소값 을 연결하는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직선의 높이로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결정된다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C7A034-4418-44F2-9183-2FD85B1B6AAA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/>
              <a:t>13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양선형 보간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2264" y="3524249"/>
            <a:ext cx="34290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219201"/>
            <a:ext cx="443388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686" name="Group 13"/>
          <p:cNvGrpSpPr>
            <a:grpSpLocks/>
          </p:cNvGrpSpPr>
          <p:nvPr/>
        </p:nvGrpSpPr>
        <p:grpSpPr bwMode="auto">
          <a:xfrm>
            <a:off x="304800" y="1857376"/>
            <a:ext cx="1143000" cy="3857033"/>
            <a:chOff x="192" y="1170"/>
            <a:chExt cx="720" cy="1868"/>
          </a:xfrm>
        </p:grpSpPr>
        <p:sp>
          <p:nvSpPr>
            <p:cNvPr id="71688" name="Text Box 9"/>
            <p:cNvSpPr txBox="1">
              <a:spLocks noChangeArrowheads="1"/>
            </p:cNvSpPr>
            <p:nvPr/>
          </p:nvSpPr>
          <p:spPr bwMode="auto">
            <a:xfrm>
              <a:off x="192" y="1914"/>
              <a:ext cx="72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 b="1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b="1" dirty="0" smtClean="0">
                  <a:latin typeface="맑은 고딕" pitchFamily="50" charset="-127"/>
                  <a:ea typeface="맑은 고딕" pitchFamily="50" charset="-127"/>
                </a:rPr>
                <a:t>차</a:t>
              </a:r>
              <a:endParaRPr lang="en-US" altLang="ko-KR" sz="1800" b="1" dirty="0">
                <a:latin typeface="맑은 고딕" pitchFamily="50" charset="-127"/>
                <a:ea typeface="맑은 고딕" pitchFamily="50" charset="-127"/>
              </a:endParaRPr>
            </a:p>
            <a:p>
              <a:pPr>
                <a:spcBef>
                  <a:spcPct val="50000"/>
                </a:spcBef>
              </a:pPr>
              <a:r>
                <a:rPr lang="ko-KR" altLang="en-US" sz="1800" b="1" dirty="0">
                  <a:latin typeface="맑은 고딕" pitchFamily="50" charset="-127"/>
                  <a:ea typeface="맑은 고딕" pitchFamily="50" charset="-127"/>
                </a:rPr>
                <a:t>선형보간</a:t>
              </a:r>
            </a:p>
          </p:txBody>
        </p:sp>
        <p:grpSp>
          <p:nvGrpSpPr>
            <p:cNvPr id="71689" name="Group 12"/>
            <p:cNvGrpSpPr>
              <a:grpSpLocks/>
            </p:cNvGrpSpPr>
            <p:nvPr/>
          </p:nvGrpSpPr>
          <p:grpSpPr bwMode="auto">
            <a:xfrm>
              <a:off x="192" y="1170"/>
              <a:ext cx="720" cy="1868"/>
              <a:chOff x="2784" y="1008"/>
              <a:chExt cx="720" cy="1868"/>
            </a:xfrm>
          </p:grpSpPr>
          <p:sp>
            <p:nvSpPr>
              <p:cNvPr id="71690" name="Text Box 6"/>
              <p:cNvSpPr txBox="1">
                <a:spLocks noChangeArrowheads="1"/>
              </p:cNvSpPr>
              <p:nvPr/>
            </p:nvSpPr>
            <p:spPr bwMode="auto">
              <a:xfrm>
                <a:off x="2784" y="1008"/>
                <a:ext cx="720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800" b="1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lang="ko-KR" altLang="en-US" sz="1800" b="1" dirty="0" smtClean="0">
                    <a:latin typeface="맑은 고딕" pitchFamily="50" charset="-127"/>
                    <a:ea typeface="맑은 고딕" pitchFamily="50" charset="-127"/>
                  </a:rPr>
                  <a:t>차</a:t>
                </a:r>
                <a:r>
                  <a:rPr lang="en-US" altLang="ko-KR" sz="1800" b="1" dirty="0" smtClean="0">
                    <a:latin typeface="맑은 고딕" pitchFamily="50" charset="-127"/>
                    <a:ea typeface="맑은 고딕" pitchFamily="50" charset="-127"/>
                  </a:rPr>
                  <a:t/>
                </a:r>
                <a:br>
                  <a:rPr lang="en-US" altLang="ko-KR" sz="1800" b="1" dirty="0" smtClean="0">
                    <a:latin typeface="맑은 고딕" pitchFamily="50" charset="-127"/>
                    <a:ea typeface="맑은 고딕" pitchFamily="50" charset="-127"/>
                  </a:rPr>
                </a:br>
                <a:r>
                  <a:rPr lang="ko-KR" altLang="en-US" sz="1800" b="1" dirty="0" smtClean="0">
                    <a:latin typeface="맑은 고딕" pitchFamily="50" charset="-127"/>
                    <a:ea typeface="맑은 고딕" pitchFamily="50" charset="-127"/>
                  </a:rPr>
                  <a:t>선형보간 </a:t>
                </a:r>
                <a:endParaRPr lang="ko-KR" altLang="en-US" sz="1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1691" name="Text Box 10"/>
              <p:cNvSpPr txBox="1">
                <a:spLocks noChangeArrowheads="1"/>
              </p:cNvSpPr>
              <p:nvPr/>
            </p:nvSpPr>
            <p:spPr bwMode="auto">
              <a:xfrm>
                <a:off x="2784" y="2496"/>
                <a:ext cx="720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800" b="1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z="1800" b="1" dirty="0" smtClean="0">
                    <a:latin typeface="맑은 고딕" pitchFamily="50" charset="-127"/>
                    <a:ea typeface="맑은 고딕" pitchFamily="50" charset="-127"/>
                  </a:rPr>
                  <a:t>차</a:t>
                </a:r>
                <a:endParaRPr lang="en-US" altLang="ko-KR" sz="18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ko-KR" altLang="en-US" sz="1800" b="1" dirty="0">
                    <a:latin typeface="맑은 고딕" pitchFamily="50" charset="-127"/>
                    <a:ea typeface="맑은 고딕" pitchFamily="50" charset="-127"/>
                  </a:rPr>
                  <a:t>선형보간</a:t>
                </a:r>
              </a:p>
            </p:txBody>
          </p:sp>
        </p:grpSp>
      </p:grpSp>
      <p:sp>
        <p:nvSpPr>
          <p:cNvPr id="71687" name="Oval 14"/>
          <p:cNvSpPr>
            <a:spLocks noChangeArrowheads="1"/>
          </p:cNvSpPr>
          <p:nvPr/>
        </p:nvSpPr>
        <p:spPr bwMode="auto">
          <a:xfrm>
            <a:off x="4114800" y="1981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3962400" y="37338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886200" y="52877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705600" y="1317625"/>
            <a:ext cx="1295400" cy="1327150"/>
            <a:chOff x="5029200" y="152400"/>
            <a:chExt cx="1295400" cy="1327150"/>
          </a:xfrm>
        </p:grpSpPr>
        <p:grpSp>
          <p:nvGrpSpPr>
            <p:cNvPr id="15" name="그룹 14"/>
            <p:cNvGrpSpPr/>
            <p:nvPr/>
          </p:nvGrpSpPr>
          <p:grpSpPr>
            <a:xfrm>
              <a:off x="5029200" y="152400"/>
              <a:ext cx="1295400" cy="1327150"/>
              <a:chOff x="7010400" y="304800"/>
              <a:chExt cx="1295400" cy="1327150"/>
            </a:xfrm>
          </p:grpSpPr>
          <p:cxnSp>
            <p:nvCxnSpPr>
              <p:cNvPr id="17" name="직선 연결선 16"/>
              <p:cNvCxnSpPr/>
              <p:nvPr/>
            </p:nvCxnSpPr>
            <p:spPr bwMode="auto">
              <a:xfrm rot="5400000">
                <a:off x="7391400" y="990600"/>
                <a:ext cx="6096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 bwMode="auto">
              <a:xfrm>
                <a:off x="7391400" y="1066800"/>
                <a:ext cx="533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" name="Text Box 1035"/>
              <p:cNvSpPr txBox="1">
                <a:spLocks noChangeArrowheads="1"/>
              </p:cNvSpPr>
              <p:nvPr/>
            </p:nvSpPr>
            <p:spPr bwMode="auto">
              <a:xfrm>
                <a:off x="7543800" y="304800"/>
                <a:ext cx="3810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N</a:t>
                </a:r>
                <a:endParaRPr lang="en-US" altLang="ko-KR" sz="24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" name="Text Box 1035"/>
              <p:cNvSpPr txBox="1">
                <a:spLocks noChangeArrowheads="1"/>
              </p:cNvSpPr>
              <p:nvPr/>
            </p:nvSpPr>
            <p:spPr bwMode="auto">
              <a:xfrm>
                <a:off x="7924800" y="914400"/>
                <a:ext cx="3810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E</a:t>
                </a:r>
                <a:endParaRPr lang="en-US" altLang="ko-KR" sz="24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" name="Text Box 1035"/>
              <p:cNvSpPr txBox="1">
                <a:spLocks noChangeArrowheads="1"/>
              </p:cNvSpPr>
              <p:nvPr/>
            </p:nvSpPr>
            <p:spPr bwMode="auto">
              <a:xfrm>
                <a:off x="7010400" y="914400"/>
                <a:ext cx="3810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W</a:t>
                </a:r>
                <a:endParaRPr lang="en-US" altLang="ko-KR" sz="24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" name="Text Box 1035"/>
              <p:cNvSpPr txBox="1">
                <a:spLocks noChangeArrowheads="1"/>
              </p:cNvSpPr>
              <p:nvPr/>
            </p:nvSpPr>
            <p:spPr bwMode="auto">
              <a:xfrm>
                <a:off x="7543800" y="1295400"/>
                <a:ext cx="3810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S</a:t>
                </a:r>
                <a:endParaRPr lang="en-US" altLang="ko-KR" sz="24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16" name="직선 연결선 15"/>
            <p:cNvCxnSpPr/>
            <p:nvPr/>
          </p:nvCxnSpPr>
          <p:spPr bwMode="auto">
            <a:xfrm rot="5400000">
              <a:off x="5372099" y="571500"/>
              <a:ext cx="381004" cy="30480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D906A3-E3DA-441C-AACE-392E0298F1F6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/>
              <a:t>14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707" name="Rectangle 1026"/>
          <p:cNvSpPr>
            <a:spLocks noChangeArrowheads="1"/>
          </p:cNvSpPr>
          <p:nvPr/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ko-KR" altLang="en-US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양선형 보간의 구현</a:t>
            </a:r>
          </a:p>
        </p:txBody>
      </p:sp>
      <p:sp>
        <p:nvSpPr>
          <p:cNvPr id="72708" name="Rectangle 1052"/>
          <p:cNvSpPr>
            <a:spLocks noChangeArrowheads="1"/>
          </p:cNvSpPr>
          <p:nvPr/>
        </p:nvSpPr>
        <p:spPr bwMode="auto">
          <a:xfrm>
            <a:off x="304800" y="12192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342896" indent="-342896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y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역방향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매핑에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의하여 계산된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입력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영상의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좌표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342896" indent="-342896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P 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입력 영상에서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(x, y)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위치에서의 화소 값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  <a:p>
            <a:pPr marL="342896" indent="-342896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NE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NW, SE, SW 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입력영상에서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(x, y)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주변의 화소값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  <a:p>
            <a:pPr marL="342896" indent="-342896">
              <a:lnSpc>
                <a:spcPct val="150000"/>
              </a:lnSpc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  <a:p>
            <a:pPr marL="342896" indent="-342896">
              <a:lnSpc>
                <a:spcPct val="150000"/>
              </a:lnSpc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EWweight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= x – floor(x); // x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의 소수부분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342896" indent="-342896">
              <a:lnSpc>
                <a:spcPct val="150000"/>
              </a:lnSpc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NSweight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= y – floor(y); // y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소수부분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342896" indent="-342896">
              <a:lnSpc>
                <a:spcPct val="150000"/>
              </a:lnSpc>
            </a:pP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EWtop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= NW +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EWweight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* (NE – NW);                                  </a:t>
            </a:r>
          </a:p>
          <a:p>
            <a:pPr marL="342896" indent="-342896">
              <a:lnSpc>
                <a:spcPct val="150000"/>
              </a:lnSpc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차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보간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EWtop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896" indent="-342896">
              <a:lnSpc>
                <a:spcPct val="150000"/>
              </a:lnSpc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EWbottom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= SW +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EWweight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* (SE – SW);                            </a:t>
            </a:r>
          </a:p>
          <a:p>
            <a:pPr marL="342896" indent="-342896">
              <a:lnSpc>
                <a:spcPct val="150000"/>
              </a:lnSpc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// 1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차 보간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EWbottom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896" indent="-342896">
              <a:lnSpc>
                <a:spcPct val="150000"/>
              </a:lnSpc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P=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EWtop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NSweight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* (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EWbottom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EWtop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 marL="342896" indent="-342896">
              <a:lnSpc>
                <a:spcPct val="150000"/>
              </a:lnSpc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// 2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차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보간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(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x,y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946386" y="1353354"/>
            <a:ext cx="1295400" cy="1327150"/>
            <a:chOff x="5029200" y="152400"/>
            <a:chExt cx="1295400" cy="1327150"/>
          </a:xfrm>
        </p:grpSpPr>
        <p:grpSp>
          <p:nvGrpSpPr>
            <p:cNvPr id="38" name="그룹 37"/>
            <p:cNvGrpSpPr/>
            <p:nvPr/>
          </p:nvGrpSpPr>
          <p:grpSpPr>
            <a:xfrm>
              <a:off x="5029200" y="152400"/>
              <a:ext cx="1295400" cy="1327150"/>
              <a:chOff x="7010400" y="304800"/>
              <a:chExt cx="1295400" cy="1327150"/>
            </a:xfrm>
          </p:grpSpPr>
          <p:cxnSp>
            <p:nvCxnSpPr>
              <p:cNvPr id="31" name="직선 연결선 30"/>
              <p:cNvCxnSpPr/>
              <p:nvPr/>
            </p:nvCxnSpPr>
            <p:spPr bwMode="auto">
              <a:xfrm rot="5400000">
                <a:off x="7391400" y="990600"/>
                <a:ext cx="6096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/>
              <p:nvPr/>
            </p:nvCxnSpPr>
            <p:spPr bwMode="auto">
              <a:xfrm>
                <a:off x="7391400" y="1066800"/>
                <a:ext cx="533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Text Box 1035"/>
              <p:cNvSpPr txBox="1">
                <a:spLocks noChangeArrowheads="1"/>
              </p:cNvSpPr>
              <p:nvPr/>
            </p:nvSpPr>
            <p:spPr bwMode="auto">
              <a:xfrm>
                <a:off x="7543800" y="304800"/>
                <a:ext cx="3810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N</a:t>
                </a:r>
                <a:endParaRPr lang="en-US" altLang="ko-KR" sz="24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5" name="Text Box 1035"/>
              <p:cNvSpPr txBox="1">
                <a:spLocks noChangeArrowheads="1"/>
              </p:cNvSpPr>
              <p:nvPr/>
            </p:nvSpPr>
            <p:spPr bwMode="auto">
              <a:xfrm>
                <a:off x="7924800" y="914400"/>
                <a:ext cx="3810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E</a:t>
                </a:r>
                <a:endParaRPr lang="en-US" altLang="ko-KR" sz="24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6" name="Text Box 1035"/>
              <p:cNvSpPr txBox="1">
                <a:spLocks noChangeArrowheads="1"/>
              </p:cNvSpPr>
              <p:nvPr/>
            </p:nvSpPr>
            <p:spPr bwMode="auto">
              <a:xfrm>
                <a:off x="7010400" y="914400"/>
                <a:ext cx="3810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W</a:t>
                </a:r>
                <a:endParaRPr lang="en-US" altLang="ko-KR" sz="24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7" name="Text Box 1035"/>
              <p:cNvSpPr txBox="1">
                <a:spLocks noChangeArrowheads="1"/>
              </p:cNvSpPr>
              <p:nvPr/>
            </p:nvSpPr>
            <p:spPr bwMode="auto">
              <a:xfrm>
                <a:off x="7543800" y="1295400"/>
                <a:ext cx="3810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S</a:t>
                </a:r>
                <a:endParaRPr lang="en-US" altLang="ko-KR" sz="24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40" name="직선 연결선 39"/>
            <p:cNvCxnSpPr/>
            <p:nvPr/>
          </p:nvCxnSpPr>
          <p:spPr bwMode="auto">
            <a:xfrm rot="5400000">
              <a:off x="5372099" y="571500"/>
              <a:ext cx="381004" cy="30480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그룹 3"/>
          <p:cNvGrpSpPr/>
          <p:nvPr/>
        </p:nvGrpSpPr>
        <p:grpSpPr>
          <a:xfrm>
            <a:off x="5283374" y="2273137"/>
            <a:ext cx="952410" cy="1183453"/>
            <a:chOff x="6234113" y="1077207"/>
            <a:chExt cx="952410" cy="1183453"/>
          </a:xfrm>
        </p:grpSpPr>
        <p:sp>
          <p:nvSpPr>
            <p:cNvPr id="43" name="아래쪽 화살표 42"/>
            <p:cNvSpPr/>
            <p:nvPr/>
          </p:nvSpPr>
          <p:spPr>
            <a:xfrm>
              <a:off x="6234113" y="1466850"/>
              <a:ext cx="247650" cy="5143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아래쪽 화살표 43"/>
            <p:cNvSpPr/>
            <p:nvPr/>
          </p:nvSpPr>
          <p:spPr>
            <a:xfrm rot="16200000">
              <a:off x="6526893" y="1085850"/>
              <a:ext cx="247650" cy="5143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863999" y="1077207"/>
              <a:ext cx="3225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>
                  <a:latin typeface="맑은 고딕" pitchFamily="50" charset="-127"/>
                  <a:ea typeface="맑은 고딕" pitchFamily="50" charset="-127"/>
                </a:rPr>
                <a:t>x</a:t>
              </a:r>
              <a:endParaRPr lang="ko-KR" altLang="en-US" sz="20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307801" y="1860550"/>
              <a:ext cx="3225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latin typeface="맑은 고딕" pitchFamily="50" charset="-127"/>
                  <a:ea typeface="맑은 고딕" pitchFamily="50" charset="-127"/>
                </a:rPr>
                <a:t>y</a:t>
              </a:r>
              <a:endParaRPr lang="ko-KR" altLang="en-US" sz="20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539962" y="2719536"/>
            <a:ext cx="4495800" cy="3657599"/>
            <a:chOff x="4539962" y="2719536"/>
            <a:chExt cx="4495800" cy="3657599"/>
          </a:xfrm>
        </p:grpSpPr>
        <p:sp>
          <p:nvSpPr>
            <p:cNvPr id="77" name="Text Box 1038"/>
            <p:cNvSpPr txBox="1">
              <a:spLocks noChangeArrowheads="1"/>
            </p:cNvSpPr>
            <p:nvPr/>
          </p:nvSpPr>
          <p:spPr bwMode="auto">
            <a:xfrm>
              <a:off x="6527512" y="3084661"/>
              <a:ext cx="11033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 err="1">
                  <a:latin typeface="맑은 고딕" pitchFamily="50" charset="-127"/>
                  <a:ea typeface="맑은 고딕" pitchFamily="50" charset="-127"/>
                </a:rPr>
                <a:t>EWtop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Line 1028"/>
            <p:cNvSpPr>
              <a:spLocks noChangeShapeType="1"/>
            </p:cNvSpPr>
            <p:nvPr/>
          </p:nvSpPr>
          <p:spPr bwMode="auto">
            <a:xfrm>
              <a:off x="5424200" y="3616473"/>
              <a:ext cx="351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Line 1029"/>
            <p:cNvSpPr>
              <a:spLocks noChangeShapeType="1"/>
            </p:cNvSpPr>
            <p:nvPr/>
          </p:nvSpPr>
          <p:spPr bwMode="auto">
            <a:xfrm>
              <a:off x="5524212" y="5634185"/>
              <a:ext cx="351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Line 1030"/>
            <p:cNvSpPr>
              <a:spLocks noChangeShapeType="1"/>
            </p:cNvSpPr>
            <p:nvPr/>
          </p:nvSpPr>
          <p:spPr bwMode="auto">
            <a:xfrm>
              <a:off x="6227475" y="3084661"/>
              <a:ext cx="0" cy="3292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Line 1031"/>
            <p:cNvSpPr>
              <a:spLocks noChangeShapeType="1"/>
            </p:cNvSpPr>
            <p:nvPr/>
          </p:nvSpPr>
          <p:spPr bwMode="auto">
            <a:xfrm>
              <a:off x="8132475" y="3084661"/>
              <a:ext cx="0" cy="3292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 Box 1032"/>
            <p:cNvSpPr txBox="1">
              <a:spLocks noChangeArrowheads="1"/>
            </p:cNvSpPr>
            <p:nvPr/>
          </p:nvSpPr>
          <p:spPr bwMode="auto">
            <a:xfrm>
              <a:off x="5584537" y="5515123"/>
              <a:ext cx="70326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SW</a:t>
              </a: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83" name="Text Box 1033"/>
            <p:cNvSpPr txBox="1">
              <a:spLocks noChangeArrowheads="1"/>
            </p:cNvSpPr>
            <p:nvPr/>
          </p:nvSpPr>
          <p:spPr bwMode="auto">
            <a:xfrm>
              <a:off x="5671850" y="3233886"/>
              <a:ext cx="6889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NW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 Box 1034"/>
            <p:cNvSpPr txBox="1">
              <a:spLocks noChangeArrowheads="1"/>
            </p:cNvSpPr>
            <p:nvPr/>
          </p:nvSpPr>
          <p:spPr bwMode="auto">
            <a:xfrm>
              <a:off x="8132475" y="5527823"/>
              <a:ext cx="70167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SE</a:t>
              </a: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85" name="Text Box 1035"/>
            <p:cNvSpPr txBox="1">
              <a:spLocks noChangeArrowheads="1"/>
            </p:cNvSpPr>
            <p:nvPr/>
          </p:nvSpPr>
          <p:spPr bwMode="auto">
            <a:xfrm>
              <a:off x="8132475" y="3192611"/>
              <a:ext cx="7016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NE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Line 1036"/>
            <p:cNvSpPr>
              <a:spLocks noChangeShapeType="1"/>
            </p:cNvSpPr>
            <p:nvPr/>
          </p:nvSpPr>
          <p:spPr bwMode="auto">
            <a:xfrm>
              <a:off x="5424200" y="4253061"/>
              <a:ext cx="351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Line 1037"/>
            <p:cNvSpPr>
              <a:spLocks noChangeShapeType="1"/>
            </p:cNvSpPr>
            <p:nvPr/>
          </p:nvSpPr>
          <p:spPr bwMode="auto">
            <a:xfrm>
              <a:off x="7027575" y="3084661"/>
              <a:ext cx="0" cy="3292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 Box 1040"/>
            <p:cNvSpPr txBox="1">
              <a:spLocks noChangeArrowheads="1"/>
            </p:cNvSpPr>
            <p:nvPr/>
          </p:nvSpPr>
          <p:spPr bwMode="auto">
            <a:xfrm>
              <a:off x="6425912" y="5740548"/>
              <a:ext cx="16065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 err="1">
                  <a:latin typeface="맑은 고딕" pitchFamily="50" charset="-127"/>
                  <a:ea typeface="맑은 고딕" pitchFamily="50" charset="-127"/>
                </a:rPr>
                <a:t>EWbottom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Rectangle 1041"/>
            <p:cNvSpPr>
              <a:spLocks noChangeArrowheads="1"/>
            </p:cNvSpPr>
            <p:nvPr/>
          </p:nvSpPr>
          <p:spPr bwMode="auto">
            <a:xfrm>
              <a:off x="6125875" y="3510111"/>
              <a:ext cx="200025" cy="211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Rectangle 1042"/>
            <p:cNvSpPr>
              <a:spLocks noChangeArrowheads="1"/>
            </p:cNvSpPr>
            <p:nvPr/>
          </p:nvSpPr>
          <p:spPr bwMode="auto">
            <a:xfrm>
              <a:off x="8032462" y="3510111"/>
              <a:ext cx="200025" cy="211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Rectangle 1043"/>
            <p:cNvSpPr>
              <a:spLocks noChangeArrowheads="1"/>
            </p:cNvSpPr>
            <p:nvPr/>
          </p:nvSpPr>
          <p:spPr bwMode="auto">
            <a:xfrm>
              <a:off x="6125875" y="5527823"/>
              <a:ext cx="200025" cy="212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Rectangle 1044"/>
            <p:cNvSpPr>
              <a:spLocks noChangeArrowheads="1"/>
            </p:cNvSpPr>
            <p:nvPr/>
          </p:nvSpPr>
          <p:spPr bwMode="auto">
            <a:xfrm>
              <a:off x="8032462" y="5527823"/>
              <a:ext cx="200025" cy="212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Oval 1045"/>
            <p:cNvSpPr>
              <a:spLocks noChangeArrowheads="1"/>
            </p:cNvSpPr>
            <p:nvPr/>
          </p:nvSpPr>
          <p:spPr bwMode="auto">
            <a:xfrm>
              <a:off x="6927562" y="5527823"/>
              <a:ext cx="201613" cy="212725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Oval 1046"/>
            <p:cNvSpPr>
              <a:spLocks noChangeArrowheads="1"/>
            </p:cNvSpPr>
            <p:nvPr/>
          </p:nvSpPr>
          <p:spPr bwMode="auto">
            <a:xfrm>
              <a:off x="6927562" y="3510111"/>
              <a:ext cx="201613" cy="21113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Oval 1048"/>
            <p:cNvSpPr>
              <a:spLocks noChangeArrowheads="1"/>
            </p:cNvSpPr>
            <p:nvPr/>
          </p:nvSpPr>
          <p:spPr bwMode="auto">
            <a:xfrm>
              <a:off x="6927562" y="4148286"/>
              <a:ext cx="201613" cy="2111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Text Box 1049"/>
            <p:cNvSpPr txBox="1">
              <a:spLocks noChangeArrowheads="1"/>
            </p:cNvSpPr>
            <p:nvPr/>
          </p:nvSpPr>
          <p:spPr bwMode="auto">
            <a:xfrm>
              <a:off x="7075200" y="4253061"/>
              <a:ext cx="6937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600" b="1" dirty="0" err="1">
                  <a:latin typeface="맑은 고딕" pitchFamily="50" charset="-127"/>
                  <a:ea typeface="맑은 고딕" pitchFamily="50" charset="-127"/>
                </a:rPr>
                <a:t>x,y</a:t>
              </a: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) 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 Box 1053"/>
            <p:cNvSpPr txBox="1">
              <a:spLocks noChangeArrowheads="1"/>
            </p:cNvSpPr>
            <p:nvPr/>
          </p:nvSpPr>
          <p:spPr bwMode="auto">
            <a:xfrm>
              <a:off x="4539962" y="3481536"/>
              <a:ext cx="9493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floor(y)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Text Box 1055"/>
            <p:cNvSpPr txBox="1">
              <a:spLocks noChangeArrowheads="1"/>
            </p:cNvSpPr>
            <p:nvPr/>
          </p:nvSpPr>
          <p:spPr bwMode="auto">
            <a:xfrm>
              <a:off x="6879937" y="2727473"/>
              <a:ext cx="5000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x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Text Box 1057"/>
            <p:cNvSpPr txBox="1">
              <a:spLocks noChangeArrowheads="1"/>
            </p:cNvSpPr>
            <p:nvPr/>
          </p:nvSpPr>
          <p:spPr bwMode="auto">
            <a:xfrm>
              <a:off x="5682962" y="2719536"/>
              <a:ext cx="10382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floor(x)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 Box 1059"/>
            <p:cNvSpPr txBox="1">
              <a:spLocks noChangeArrowheads="1"/>
            </p:cNvSpPr>
            <p:nvPr/>
          </p:nvSpPr>
          <p:spPr bwMode="auto">
            <a:xfrm>
              <a:off x="5154325" y="4078436"/>
              <a:ext cx="4000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y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타원 100"/>
            <p:cNvSpPr/>
            <p:nvPr/>
          </p:nvSpPr>
          <p:spPr bwMode="auto">
            <a:xfrm>
              <a:off x="5671850" y="3084661"/>
              <a:ext cx="3059112" cy="8540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타원 101"/>
            <p:cNvSpPr/>
            <p:nvPr/>
          </p:nvSpPr>
          <p:spPr bwMode="auto">
            <a:xfrm rot="16200000">
              <a:off x="5484525" y="4303861"/>
              <a:ext cx="3292474" cy="854074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타원 102"/>
            <p:cNvSpPr/>
            <p:nvPr/>
          </p:nvSpPr>
          <p:spPr bwMode="auto">
            <a:xfrm>
              <a:off x="5752019" y="5465911"/>
              <a:ext cx="3059112" cy="8540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710120" y="4258909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 dirty="0" smtClean="0">
                  <a:latin typeface="맑은 고딕" pitchFamily="50" charset="-127"/>
                  <a:ea typeface="맑은 고딕" pitchFamily="50" charset="-127"/>
                </a:rPr>
                <a:t>P</a:t>
              </a:r>
              <a:endParaRPr lang="ko-KR" altLang="en-US" sz="1800" dirty="0"/>
            </a:p>
          </p:txBody>
        </p:sp>
      </p:grp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D906A3-E3DA-441C-AACE-392E0298F1F6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/>
              <a:t>15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707" name="Rectangle 1026"/>
          <p:cNvSpPr>
            <a:spLocks noChangeArrowheads="1"/>
          </p:cNvSpPr>
          <p:nvPr/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ko-KR" altLang="en-US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양선형 보간</a:t>
            </a:r>
            <a:endParaRPr lang="ko-KR" altLang="en-US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708" name="Rectangle 1052"/>
          <p:cNvSpPr>
            <a:spLocks noChangeArrowheads="1"/>
          </p:cNvSpPr>
          <p:nvPr/>
        </p:nvSpPr>
        <p:spPr bwMode="auto">
          <a:xfrm>
            <a:off x="304800" y="12192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/>
          <a:lstStyle/>
          <a:p>
            <a:pPr indent="179388">
              <a:lnSpc>
                <a:spcPct val="15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임의의 영상에서  일부 위치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좌표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(x, y)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로 표시함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는 다음과 같은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화소값을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가진다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양선형 보간 방법으로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(1.6, 2.4)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위치의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화소값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를 구하라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	(1, 2): 100, (2, 2): 150</a:t>
            </a:r>
          </a:p>
          <a:p>
            <a:pPr indent="179388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	(1, 3): 200, (2, 3): 0</a:t>
            </a:r>
          </a:p>
          <a:p>
            <a:pPr indent="179388">
              <a:lnSpc>
                <a:spcPct val="15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앞 페이지의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공식으로 부터 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marL="342896" indent="-342896">
              <a:lnSpc>
                <a:spcPct val="150000"/>
              </a:lnSpc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EWweight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= x – floor(x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 = 0.6 </a:t>
            </a:r>
          </a:p>
          <a:p>
            <a:pPr marL="342896" indent="-342896">
              <a:lnSpc>
                <a:spcPct val="150000"/>
              </a:lnSpc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NSweight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= y – floor(y) =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0.4 </a:t>
            </a:r>
          </a:p>
          <a:p>
            <a:pPr marL="342896" indent="-342896">
              <a:lnSpc>
                <a:spcPct val="150000"/>
              </a:lnSpc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EWtop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= NW +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EWweight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* (NE – NW);                                  </a:t>
            </a:r>
          </a:p>
          <a:p>
            <a:pPr marL="342896" indent="-342896">
              <a:lnSpc>
                <a:spcPct val="150000"/>
              </a:lnSpc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      = 100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0.6 * (150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100) = 130                                  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342896" indent="-342896">
              <a:lnSpc>
                <a:spcPct val="150000"/>
              </a:lnSpc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EWbottom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= SW +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EWweight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* (SE – SW);                            </a:t>
            </a:r>
          </a:p>
          <a:p>
            <a:pPr marL="342896" indent="-342896">
              <a:lnSpc>
                <a:spcPct val="150000"/>
              </a:lnSpc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200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0.6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200) = 80                           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342896" indent="-342896">
              <a:lnSpc>
                <a:spcPct val="150000"/>
              </a:lnSpc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P=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EWtop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NSweight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* (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EWbottom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EWtop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 marL="342896" indent="-342896">
              <a:lnSpc>
                <a:spcPct val="150000"/>
              </a:lnSpc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      = 130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0.4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(80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130) = 110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4539962" y="2719536"/>
            <a:ext cx="4495800" cy="3657599"/>
            <a:chOff x="4539962" y="2719536"/>
            <a:chExt cx="4495800" cy="3657599"/>
          </a:xfrm>
        </p:grpSpPr>
        <p:sp>
          <p:nvSpPr>
            <p:cNvPr id="77" name="Text Box 1038"/>
            <p:cNvSpPr txBox="1">
              <a:spLocks noChangeArrowheads="1"/>
            </p:cNvSpPr>
            <p:nvPr/>
          </p:nvSpPr>
          <p:spPr bwMode="auto">
            <a:xfrm>
              <a:off x="6527512" y="3084661"/>
              <a:ext cx="11033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 err="1">
                  <a:latin typeface="맑은 고딕" pitchFamily="50" charset="-127"/>
                  <a:ea typeface="맑은 고딕" pitchFamily="50" charset="-127"/>
                </a:rPr>
                <a:t>EWtop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Line 1028"/>
            <p:cNvSpPr>
              <a:spLocks noChangeShapeType="1"/>
            </p:cNvSpPr>
            <p:nvPr/>
          </p:nvSpPr>
          <p:spPr bwMode="auto">
            <a:xfrm>
              <a:off x="5424200" y="3616473"/>
              <a:ext cx="351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Line 1029"/>
            <p:cNvSpPr>
              <a:spLocks noChangeShapeType="1"/>
            </p:cNvSpPr>
            <p:nvPr/>
          </p:nvSpPr>
          <p:spPr bwMode="auto">
            <a:xfrm>
              <a:off x="5524212" y="5634185"/>
              <a:ext cx="351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Line 1030"/>
            <p:cNvSpPr>
              <a:spLocks noChangeShapeType="1"/>
            </p:cNvSpPr>
            <p:nvPr/>
          </p:nvSpPr>
          <p:spPr bwMode="auto">
            <a:xfrm>
              <a:off x="6227475" y="3084661"/>
              <a:ext cx="0" cy="3292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Line 1031"/>
            <p:cNvSpPr>
              <a:spLocks noChangeShapeType="1"/>
            </p:cNvSpPr>
            <p:nvPr/>
          </p:nvSpPr>
          <p:spPr bwMode="auto">
            <a:xfrm>
              <a:off x="8132475" y="3084661"/>
              <a:ext cx="0" cy="3292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 Box 1032"/>
            <p:cNvSpPr txBox="1">
              <a:spLocks noChangeArrowheads="1"/>
            </p:cNvSpPr>
            <p:nvPr/>
          </p:nvSpPr>
          <p:spPr bwMode="auto">
            <a:xfrm>
              <a:off x="5584537" y="5515123"/>
              <a:ext cx="70326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SW</a:t>
              </a: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83" name="Text Box 1033"/>
            <p:cNvSpPr txBox="1">
              <a:spLocks noChangeArrowheads="1"/>
            </p:cNvSpPr>
            <p:nvPr/>
          </p:nvSpPr>
          <p:spPr bwMode="auto">
            <a:xfrm>
              <a:off x="5671850" y="3233886"/>
              <a:ext cx="6889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NW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 Box 1034"/>
            <p:cNvSpPr txBox="1">
              <a:spLocks noChangeArrowheads="1"/>
            </p:cNvSpPr>
            <p:nvPr/>
          </p:nvSpPr>
          <p:spPr bwMode="auto">
            <a:xfrm>
              <a:off x="8132475" y="5527823"/>
              <a:ext cx="70167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SE</a:t>
              </a: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85" name="Text Box 1035"/>
            <p:cNvSpPr txBox="1">
              <a:spLocks noChangeArrowheads="1"/>
            </p:cNvSpPr>
            <p:nvPr/>
          </p:nvSpPr>
          <p:spPr bwMode="auto">
            <a:xfrm>
              <a:off x="8132475" y="3192611"/>
              <a:ext cx="7016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NE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Line 1036"/>
            <p:cNvSpPr>
              <a:spLocks noChangeShapeType="1"/>
            </p:cNvSpPr>
            <p:nvPr/>
          </p:nvSpPr>
          <p:spPr bwMode="auto">
            <a:xfrm>
              <a:off x="5424200" y="4253061"/>
              <a:ext cx="351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Line 1037"/>
            <p:cNvSpPr>
              <a:spLocks noChangeShapeType="1"/>
            </p:cNvSpPr>
            <p:nvPr/>
          </p:nvSpPr>
          <p:spPr bwMode="auto">
            <a:xfrm>
              <a:off x="7027575" y="3084661"/>
              <a:ext cx="0" cy="3292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 Box 1040"/>
            <p:cNvSpPr txBox="1">
              <a:spLocks noChangeArrowheads="1"/>
            </p:cNvSpPr>
            <p:nvPr/>
          </p:nvSpPr>
          <p:spPr bwMode="auto">
            <a:xfrm>
              <a:off x="6425912" y="5740548"/>
              <a:ext cx="16065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 err="1">
                  <a:latin typeface="맑은 고딕" pitchFamily="50" charset="-127"/>
                  <a:ea typeface="맑은 고딕" pitchFamily="50" charset="-127"/>
                </a:rPr>
                <a:t>EWbottom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Rectangle 1041"/>
            <p:cNvSpPr>
              <a:spLocks noChangeArrowheads="1"/>
            </p:cNvSpPr>
            <p:nvPr/>
          </p:nvSpPr>
          <p:spPr bwMode="auto">
            <a:xfrm>
              <a:off x="6125875" y="3510111"/>
              <a:ext cx="200025" cy="211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Rectangle 1042"/>
            <p:cNvSpPr>
              <a:spLocks noChangeArrowheads="1"/>
            </p:cNvSpPr>
            <p:nvPr/>
          </p:nvSpPr>
          <p:spPr bwMode="auto">
            <a:xfrm>
              <a:off x="8032462" y="3510111"/>
              <a:ext cx="200025" cy="211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Rectangle 1043"/>
            <p:cNvSpPr>
              <a:spLocks noChangeArrowheads="1"/>
            </p:cNvSpPr>
            <p:nvPr/>
          </p:nvSpPr>
          <p:spPr bwMode="auto">
            <a:xfrm>
              <a:off x="6125875" y="5527823"/>
              <a:ext cx="200025" cy="212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Rectangle 1044"/>
            <p:cNvSpPr>
              <a:spLocks noChangeArrowheads="1"/>
            </p:cNvSpPr>
            <p:nvPr/>
          </p:nvSpPr>
          <p:spPr bwMode="auto">
            <a:xfrm>
              <a:off x="8032462" y="5527823"/>
              <a:ext cx="200025" cy="212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Oval 1045"/>
            <p:cNvSpPr>
              <a:spLocks noChangeArrowheads="1"/>
            </p:cNvSpPr>
            <p:nvPr/>
          </p:nvSpPr>
          <p:spPr bwMode="auto">
            <a:xfrm>
              <a:off x="6927562" y="5527823"/>
              <a:ext cx="201613" cy="212725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Oval 1046"/>
            <p:cNvSpPr>
              <a:spLocks noChangeArrowheads="1"/>
            </p:cNvSpPr>
            <p:nvPr/>
          </p:nvSpPr>
          <p:spPr bwMode="auto">
            <a:xfrm>
              <a:off x="6927562" y="3510111"/>
              <a:ext cx="201613" cy="21113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Oval 1048"/>
            <p:cNvSpPr>
              <a:spLocks noChangeArrowheads="1"/>
            </p:cNvSpPr>
            <p:nvPr/>
          </p:nvSpPr>
          <p:spPr bwMode="auto">
            <a:xfrm>
              <a:off x="6927562" y="4148286"/>
              <a:ext cx="201613" cy="2111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Text Box 1049"/>
            <p:cNvSpPr txBox="1">
              <a:spLocks noChangeArrowheads="1"/>
            </p:cNvSpPr>
            <p:nvPr/>
          </p:nvSpPr>
          <p:spPr bwMode="auto">
            <a:xfrm>
              <a:off x="7075200" y="4253061"/>
              <a:ext cx="6937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600" b="1" dirty="0" err="1">
                  <a:latin typeface="맑은 고딕" pitchFamily="50" charset="-127"/>
                  <a:ea typeface="맑은 고딕" pitchFamily="50" charset="-127"/>
                </a:rPr>
                <a:t>x,y</a:t>
              </a: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) 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 Box 1053"/>
            <p:cNvSpPr txBox="1">
              <a:spLocks noChangeArrowheads="1"/>
            </p:cNvSpPr>
            <p:nvPr/>
          </p:nvSpPr>
          <p:spPr bwMode="auto">
            <a:xfrm>
              <a:off x="4539962" y="3481536"/>
              <a:ext cx="9493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floor(y)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Text Box 1055"/>
            <p:cNvSpPr txBox="1">
              <a:spLocks noChangeArrowheads="1"/>
            </p:cNvSpPr>
            <p:nvPr/>
          </p:nvSpPr>
          <p:spPr bwMode="auto">
            <a:xfrm>
              <a:off x="6879937" y="2727473"/>
              <a:ext cx="5000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x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Text Box 1057"/>
            <p:cNvSpPr txBox="1">
              <a:spLocks noChangeArrowheads="1"/>
            </p:cNvSpPr>
            <p:nvPr/>
          </p:nvSpPr>
          <p:spPr bwMode="auto">
            <a:xfrm>
              <a:off x="5682962" y="2719536"/>
              <a:ext cx="10382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floor(x)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 Box 1059"/>
            <p:cNvSpPr txBox="1">
              <a:spLocks noChangeArrowheads="1"/>
            </p:cNvSpPr>
            <p:nvPr/>
          </p:nvSpPr>
          <p:spPr bwMode="auto">
            <a:xfrm>
              <a:off x="5154325" y="4078436"/>
              <a:ext cx="4000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y</a:t>
              </a:r>
              <a:endParaRPr lang="en-US" altLang="ko-KR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타원 100"/>
            <p:cNvSpPr/>
            <p:nvPr/>
          </p:nvSpPr>
          <p:spPr bwMode="auto">
            <a:xfrm>
              <a:off x="5671850" y="3084661"/>
              <a:ext cx="3059112" cy="8540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타원 101"/>
            <p:cNvSpPr/>
            <p:nvPr/>
          </p:nvSpPr>
          <p:spPr bwMode="auto">
            <a:xfrm rot="16200000">
              <a:off x="5484525" y="4303861"/>
              <a:ext cx="3292474" cy="854074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타원 102"/>
            <p:cNvSpPr/>
            <p:nvPr/>
          </p:nvSpPr>
          <p:spPr bwMode="auto">
            <a:xfrm>
              <a:off x="5752019" y="5465911"/>
              <a:ext cx="3059112" cy="8540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710120" y="4258909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 dirty="0" smtClean="0">
                  <a:latin typeface="맑은 고딕" pitchFamily="50" charset="-127"/>
                  <a:ea typeface="맑은 고딕" pitchFamily="50" charset="-127"/>
                </a:rPr>
                <a:t>P</a:t>
              </a:r>
              <a:endParaRPr lang="ko-KR" altLang="en-US" sz="1800" dirty="0"/>
            </a:p>
          </p:txBody>
        </p:sp>
      </p:grpSp>
      <p:cxnSp>
        <p:nvCxnSpPr>
          <p:cNvPr id="5" name="직선 화살표 연결선 4"/>
          <p:cNvCxnSpPr/>
          <p:nvPr/>
        </p:nvCxnSpPr>
        <p:spPr>
          <a:xfrm flipV="1">
            <a:off x="4572000" y="3721248"/>
            <a:ext cx="1180019" cy="53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82" idx="0"/>
          </p:cNvCxnSpPr>
          <p:nvPr/>
        </p:nvCxnSpPr>
        <p:spPr>
          <a:xfrm>
            <a:off x="4788024" y="5155847"/>
            <a:ext cx="1148145" cy="359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5014624" y="4443575"/>
            <a:ext cx="1689100" cy="1315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908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B103AF-C8E9-43BB-B91F-A0F3448377C8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/>
              <a:t>16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양선형 보간 결과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2376489"/>
            <a:ext cx="2619376" cy="264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371725"/>
            <a:ext cx="2679179" cy="265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2355534"/>
            <a:ext cx="2643297" cy="266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70870D3-789E-455C-9413-939C15439DF3}" type="datetime1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2018-04-11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82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98AF14-8F7B-498D-AB1F-C2760D253058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/>
              <a:t>17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576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3200" dirty="0" err="1" smtClean="0">
                <a:latin typeface="맑은 고딕" pitchFamily="50" charset="-127"/>
                <a:ea typeface="맑은 고딕" pitchFamily="50" charset="-127"/>
              </a:rPr>
              <a:t>최근접이웃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dirty="0" err="1" smtClean="0">
                <a:latin typeface="맑은 고딕" pitchFamily="50" charset="-127"/>
                <a:ea typeface="맑은 고딕" pitchFamily="50" charset="-127"/>
              </a:rPr>
              <a:t>보간법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vs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양선형 </a:t>
            </a:r>
            <a:r>
              <a:rPr lang="ko-KR" altLang="en-US" sz="3200" dirty="0" err="1" smtClean="0">
                <a:latin typeface="맑은 고딕" pitchFamily="50" charset="-127"/>
                <a:ea typeface="맑은 고딕" pitchFamily="50" charset="-127"/>
              </a:rPr>
              <a:t>보간법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32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83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1447800"/>
            <a:ext cx="4067175" cy="4676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7831" name="Oval 30"/>
          <p:cNvSpPr>
            <a:spLocks noChangeArrowheads="1"/>
          </p:cNvSpPr>
          <p:nvPr/>
        </p:nvSpPr>
        <p:spPr bwMode="auto">
          <a:xfrm>
            <a:off x="2105025" y="2362200"/>
            <a:ext cx="1219200" cy="112553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447800"/>
            <a:ext cx="4067175" cy="4676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042752-14DB-4803-AE1F-17CE3551B1E6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/>
              <a:t>18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7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고등 차수 보간법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75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보간 함수를 원시 좌표에 위치시키고 보간 함수 와 원래 영상의 화소값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(sampling data point)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들과 회선을 하여 원시 좌표에서의 화소값을 계산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양선형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최근접이웃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화소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보간법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고등 차수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보간법의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일례</a:t>
            </a:r>
          </a:p>
          <a:p>
            <a:pPr>
              <a:buFont typeface="Wingdings" pitchFamily="2" charset="2"/>
              <a:buNone/>
            </a:pP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보간 함수에 따라 성능이 좌우 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차원 회선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B-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spline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보간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AE5EA9-1710-4347-AF9A-2CFC1026B9C0}" type="datetime1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2018-04-11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77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2E0D94-2610-4037-88EB-434C0B65EBD4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/>
              <a:t>19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Image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축소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MATLAB IPT/Octave Image Package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imresize.m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951248" lvl="1" indent="-3951248">
              <a:lnSpc>
                <a:spcPct val="140000"/>
              </a:lnSpc>
              <a:buNone/>
              <a:defRPr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scaling_image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imresize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(image,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scaling_factor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 ‘method’);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image =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원 영상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scaling_factor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축소 비율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method =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보간법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option</a:t>
            </a:r>
          </a:p>
          <a:p>
            <a:pPr marL="2416151" lvl="1" indent="0">
              <a:lnSpc>
                <a:spcPct val="90000"/>
              </a:lnSpc>
              <a:buNone/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보간법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(Interpolation)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중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2416151" lvl="2" indent="0">
              <a:lnSpc>
                <a:spcPct val="90000"/>
              </a:lnSpc>
              <a:buNone/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최근접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이웃 화소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보간법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(nearest)</a:t>
            </a:r>
          </a:p>
          <a:p>
            <a:pPr marL="2416151" lvl="2" indent="0">
              <a:lnSpc>
                <a:spcPct val="90000"/>
              </a:lnSpc>
              <a:buNone/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양선형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보간법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(bilinear)</a:t>
            </a:r>
          </a:p>
          <a:p>
            <a:pPr marL="2416151" lvl="2" indent="0">
              <a:lnSpc>
                <a:spcPct val="90000"/>
              </a:lnSpc>
              <a:buNone/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3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차 회선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보간법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bicubic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>
              <a:lnSpc>
                <a:spcPct val="90000"/>
              </a:lnSpc>
              <a:defRPr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C7A124-85D1-44F4-9362-0989A4141899}" type="datetime1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2018-04-11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46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521464-3013-494A-9B2A-3A634F3F1CF9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/>
              <a:t>2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CONTENTS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Geometrical Image Processing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Mapping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Interpolation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축소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회전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반사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Warping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0846614-8F5F-4B59-B294-315FB4C6AC85}" type="datetime1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2018-04-11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5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812414-D36B-4267-B865-7AEC2477E6A8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/>
              <a:t>20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중간 값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평균 값을 이용한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Image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축소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1409701" y="2384425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1914526" y="2384425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2417764" y="2384425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1409701" y="2816225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1914526" y="2816225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2417764" y="2816225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1409701" y="3248025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1914526" y="3248025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2417764" y="3248025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2922589" y="2384425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2922589" y="2817813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64" name="Rectangle 16"/>
          <p:cNvSpPr>
            <a:spLocks noChangeArrowheads="1"/>
          </p:cNvSpPr>
          <p:nvPr/>
        </p:nvSpPr>
        <p:spPr bwMode="auto">
          <a:xfrm>
            <a:off x="2922589" y="3249613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65" name="Rectangle 17"/>
          <p:cNvSpPr>
            <a:spLocks noChangeArrowheads="1"/>
          </p:cNvSpPr>
          <p:nvPr/>
        </p:nvSpPr>
        <p:spPr bwMode="auto">
          <a:xfrm>
            <a:off x="1411289" y="3681413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66" name="Rectangle 18"/>
          <p:cNvSpPr>
            <a:spLocks noChangeArrowheads="1"/>
          </p:cNvSpPr>
          <p:nvPr/>
        </p:nvSpPr>
        <p:spPr bwMode="auto">
          <a:xfrm>
            <a:off x="1916114" y="3681413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67" name="Rectangle 19"/>
          <p:cNvSpPr>
            <a:spLocks noChangeArrowheads="1"/>
          </p:cNvSpPr>
          <p:nvPr/>
        </p:nvSpPr>
        <p:spPr bwMode="auto">
          <a:xfrm>
            <a:off x="2419351" y="3681413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68" name="Rectangle 20"/>
          <p:cNvSpPr>
            <a:spLocks noChangeArrowheads="1"/>
          </p:cNvSpPr>
          <p:nvPr/>
        </p:nvSpPr>
        <p:spPr bwMode="auto">
          <a:xfrm>
            <a:off x="2924176" y="3683000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69" name="AutoShape 21"/>
          <p:cNvSpPr>
            <a:spLocks noChangeArrowheads="1"/>
          </p:cNvSpPr>
          <p:nvPr/>
        </p:nvSpPr>
        <p:spPr bwMode="auto">
          <a:xfrm>
            <a:off x="3733801" y="2438401"/>
            <a:ext cx="720725" cy="3603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70" name="Text Box 22"/>
          <p:cNvSpPr txBox="1">
            <a:spLocks noChangeArrowheads="1"/>
          </p:cNvSpPr>
          <p:nvPr/>
        </p:nvSpPr>
        <p:spPr bwMode="auto">
          <a:xfrm>
            <a:off x="4787901" y="2449513"/>
            <a:ext cx="2087563" cy="5216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u="sng" dirty="0">
                <a:latin typeface="맑은 고딕" pitchFamily="50" charset="-127"/>
                <a:ea typeface="맑은 고딕" pitchFamily="50" charset="-127"/>
              </a:rPr>
              <a:t>3,2,7,4</a:t>
            </a:r>
          </a:p>
        </p:txBody>
      </p:sp>
      <p:sp>
        <p:nvSpPr>
          <p:cNvPr id="78871" name="Line 23"/>
          <p:cNvSpPr>
            <a:spLocks noChangeShapeType="1"/>
          </p:cNvSpPr>
          <p:nvPr/>
        </p:nvSpPr>
        <p:spPr bwMode="auto">
          <a:xfrm>
            <a:off x="5867400" y="2952750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4859339" y="3241676"/>
            <a:ext cx="2087562" cy="369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정렬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(sorting)</a:t>
            </a:r>
          </a:p>
        </p:txBody>
      </p:sp>
      <p:sp>
        <p:nvSpPr>
          <p:cNvPr id="78873" name="Line 25"/>
          <p:cNvSpPr>
            <a:spLocks noChangeShapeType="1"/>
          </p:cNvSpPr>
          <p:nvPr/>
        </p:nvSpPr>
        <p:spPr bwMode="auto">
          <a:xfrm>
            <a:off x="5867400" y="3744913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4838700" y="4008438"/>
            <a:ext cx="2087563" cy="5216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u="sng">
                <a:latin typeface="맑은 고딕" pitchFamily="50" charset="-127"/>
                <a:ea typeface="맑은 고딕" pitchFamily="50" charset="-127"/>
              </a:rPr>
              <a:t>2,3,4,7</a:t>
            </a:r>
          </a:p>
        </p:txBody>
      </p:sp>
      <p:sp>
        <p:nvSpPr>
          <p:cNvPr id="78875" name="Line 27"/>
          <p:cNvSpPr>
            <a:spLocks noChangeShapeType="1"/>
          </p:cNvSpPr>
          <p:nvPr/>
        </p:nvSpPr>
        <p:spPr bwMode="auto">
          <a:xfrm>
            <a:off x="5867400" y="453707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76" name="Text Box 28"/>
          <p:cNvSpPr txBox="1">
            <a:spLocks noChangeArrowheads="1"/>
          </p:cNvSpPr>
          <p:nvPr/>
        </p:nvSpPr>
        <p:spPr bwMode="auto">
          <a:xfrm>
            <a:off x="4572001" y="4826001"/>
            <a:ext cx="30241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중간값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또는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평균값을 취함</a:t>
            </a:r>
          </a:p>
        </p:txBody>
      </p:sp>
      <p:sp>
        <p:nvSpPr>
          <p:cNvPr id="78877" name="Rectangle 29"/>
          <p:cNvSpPr>
            <a:spLocks noChangeArrowheads="1"/>
          </p:cNvSpPr>
          <p:nvPr/>
        </p:nvSpPr>
        <p:spPr bwMode="auto">
          <a:xfrm>
            <a:off x="5364164" y="5689600"/>
            <a:ext cx="504825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78" name="Rectangle 30"/>
          <p:cNvSpPr>
            <a:spLocks noChangeArrowheads="1"/>
          </p:cNvSpPr>
          <p:nvPr/>
        </p:nvSpPr>
        <p:spPr bwMode="auto">
          <a:xfrm>
            <a:off x="5868989" y="5689600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79" name="Rectangle 31"/>
          <p:cNvSpPr>
            <a:spLocks noChangeArrowheads="1"/>
          </p:cNvSpPr>
          <p:nvPr/>
        </p:nvSpPr>
        <p:spPr bwMode="auto">
          <a:xfrm>
            <a:off x="5364164" y="6121400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5868989" y="6121400"/>
            <a:ext cx="5048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5867400" y="5329239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1439" tIns="45719" rIns="91439" bIns="45719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82" name="Text Box 34"/>
          <p:cNvSpPr txBox="1">
            <a:spLocks noChangeArrowheads="1"/>
          </p:cNvSpPr>
          <p:nvPr/>
        </p:nvSpPr>
        <p:spPr bwMode="auto">
          <a:xfrm>
            <a:off x="1193801" y="1952626"/>
            <a:ext cx="1223963" cy="3416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입력영상</a:t>
            </a:r>
          </a:p>
        </p:txBody>
      </p:sp>
      <p:sp>
        <p:nvSpPr>
          <p:cNvPr id="78883" name="Text Box 35"/>
          <p:cNvSpPr txBox="1">
            <a:spLocks noChangeArrowheads="1"/>
          </p:cNvSpPr>
          <p:nvPr/>
        </p:nvSpPr>
        <p:spPr bwMode="auto">
          <a:xfrm>
            <a:off x="6659563" y="5834063"/>
            <a:ext cx="1223962" cy="3416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출력영상</a:t>
            </a:r>
          </a:p>
        </p:txBody>
      </p:sp>
      <p:sp>
        <p:nvSpPr>
          <p:cNvPr id="78884" name="Text Box 34"/>
          <p:cNvSpPr txBox="1">
            <a:spLocks noChangeArrowheads="1"/>
          </p:cNvSpPr>
          <p:nvPr/>
        </p:nvSpPr>
        <p:spPr bwMode="auto">
          <a:xfrm>
            <a:off x="1295401" y="1219201"/>
            <a:ext cx="4953000" cy="707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1/ 2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축소하는 경우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개의 화소를 한 개의 화소로 </a:t>
            </a: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54DDA2C-DE20-4F46-8C63-A916B5205213}" type="datetime1">
              <a:rPr lang="ko-KR" altLang="en-US" smtClean="0">
                <a:ea typeface="굴림" pitchFamily="50" charset="-127"/>
              </a:rPr>
              <a:pPr/>
              <a:t>2018-04-11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7987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CBFE1A-957B-492B-B379-A78BDCF6E796}" type="slidenum">
              <a:rPr lang="en-US" altLang="ko-KR" smtClean="0">
                <a:ea typeface="굴림" pitchFamily="50" charset="-127"/>
              </a:rPr>
              <a:pPr/>
              <a:t>21</a:t>
            </a:fld>
            <a:endParaRPr lang="en-US" altLang="ko-KR" smtClean="0">
              <a:ea typeface="굴림" pitchFamily="50" charset="-127"/>
            </a:endParaRP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 cstate="print"/>
          <a:srcRect l="11050" t="20720" r="11050" b="9867"/>
          <a:stretch>
            <a:fillRect/>
          </a:stretch>
        </p:blipFill>
        <p:spPr bwMode="auto">
          <a:xfrm>
            <a:off x="2667000" y="1752600"/>
            <a:ext cx="3452050" cy="344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4" cstate="print"/>
          <a:srcRect l="14704" t="28865" r="14704" b="13745"/>
          <a:stretch>
            <a:fillRect/>
          </a:stretch>
        </p:blipFill>
        <p:spPr bwMode="auto">
          <a:xfrm>
            <a:off x="194465" y="2500450"/>
            <a:ext cx="2350693" cy="20448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5" cstate="print"/>
          <a:srcRect l="14704" t="28865" r="14704" b="13745"/>
          <a:stretch>
            <a:fillRect/>
          </a:stretch>
        </p:blipFill>
        <p:spPr bwMode="auto">
          <a:xfrm>
            <a:off x="6235334" y="2430134"/>
            <a:ext cx="2350694" cy="20449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확대축소의</a:t>
            </a:r>
            <a:r>
              <a:rPr lang="ko-KR" altLang="en-US" dirty="0" smtClean="0"/>
              <a:t> 경우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전방향</a:t>
            </a:r>
            <a:r>
              <a:rPr lang="ko-KR" altLang="en-US" dirty="0" smtClean="0"/>
              <a:t> 매핑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x’ = x * </a:t>
            </a:r>
            <a:r>
              <a:rPr lang="en-US" altLang="ko-KR" dirty="0" err="1" smtClean="0"/>
              <a:t>x_scale_factor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y’ = y * </a:t>
            </a:r>
            <a:r>
              <a:rPr lang="en-US" altLang="ko-KR" dirty="0" err="1" smtClean="0"/>
              <a:t>y_scale_factor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scale_factor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1 </a:t>
            </a:r>
            <a:r>
              <a:rPr lang="ko-KR" altLang="en-US" dirty="0" smtClean="0"/>
              <a:t>보다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작으면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</a:t>
            </a:r>
            <a:endParaRPr lang="en-US" altLang="ko-KR" dirty="0" smtClean="0"/>
          </a:p>
          <a:p>
            <a:pPr marL="457196" lvl="1" indent="0"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Multimedia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050902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Rotation (2D)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1" y="1308100"/>
            <a:ext cx="7359650" cy="3976688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원점을 축으로 </a:t>
            </a:r>
            <a:r>
              <a:rPr lang="ko-KR" altLang="en-US" dirty="0" err="1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반시계</a:t>
            </a:r>
            <a:r>
              <a:rPr lang="ko-KR" altLang="en-US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 방향으로 </a:t>
            </a:r>
            <a:r>
              <a:rPr lang="el-GR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Θ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만큼 회전</a:t>
            </a:r>
            <a:endParaRPr lang="en-US" altLang="ko-KR" dirty="0" smtClean="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900" name="그룹 10"/>
          <p:cNvGrpSpPr>
            <a:grpSpLocks/>
          </p:cNvGrpSpPr>
          <p:nvPr/>
        </p:nvGrpSpPr>
        <p:grpSpPr bwMode="auto">
          <a:xfrm>
            <a:off x="1802544" y="2362200"/>
            <a:ext cx="5360256" cy="4191000"/>
            <a:chOff x="1524000" y="2239219"/>
            <a:chExt cx="5836046" cy="4272706"/>
          </a:xfrm>
        </p:grpSpPr>
        <p:pic>
          <p:nvPicPr>
            <p:cNvPr id="80901" name="Picture 4" descr="AN04F3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0" y="3471863"/>
              <a:ext cx="2811463" cy="304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02" name="Text Box 5"/>
            <p:cNvSpPr txBox="1">
              <a:spLocks noChangeArrowheads="1"/>
            </p:cNvSpPr>
            <p:nvPr/>
          </p:nvSpPr>
          <p:spPr bwMode="auto">
            <a:xfrm>
              <a:off x="2467008" y="2239219"/>
              <a:ext cx="3654343" cy="9344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01599" tIns="50799" rIns="101599" bIns="50799" anchorCtr="1">
              <a:spAutoFit/>
            </a:bodyPr>
            <a:lstStyle/>
            <a:p>
              <a:pPr eaLnBrk="0" hangingPunct="0"/>
              <a:r>
                <a:rPr lang="en-US" altLang="ko-KR" sz="24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x'= </a:t>
              </a:r>
              <a:r>
                <a:rPr lang="en-US" altLang="ko-KR" sz="2400" dirty="0" smtClean="0">
                  <a:solidFill>
                    <a:schemeClr val="bg2"/>
                  </a:solidFill>
                  <a:latin typeface="맑은 고딕" pitchFamily="50" charset="-127"/>
                  <a:ea typeface="맑은 고딕" pitchFamily="50" charset="-127"/>
                </a:rPr>
                <a:t>x </a:t>
              </a:r>
              <a:r>
                <a:rPr lang="en-US" altLang="ko-KR" sz="2400" dirty="0" err="1">
                  <a:solidFill>
                    <a:schemeClr val="bg2"/>
                  </a:solidFill>
                  <a:latin typeface="맑은 고딕" pitchFamily="50" charset="-127"/>
                  <a:ea typeface="맑은 고딕" pitchFamily="50" charset="-127"/>
                </a:rPr>
                <a:t>cos</a:t>
              </a:r>
              <a:r>
                <a:rPr lang="en-US" altLang="ko-KR" sz="2400" dirty="0">
                  <a:solidFill>
                    <a:schemeClr val="bg2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l-GR" altLang="ko-KR" sz="24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Θ</a:t>
              </a:r>
              <a:r>
                <a:rPr lang="en-US" altLang="ko-KR" sz="2400" dirty="0" smtClean="0">
                  <a:solidFill>
                    <a:schemeClr val="bg2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2400" dirty="0">
                  <a:solidFill>
                    <a:schemeClr val="bg2"/>
                  </a:solidFill>
                  <a:latin typeface="맑은 고딕" pitchFamily="50" charset="-127"/>
                  <a:ea typeface="맑은 고딕" pitchFamily="50" charset="-127"/>
                </a:rPr>
                <a:t>– y sin </a:t>
              </a:r>
              <a:r>
                <a:rPr lang="el-GR" altLang="ko-KR" sz="24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Θ </a:t>
              </a:r>
              <a:endParaRPr lang="en-US" altLang="ko-KR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eaLnBrk="0" hangingPunct="0"/>
              <a:r>
                <a:rPr lang="en-US" altLang="ko-KR" sz="24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y'= </a:t>
              </a:r>
              <a:r>
                <a:rPr lang="en-US" altLang="ko-KR" sz="2400" dirty="0" smtClean="0">
                  <a:solidFill>
                    <a:schemeClr val="bg2"/>
                  </a:solidFill>
                  <a:latin typeface="맑은 고딕" pitchFamily="50" charset="-127"/>
                  <a:ea typeface="맑은 고딕" pitchFamily="50" charset="-127"/>
                </a:rPr>
                <a:t>x </a:t>
              </a:r>
              <a:r>
                <a:rPr lang="en-US" altLang="ko-KR" sz="2400" dirty="0">
                  <a:solidFill>
                    <a:schemeClr val="bg2"/>
                  </a:solidFill>
                  <a:latin typeface="맑은 고딕" pitchFamily="50" charset="-127"/>
                  <a:ea typeface="맑은 고딕" pitchFamily="50" charset="-127"/>
                </a:rPr>
                <a:t>sin </a:t>
              </a:r>
              <a:r>
                <a:rPr lang="el-GR" altLang="ko-KR" sz="24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Θ</a:t>
              </a:r>
              <a:r>
                <a:rPr lang="en-US" altLang="ko-KR" sz="2400" dirty="0" smtClean="0">
                  <a:solidFill>
                    <a:schemeClr val="bg2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2400" dirty="0">
                  <a:solidFill>
                    <a:schemeClr val="bg2"/>
                  </a:solidFill>
                  <a:latin typeface="맑은 고딕" pitchFamily="50" charset="-127"/>
                  <a:ea typeface="맑은 고딕" pitchFamily="50" charset="-127"/>
                </a:rPr>
                <a:t>+ y </a:t>
              </a:r>
              <a:r>
                <a:rPr lang="en-US" altLang="ko-KR" sz="2400" dirty="0" err="1">
                  <a:solidFill>
                    <a:schemeClr val="bg2"/>
                  </a:solidFill>
                  <a:latin typeface="맑은 고딕" pitchFamily="50" charset="-127"/>
                  <a:ea typeface="맑은 고딕" pitchFamily="50" charset="-127"/>
                </a:rPr>
                <a:t>cos</a:t>
              </a:r>
              <a:r>
                <a:rPr lang="en-US" altLang="ko-KR" sz="2400" dirty="0">
                  <a:solidFill>
                    <a:schemeClr val="bg2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l-GR" altLang="ko-KR" sz="24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Θ</a:t>
              </a:r>
              <a:endParaRPr lang="en-US" altLang="ko-KR" sz="240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903" name="Text Box 6"/>
            <p:cNvSpPr txBox="1">
              <a:spLocks noChangeArrowheads="1"/>
            </p:cNvSpPr>
            <p:nvPr/>
          </p:nvSpPr>
          <p:spPr bwMode="auto">
            <a:xfrm>
              <a:off x="4825544" y="4418751"/>
              <a:ext cx="2131699" cy="93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101599" tIns="50799" rIns="101599" bIns="50799" anchorCtr="1">
              <a:spAutoFit/>
            </a:bodyPr>
            <a:lstStyle/>
            <a:p>
              <a:pPr eaLnBrk="0" hangingPunct="0"/>
              <a:r>
                <a:rPr lang="en-US" altLang="ko-KR" sz="24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x = r </a:t>
              </a:r>
              <a:r>
                <a:rPr lang="en-US" altLang="ko-KR" sz="2400" dirty="0" err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cos</a:t>
              </a:r>
              <a:r>
                <a:rPr lang="en-US" altLang="ko-KR" sz="24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l-GR" altLang="ko-KR" sz="24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Φ </a:t>
              </a:r>
              <a:endParaRPr lang="en-US" altLang="ko-KR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eaLnBrk="0" hangingPunct="0"/>
              <a:r>
                <a:rPr lang="en-US" altLang="ko-KR" sz="2400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y </a:t>
              </a:r>
              <a:r>
                <a:rPr lang="en-US" altLang="ko-KR" sz="24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= r sin </a:t>
              </a:r>
              <a:r>
                <a:rPr lang="el-GR" altLang="ko-KR" sz="24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Φ</a:t>
              </a:r>
              <a:endParaRPr lang="en-US" altLang="ko-KR" sz="2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904" name="Line 7"/>
            <p:cNvSpPr>
              <a:spLocks noChangeShapeType="1"/>
            </p:cNvSpPr>
            <p:nvPr/>
          </p:nvSpPr>
          <p:spPr bwMode="auto">
            <a:xfrm flipH="1">
              <a:off x="4294180" y="4926613"/>
              <a:ext cx="531363" cy="52645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 anchor="ctr" anchorCtr="1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905" name="Text Box 8"/>
            <p:cNvSpPr txBox="1">
              <a:spLocks noChangeArrowheads="1"/>
            </p:cNvSpPr>
            <p:nvPr/>
          </p:nvSpPr>
          <p:spPr bwMode="auto">
            <a:xfrm>
              <a:off x="4432299" y="3233738"/>
              <a:ext cx="2927747" cy="93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101599" tIns="50799" rIns="101599" bIns="50799" anchorCtr="1">
              <a:spAutoFit/>
            </a:bodyPr>
            <a:lstStyle/>
            <a:p>
              <a:pPr eaLnBrk="0" hangingPunct="0"/>
              <a:r>
                <a:rPr lang="en-US" altLang="ko-KR" sz="24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24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'= </a:t>
              </a:r>
              <a:r>
                <a:rPr lang="en-US" altLang="ko-KR" sz="24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r </a:t>
              </a:r>
              <a:r>
                <a:rPr lang="en-US" altLang="ko-KR" sz="2400" dirty="0" err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cos</a:t>
              </a:r>
              <a:r>
                <a:rPr lang="en-US" altLang="ko-KR" sz="24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24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l-GR" altLang="ko-KR" sz="24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Φ</a:t>
              </a:r>
              <a:r>
                <a:rPr lang="en-US" altLang="ko-KR" sz="24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24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el-GR" altLang="ko-KR" sz="24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Θ</a:t>
              </a:r>
              <a:r>
                <a:rPr lang="en-US" altLang="ko-KR" sz="24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eaLnBrk="0" hangingPunct="0"/>
              <a:r>
                <a:rPr lang="en-US" altLang="ko-KR" sz="24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y'= </a:t>
              </a:r>
              <a:r>
                <a:rPr lang="en-US" altLang="ko-KR" sz="24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r sin </a:t>
              </a:r>
              <a:r>
                <a:rPr lang="en-US" altLang="ko-KR" sz="24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l-GR" altLang="ko-KR" sz="24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Φ</a:t>
              </a:r>
              <a:r>
                <a:rPr lang="en-US" altLang="ko-KR" sz="24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24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el-GR" altLang="ko-KR" sz="24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Θ</a:t>
              </a:r>
              <a:r>
                <a:rPr lang="en-US" altLang="ko-KR" sz="24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906" name="Line 9"/>
            <p:cNvSpPr>
              <a:spLocks noChangeShapeType="1"/>
            </p:cNvSpPr>
            <p:nvPr/>
          </p:nvSpPr>
          <p:spPr bwMode="auto">
            <a:xfrm flipH="1">
              <a:off x="3471863" y="3810000"/>
              <a:ext cx="960437" cy="1698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 anchor="ctr" anchorCtr="1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F5AD635-8629-4A30-9CCB-CFCAC70C7E2D}" type="datetime1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2018-04-11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92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D480DF-261F-4C40-87CB-BC0D40935CD8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/>
              <a:t>24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MATLAB IPT/Octave –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imrotate.m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319430" indent="-2957484">
              <a:buNone/>
              <a:defRPr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rotate_image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= </a:t>
            </a:r>
          </a:p>
          <a:p>
            <a:pPr marL="3319430" indent="-2957484">
              <a:buNone/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imrotate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(image, degree, ‘method’,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bbox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>
              <a:buFont typeface="굴림" pitchFamily="50" charset="-127"/>
              <a:buNone/>
              <a:defRPr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degree =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반시계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방향으로의 회전 각도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method =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보간법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option</a:t>
            </a:r>
          </a:p>
          <a:p>
            <a:pPr lvl="1"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bbox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= ‘loose’ , ‘crop’</a:t>
            </a:r>
          </a:p>
          <a:p>
            <a:pPr lvl="2"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loose –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회전 결과 영상이 전부 나오게 함</a:t>
            </a:r>
          </a:p>
          <a:p>
            <a:pPr lvl="2"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crop –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출력 영상의 크기가 원 영상 크기와 동일하도록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1"/>
            <a:ext cx="7716838" cy="762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Rotation (2D)</a:t>
            </a: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B4A45B2-F7FA-45F3-85FC-311402E0EDBB}" type="datetime1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2018-04-11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9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CF4F2C-B8BB-485A-B0EA-D812F98404C7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/>
              <a:t>25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94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752600"/>
            <a:ext cx="4995864" cy="481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9" name="직사각형 6"/>
          <p:cNvSpPr>
            <a:spLocks noChangeArrowheads="1"/>
          </p:cNvSpPr>
          <p:nvPr/>
        </p:nvSpPr>
        <p:spPr bwMode="auto">
          <a:xfrm>
            <a:off x="381001" y="1219201"/>
            <a:ext cx="4530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lena_r = imrotate(lena, 45)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1"/>
            <a:ext cx="7716838" cy="762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Rotation (2D)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A969B6A-BC18-438D-9AAA-FEFE9D9AD511}" type="datetime1">
              <a:rPr lang="ko-KR" altLang="en-US" smtClean="0">
                <a:ea typeface="굴림" pitchFamily="50" charset="-127"/>
              </a:rPr>
              <a:pPr/>
              <a:t>2018-04-11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839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634E69-14F4-4648-B287-AFBF4351142F}" type="slidenum">
              <a:rPr lang="en-US" altLang="ko-KR" smtClean="0">
                <a:ea typeface="굴림" pitchFamily="50" charset="-127"/>
              </a:rPr>
              <a:pPr/>
              <a:t>26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반사</a:t>
            </a:r>
            <a:r>
              <a:rPr lang="en-US" altLang="ko-KR" dirty="0" smtClean="0">
                <a:ea typeface="굴림" pitchFamily="50" charset="-127"/>
              </a:rPr>
              <a:t>(Reflection)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5334000" y="4038600"/>
            <a:ext cx="2019300" cy="1724024"/>
            <a:chOff x="5145089" y="2205038"/>
            <a:chExt cx="2019300" cy="1724024"/>
          </a:xfrm>
          <a:solidFill>
            <a:schemeClr val="bg1"/>
          </a:solidFill>
        </p:grpSpPr>
        <p:sp>
          <p:nvSpPr>
            <p:cNvPr id="83989" name="Rectangle 21"/>
            <p:cNvSpPr>
              <a:spLocks noChangeArrowheads="1"/>
            </p:cNvSpPr>
            <p:nvPr/>
          </p:nvSpPr>
          <p:spPr bwMode="auto">
            <a:xfrm>
              <a:off x="5145089" y="2205038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3990" name="Rectangle 22"/>
            <p:cNvSpPr>
              <a:spLocks noChangeArrowheads="1"/>
            </p:cNvSpPr>
            <p:nvPr/>
          </p:nvSpPr>
          <p:spPr bwMode="auto">
            <a:xfrm>
              <a:off x="5649914" y="2205038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ko-KR">
                <a:ea typeface="굴림" pitchFamily="50" charset="-127"/>
              </a:endParaRPr>
            </a:p>
          </p:txBody>
        </p:sp>
        <p:sp>
          <p:nvSpPr>
            <p:cNvPr id="83991" name="Rectangle 23"/>
            <p:cNvSpPr>
              <a:spLocks noChangeArrowheads="1"/>
            </p:cNvSpPr>
            <p:nvPr/>
          </p:nvSpPr>
          <p:spPr bwMode="auto">
            <a:xfrm>
              <a:off x="6153151" y="2205038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3992" name="Rectangle 24"/>
            <p:cNvSpPr>
              <a:spLocks noChangeArrowheads="1"/>
            </p:cNvSpPr>
            <p:nvPr/>
          </p:nvSpPr>
          <p:spPr bwMode="auto">
            <a:xfrm>
              <a:off x="5145089" y="2636838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ko-KR">
                <a:ea typeface="굴림" pitchFamily="50" charset="-127"/>
              </a:endParaRPr>
            </a:p>
          </p:txBody>
        </p:sp>
        <p:sp>
          <p:nvSpPr>
            <p:cNvPr id="83993" name="Rectangle 25"/>
            <p:cNvSpPr>
              <a:spLocks noChangeArrowheads="1"/>
            </p:cNvSpPr>
            <p:nvPr/>
          </p:nvSpPr>
          <p:spPr bwMode="auto">
            <a:xfrm>
              <a:off x="5649914" y="2636838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ko-KR">
                <a:ea typeface="굴림" pitchFamily="50" charset="-127"/>
              </a:endParaRPr>
            </a:p>
          </p:txBody>
        </p:sp>
        <p:sp>
          <p:nvSpPr>
            <p:cNvPr id="83994" name="Rectangle 26"/>
            <p:cNvSpPr>
              <a:spLocks noChangeArrowheads="1"/>
            </p:cNvSpPr>
            <p:nvPr/>
          </p:nvSpPr>
          <p:spPr bwMode="auto">
            <a:xfrm>
              <a:off x="6153151" y="2636838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ko-KR">
                <a:ea typeface="굴림" pitchFamily="50" charset="-127"/>
              </a:endParaRPr>
            </a:p>
          </p:txBody>
        </p:sp>
        <p:sp>
          <p:nvSpPr>
            <p:cNvPr id="83995" name="Rectangle 27"/>
            <p:cNvSpPr>
              <a:spLocks noChangeArrowheads="1"/>
            </p:cNvSpPr>
            <p:nvPr/>
          </p:nvSpPr>
          <p:spPr bwMode="auto">
            <a:xfrm>
              <a:off x="5145089" y="3063875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3996" name="Rectangle 28"/>
            <p:cNvSpPr>
              <a:spLocks noChangeArrowheads="1"/>
            </p:cNvSpPr>
            <p:nvPr/>
          </p:nvSpPr>
          <p:spPr bwMode="auto">
            <a:xfrm>
              <a:off x="5649914" y="3063875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ko-KR">
                <a:ea typeface="굴림" pitchFamily="50" charset="-127"/>
              </a:endParaRPr>
            </a:p>
          </p:txBody>
        </p:sp>
        <p:sp>
          <p:nvSpPr>
            <p:cNvPr id="83997" name="Rectangle 29"/>
            <p:cNvSpPr>
              <a:spLocks noChangeArrowheads="1"/>
            </p:cNvSpPr>
            <p:nvPr/>
          </p:nvSpPr>
          <p:spPr bwMode="auto">
            <a:xfrm>
              <a:off x="6153151" y="3063875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3998" name="Rectangle 30"/>
            <p:cNvSpPr>
              <a:spLocks noChangeArrowheads="1"/>
            </p:cNvSpPr>
            <p:nvPr/>
          </p:nvSpPr>
          <p:spPr bwMode="auto">
            <a:xfrm>
              <a:off x="6657976" y="2205038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3999" name="Rectangle 31"/>
            <p:cNvSpPr>
              <a:spLocks noChangeArrowheads="1"/>
            </p:cNvSpPr>
            <p:nvPr/>
          </p:nvSpPr>
          <p:spPr bwMode="auto">
            <a:xfrm>
              <a:off x="6657976" y="2638425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4000" name="Rectangle 32"/>
            <p:cNvSpPr>
              <a:spLocks noChangeArrowheads="1"/>
            </p:cNvSpPr>
            <p:nvPr/>
          </p:nvSpPr>
          <p:spPr bwMode="auto">
            <a:xfrm>
              <a:off x="6657976" y="3063875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4001" name="Rectangle 33"/>
            <p:cNvSpPr>
              <a:spLocks noChangeArrowheads="1"/>
            </p:cNvSpPr>
            <p:nvPr/>
          </p:nvSpPr>
          <p:spPr bwMode="auto">
            <a:xfrm>
              <a:off x="5146676" y="3497262"/>
              <a:ext cx="504825" cy="431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4002" name="Rectangle 34"/>
            <p:cNvSpPr>
              <a:spLocks noChangeArrowheads="1"/>
            </p:cNvSpPr>
            <p:nvPr/>
          </p:nvSpPr>
          <p:spPr bwMode="auto">
            <a:xfrm>
              <a:off x="5651501" y="3497262"/>
              <a:ext cx="504825" cy="431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ko-KR">
                <a:ea typeface="굴림" pitchFamily="50" charset="-127"/>
              </a:endParaRPr>
            </a:p>
          </p:txBody>
        </p:sp>
        <p:sp>
          <p:nvSpPr>
            <p:cNvPr id="84003" name="Rectangle 35"/>
            <p:cNvSpPr>
              <a:spLocks noChangeArrowheads="1"/>
            </p:cNvSpPr>
            <p:nvPr/>
          </p:nvSpPr>
          <p:spPr bwMode="auto">
            <a:xfrm>
              <a:off x="6154739" y="3497262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4004" name="Rectangle 36"/>
            <p:cNvSpPr>
              <a:spLocks noChangeArrowheads="1"/>
            </p:cNvSpPr>
            <p:nvPr/>
          </p:nvSpPr>
          <p:spPr bwMode="auto">
            <a:xfrm>
              <a:off x="6659564" y="3497262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84021" name="Rectangle 53"/>
          <p:cNvSpPr>
            <a:spLocks noChangeArrowheads="1"/>
          </p:cNvSpPr>
          <p:nvPr/>
        </p:nvSpPr>
        <p:spPr bwMode="auto">
          <a:xfrm>
            <a:off x="4427539" y="6021388"/>
            <a:ext cx="3674402" cy="338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ea typeface="굴림" pitchFamily="50" charset="-127"/>
              </a:rPr>
              <a:t>상하 뒤집기</a:t>
            </a:r>
            <a:r>
              <a:rPr lang="en-US" altLang="ko-KR" sz="1600" b="1" dirty="0">
                <a:solidFill>
                  <a:srgbClr val="FF0000"/>
                </a:solidFill>
                <a:ea typeface="굴림" pitchFamily="50" charset="-127"/>
              </a:rPr>
              <a:t>- flip, vertical mirroring</a:t>
            </a:r>
          </a:p>
        </p:txBody>
      </p:sp>
      <p:sp>
        <p:nvSpPr>
          <p:cNvPr id="84022" name="Rectangle 54"/>
          <p:cNvSpPr>
            <a:spLocks noChangeArrowheads="1"/>
          </p:cNvSpPr>
          <p:nvPr/>
        </p:nvSpPr>
        <p:spPr bwMode="auto">
          <a:xfrm>
            <a:off x="4572000" y="1295400"/>
            <a:ext cx="3565398" cy="338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ea typeface="굴림" pitchFamily="50" charset="-127"/>
              </a:rPr>
              <a:t>좌우 뒤집기 </a:t>
            </a:r>
            <a:r>
              <a:rPr lang="en-US" altLang="ko-KR" sz="16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–</a:t>
            </a:r>
            <a:r>
              <a:rPr lang="en-US" altLang="ko-KR" sz="1600" b="1" dirty="0">
                <a:solidFill>
                  <a:srgbClr val="FF0000"/>
                </a:solidFill>
                <a:ea typeface="굴림" pitchFamily="50" charset="-127"/>
              </a:rPr>
              <a:t> horizontal mirroring</a:t>
            </a:r>
          </a:p>
        </p:txBody>
      </p:sp>
      <p:sp>
        <p:nvSpPr>
          <p:cNvPr id="84023" name="AutoShape 56"/>
          <p:cNvSpPr>
            <a:spLocks noChangeArrowheads="1"/>
          </p:cNvSpPr>
          <p:nvPr/>
        </p:nvSpPr>
        <p:spPr bwMode="auto">
          <a:xfrm rot="19622035">
            <a:off x="4166453" y="2947174"/>
            <a:ext cx="576263" cy="360363"/>
          </a:xfrm>
          <a:prstGeom prst="rightArrow">
            <a:avLst>
              <a:gd name="adj1" fmla="val 50000"/>
              <a:gd name="adj2" fmla="val 39978"/>
            </a:avLst>
          </a:prstGeom>
          <a:solidFill>
            <a:srgbClr val="00FF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4024" name="AutoShape 57"/>
          <p:cNvSpPr>
            <a:spLocks noChangeArrowheads="1"/>
          </p:cNvSpPr>
          <p:nvPr/>
        </p:nvSpPr>
        <p:spPr bwMode="auto">
          <a:xfrm rot="2293114">
            <a:off x="4240713" y="4330636"/>
            <a:ext cx="576263" cy="360363"/>
          </a:xfrm>
          <a:prstGeom prst="rightArrow">
            <a:avLst>
              <a:gd name="adj1" fmla="val 50000"/>
              <a:gd name="adj2" fmla="val 39978"/>
            </a:avLst>
          </a:prstGeom>
          <a:solidFill>
            <a:srgbClr val="00FF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676400" y="2971800"/>
            <a:ext cx="2019300" cy="1724024"/>
            <a:chOff x="5145089" y="2205038"/>
            <a:chExt cx="2019300" cy="1724024"/>
          </a:xfrm>
          <a:solidFill>
            <a:schemeClr val="bg1"/>
          </a:solidFill>
        </p:grpSpPr>
        <p:sp>
          <p:nvSpPr>
            <p:cNvPr id="76" name="Rectangle 21"/>
            <p:cNvSpPr>
              <a:spLocks noChangeArrowheads="1"/>
            </p:cNvSpPr>
            <p:nvPr/>
          </p:nvSpPr>
          <p:spPr bwMode="auto">
            <a:xfrm>
              <a:off x="5145089" y="2205038"/>
              <a:ext cx="504825" cy="431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77" name="Rectangle 22"/>
            <p:cNvSpPr>
              <a:spLocks noChangeArrowheads="1"/>
            </p:cNvSpPr>
            <p:nvPr/>
          </p:nvSpPr>
          <p:spPr bwMode="auto">
            <a:xfrm>
              <a:off x="5649914" y="2205038"/>
              <a:ext cx="504825" cy="431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ko-KR">
                <a:ea typeface="굴림" pitchFamily="50" charset="-127"/>
              </a:endParaRPr>
            </a:p>
          </p:txBody>
        </p:sp>
        <p:sp>
          <p:nvSpPr>
            <p:cNvPr id="78" name="Rectangle 23"/>
            <p:cNvSpPr>
              <a:spLocks noChangeArrowheads="1"/>
            </p:cNvSpPr>
            <p:nvPr/>
          </p:nvSpPr>
          <p:spPr bwMode="auto">
            <a:xfrm>
              <a:off x="6153151" y="2205038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79" name="Rectangle 24"/>
            <p:cNvSpPr>
              <a:spLocks noChangeArrowheads="1"/>
            </p:cNvSpPr>
            <p:nvPr/>
          </p:nvSpPr>
          <p:spPr bwMode="auto">
            <a:xfrm>
              <a:off x="5145089" y="2636838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ko-KR">
                <a:ea typeface="굴림" pitchFamily="50" charset="-127"/>
              </a:endParaRPr>
            </a:p>
          </p:txBody>
        </p:sp>
        <p:sp>
          <p:nvSpPr>
            <p:cNvPr id="80" name="Rectangle 25"/>
            <p:cNvSpPr>
              <a:spLocks noChangeArrowheads="1"/>
            </p:cNvSpPr>
            <p:nvPr/>
          </p:nvSpPr>
          <p:spPr bwMode="auto">
            <a:xfrm>
              <a:off x="5649914" y="2636838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ko-KR">
                <a:ea typeface="굴림" pitchFamily="50" charset="-127"/>
              </a:endParaRPr>
            </a:p>
          </p:txBody>
        </p:sp>
        <p:sp>
          <p:nvSpPr>
            <p:cNvPr id="81" name="Rectangle 26"/>
            <p:cNvSpPr>
              <a:spLocks noChangeArrowheads="1"/>
            </p:cNvSpPr>
            <p:nvPr/>
          </p:nvSpPr>
          <p:spPr bwMode="auto">
            <a:xfrm>
              <a:off x="6153151" y="2636838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ko-KR">
                <a:ea typeface="굴림" pitchFamily="50" charset="-127"/>
              </a:endParaRPr>
            </a:p>
          </p:txBody>
        </p:sp>
        <p:sp>
          <p:nvSpPr>
            <p:cNvPr id="82" name="Rectangle 27"/>
            <p:cNvSpPr>
              <a:spLocks noChangeArrowheads="1"/>
            </p:cNvSpPr>
            <p:nvPr/>
          </p:nvSpPr>
          <p:spPr bwMode="auto">
            <a:xfrm>
              <a:off x="5145089" y="3063875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3" name="Rectangle 28"/>
            <p:cNvSpPr>
              <a:spLocks noChangeArrowheads="1"/>
            </p:cNvSpPr>
            <p:nvPr/>
          </p:nvSpPr>
          <p:spPr bwMode="auto">
            <a:xfrm>
              <a:off x="5649914" y="3063875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ko-KR">
                <a:ea typeface="굴림" pitchFamily="50" charset="-127"/>
              </a:endParaRPr>
            </a:p>
          </p:txBody>
        </p:sp>
        <p:sp>
          <p:nvSpPr>
            <p:cNvPr id="84" name="Rectangle 29"/>
            <p:cNvSpPr>
              <a:spLocks noChangeArrowheads="1"/>
            </p:cNvSpPr>
            <p:nvPr/>
          </p:nvSpPr>
          <p:spPr bwMode="auto">
            <a:xfrm>
              <a:off x="6153151" y="3063875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5" name="Rectangle 30"/>
            <p:cNvSpPr>
              <a:spLocks noChangeArrowheads="1"/>
            </p:cNvSpPr>
            <p:nvPr/>
          </p:nvSpPr>
          <p:spPr bwMode="auto">
            <a:xfrm>
              <a:off x="6657976" y="2205038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6" name="Rectangle 31"/>
            <p:cNvSpPr>
              <a:spLocks noChangeArrowheads="1"/>
            </p:cNvSpPr>
            <p:nvPr/>
          </p:nvSpPr>
          <p:spPr bwMode="auto">
            <a:xfrm>
              <a:off x="6657976" y="2638425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7" name="Rectangle 32"/>
            <p:cNvSpPr>
              <a:spLocks noChangeArrowheads="1"/>
            </p:cNvSpPr>
            <p:nvPr/>
          </p:nvSpPr>
          <p:spPr bwMode="auto">
            <a:xfrm>
              <a:off x="6657976" y="3063875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8" name="Rectangle 33"/>
            <p:cNvSpPr>
              <a:spLocks noChangeArrowheads="1"/>
            </p:cNvSpPr>
            <p:nvPr/>
          </p:nvSpPr>
          <p:spPr bwMode="auto">
            <a:xfrm>
              <a:off x="5146676" y="3497262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9" name="Rectangle 34"/>
            <p:cNvSpPr>
              <a:spLocks noChangeArrowheads="1"/>
            </p:cNvSpPr>
            <p:nvPr/>
          </p:nvSpPr>
          <p:spPr bwMode="auto">
            <a:xfrm>
              <a:off x="5651501" y="3497262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ko-KR">
                <a:ea typeface="굴림" pitchFamily="50" charset="-127"/>
              </a:endParaRPr>
            </a:p>
          </p:txBody>
        </p:sp>
        <p:sp>
          <p:nvSpPr>
            <p:cNvPr id="90" name="Rectangle 35"/>
            <p:cNvSpPr>
              <a:spLocks noChangeArrowheads="1"/>
            </p:cNvSpPr>
            <p:nvPr/>
          </p:nvSpPr>
          <p:spPr bwMode="auto">
            <a:xfrm>
              <a:off x="6154739" y="3497262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91" name="Rectangle 36"/>
            <p:cNvSpPr>
              <a:spLocks noChangeArrowheads="1"/>
            </p:cNvSpPr>
            <p:nvPr/>
          </p:nvSpPr>
          <p:spPr bwMode="auto">
            <a:xfrm>
              <a:off x="6659564" y="3497262"/>
              <a:ext cx="504825" cy="4318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5334000" y="1828800"/>
            <a:ext cx="2019300" cy="1724024"/>
            <a:chOff x="5145089" y="2205038"/>
            <a:chExt cx="2019300" cy="1724024"/>
          </a:xfrm>
        </p:grpSpPr>
        <p:sp>
          <p:nvSpPr>
            <p:cNvPr id="93" name="Rectangle 21"/>
            <p:cNvSpPr>
              <a:spLocks noChangeArrowheads="1"/>
            </p:cNvSpPr>
            <p:nvPr/>
          </p:nvSpPr>
          <p:spPr bwMode="auto">
            <a:xfrm>
              <a:off x="5145089" y="2205038"/>
              <a:ext cx="504825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94" name="Rectangle 22"/>
            <p:cNvSpPr>
              <a:spLocks noChangeArrowheads="1"/>
            </p:cNvSpPr>
            <p:nvPr/>
          </p:nvSpPr>
          <p:spPr bwMode="auto">
            <a:xfrm>
              <a:off x="5649914" y="2205038"/>
              <a:ext cx="504825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ko-KR">
                <a:ea typeface="굴림" pitchFamily="50" charset="-127"/>
              </a:endParaRPr>
            </a:p>
          </p:txBody>
        </p:sp>
        <p:sp>
          <p:nvSpPr>
            <p:cNvPr id="95" name="Rectangle 23"/>
            <p:cNvSpPr>
              <a:spLocks noChangeArrowheads="1"/>
            </p:cNvSpPr>
            <p:nvPr/>
          </p:nvSpPr>
          <p:spPr bwMode="auto">
            <a:xfrm>
              <a:off x="6153151" y="2205038"/>
              <a:ext cx="504825" cy="431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96" name="Rectangle 24"/>
            <p:cNvSpPr>
              <a:spLocks noChangeArrowheads="1"/>
            </p:cNvSpPr>
            <p:nvPr/>
          </p:nvSpPr>
          <p:spPr bwMode="auto">
            <a:xfrm>
              <a:off x="5145089" y="2636838"/>
              <a:ext cx="504825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ko-KR">
                <a:ea typeface="굴림" pitchFamily="50" charset="-127"/>
              </a:endParaRPr>
            </a:p>
          </p:txBody>
        </p:sp>
        <p:sp>
          <p:nvSpPr>
            <p:cNvPr id="97" name="Rectangle 25"/>
            <p:cNvSpPr>
              <a:spLocks noChangeArrowheads="1"/>
            </p:cNvSpPr>
            <p:nvPr/>
          </p:nvSpPr>
          <p:spPr bwMode="auto">
            <a:xfrm>
              <a:off x="5649914" y="2636838"/>
              <a:ext cx="504825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ko-KR">
                <a:ea typeface="굴림" pitchFamily="50" charset="-127"/>
              </a:endParaRPr>
            </a:p>
          </p:txBody>
        </p:sp>
        <p:sp>
          <p:nvSpPr>
            <p:cNvPr id="98" name="Rectangle 26"/>
            <p:cNvSpPr>
              <a:spLocks noChangeArrowheads="1"/>
            </p:cNvSpPr>
            <p:nvPr/>
          </p:nvSpPr>
          <p:spPr bwMode="auto">
            <a:xfrm>
              <a:off x="6153151" y="2636838"/>
              <a:ext cx="504825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ko-KR">
                <a:ea typeface="굴림" pitchFamily="50" charset="-127"/>
              </a:endParaRPr>
            </a:p>
          </p:txBody>
        </p:sp>
        <p:sp>
          <p:nvSpPr>
            <p:cNvPr id="99" name="Rectangle 27"/>
            <p:cNvSpPr>
              <a:spLocks noChangeArrowheads="1"/>
            </p:cNvSpPr>
            <p:nvPr/>
          </p:nvSpPr>
          <p:spPr bwMode="auto">
            <a:xfrm>
              <a:off x="5145089" y="3063875"/>
              <a:ext cx="504825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00" name="Rectangle 28"/>
            <p:cNvSpPr>
              <a:spLocks noChangeArrowheads="1"/>
            </p:cNvSpPr>
            <p:nvPr/>
          </p:nvSpPr>
          <p:spPr bwMode="auto">
            <a:xfrm>
              <a:off x="5649914" y="3063875"/>
              <a:ext cx="504825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ko-KR">
                <a:ea typeface="굴림" pitchFamily="50" charset="-127"/>
              </a:endParaRPr>
            </a:p>
          </p:txBody>
        </p:sp>
        <p:sp>
          <p:nvSpPr>
            <p:cNvPr id="101" name="Rectangle 29"/>
            <p:cNvSpPr>
              <a:spLocks noChangeArrowheads="1"/>
            </p:cNvSpPr>
            <p:nvPr/>
          </p:nvSpPr>
          <p:spPr bwMode="auto">
            <a:xfrm>
              <a:off x="6153151" y="3063875"/>
              <a:ext cx="504825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02" name="Rectangle 30"/>
            <p:cNvSpPr>
              <a:spLocks noChangeArrowheads="1"/>
            </p:cNvSpPr>
            <p:nvPr/>
          </p:nvSpPr>
          <p:spPr bwMode="auto">
            <a:xfrm>
              <a:off x="6657976" y="2205038"/>
              <a:ext cx="504825" cy="431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03" name="Rectangle 31"/>
            <p:cNvSpPr>
              <a:spLocks noChangeArrowheads="1"/>
            </p:cNvSpPr>
            <p:nvPr/>
          </p:nvSpPr>
          <p:spPr bwMode="auto">
            <a:xfrm>
              <a:off x="6657976" y="2638425"/>
              <a:ext cx="504825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04" name="Rectangle 32"/>
            <p:cNvSpPr>
              <a:spLocks noChangeArrowheads="1"/>
            </p:cNvSpPr>
            <p:nvPr/>
          </p:nvSpPr>
          <p:spPr bwMode="auto">
            <a:xfrm>
              <a:off x="6657976" y="3063875"/>
              <a:ext cx="504825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05" name="Rectangle 33"/>
            <p:cNvSpPr>
              <a:spLocks noChangeArrowheads="1"/>
            </p:cNvSpPr>
            <p:nvPr/>
          </p:nvSpPr>
          <p:spPr bwMode="auto">
            <a:xfrm>
              <a:off x="5146676" y="3497262"/>
              <a:ext cx="504825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06" name="Rectangle 34"/>
            <p:cNvSpPr>
              <a:spLocks noChangeArrowheads="1"/>
            </p:cNvSpPr>
            <p:nvPr/>
          </p:nvSpPr>
          <p:spPr bwMode="auto">
            <a:xfrm>
              <a:off x="5651501" y="3497262"/>
              <a:ext cx="504825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ko-KR">
                <a:ea typeface="굴림" pitchFamily="50" charset="-127"/>
              </a:endParaRPr>
            </a:p>
          </p:txBody>
        </p:sp>
        <p:sp>
          <p:nvSpPr>
            <p:cNvPr id="107" name="Rectangle 35"/>
            <p:cNvSpPr>
              <a:spLocks noChangeArrowheads="1"/>
            </p:cNvSpPr>
            <p:nvPr/>
          </p:nvSpPr>
          <p:spPr bwMode="auto">
            <a:xfrm>
              <a:off x="6154739" y="3497262"/>
              <a:ext cx="504825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08" name="Rectangle 36"/>
            <p:cNvSpPr>
              <a:spLocks noChangeArrowheads="1"/>
            </p:cNvSpPr>
            <p:nvPr/>
          </p:nvSpPr>
          <p:spPr bwMode="auto">
            <a:xfrm>
              <a:off x="6659564" y="3497262"/>
              <a:ext cx="504825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9" tIns="45719" rIns="91439" bIns="45719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773425" y="2175620"/>
            <a:ext cx="2408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x’ = width - x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433637" y="5033028"/>
            <a:ext cx="2563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y’ = height - y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718F475-05E7-45FA-8CB2-42C50EC3F706}" type="datetime1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2018-04-11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99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D11E3C-0380-4C12-8AE9-B8BC93BC642F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/>
              <a:t>27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 cstate="print"/>
          <a:srcRect l="7875" t="25373" r="4725" b="18867"/>
          <a:stretch>
            <a:fillRect/>
          </a:stretch>
        </p:blipFill>
        <p:spPr bwMode="auto">
          <a:xfrm>
            <a:off x="1371600" y="1905000"/>
            <a:ext cx="6602997" cy="339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1"/>
            <a:ext cx="7716838" cy="762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굴림" pitchFamily="50" charset="-127"/>
              </a:rPr>
              <a:t>반사</a:t>
            </a:r>
            <a:r>
              <a:rPr lang="en-US" altLang="ko-KR" dirty="0">
                <a:ea typeface="굴림" pitchFamily="50" charset="-127"/>
              </a:rPr>
              <a:t>(Reflection)</a:t>
            </a:r>
            <a:endParaRPr lang="en-US" altLang="ko-KR" dirty="0" smtClean="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156" y="2265452"/>
            <a:ext cx="880844" cy="2959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698" y="2283254"/>
            <a:ext cx="1078153" cy="260729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8493B5F-BD35-4C51-9AD3-1B11DE844EF4}" type="datetime1">
              <a:rPr lang="ko-KR" altLang="en-US" smtClean="0">
                <a:ea typeface="굴림" pitchFamily="50" charset="-127"/>
              </a:rPr>
              <a:pPr/>
              <a:t>2018-04-11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33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364F5E-8D14-44F9-8E61-A52619E1CCE1}" type="slidenum">
              <a:rPr lang="en-US" altLang="ko-KR" smtClean="0">
                <a:ea typeface="굴림" pitchFamily="50" charset="-127"/>
              </a:rPr>
              <a:pPr/>
              <a:t>28</a:t>
            </a:fld>
            <a:endParaRPr lang="en-US" altLang="ko-KR" smtClean="0">
              <a:ea typeface="굴림" pitchFamily="50" charset="-127"/>
            </a:endParaRP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6014" y="1052513"/>
            <a:ext cx="6796087" cy="4932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5724525" y="1412875"/>
          <a:ext cx="13668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Equation" r:id="rId5" imgW="596880" imgH="164880" progId="Equation.3">
                  <p:embed/>
                </p:oleObj>
              </mc:Choice>
              <mc:Fallback>
                <p:oleObj name="Equation" r:id="rId5" imgW="596880" imgH="164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412875"/>
                        <a:ext cx="13668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2843214" y="4005263"/>
            <a:ext cx="1296987" cy="6477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AAB0A17-388B-44F3-B4B3-8C3C202BDA08}" type="datetime1">
              <a:rPr lang="ko-KR" altLang="en-US" smtClean="0">
                <a:ea typeface="굴림" pitchFamily="50" charset="-127"/>
              </a:rPr>
              <a:pPr/>
              <a:t>2018-04-11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1B453E-F69F-4B91-89AD-33D58E78AD8B}" type="slidenum">
              <a:rPr lang="en-US" altLang="ko-KR" smtClean="0">
                <a:ea typeface="굴림" pitchFamily="50" charset="-127"/>
              </a:rPr>
              <a:pPr/>
              <a:t>29</a:t>
            </a:fld>
            <a:endParaRPr lang="en-US" altLang="ko-KR" smtClean="0">
              <a:ea typeface="굴림" pitchFamily="50" charset="-127"/>
            </a:endParaRPr>
          </a:p>
        </p:txBody>
      </p:sp>
      <p:pic>
        <p:nvPicPr>
          <p:cNvPr id="14341" name="Picture 4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81000" y="0"/>
            <a:ext cx="5559378" cy="65800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6053138" y="506414"/>
          <a:ext cx="20066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quation" r:id="rId5" imgW="876240" imgH="203040" progId="Equation.3">
                  <p:embed/>
                </p:oleObj>
              </mc:Choice>
              <mc:Fallback>
                <p:oleObj name="Equation" r:id="rId5" imgW="87624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8" y="506414"/>
                        <a:ext cx="200660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35E987-77DB-4DA9-8016-CBAC732B35E4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/>
              <a:t>3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임의의 기하학적 변환에 의해서 화소들의 배치를 변경하는 처리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축소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회전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이동</a:t>
            </a: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영상 내에서 화소들을 움직이거나 새로운 화소를 생성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보간 하는 기법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Issues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Mapping</a:t>
            </a:r>
          </a:p>
          <a:p>
            <a:pPr lvl="1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Interpolation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8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8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None/>
            </a:pPr>
            <a:endParaRPr lang="ko-KR" altLang="en-US" sz="2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기하학적인 처리</a:t>
            </a:r>
          </a:p>
        </p:txBody>
      </p:sp>
      <p:pic>
        <p:nvPicPr>
          <p:cNvPr id="6349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971800"/>
            <a:ext cx="8382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B416E0-1456-433B-BBE7-865373CB559F}" type="datetime1">
              <a:rPr lang="ko-KR" altLang="en-US" smtClean="0">
                <a:ea typeface="굴림" pitchFamily="50" charset="-127"/>
              </a:rPr>
              <a:pPr/>
              <a:t>2018-04-11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8601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ED947-4D6B-4C88-982B-2EDD3A3A8859}" type="slidenum">
              <a:rPr lang="en-US" altLang="ko-KR" smtClean="0">
                <a:ea typeface="굴림" pitchFamily="50" charset="-127"/>
              </a:rPr>
              <a:pPr/>
              <a:t>30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Homework-No </a:t>
            </a:r>
            <a:r>
              <a:rPr lang="ko-KR" altLang="en-US" dirty="0" smtClean="0">
                <a:ea typeface="굴림" pitchFamily="50" charset="-127"/>
              </a:rPr>
              <a:t>제출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tabLst>
                <a:tab pos="2506638" algn="l"/>
                <a:tab pos="4121109" algn="l"/>
              </a:tabLst>
            </a:pPr>
            <a:r>
              <a:rPr lang="en-US" altLang="ko-KR" dirty="0" smtClean="0">
                <a:ea typeface="굴림" pitchFamily="50" charset="-127"/>
              </a:rPr>
              <a:t> Image </a:t>
            </a:r>
            <a:r>
              <a:rPr lang="ko-KR" altLang="en-US" dirty="0" smtClean="0">
                <a:ea typeface="굴림" pitchFamily="50" charset="-127"/>
              </a:rPr>
              <a:t>확대</a:t>
            </a:r>
            <a:r>
              <a:rPr lang="en-US" altLang="ko-KR" dirty="0" smtClean="0">
                <a:ea typeface="굴림" pitchFamily="50" charset="-127"/>
              </a:rPr>
              <a:t>/</a:t>
            </a:r>
            <a:r>
              <a:rPr lang="ko-KR" altLang="en-US" dirty="0" smtClean="0">
                <a:ea typeface="굴림" pitchFamily="50" charset="-127"/>
              </a:rPr>
              <a:t>축소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회전</a:t>
            </a:r>
          </a:p>
          <a:p>
            <a:pPr lvl="1">
              <a:lnSpc>
                <a:spcPct val="150000"/>
              </a:lnSpc>
              <a:tabLst>
                <a:tab pos="2506638" algn="l"/>
                <a:tab pos="4121109" algn="l"/>
              </a:tabLst>
            </a:pPr>
            <a:r>
              <a:rPr lang="ko-KR" altLang="en-US" dirty="0" smtClean="0">
                <a:ea typeface="굴림" pitchFamily="50" charset="-127"/>
              </a:rPr>
              <a:t>이미지에 </a:t>
            </a:r>
            <a:r>
              <a:rPr lang="en-US" altLang="ko-KR" dirty="0" err="1" smtClean="0">
                <a:ea typeface="굴림" pitchFamily="50" charset="-127"/>
              </a:rPr>
              <a:t>Matlab</a:t>
            </a:r>
            <a:r>
              <a:rPr lang="en-US" altLang="ko-KR" dirty="0" smtClean="0">
                <a:ea typeface="굴림" pitchFamily="50" charset="-127"/>
              </a:rPr>
              <a:t>/Octave </a:t>
            </a:r>
            <a:r>
              <a:rPr lang="ko-KR" altLang="en-US" dirty="0" smtClean="0">
                <a:ea typeface="굴림" pitchFamily="50" charset="-127"/>
              </a:rPr>
              <a:t>프로그래밍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lnSpc>
                <a:spcPct val="150000"/>
              </a:lnSpc>
              <a:tabLst>
                <a:tab pos="2506638" algn="l"/>
                <a:tab pos="4121109" algn="l"/>
              </a:tabLst>
            </a:pPr>
            <a:endParaRPr lang="en-US" altLang="ko-KR" dirty="0" smtClean="0">
              <a:ea typeface="굴림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B416E0-1456-433B-BBE7-865373CB559F}" type="datetime1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2018-04-11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01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ED947-4D6B-4C88-982B-2EDD3A3A8859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/>
              <a:t>31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어안 렌즈 효과 계산하기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None/>
              <a:tabLst>
                <a:tab pos="2506638" algn="l"/>
                <a:tab pos="4121109" algn="l"/>
              </a:tabLst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7330" name="Picture 2" descr="http://www.marcofolio.net/images/stories/art/photoshop/fish_eye/fish_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524000"/>
            <a:ext cx="4038600" cy="4038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438400" y="5867400"/>
            <a:ext cx="38862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어안 렌즈 효과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어안렌즈 효과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좌표계로 변환 후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2018-04-11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Multimedia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2450" name="Picture 2" descr="http://local.wasp.uwa.edu.au/~pbourke/miscellaneous/imagewarp/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971800"/>
            <a:ext cx="3390900" cy="3390900"/>
          </a:xfrm>
          <a:prstGeom prst="rect">
            <a:avLst/>
          </a:prstGeom>
          <a:noFill/>
        </p:spPr>
      </p:pic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157813"/>
              </p:ext>
            </p:extLst>
          </p:nvPr>
        </p:nvGraphicFramePr>
        <p:xfrm>
          <a:off x="6509543" y="1752600"/>
          <a:ext cx="96361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92" name="수식" r:id="rId4" imgW="457200" imgH="203040" progId="Equation.3">
                  <p:embed/>
                </p:oleObj>
              </mc:Choice>
              <mc:Fallback>
                <p:oleObj name="수식" r:id="rId4" imgW="4572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543" y="1752600"/>
                        <a:ext cx="963613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2453" name="Picture 5" descr="http://local.wasp.uwa.edu.au/~pbourke/miscellaneous/imagewarp/04b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2895600"/>
            <a:ext cx="3467100" cy="3467100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6051028" y="2482980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역방향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매핑임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 bwMode="auto">
          <a:xfrm flipH="1" flipV="1">
            <a:off x="2057400" y="3505200"/>
            <a:ext cx="152400" cy="1143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 bwMode="auto">
          <a:xfrm>
            <a:off x="2133600" y="4572000"/>
            <a:ext cx="14478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24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609176"/>
              </p:ext>
            </p:extLst>
          </p:nvPr>
        </p:nvGraphicFramePr>
        <p:xfrm>
          <a:off x="776785" y="1828800"/>
          <a:ext cx="18986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93" name="수식" r:id="rId7" imgW="901440" imgH="203040" progId="Equation.3">
                  <p:embed/>
                </p:oleObj>
              </mc:Choice>
              <mc:Fallback>
                <p:oleObj name="수식" r:id="rId7" imgW="90144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85" y="1828800"/>
                        <a:ext cx="18986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399222"/>
              </p:ext>
            </p:extLst>
          </p:nvPr>
        </p:nvGraphicFramePr>
        <p:xfrm>
          <a:off x="3657600" y="4495800"/>
          <a:ext cx="2667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94" name="수식" r:id="rId9" imgW="126720" imgH="139680" progId="Equation.3">
                  <p:embed/>
                </p:oleObj>
              </mc:Choice>
              <mc:Fallback>
                <p:oleObj name="수식" r:id="rId9" imgW="126720" imgH="1396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95800"/>
                        <a:ext cx="2667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317796"/>
              </p:ext>
            </p:extLst>
          </p:nvPr>
        </p:nvGraphicFramePr>
        <p:xfrm>
          <a:off x="1968500" y="3175000"/>
          <a:ext cx="29368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95" name="수식" r:id="rId11" imgW="139680" imgH="164880" progId="Equation.3">
                  <p:embed/>
                </p:oleObj>
              </mc:Choice>
              <mc:Fallback>
                <p:oleObj name="수식" r:id="rId11" imgW="139680" imgH="1648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3175000"/>
                        <a:ext cx="293688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2000" y="2514600"/>
            <a:ext cx="5181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r: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중심점부터의 거리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(Note: 0&lt;=r&lt;=1)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어안렌즈 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영상의 크기를 유지하기 위하여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중심점으로 부터의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거리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범위를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&lt;=r&lt;=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 되도록 정규화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2018-04-11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Multimedia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2453" name="Picture 5" descr="http://local.wasp.uwa.edu.au/~pbourke/miscellaneous/imagewarp/04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743200"/>
            <a:ext cx="2209800" cy="2209800"/>
          </a:xfrm>
          <a:prstGeom prst="rect">
            <a:avLst/>
          </a:prstGeom>
          <a:noFill/>
        </p:spPr>
      </p:pic>
      <p:grpSp>
        <p:nvGrpSpPr>
          <p:cNvPr id="26" name="그룹 25"/>
          <p:cNvGrpSpPr/>
          <p:nvPr/>
        </p:nvGrpSpPr>
        <p:grpSpPr>
          <a:xfrm>
            <a:off x="1371600" y="5724555"/>
            <a:ext cx="2871243" cy="476310"/>
            <a:chOff x="1511300" y="1981200"/>
            <a:chExt cx="2871243" cy="476310"/>
          </a:xfrm>
        </p:grpSpPr>
        <p:graphicFrame>
          <p:nvGraphicFramePr>
            <p:cNvPr id="8" name="개체 7"/>
            <p:cNvGraphicFramePr>
              <a:graphicFrameLocks noChangeAspect="1"/>
            </p:cNvGraphicFramePr>
            <p:nvPr/>
          </p:nvGraphicFramePr>
          <p:xfrm>
            <a:off x="1511300" y="1981200"/>
            <a:ext cx="963613" cy="427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64" name="수식" r:id="rId4" imgW="457200" imgH="203040" progId="Equation.3">
                    <p:embed/>
                  </p:oleObj>
                </mc:Choice>
                <mc:Fallback>
                  <p:oleObj name="수식" r:id="rId4" imgW="457200" imgH="2030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300" y="1981200"/>
                          <a:ext cx="963613" cy="4270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직사각형 10"/>
            <p:cNvSpPr/>
            <p:nvPr/>
          </p:nvSpPr>
          <p:spPr>
            <a:xfrm>
              <a:off x="2501900" y="2057400"/>
              <a:ext cx="18806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역방향 </a:t>
              </a:r>
              <a:r>
                <a:rPr lang="ko-KR" altLang="en-US" sz="2000" dirty="0" err="1" smtClean="0">
                  <a:latin typeface="맑은 고딕" pitchFamily="50" charset="-127"/>
                  <a:ea typeface="맑은 고딕" pitchFamily="50" charset="-127"/>
                </a:rPr>
                <a:t>매핑임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7" name="Picture 2" descr="http://local.wasp.uwa.edu.au/~pbourke/miscellaneous/imagewarp/0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2743200"/>
            <a:ext cx="2209800" cy="2209800"/>
          </a:xfrm>
          <a:prstGeom prst="rect">
            <a:avLst/>
          </a:prstGeom>
          <a:noFill/>
        </p:spPr>
      </p:pic>
      <p:sp>
        <p:nvSpPr>
          <p:cNvPr id="28" name="직사각형 27"/>
          <p:cNvSpPr/>
          <p:nvPr/>
        </p:nvSpPr>
        <p:spPr>
          <a:xfrm>
            <a:off x="3276600" y="5105400"/>
            <a:ext cx="1290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출력 영상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2000" y="5105400"/>
            <a:ext cx="1290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입력 영상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334000" y="2362200"/>
            <a:ext cx="3071218" cy="2819400"/>
            <a:chOff x="5334000" y="2743200"/>
            <a:chExt cx="3071218" cy="2819400"/>
          </a:xfrm>
        </p:grpSpPr>
        <p:pic>
          <p:nvPicPr>
            <p:cNvPr id="299016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21125" y="2743200"/>
              <a:ext cx="2819399" cy="2536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5" name="그룹 24"/>
            <p:cNvGrpSpPr/>
            <p:nvPr/>
          </p:nvGrpSpPr>
          <p:grpSpPr>
            <a:xfrm>
              <a:off x="5334000" y="2922790"/>
              <a:ext cx="3071218" cy="2639810"/>
              <a:chOff x="5486400" y="3703900"/>
              <a:chExt cx="3071218" cy="2639810"/>
            </a:xfrm>
          </p:grpSpPr>
          <p:cxnSp>
            <p:nvCxnSpPr>
              <p:cNvPr id="14" name="직선 연결선 13"/>
              <p:cNvCxnSpPr/>
              <p:nvPr/>
            </p:nvCxnSpPr>
            <p:spPr bwMode="auto">
              <a:xfrm flipV="1">
                <a:off x="6072782" y="3703900"/>
                <a:ext cx="2133600" cy="2057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graphicFrame>
            <p:nvGraphicFramePr>
              <p:cNvPr id="299013" name="Object 5"/>
              <p:cNvGraphicFramePr>
                <a:graphicFrameLocks noChangeAspect="1"/>
              </p:cNvGraphicFramePr>
              <p:nvPr/>
            </p:nvGraphicFramePr>
            <p:xfrm>
              <a:off x="6705600" y="6038910"/>
              <a:ext cx="241300" cy="266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265" name="수식" r:id="rId8" imgW="114120" imgH="126720" progId="Equation.3">
                      <p:embed/>
                    </p:oleObj>
                  </mc:Choice>
                  <mc:Fallback>
                    <p:oleObj name="수식" r:id="rId8" imgW="114120" imgH="12672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05600" y="6038910"/>
                            <a:ext cx="241300" cy="266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9014" name="Object 6"/>
              <p:cNvGraphicFramePr>
                <a:graphicFrameLocks noChangeAspect="1"/>
              </p:cNvGraphicFramePr>
              <p:nvPr/>
            </p:nvGraphicFramePr>
            <p:xfrm>
              <a:off x="5562600" y="3752910"/>
              <a:ext cx="347663" cy="400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266" name="수식" r:id="rId10" imgW="164880" imgH="190440" progId="Equation.3">
                      <p:embed/>
                    </p:oleObj>
                  </mc:Choice>
                  <mc:Fallback>
                    <p:oleObj name="수식" r:id="rId10" imgW="164880" imgH="190440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62600" y="3752910"/>
                            <a:ext cx="347663" cy="400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직사각형 20"/>
              <p:cNvSpPr/>
              <p:nvPr/>
            </p:nvSpPr>
            <p:spPr>
              <a:xfrm>
                <a:off x="7010400" y="5943600"/>
                <a:ext cx="15472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출력 좌표계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6200000">
                <a:off x="4912846" y="4631264"/>
                <a:ext cx="15472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입력 좌표계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38" name="직선 화살표 연결선 37"/>
            <p:cNvCxnSpPr/>
            <p:nvPr/>
          </p:nvCxnSpPr>
          <p:spPr bwMode="auto">
            <a:xfrm rot="16200000" flipV="1">
              <a:off x="6858000" y="4495800"/>
              <a:ext cx="1067594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0" name="직선 화살표 연결선 39"/>
            <p:cNvCxnSpPr/>
            <p:nvPr/>
          </p:nvCxnSpPr>
          <p:spPr bwMode="auto">
            <a:xfrm rot="10800000">
              <a:off x="5867400" y="3962400"/>
              <a:ext cx="1524794" cy="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42" name="직사각형 41"/>
          <p:cNvSpPr/>
          <p:nvPr/>
        </p:nvSpPr>
        <p:spPr>
          <a:xfrm>
            <a:off x="5867400" y="5105400"/>
            <a:ext cx="2743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영상의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r = 0.7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위치의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화소값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        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입력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영상의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r = 0.5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위치의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화소값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…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2018-04-11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Multimedia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7570" name="Picture 2" descr="http://local.wasp.uwa.edu.au/~pbourke/miscellaneous/imagewarp/04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524000"/>
            <a:ext cx="4762500" cy="4762500"/>
          </a:xfrm>
          <a:prstGeom prst="rect">
            <a:avLst/>
          </a:prstGeom>
          <a:noFill/>
        </p:spPr>
      </p:pic>
      <p:graphicFrame>
        <p:nvGraphicFramePr>
          <p:cNvPr id="295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603604"/>
              </p:ext>
            </p:extLst>
          </p:nvPr>
        </p:nvGraphicFramePr>
        <p:xfrm>
          <a:off x="863600" y="1638300"/>
          <a:ext cx="9382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22" name="수식" r:id="rId4" imgW="444240" imgH="203040" progId="Equation.3">
                  <p:embed/>
                </p:oleObj>
              </mc:Choice>
              <mc:Fallback>
                <p:oleObj name="수식" r:id="rId4" imgW="44424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638300"/>
                        <a:ext cx="93821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762000" y="1295400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역방향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매핑임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반대로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2018-04-11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Multimedia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9618" name="Picture 2" descr="http://local.wasp.uwa.edu.au/~pbourke/miscellaneous/imagewarp/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752600"/>
            <a:ext cx="4000500" cy="4000500"/>
          </a:xfrm>
          <a:prstGeom prst="rect">
            <a:avLst/>
          </a:prstGeom>
          <a:noFill/>
        </p:spPr>
      </p:pic>
      <p:graphicFrame>
        <p:nvGraphicFramePr>
          <p:cNvPr id="296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883652"/>
              </p:ext>
            </p:extLst>
          </p:nvPr>
        </p:nvGraphicFramePr>
        <p:xfrm>
          <a:off x="990600" y="1981200"/>
          <a:ext cx="10985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5" name="수식" r:id="rId4" imgW="520560" imgH="215640" progId="Equation.3">
                  <p:embed/>
                </p:oleObj>
              </mc:Choice>
              <mc:Fallback>
                <p:oleObj name="수식" r:id="rId4" imgW="52056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109855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685800" y="1447800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역방향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매핑임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어안렌즈 효과 구현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출력 영상 화소에 대하여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(row, column)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좌표계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(x, y)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좌표계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정규화된 좌표계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즉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원점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영상의 중심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(x, y)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직각좌표계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(r, phi)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각 좌표계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(r, phi)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 매핑되는 입력 영상 좌표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s_r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s_phi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를 구함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s_r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s_phi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부터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s_row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s_column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좌표 계산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보간 법에 의하여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s_row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s_column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위치의 영상 값 계산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출력 영상의 화소 값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계산된 영상 값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2018-04-11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Multimedia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어안렌즈 효과 구현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상세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-1)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 출력 영상 화소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(row, column)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위치에 대하여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1. (row, column)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좌표계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(x, y)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좌표계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원점을 영상의 중심으로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</a:t>
            </a:r>
          </a:p>
          <a:p>
            <a:pPr marL="457200" indent="-457200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  w: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영상의 너비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좌우 크기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 </a:t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/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endParaRPr lang="en-US" altLang="ko-KR" sz="200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457200" indent="-457200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2. (x, y)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직각좌표계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(r, phi)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각 좌표계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/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[phi, r]=cart2pol(x, y) :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matlab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457200" indent="-457200"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457200" indent="-457200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3.(r, phi)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 매핑되는 입력영상 좌표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s_r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s_phi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를 구함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어안 렌즈 효과를 위한 역방향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매핑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</a:b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endParaRPr lang="en-US" altLang="ko-KR" sz="200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2018-04-11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Multimedia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3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933161"/>
              </p:ext>
            </p:extLst>
          </p:nvPr>
        </p:nvGraphicFramePr>
        <p:xfrm>
          <a:off x="1752600" y="5334000"/>
          <a:ext cx="3041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59" name="수식" r:id="rId3" imgW="1307880" imgH="228600" progId="Equation.3">
                  <p:embed/>
                </p:oleObj>
              </mc:Choice>
              <mc:Fallback>
                <p:oleObj name="수식" r:id="rId3" imgW="13078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34000"/>
                        <a:ext cx="30416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576852"/>
              </p:ext>
            </p:extLst>
          </p:nvPr>
        </p:nvGraphicFramePr>
        <p:xfrm>
          <a:off x="1981200" y="2438400"/>
          <a:ext cx="417353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60" name="수식" r:id="rId5" imgW="2070000" imgH="393480" progId="Equation.3">
                  <p:embed/>
                </p:oleObj>
              </mc:Choice>
              <mc:Fallback>
                <p:oleObj name="수식" r:id="rId5" imgW="207000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38400"/>
                        <a:ext cx="4173538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어안렌즈 효과 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-2)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ko-KR" dirty="0" smtClean="0">
                <a:sym typeface="Wingdings" pitchFamily="2" charset="2"/>
              </a:rPr>
              <a:t>4. (</a:t>
            </a:r>
            <a:r>
              <a:rPr lang="en-US" altLang="ko-KR" dirty="0" err="1" smtClean="0">
                <a:sym typeface="Wingdings" pitchFamily="2" charset="2"/>
              </a:rPr>
              <a:t>s_r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s_phi</a:t>
            </a:r>
            <a:r>
              <a:rPr lang="en-US" altLang="ko-KR" dirty="0" smtClean="0">
                <a:sym typeface="Wingdings" pitchFamily="2" charset="2"/>
              </a:rPr>
              <a:t>) </a:t>
            </a:r>
            <a:r>
              <a:rPr lang="ko-KR" altLang="en-US" dirty="0" smtClean="0">
                <a:sym typeface="Wingdings" pitchFamily="2" charset="2"/>
              </a:rPr>
              <a:t>로 </a:t>
            </a:r>
            <a:r>
              <a:rPr lang="ko-KR" altLang="en-US" dirty="0" err="1" smtClean="0">
                <a:sym typeface="Wingdings" pitchFamily="2" charset="2"/>
              </a:rPr>
              <a:t>부터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s_row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s_column</a:t>
            </a:r>
            <a:r>
              <a:rPr lang="en-US" altLang="ko-KR" dirty="0" smtClean="0">
                <a:sym typeface="Wingdings" pitchFamily="2" charset="2"/>
              </a:rPr>
              <a:t>) </a:t>
            </a:r>
            <a:r>
              <a:rPr lang="ko-KR" altLang="en-US" dirty="0" smtClean="0">
                <a:sym typeface="Wingdings" pitchFamily="2" charset="2"/>
              </a:rPr>
              <a:t>좌표 계산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… (</a:t>
            </a:r>
            <a:r>
              <a:rPr lang="en-US" altLang="ko-KR" dirty="0" err="1" smtClean="0">
                <a:sym typeface="Wingdings" pitchFamily="2" charset="2"/>
              </a:rPr>
              <a:t>s_r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s_phi</a:t>
            </a:r>
            <a:r>
              <a:rPr lang="en-US" altLang="ko-KR" dirty="0" smtClean="0">
                <a:sym typeface="Wingdings" pitchFamily="2" charset="2"/>
              </a:rPr>
              <a:t>)  (</a:t>
            </a:r>
            <a:r>
              <a:rPr lang="en-US" altLang="ko-KR" dirty="0" err="1" smtClean="0">
                <a:sym typeface="Wingdings" pitchFamily="2" charset="2"/>
              </a:rPr>
              <a:t>s_x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s_y</a:t>
            </a:r>
            <a:r>
              <a:rPr lang="en-US" altLang="ko-KR" dirty="0" smtClean="0">
                <a:sym typeface="Wingdings" pitchFamily="2" charset="2"/>
              </a:rPr>
              <a:t>)  </a:t>
            </a:r>
            <a:r>
              <a:rPr lang="ko-KR" altLang="en-US" dirty="0" smtClean="0">
                <a:sym typeface="Wingdings" pitchFamily="2" charset="2"/>
              </a:rPr>
              <a:t>변환</a:t>
            </a:r>
            <a:r>
              <a:rPr lang="en-US" altLang="ko-KR" dirty="0" smtClean="0">
                <a:sym typeface="Wingdings" pitchFamily="2" charset="2"/>
              </a:rPr>
              <a:t>: pol2cart() </a:t>
            </a:r>
            <a:r>
              <a:rPr lang="ko-KR" altLang="en-US" dirty="0" smtClean="0">
                <a:sym typeface="Wingdings" pitchFamily="2" charset="2"/>
              </a:rPr>
              <a:t>함수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… (</a:t>
            </a:r>
            <a:r>
              <a:rPr lang="en-US" altLang="ko-KR" dirty="0" err="1" smtClean="0">
                <a:sym typeface="Wingdings" pitchFamily="2" charset="2"/>
              </a:rPr>
              <a:t>s_x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s_y</a:t>
            </a:r>
            <a:r>
              <a:rPr lang="en-US" altLang="ko-KR" dirty="0" smtClean="0">
                <a:sym typeface="Wingdings" pitchFamily="2" charset="2"/>
              </a:rPr>
              <a:t>)  (</a:t>
            </a:r>
            <a:r>
              <a:rPr lang="en-US" altLang="ko-KR" dirty="0" err="1" smtClean="0">
                <a:sym typeface="Wingdings" pitchFamily="2" charset="2"/>
              </a:rPr>
              <a:t>s_row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s_column</a:t>
            </a:r>
            <a:r>
              <a:rPr lang="en-US" altLang="ko-KR" dirty="0" smtClean="0">
                <a:sym typeface="Wingdings" pitchFamily="2" charset="2"/>
              </a:rPr>
              <a:t>)  </a:t>
            </a:r>
            <a:r>
              <a:rPr lang="ko-KR" altLang="en-US" dirty="0" smtClean="0">
                <a:sym typeface="Wingdings" pitchFamily="2" charset="2"/>
              </a:rPr>
              <a:t>변환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endParaRPr lang="en-US" altLang="ko-KR" dirty="0" smtClean="0">
              <a:sym typeface="Wingdings" pitchFamily="2" charset="2"/>
            </a:endParaRPr>
          </a:p>
          <a:p>
            <a:pPr marL="457200" indent="-457200">
              <a:buNone/>
            </a:pPr>
            <a:r>
              <a:rPr lang="en-US" altLang="ko-KR" dirty="0" smtClean="0">
                <a:sym typeface="Wingdings" pitchFamily="2" charset="2"/>
              </a:rPr>
              <a:t>5. </a:t>
            </a:r>
            <a:r>
              <a:rPr lang="ko-KR" altLang="en-US" dirty="0" err="1" smtClean="0">
                <a:sym typeface="Wingdings" pitchFamily="2" charset="2"/>
              </a:rPr>
              <a:t>보간법에</a:t>
            </a:r>
            <a:r>
              <a:rPr lang="ko-KR" altLang="en-US" dirty="0" smtClean="0">
                <a:sym typeface="Wingdings" pitchFamily="2" charset="2"/>
              </a:rPr>
              <a:t> 의하여  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s_row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s_column</a:t>
            </a:r>
            <a:r>
              <a:rPr lang="en-US" altLang="ko-KR" dirty="0" smtClean="0">
                <a:sym typeface="Wingdings" pitchFamily="2" charset="2"/>
              </a:rPr>
              <a:t>) </a:t>
            </a:r>
            <a:r>
              <a:rPr lang="ko-KR" altLang="en-US" dirty="0" smtClean="0">
                <a:sym typeface="Wingdings" pitchFamily="2" charset="2"/>
              </a:rPr>
              <a:t>위치의 화소 값 계산</a:t>
            </a:r>
            <a:endParaRPr lang="en-US" altLang="ko-KR" dirty="0" smtClean="0">
              <a:sym typeface="Wingdings" pitchFamily="2" charset="2"/>
            </a:endParaRPr>
          </a:p>
          <a:p>
            <a:pPr marL="457200" indent="-457200">
              <a:buNone/>
            </a:pPr>
            <a:r>
              <a:rPr lang="en-US" altLang="ko-KR" dirty="0" smtClean="0">
                <a:sym typeface="Wingdings" pitchFamily="2" charset="2"/>
              </a:rPr>
              <a:t>	… </a:t>
            </a:r>
            <a:r>
              <a:rPr lang="ko-KR" altLang="en-US" dirty="0" smtClean="0">
                <a:sym typeface="Wingdings" pitchFamily="2" charset="2"/>
              </a:rPr>
              <a:t>직접 프로그램 하거나 </a:t>
            </a:r>
            <a:r>
              <a:rPr lang="en-US" altLang="ko-KR" dirty="0" err="1" smtClean="0">
                <a:sym typeface="Wingdings" pitchFamily="2" charset="2"/>
              </a:rPr>
              <a:t>matlab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함수 사용해도 무방함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457200" indent="-457200">
              <a:buNone/>
            </a:pPr>
            <a:endParaRPr lang="en-US" altLang="ko-KR" dirty="0" smtClean="0">
              <a:sym typeface="Wingdings" pitchFamily="2" charset="2"/>
            </a:endParaRPr>
          </a:p>
          <a:p>
            <a:pPr marL="457200" indent="-45720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출력영상의 화소 </a:t>
            </a:r>
            <a:r>
              <a:rPr lang="ko-KR" altLang="en-US" smtClean="0"/>
              <a:t>값 </a:t>
            </a:r>
            <a:r>
              <a:rPr lang="en-US" altLang="ko-KR" smtClean="0">
                <a:sym typeface="Wingdings" pitchFamily="2" charset="2"/>
              </a:rPr>
              <a:t></a:t>
            </a:r>
            <a:r>
              <a:rPr lang="en-US" altLang="ko-KR" smtClean="0"/>
              <a:t> </a:t>
            </a:r>
            <a:r>
              <a:rPr lang="ko-KR" altLang="en-US" dirty="0" smtClean="0"/>
              <a:t>계산된 </a:t>
            </a:r>
            <a:r>
              <a:rPr lang="ko-KR" altLang="en-US" dirty="0" err="1" smtClean="0"/>
              <a:t>화소값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… </a:t>
            </a:r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r>
              <a:rPr lang="en-US" altLang="ko-KR" dirty="0" smtClean="0"/>
              <a:t>Note: </a:t>
            </a:r>
            <a:r>
              <a:rPr lang="ko-KR" altLang="en-US" dirty="0" smtClean="0"/>
              <a:t>전체를 하나의 함수로 구현할 것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프로그램 할 때 화소의 좌표</a:t>
            </a:r>
            <a:r>
              <a:rPr lang="en-US" altLang="ko-KR" dirty="0" smtClean="0"/>
              <a:t>(index)</a:t>
            </a:r>
            <a:r>
              <a:rPr lang="ko-KR" altLang="en-US" dirty="0" smtClean="0"/>
              <a:t>에 주의</a:t>
            </a:r>
            <a:r>
              <a:rPr lang="en-US" altLang="ko-KR" dirty="0" smtClean="0"/>
              <a:t>!</a:t>
            </a:r>
          </a:p>
          <a:p>
            <a:pPr marL="457200" indent="-457200">
              <a:buNone/>
            </a:pP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Multimedia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2D intepolation in Matlab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z1 = interp2(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c,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‘method’)</a:t>
            </a:r>
          </a:p>
          <a:p>
            <a:pPr marL="1255713" indent="-450850">
              <a:buNone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Input image</a:t>
            </a:r>
          </a:p>
          <a:p>
            <a:pPr marL="1255713" indent="-45085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c, r: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소수좌표 위치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c, r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column, row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방향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좌표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1255713" indent="-45085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‘method’: interpolation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‘nearest’, ‘linear’, ‘spline’, ‘cubic’</a:t>
            </a: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&gt;&gt;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= [1, 2, 3; 4, 5, 6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0" indent="0">
              <a:buNone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= 1    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2     3</a:t>
            </a:r>
          </a:p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4    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&gt;&gt;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interp2(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2.1, 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1.6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'nearest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')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ans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=    5</a:t>
            </a:r>
          </a:p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&gt;&gt;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interp2(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2.1, 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1.6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'bilinear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')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ans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=   3.9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2018-04-11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Multimedia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39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483568" y="3615273"/>
            <a:ext cx="3475421" cy="2708047"/>
            <a:chOff x="5483568" y="3615273"/>
            <a:chExt cx="3475421" cy="2708047"/>
          </a:xfrm>
        </p:grpSpPr>
        <p:grpSp>
          <p:nvGrpSpPr>
            <p:cNvPr id="24" name="그룹 23"/>
            <p:cNvGrpSpPr/>
            <p:nvPr/>
          </p:nvGrpSpPr>
          <p:grpSpPr>
            <a:xfrm>
              <a:off x="5483568" y="3615273"/>
              <a:ext cx="3333820" cy="2708047"/>
              <a:chOff x="4930276" y="3529340"/>
              <a:chExt cx="3333820" cy="2708047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5715000" y="4421505"/>
                <a:ext cx="380232" cy="52322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667500" y="4421505"/>
                <a:ext cx="380232" cy="52322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mtClean="0"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7620000" y="4421505"/>
                <a:ext cx="380232" cy="52322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5715000" y="5713750"/>
                <a:ext cx="380232" cy="52322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mtClean="0"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667500" y="5713750"/>
                <a:ext cx="380232" cy="52322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mtClean="0"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620000" y="5713750"/>
                <a:ext cx="380232" cy="52322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mtClean="0"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010016" y="5067836"/>
                <a:ext cx="4479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x </a:t>
                </a:r>
                <a:endParaRPr lang="ko-KR" altLang="en-US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 bwMode="auto">
              <a:xfrm>
                <a:off x="5715000" y="3790950"/>
                <a:ext cx="1505216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18" name="직사각형 17"/>
              <p:cNvSpPr/>
              <p:nvPr/>
            </p:nvSpPr>
            <p:spPr>
              <a:xfrm>
                <a:off x="5715000" y="3893225"/>
                <a:ext cx="2549096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ko-KR" smtClean="0">
                    <a:latin typeface="맑은 고딕" pitchFamily="50" charset="-127"/>
                    <a:ea typeface="맑은 고딕" pitchFamily="50" charset="-127"/>
                  </a:rPr>
                  <a:t>1       2       3</a:t>
                </a: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257800" y="4421505"/>
                <a:ext cx="380232" cy="181588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ko-KR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  <a:p>
                <a:endParaRPr lang="en-US" altLang="ko-KR" smtClean="0"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en-US" altLang="ko-KR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mtClean="0"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257400" y="3529340"/>
                <a:ext cx="3545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화살표 연결선 20"/>
              <p:cNvCxnSpPr/>
              <p:nvPr/>
            </p:nvCxnSpPr>
            <p:spPr bwMode="auto">
              <a:xfrm>
                <a:off x="5111576" y="4298811"/>
                <a:ext cx="0" cy="1030635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23" name="직사각형 22"/>
              <p:cNvSpPr/>
              <p:nvPr/>
            </p:nvSpPr>
            <p:spPr>
              <a:xfrm>
                <a:off x="4930276" y="5331143"/>
                <a:ext cx="3113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r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794888" y="5229998"/>
              <a:ext cx="11641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(2.1, 1.6)</a:t>
              </a:r>
              <a:endParaRPr lang="ko-KR" altLang="en-US" sz="200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264232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8EADFB-68BF-45E5-8A79-9A4B85F1240A}" type="slidenum">
              <a:rPr lang="en-US" altLang="ko-KR" smtClean="0">
                <a:ea typeface="굴림" pitchFamily="50" charset="-127"/>
              </a:rPr>
              <a:pPr/>
              <a:t>4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>
                <a:ea typeface="굴림" pitchFamily="50" charset="-127"/>
              </a:rPr>
              <a:t>좌표의 매핑</a:t>
            </a:r>
            <a:endParaRPr lang="en-US" altLang="ko-KR" sz="3200" dirty="0" smtClean="0">
              <a:ea typeface="굴림" pitchFamily="50" charset="-127"/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기하학적인 처리과정에는 입력영상 좌표와 결과 영상 좌표의 매핑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(mapping)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 필요하다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Translation(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이동의 경우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방향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+ 2, y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방향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+ 3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만큼 이동 </a:t>
            </a:r>
          </a:p>
          <a:p>
            <a:pPr lvl="1"/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f(x, y)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(x + 2, y + 3):</a:t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입력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영상 에서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(x, y)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위치의 화소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Tx/>
              <a:buNone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결과 영상에서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(x + 2, y + 3)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00400" y="4876800"/>
            <a:ext cx="2590800" cy="1283732"/>
            <a:chOff x="5867400" y="2057400"/>
            <a:chExt cx="2590800" cy="128373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5867400" y="2057400"/>
              <a:ext cx="1219200" cy="914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7239000" y="2057400"/>
              <a:ext cx="1219200" cy="914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6172200" y="2667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7467600" y="228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7400" y="29718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 smtClean="0"/>
                <a:t>입력영상</a:t>
              </a:r>
              <a:endParaRPr lang="ko-KR" altLang="en-US" sz="1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200" y="29718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 smtClean="0"/>
                <a:t>결과영상</a:t>
              </a:r>
              <a:endParaRPr lang="ko-KR" altLang="en-US" sz="1800" dirty="0"/>
            </a:p>
          </p:txBody>
        </p:sp>
        <p:cxnSp>
          <p:nvCxnSpPr>
            <p:cNvPr id="12" name="직선 화살표 연결선 11"/>
            <p:cNvCxnSpPr>
              <a:stCxn id="7" idx="7"/>
              <a:endCxn id="8" idx="2"/>
            </p:cNvCxnSpPr>
            <p:nvPr/>
          </p:nvCxnSpPr>
          <p:spPr bwMode="auto">
            <a:xfrm rot="5400000" flipH="1" flipV="1">
              <a:off x="6721382" y="1943100"/>
              <a:ext cx="327118" cy="11653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2018-04-11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Multimedia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40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31813" lvl="0" latinLnBrk="0"/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531813" lvl="0" latinLnBrk="0"/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예제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프로그램</a:t>
            </a:r>
          </a:p>
          <a:p>
            <a:pPr marL="531813" latinLnBrk="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%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아래의 예는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100 x 100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인 입력 영상을 </a:t>
            </a:r>
          </a:p>
          <a:p>
            <a:pPr marL="531813" latinLnBrk="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%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세로로 각각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1.3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0.7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배 확대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축소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하는 것임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531813" latinLnBrk="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%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In_Im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입력영상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100 x 100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ko-KR" sz="2400" dirty="0" err="1">
                <a:latin typeface="맑은 고딕" pitchFamily="50" charset="-127"/>
                <a:ea typeface="맑은 고딕" pitchFamily="50" charset="-127"/>
              </a:rPr>
              <a:t>모노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 채널 영상임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531813" latinLnBrk="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%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Out_Im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결과 영상 크기는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c_max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x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r_max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531813" latinLnBrk="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531813" latinLnBrk="0"/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In_Im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imread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('barbara_gray_100.bmp'); %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영상 읽고</a:t>
            </a:r>
          </a:p>
          <a:p>
            <a:pPr marL="531813" latinLnBrk="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num_row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num_column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] = size(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In_Im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); %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영상의 크기</a:t>
            </a:r>
          </a:p>
          <a:p>
            <a:pPr marL="531813" latinLnBrk="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531813" latinLnBrk="0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% 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결과 영상의 크기 계산</a:t>
            </a:r>
          </a:p>
          <a:p>
            <a:pPr marL="531813" latinLnBrk="0"/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r_max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floor(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num_row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* 0.7);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531813" latinLnBrk="0"/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c_max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floor(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num_column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* 1.3);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531813" latinLnBrk="0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877136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2018-04-11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Multimedia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41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31813" latinLnBrk="0"/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531813" latinLnBrk="0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clear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Out_Im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;  %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결과 영상이 이미 있다면 지운다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531813" latinLnBrk="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for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r_dest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= 1 :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r_max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%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destination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좌표에 대하여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531813" latinLnBrk="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for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c_dest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= 1 :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c_max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531813" latinLnBrk="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%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r_source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= f(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r_dest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c_dest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);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역방향 </a:t>
            </a:r>
            <a:r>
              <a:rPr lang="ko-KR" altLang="ko-KR" sz="2400" dirty="0" err="1">
                <a:latin typeface="맑은 고딕" pitchFamily="50" charset="-127"/>
                <a:ea typeface="맑은 고딕" pitchFamily="50" charset="-127"/>
              </a:rPr>
              <a:t>매핑으로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531813" latinLnBrk="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%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c_source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= g(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r_dest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c_dest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); source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좌표 계산</a:t>
            </a:r>
          </a:p>
          <a:p>
            <a:pPr marL="531813" latinLnBrk="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%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아래의 예는 영상을 각각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%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세로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1.3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0.7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배 확대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축소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하는 것임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531813" latinLnBrk="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r_source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r_dest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/ 0.7;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531813" latinLnBrk="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c_source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c_dest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/ 1.3;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531813" latinLnBrk="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%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소수좌표 의 화소 값을 계산하기 위하여 보간 사용</a:t>
            </a:r>
          </a:p>
          <a:p>
            <a:pPr marL="531813" latinLnBrk="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Out_Im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r_dest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c_dest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 =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uint8(interp2(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In_Im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c_source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r_source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'nearest'));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531813" latinLnBrk="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end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531813" latinLnBrk="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end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531813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817273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Image Warping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영상을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메쉬로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나누고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메쉬를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변형함에 따라 형태가 변하는 순차적인 영상을 생성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또는 주어진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제어점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(control point)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위치 이동에 따라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제어점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주변의 화소의 위치를 이동하여 영상을 변형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2018-04-11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Multimedia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42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4" descr="ar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971800"/>
            <a:ext cx="4267200" cy="3200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</p:pic>
      <p:pic>
        <p:nvPicPr>
          <p:cNvPr id="8" name="Picture 5" descr="artable-spla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505200"/>
            <a:ext cx="4251325" cy="3189288"/>
          </a:xfrm>
          <a:prstGeom prst="rect">
            <a:avLst/>
          </a:prstGeom>
          <a:noFill/>
          <a:ln w="9525">
            <a:solidFill>
              <a:srgbClr val="0790D5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3465013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</a:t>
            </a:r>
            <a:r>
              <a:rPr lang="ko-KR" altLang="en-US" dirty="0" smtClean="0"/>
              <a:t> </a:t>
            </a:r>
            <a:r>
              <a:rPr lang="en-US" altLang="ko-KR" dirty="0" smtClean="0"/>
              <a:t>Morphing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임의의 이미지가 다른 이미지로 변화하는 과정의 일련의 이미지를 생성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Multimedia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  <p:pic>
        <p:nvPicPr>
          <p:cNvPr id="300034" name="Picture 2" descr="File:Bush-Arnie-morph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09599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93554" y="624840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smtClean="0"/>
              <a:t>참조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https</a:t>
            </a:r>
            <a:r>
              <a:rPr lang="ko-KR" altLang="en-US" sz="1400" dirty="0"/>
              <a:t>://www.youtube.com/watch?v=ItXOV5-8JBY</a:t>
            </a:r>
          </a:p>
        </p:txBody>
      </p:sp>
    </p:spTree>
    <p:extLst>
      <p:ext uri="{BB962C8B-B14F-4D97-AF65-F5344CB8AC3E}">
        <p14:creationId xmlns:p14="http://schemas.microsoft.com/office/powerpoint/2010/main" val="2241076503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8EADFB-68BF-45E5-8A79-9A4B85F1240A}" type="slidenum">
              <a:rPr lang="en-US" altLang="ko-KR" smtClean="0">
                <a:ea typeface="굴림" pitchFamily="50" charset="-127"/>
              </a:rPr>
              <a:pPr/>
              <a:t>5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>
                <a:ea typeface="굴림" pitchFamily="50" charset="-127"/>
              </a:rPr>
              <a:t>좌표의 매핑</a:t>
            </a:r>
            <a:endParaRPr lang="en-US" altLang="ko-KR" sz="3200" dirty="0" smtClean="0">
              <a:ea typeface="굴림" pitchFamily="50" charset="-127"/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입력 영상과 결과 영상의 화소좌표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(source: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원래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destination: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목적 좌표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들간의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매핑이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필요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전방향 매핑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(Forward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Mapping):  </a:t>
            </a:r>
          </a:p>
          <a:p>
            <a:pPr>
              <a:buFontTx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	(dest_x, dest_y) = f(source_x,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source_y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FontTx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			x’ = x + 2			</a:t>
            </a:r>
          </a:p>
          <a:p>
            <a:pPr>
              <a:buFontTx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			y’ = y + 3</a:t>
            </a:r>
          </a:p>
          <a:p>
            <a:pPr>
              <a:buFontTx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	  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함수로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f(x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y)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(x + 2, y + 3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</a:p>
          <a:p>
            <a:pPr>
              <a:buFontTx/>
              <a:buNone/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역방향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매핑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(Backward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Mapping) :</a:t>
            </a:r>
          </a:p>
          <a:p>
            <a:pPr>
              <a:buFontTx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	 (source_x, source_y) = f’(dest_x, dest_y) </a:t>
            </a:r>
          </a:p>
          <a:p>
            <a:pPr>
              <a:buFontTx/>
              <a:buNone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x = x’ - 2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			</a:t>
            </a:r>
          </a:p>
          <a:p>
            <a:pPr>
              <a:buFontTx/>
              <a:buNone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y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y’ – 3</a:t>
            </a:r>
          </a:p>
          <a:p>
            <a:pPr>
              <a:buNone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	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함수로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f’(x’, y’)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(x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-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2, y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-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3)</a:t>
            </a:r>
          </a:p>
          <a:p>
            <a:pPr>
              <a:buFontTx/>
              <a:buNone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구현을 위해서는 역방향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매핑이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필요함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096000" y="1905000"/>
            <a:ext cx="2590800" cy="1283732"/>
            <a:chOff x="5867400" y="2057400"/>
            <a:chExt cx="2590800" cy="128373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5867400" y="2057400"/>
              <a:ext cx="1219200" cy="914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7239000" y="2057400"/>
              <a:ext cx="1219200" cy="914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6172200" y="2667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7467600" y="228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7400" y="29718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 smtClean="0"/>
                <a:t>입력영상</a:t>
              </a:r>
              <a:endParaRPr lang="ko-KR" altLang="en-US" sz="1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200" y="29718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 smtClean="0"/>
                <a:t>결과영상</a:t>
              </a:r>
              <a:endParaRPr lang="ko-KR" altLang="en-US" sz="1800" dirty="0"/>
            </a:p>
          </p:txBody>
        </p:sp>
        <p:cxnSp>
          <p:nvCxnSpPr>
            <p:cNvPr id="12" name="직선 화살표 연결선 11"/>
            <p:cNvCxnSpPr>
              <a:stCxn id="7" idx="7"/>
              <a:endCxn id="8" idx="2"/>
            </p:cNvCxnSpPr>
            <p:nvPr/>
          </p:nvCxnSpPr>
          <p:spPr bwMode="auto">
            <a:xfrm rot="5400000" flipH="1" flipV="1">
              <a:off x="6721382" y="1943100"/>
              <a:ext cx="327118" cy="11653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4" name="그룹 13"/>
          <p:cNvGrpSpPr/>
          <p:nvPr/>
        </p:nvGrpSpPr>
        <p:grpSpPr>
          <a:xfrm>
            <a:off x="6096000" y="3779758"/>
            <a:ext cx="2590800" cy="1283732"/>
            <a:chOff x="5867400" y="2057400"/>
            <a:chExt cx="2590800" cy="1283732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5867400" y="2057400"/>
              <a:ext cx="1219200" cy="914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7239000" y="2057400"/>
              <a:ext cx="1219200" cy="914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6172200" y="2667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8" name="타원 17"/>
            <p:cNvSpPr/>
            <p:nvPr/>
          </p:nvSpPr>
          <p:spPr bwMode="auto">
            <a:xfrm>
              <a:off x="7467600" y="228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67400" y="29718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 smtClean="0"/>
                <a:t>입력영상</a:t>
              </a:r>
              <a:endParaRPr lang="ko-KR" altLang="en-US" sz="1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15200" y="29718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 smtClean="0"/>
                <a:t>결과영상</a:t>
              </a:r>
              <a:endParaRPr lang="ko-KR" altLang="en-US" sz="1800" dirty="0"/>
            </a:p>
          </p:txBody>
        </p:sp>
        <p:cxnSp>
          <p:nvCxnSpPr>
            <p:cNvPr id="21" name="직선 화살표 연결선 20"/>
            <p:cNvCxnSpPr>
              <a:stCxn id="17" idx="7"/>
              <a:endCxn id="18" idx="2"/>
            </p:cNvCxnSpPr>
            <p:nvPr/>
          </p:nvCxnSpPr>
          <p:spPr bwMode="auto">
            <a:xfrm rot="5400000" flipH="1" flipV="1">
              <a:off x="6721382" y="1943100"/>
              <a:ext cx="327118" cy="116531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2" name="그룹 21"/>
          <p:cNvGrpSpPr/>
          <p:nvPr/>
        </p:nvGrpSpPr>
        <p:grpSpPr>
          <a:xfrm>
            <a:off x="6092190" y="5215890"/>
            <a:ext cx="2590800" cy="1283732"/>
            <a:chOff x="5867400" y="2057400"/>
            <a:chExt cx="2590800" cy="1283732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5867400" y="2057400"/>
              <a:ext cx="1219200" cy="914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7239000" y="2057400"/>
              <a:ext cx="1219200" cy="914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6172200" y="2667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7467600" y="228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7400" y="29718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 smtClean="0"/>
                <a:t>입력영상</a:t>
              </a:r>
              <a:endParaRPr lang="ko-KR" altLang="en-US" sz="1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15200" y="29718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 smtClean="0"/>
                <a:t>결과영상</a:t>
              </a:r>
              <a:endParaRPr lang="ko-KR" altLang="en-US" sz="1800" dirty="0"/>
            </a:p>
          </p:txBody>
        </p:sp>
        <p:cxnSp>
          <p:nvCxnSpPr>
            <p:cNvPr id="29" name="직선 화살표 연결선 28"/>
            <p:cNvCxnSpPr>
              <a:stCxn id="25" idx="7"/>
              <a:endCxn id="26" idx="2"/>
            </p:cNvCxnSpPr>
            <p:nvPr/>
          </p:nvCxnSpPr>
          <p:spPr bwMode="auto">
            <a:xfrm rot="5400000" flipH="1" flipV="1">
              <a:off x="6721382" y="1943100"/>
              <a:ext cx="327118" cy="116531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arrow" w="med" len="med"/>
              <a:tailEnd type="none"/>
            </a:ln>
            <a:effectLst/>
          </p:spPr>
        </p:cxnSp>
      </p:grpSp>
      <p:sp>
        <p:nvSpPr>
          <p:cNvPr id="2" name="직사각형 1"/>
          <p:cNvSpPr/>
          <p:nvPr/>
        </p:nvSpPr>
        <p:spPr>
          <a:xfrm>
            <a:off x="6815061" y="3866138"/>
            <a:ext cx="298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50" charset="-127"/>
              </a:rPr>
              <a:t>f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906864" y="5259080"/>
            <a:ext cx="385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50" charset="-127"/>
              </a:rPr>
              <a:t>f</a:t>
            </a:r>
            <a:r>
              <a:rPr lang="en-US" altLang="ko-KR" smtClean="0">
                <a:ea typeface="굴림" pitchFamily="50" charset="-127"/>
              </a:rPr>
              <a:t>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9289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0E2FD7-1975-4AFC-AC27-F6FDAD43C13E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/>
              <a:t>6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5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역방향 매핑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54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257800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기하학적 처리 프로그램 구현에서는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역방향 매핑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필요함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프로그램 구조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For each (dest_x,  dest_y)   { 		    %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각 결과 영상좌표 에 대하여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(source_x, source_y) = f’(dest_x, dest_y); </a:t>
            </a:r>
            <a:r>
              <a:rPr lang="en-US" altLang="ko-KR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	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매핑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되는 입력영상좌표 계산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	Output_image(dest_x, dest_y)          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 %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결과영상의 화소 값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	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 Input_image(source_x, source_y);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 %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입력 영상 좌표의 화소값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// x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방향으로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+2, y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방향으로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+3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이동 변환의 경우의 프로그램</a:t>
            </a:r>
          </a:p>
          <a:p>
            <a:pPr>
              <a:buFontTx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For each (dest_x, dest_y) {	%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각 목적 좌표에 대해서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source_x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dest_x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- 2;  	%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역방향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mapping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에 의하여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	source_y = dest_y - 3;   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	%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출발 좌표를 찾는다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FontTx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Output_image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dest_x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dest_y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]  =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Input_image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source_x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,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source_y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];</a:t>
            </a:r>
          </a:p>
          <a:p>
            <a:pPr>
              <a:buFontTx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17077B-D118-4126-BE04-24AD7FC85DB6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/>
              <a:t>7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영상 </a:t>
            </a:r>
            <a:r>
              <a:rPr lang="ko-KR" altLang="en-US" sz="3200" dirty="0" err="1" smtClean="0">
                <a:latin typeface="맑은 고딕" pitchFamily="50" charset="-127"/>
                <a:ea typeface="맑은 고딕" pitchFamily="50" charset="-127"/>
              </a:rPr>
              <a:t>보간법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(Image Interpolation)-1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결과 영상 좌표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입력영상 좌표로 역방향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매핑하는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경우에서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계산 결과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좌표 가 소수로  나올 수도 있음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그러나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입력영상은 정수 좌표에 대해서만 화소 값을 가지고 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영상을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두배로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확대 하는 경우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x_dest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x_source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* 2; 	%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전방향 매핑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x_source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x_dest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/ 2; 	%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역방향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매핑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Dest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좌표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1, 2, 3,…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은 각각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source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좌표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0.5, 1.0, 1.5, …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등으로 매핑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소수 좌표 위치의 화소 값을 계산해야 됨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lvl="1"/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보간법에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의하여 계산  </a:t>
            </a:r>
          </a:p>
          <a:p>
            <a:pPr lvl="1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인접 화소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보간법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양선형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보간법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차 회선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보간법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B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스플라인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보간법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 smtClean="0">
                <a:latin typeface="맑은 고딕" pitchFamily="50" charset="-127"/>
                <a:ea typeface="맑은 고딕" pitchFamily="50" charset="-127"/>
              </a:rPr>
              <a:t>Interpolation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보간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(Interpolation)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개념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온도 추정의 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24" name="Picture 5" descr="tut_interpolation_tem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12" y="2514600"/>
            <a:ext cx="5568913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7" descr="tut_interpolation_temp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12" y="4654806"/>
            <a:ext cx="5568913" cy="190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 Box 8"/>
          <p:cNvSpPr txBox="1">
            <a:spLocks/>
          </p:cNvSpPr>
          <p:nvPr/>
        </p:nvSpPr>
        <p:spPr bwMode="auto">
          <a:xfrm>
            <a:off x="6261813" y="2952890"/>
            <a:ext cx="2586912" cy="94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95" tIns="41148" rIns="82295" bIns="41148">
            <a:spAutoFit/>
          </a:bodyPr>
          <a:lstStyle>
            <a:lvl1pPr marL="342900" indent="-342900" eaLnBrk="0" hangingPunct="0">
              <a:tabLst>
                <a:tab pos="752475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158750" eaLnBrk="0" hangingPunct="0">
              <a:tabLst>
                <a:tab pos="752475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752475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752475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752475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2475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2475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2475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2475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1" indent="0" eaLnBrk="1" hangingPunct="1">
              <a:spcAft>
                <a:spcPts val="1800"/>
              </a:spcAft>
              <a:buClr>
                <a:srgbClr val="2A2326"/>
              </a:buClr>
              <a:buSzPct val="171000"/>
            </a:pPr>
            <a:r>
              <a:rPr lang="en-US" altLang="ko-KR" dirty="0">
                <a:solidFill>
                  <a:srgbClr val="2A2326"/>
                </a:solidFill>
                <a:latin typeface="맑은 고딕" pitchFamily="50" charset="-127"/>
                <a:ea typeface="맑은 고딕" pitchFamily="50" charset="-127"/>
              </a:rPr>
              <a:t>Linear Interpolation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27" name="Text Box 9"/>
          <p:cNvSpPr txBox="1">
            <a:spLocks/>
          </p:cNvSpPr>
          <p:nvPr/>
        </p:nvSpPr>
        <p:spPr bwMode="auto">
          <a:xfrm>
            <a:off x="6326980" y="5225944"/>
            <a:ext cx="2585245" cy="51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95" tIns="41148" rIns="82295" bIns="41148">
            <a:spAutoFit/>
          </a:bodyPr>
          <a:lstStyle>
            <a:lvl1pPr marL="342900" indent="-342900" eaLnBrk="0" hangingPunct="0">
              <a:tabLst>
                <a:tab pos="752475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158750" eaLnBrk="0" hangingPunct="0">
              <a:tabLst>
                <a:tab pos="752475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752475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752475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752475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2475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2475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2475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2475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1" indent="0" eaLnBrk="1" hangingPunct="1">
              <a:spcAft>
                <a:spcPts val="1800"/>
              </a:spcAft>
              <a:buClr>
                <a:srgbClr val="2A2326"/>
              </a:buClr>
              <a:buSzPct val="171000"/>
            </a:pPr>
            <a:r>
              <a:rPr lang="en-US" altLang="ko-KR">
                <a:solidFill>
                  <a:srgbClr val="2A2326"/>
                </a:solidFill>
                <a:latin typeface="맑은 고딕" pitchFamily="50" charset="-127"/>
                <a:ea typeface="맑은 고딕" pitchFamily="50" charset="-127"/>
              </a:rPr>
              <a:t>Curve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25067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4F36EB-8D7A-44E3-968E-169667439106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/>
              <a:t>9</a:t>
            </a:fld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58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보간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1 :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인접화소 </a:t>
            </a:r>
            <a:r>
              <a:rPr lang="ko-KR" altLang="en-US" sz="3200" dirty="0" err="1" smtClean="0">
                <a:latin typeface="맑은 고딕" pitchFamily="50" charset="-127"/>
                <a:ea typeface="맑은 고딕" pitchFamily="50" charset="-127"/>
              </a:rPr>
              <a:t>보간법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(Nearest Neighbor Interpolation)</a:t>
            </a:r>
          </a:p>
        </p:txBody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해당 위치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좌표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에서 가까운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입력영상의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화소값를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이용하여 출력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화소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값을 계산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실제 구현 에서는 반올림하여 주변의 가까운 화소 좌표를 계산함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67589" name="Picture 10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726194"/>
            <a:ext cx="3118531" cy="234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6293222" y="5191595"/>
            <a:ext cx="224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err="1" smtClean="0"/>
              <a:t>화소값을</a:t>
            </a:r>
            <a:r>
              <a:rPr lang="ko-KR" altLang="en-US" sz="1800" dirty="0" smtClean="0"/>
              <a:t> 단순 반복 </a:t>
            </a:r>
            <a:endParaRPr lang="ko-KR" altLang="en-US" sz="1800" dirty="0"/>
          </a:p>
        </p:txBody>
      </p:sp>
      <p:sp>
        <p:nvSpPr>
          <p:cNvPr id="9" name="직사각형 8"/>
          <p:cNvSpPr/>
          <p:nvPr/>
        </p:nvSpPr>
        <p:spPr>
          <a:xfrm>
            <a:off x="1524000" y="5376261"/>
            <a:ext cx="24001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(3.2, 5.6) </a:t>
            </a:r>
            <a:r>
              <a:rPr lang="en-US" altLang="ko-KR" sz="1800" dirty="0" smtClean="0">
                <a:sym typeface="Wingdings" panose="05000000000000000000" pitchFamily="2" charset="2"/>
              </a:rPr>
              <a:t> (3, 6)</a:t>
            </a:r>
            <a:endParaRPr lang="ko-KR" altLang="en-US" sz="1800" dirty="0"/>
          </a:p>
        </p:txBody>
      </p:sp>
      <p:pic>
        <p:nvPicPr>
          <p:cNvPr id="10" name="Picture 103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94976" y="3063640"/>
            <a:ext cx="2844224" cy="176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9061</TotalTime>
  <Words>1420</Words>
  <Application>Microsoft Office PowerPoint</Application>
  <PresentationFormat>화면 슬라이드 쇼(4:3)</PresentationFormat>
  <Paragraphs>471</Paragraphs>
  <Slides>43</Slides>
  <Notes>30</Notes>
  <HiddenSlides>18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굴림</vt:lpstr>
      <vt:lpstr>맑은 고딕</vt:lpstr>
      <vt:lpstr>Tahoma</vt:lpstr>
      <vt:lpstr>Times New Roman</vt:lpstr>
      <vt:lpstr>Wingdings</vt:lpstr>
      <vt:lpstr>Blends</vt:lpstr>
      <vt:lpstr>Equation</vt:lpstr>
      <vt:lpstr>수식</vt:lpstr>
      <vt:lpstr>Geometrical  Image Processing</vt:lpstr>
      <vt:lpstr>CONTENTS</vt:lpstr>
      <vt:lpstr>기하학적인 처리</vt:lpstr>
      <vt:lpstr>좌표의 매핑</vt:lpstr>
      <vt:lpstr>좌표의 매핑</vt:lpstr>
      <vt:lpstr>역방향 매핑</vt:lpstr>
      <vt:lpstr>영상 보간법  (Image Interpolation)-1</vt:lpstr>
      <vt:lpstr>Interpolation</vt:lpstr>
      <vt:lpstr>보간 1 : 인접화소 보간법  (Nearest Neighbor Interpolation)</vt:lpstr>
      <vt:lpstr>보간 1 : 인접화소 보간법  (Nearest Neighbor Interpolation)</vt:lpstr>
      <vt:lpstr>보간 1 : 인접화소 보간법  (Nearest Neighbor Interpolation)</vt:lpstr>
      <vt:lpstr>보간 2: 양선형 보간법  (Bilinear Interpolation)</vt:lpstr>
      <vt:lpstr>양선형 보간</vt:lpstr>
      <vt:lpstr>PowerPoint 프레젠테이션</vt:lpstr>
      <vt:lpstr>PowerPoint 프레젠테이션</vt:lpstr>
      <vt:lpstr>양선형 보간 결과</vt:lpstr>
      <vt:lpstr>PowerPoint 프레젠테이션</vt:lpstr>
      <vt:lpstr>고등 차수 보간법</vt:lpstr>
      <vt:lpstr>Image 확대/축소</vt:lpstr>
      <vt:lpstr>중간 값, 평균 값을 이용한 Image 축소</vt:lpstr>
      <vt:lpstr>PowerPoint 프레젠테이션</vt:lpstr>
      <vt:lpstr>Scaling</vt:lpstr>
      <vt:lpstr>Rotation (2D)</vt:lpstr>
      <vt:lpstr>Rotation (2D)</vt:lpstr>
      <vt:lpstr>Rotation (2D)</vt:lpstr>
      <vt:lpstr>반사(Reflection)</vt:lpstr>
      <vt:lpstr>반사(Reflection)</vt:lpstr>
      <vt:lpstr>PowerPoint 프레젠테이션</vt:lpstr>
      <vt:lpstr>PowerPoint 프레젠테이션</vt:lpstr>
      <vt:lpstr>Homework-No 제출</vt:lpstr>
      <vt:lpstr>어안 렌즈 효과 계산하기</vt:lpstr>
      <vt:lpstr>어안렌즈 효과</vt:lpstr>
      <vt:lpstr>어안렌즈 효과</vt:lpstr>
      <vt:lpstr>  …</vt:lpstr>
      <vt:lpstr>반대로 </vt:lpstr>
      <vt:lpstr>어안렌즈 효과 구현</vt:lpstr>
      <vt:lpstr>어안렌즈 효과 구현(상세-1)</vt:lpstr>
      <vt:lpstr>어안렌즈 효과 구현(상세-2)</vt:lpstr>
      <vt:lpstr>2D intepolation in Matlab</vt:lpstr>
      <vt:lpstr>PowerPoint 프레젠테이션</vt:lpstr>
      <vt:lpstr>PowerPoint 프레젠테이션</vt:lpstr>
      <vt:lpstr>Image Warping</vt:lpstr>
      <vt:lpstr>Image Morphing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(데이터 마이닝)  — Chapter 1 — —개 요—</dc:title>
  <dc:creator>온승엽</dc:creator>
  <cp:lastModifiedBy>온승엽(소프트웨어학과(전임))</cp:lastModifiedBy>
  <cp:revision>932</cp:revision>
  <cp:lastPrinted>2000-06-01T21:00:25Z</cp:lastPrinted>
  <dcterms:created xsi:type="dcterms:W3CDTF">1999-12-01T22:01:55Z</dcterms:created>
  <dcterms:modified xsi:type="dcterms:W3CDTF">2018-04-11T02:37:57Z</dcterms:modified>
</cp:coreProperties>
</file>