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0"/>
  </p:notesMasterIdLst>
  <p:handoutMasterIdLst>
    <p:handoutMasterId r:id="rId51"/>
  </p:handoutMasterIdLst>
  <p:sldIdLst>
    <p:sldId id="330"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31" r:id="rId49"/>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540" y="-9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charset="0"/>
              </a:defRPr>
            </a:lvl1pPr>
          </a:lstStyle>
          <a:p>
            <a:pPr>
              <a:defRPr/>
            </a:pPr>
            <a:fld id="{BBC28454-15B3-45D5-9176-8D524A7F788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cs typeface="ＭＳ Ｐゴシック" charset="-128"/>
              </a:defRPr>
            </a:lvl1pPr>
          </a:lstStyle>
          <a:p>
            <a:pPr>
              <a:defRPr/>
            </a:pPr>
            <a:endParaRPr lang="en-US"/>
          </a:p>
        </p:txBody>
      </p:sp>
      <p:sp>
        <p:nvSpPr>
          <p:cNvPr id="52228" name="Rectangle 4"/>
          <p:cNvSpPr>
            <a:spLocks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charset="0"/>
              </a:defRPr>
            </a:lvl1pPr>
          </a:lstStyle>
          <a:p>
            <a:pPr>
              <a:defRPr/>
            </a:pPr>
            <a:fld id="{EA098A8E-1454-40AB-85F7-3AFE14F6112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EABD29B-391B-45E6-ADBB-1A3B08FFC269}" type="slidenum">
              <a:rPr lang="en-US"/>
              <a:pPr/>
              <a:t>1</a:t>
            </a:fld>
            <a:endParaRPr lang="en-US"/>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Rot="1" noChangeArrowheads="1" noTextEdit="1"/>
          </p:cNvSpPr>
          <p:nvPr>
            <p:ph type="sldImg"/>
          </p:nvPr>
        </p:nvSpPr>
        <p:spPr>
          <a:xfrm>
            <a:off x="1117600" y="696913"/>
            <a:ext cx="4648200" cy="3486150"/>
          </a:xfrm>
          <a:ln/>
        </p:spPr>
      </p:sp>
      <p:sp>
        <p:nvSpPr>
          <p:cNvPr id="6246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Rot="1" noChangeArrowheads="1" noTextEdit="1"/>
          </p:cNvSpPr>
          <p:nvPr>
            <p:ph type="sldImg"/>
          </p:nvPr>
        </p:nvSpPr>
        <p:spPr>
          <a:xfrm>
            <a:off x="1117600" y="696913"/>
            <a:ext cx="4648200" cy="3486150"/>
          </a:xfrm>
          <a:ln/>
        </p:spPr>
      </p:sp>
      <p:sp>
        <p:nvSpPr>
          <p:cNvPr id="6349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Rot="1" noChangeArrowheads="1" noTextEdit="1"/>
          </p:cNvSpPr>
          <p:nvPr>
            <p:ph type="sldImg"/>
          </p:nvPr>
        </p:nvSpPr>
        <p:spPr>
          <a:xfrm>
            <a:off x="1117600" y="696913"/>
            <a:ext cx="4648200" cy="3486150"/>
          </a:xfrm>
          <a:ln/>
        </p:spPr>
      </p:sp>
      <p:sp>
        <p:nvSpPr>
          <p:cNvPr id="6451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Rot="1" noChangeArrowheads="1" noTextEdit="1"/>
          </p:cNvSpPr>
          <p:nvPr>
            <p:ph type="sldImg"/>
          </p:nvPr>
        </p:nvSpPr>
        <p:spPr>
          <a:xfrm>
            <a:off x="1117600" y="696913"/>
            <a:ext cx="4648200" cy="3486150"/>
          </a:xfrm>
          <a:ln/>
        </p:spPr>
      </p:sp>
      <p:sp>
        <p:nvSpPr>
          <p:cNvPr id="6553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Rot="1" noChangeArrowheads="1" noTextEdit="1"/>
          </p:cNvSpPr>
          <p:nvPr>
            <p:ph type="sldImg"/>
          </p:nvPr>
        </p:nvSpPr>
        <p:spPr>
          <a:xfrm>
            <a:off x="1117600" y="696913"/>
            <a:ext cx="4648200" cy="3486150"/>
          </a:xfrm>
          <a:ln/>
        </p:spPr>
      </p:sp>
      <p:sp>
        <p:nvSpPr>
          <p:cNvPr id="6656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Rot="1" noChangeArrowheads="1" noTextEdit="1"/>
          </p:cNvSpPr>
          <p:nvPr>
            <p:ph type="sldImg"/>
          </p:nvPr>
        </p:nvSpPr>
        <p:spPr>
          <a:xfrm>
            <a:off x="1117600" y="696913"/>
            <a:ext cx="4648200" cy="3486150"/>
          </a:xfrm>
          <a:ln/>
        </p:spPr>
      </p:sp>
      <p:sp>
        <p:nvSpPr>
          <p:cNvPr id="675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Rot="1" noChangeArrowheads="1" noTextEdit="1"/>
          </p:cNvSpPr>
          <p:nvPr>
            <p:ph type="sldImg"/>
          </p:nvPr>
        </p:nvSpPr>
        <p:spPr>
          <a:xfrm>
            <a:off x="1117600" y="696913"/>
            <a:ext cx="4648200" cy="3486150"/>
          </a:xfrm>
          <a:ln/>
        </p:spPr>
      </p:sp>
      <p:sp>
        <p:nvSpPr>
          <p:cNvPr id="6861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Rot="1" noChangeArrowheads="1" noTextEdit="1"/>
          </p:cNvSpPr>
          <p:nvPr>
            <p:ph type="sldImg"/>
          </p:nvPr>
        </p:nvSpPr>
        <p:spPr>
          <a:xfrm>
            <a:off x="1117600" y="696913"/>
            <a:ext cx="4648200" cy="3486150"/>
          </a:xfrm>
          <a:ln/>
        </p:spPr>
      </p:sp>
      <p:sp>
        <p:nvSpPr>
          <p:cNvPr id="6963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Rot="1" noChangeArrowheads="1" noTextEdit="1"/>
          </p:cNvSpPr>
          <p:nvPr>
            <p:ph type="sldImg"/>
          </p:nvPr>
        </p:nvSpPr>
        <p:spPr>
          <a:xfrm>
            <a:off x="1117600" y="696913"/>
            <a:ext cx="4648200" cy="3486150"/>
          </a:xfrm>
          <a:ln/>
        </p:spPr>
      </p:sp>
      <p:sp>
        <p:nvSpPr>
          <p:cNvPr id="7065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Rot="1" noChangeArrowheads="1" noTextEdit="1"/>
          </p:cNvSpPr>
          <p:nvPr>
            <p:ph type="sldImg"/>
          </p:nvPr>
        </p:nvSpPr>
        <p:spPr>
          <a:xfrm>
            <a:off x="1117600" y="696913"/>
            <a:ext cx="4648200" cy="3486150"/>
          </a:xfrm>
          <a:ln/>
        </p:spPr>
      </p:sp>
      <p:sp>
        <p:nvSpPr>
          <p:cNvPr id="7168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Rot="1" noChangeArrowheads="1" noTextEdit="1"/>
          </p:cNvSpPr>
          <p:nvPr>
            <p:ph type="sldImg"/>
          </p:nvPr>
        </p:nvSpPr>
        <p:spPr>
          <a:xfrm>
            <a:off x="1117600" y="696913"/>
            <a:ext cx="4648200" cy="3486150"/>
          </a:xfrm>
          <a:ln/>
        </p:spPr>
      </p:sp>
      <p:sp>
        <p:nvSpPr>
          <p:cNvPr id="5427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Rot="1" noChangeArrowheads="1" noTextEdit="1"/>
          </p:cNvSpPr>
          <p:nvPr>
            <p:ph type="sldImg"/>
          </p:nvPr>
        </p:nvSpPr>
        <p:spPr>
          <a:xfrm>
            <a:off x="1117600" y="696913"/>
            <a:ext cx="4648200" cy="3486150"/>
          </a:xfrm>
          <a:ln/>
        </p:spPr>
      </p:sp>
      <p:sp>
        <p:nvSpPr>
          <p:cNvPr id="7270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Rot="1" noChangeArrowheads="1" noTextEdit="1"/>
          </p:cNvSpPr>
          <p:nvPr>
            <p:ph type="sldImg"/>
          </p:nvPr>
        </p:nvSpPr>
        <p:spPr>
          <a:xfrm>
            <a:off x="1117600" y="696913"/>
            <a:ext cx="4648200" cy="3486150"/>
          </a:xfrm>
          <a:ln/>
        </p:spPr>
      </p:sp>
      <p:sp>
        <p:nvSpPr>
          <p:cNvPr id="7373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Rot="1" noChangeArrowheads="1" noTextEdit="1"/>
          </p:cNvSpPr>
          <p:nvPr>
            <p:ph type="sldImg"/>
          </p:nvPr>
        </p:nvSpPr>
        <p:spPr>
          <a:xfrm>
            <a:off x="1117600" y="696913"/>
            <a:ext cx="4648200" cy="3486150"/>
          </a:xfrm>
          <a:ln/>
        </p:spPr>
      </p:sp>
      <p:sp>
        <p:nvSpPr>
          <p:cNvPr id="7475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Rot="1" noChangeArrowheads="1" noTextEdit="1"/>
          </p:cNvSpPr>
          <p:nvPr>
            <p:ph type="sldImg"/>
          </p:nvPr>
        </p:nvSpPr>
        <p:spPr>
          <a:xfrm>
            <a:off x="1117600" y="696913"/>
            <a:ext cx="4648200" cy="3486150"/>
          </a:xfrm>
          <a:ln/>
        </p:spPr>
      </p:sp>
      <p:sp>
        <p:nvSpPr>
          <p:cNvPr id="7577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Rot="1" noChangeArrowheads="1" noTextEdit="1"/>
          </p:cNvSpPr>
          <p:nvPr>
            <p:ph type="sldImg"/>
          </p:nvPr>
        </p:nvSpPr>
        <p:spPr>
          <a:xfrm>
            <a:off x="1117600" y="696913"/>
            <a:ext cx="4648200" cy="3486150"/>
          </a:xfrm>
          <a:ln/>
        </p:spPr>
      </p:sp>
      <p:sp>
        <p:nvSpPr>
          <p:cNvPr id="7680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Rot="1" noChangeArrowheads="1" noTextEdit="1"/>
          </p:cNvSpPr>
          <p:nvPr>
            <p:ph type="sldImg"/>
          </p:nvPr>
        </p:nvSpPr>
        <p:spPr>
          <a:xfrm>
            <a:off x="1117600" y="696913"/>
            <a:ext cx="4648200" cy="3486150"/>
          </a:xfrm>
          <a:ln/>
        </p:spPr>
      </p:sp>
      <p:sp>
        <p:nvSpPr>
          <p:cNvPr id="7782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Rot="1" noChangeArrowheads="1" noTextEdit="1"/>
          </p:cNvSpPr>
          <p:nvPr>
            <p:ph type="sldImg"/>
          </p:nvPr>
        </p:nvSpPr>
        <p:spPr>
          <a:xfrm>
            <a:off x="1117600" y="696913"/>
            <a:ext cx="4648200" cy="3486150"/>
          </a:xfrm>
          <a:ln/>
        </p:spPr>
      </p:sp>
      <p:sp>
        <p:nvSpPr>
          <p:cNvPr id="7885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Rot="1" noChangeArrowheads="1" noTextEdit="1"/>
          </p:cNvSpPr>
          <p:nvPr>
            <p:ph type="sldImg"/>
          </p:nvPr>
        </p:nvSpPr>
        <p:spPr>
          <a:xfrm>
            <a:off x="1117600" y="696913"/>
            <a:ext cx="4648200" cy="3486150"/>
          </a:xfrm>
          <a:ln/>
        </p:spPr>
      </p:sp>
      <p:sp>
        <p:nvSpPr>
          <p:cNvPr id="7987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Rot="1" noChangeArrowheads="1" noTextEdit="1"/>
          </p:cNvSpPr>
          <p:nvPr>
            <p:ph type="sldImg"/>
          </p:nvPr>
        </p:nvSpPr>
        <p:spPr>
          <a:xfrm>
            <a:off x="1117600" y="696913"/>
            <a:ext cx="4648200" cy="3486150"/>
          </a:xfrm>
          <a:ln/>
        </p:spPr>
      </p:sp>
      <p:sp>
        <p:nvSpPr>
          <p:cNvPr id="8089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Rot="1" noChangeArrowheads="1" noTextEdit="1"/>
          </p:cNvSpPr>
          <p:nvPr>
            <p:ph type="sldImg"/>
          </p:nvPr>
        </p:nvSpPr>
        <p:spPr>
          <a:xfrm>
            <a:off x="1117600" y="696913"/>
            <a:ext cx="4648200" cy="3486150"/>
          </a:xfrm>
          <a:ln/>
        </p:spPr>
      </p:sp>
      <p:sp>
        <p:nvSpPr>
          <p:cNvPr id="8192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Rot="1" noChangeArrowheads="1" noTextEdit="1"/>
          </p:cNvSpPr>
          <p:nvPr>
            <p:ph type="sldImg"/>
          </p:nvPr>
        </p:nvSpPr>
        <p:spPr>
          <a:xfrm>
            <a:off x="1117600" y="696913"/>
            <a:ext cx="4648200" cy="3486150"/>
          </a:xfrm>
          <a:ln/>
        </p:spPr>
      </p:sp>
      <p:sp>
        <p:nvSpPr>
          <p:cNvPr id="5529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Rot="1" noChangeArrowheads="1" noTextEdit="1"/>
          </p:cNvSpPr>
          <p:nvPr>
            <p:ph type="sldImg"/>
          </p:nvPr>
        </p:nvSpPr>
        <p:spPr>
          <a:xfrm>
            <a:off x="1117600" y="696913"/>
            <a:ext cx="4648200" cy="3486150"/>
          </a:xfrm>
          <a:ln/>
        </p:spPr>
      </p:sp>
      <p:sp>
        <p:nvSpPr>
          <p:cNvPr id="8294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Rot="1" noChangeArrowheads="1" noTextEdit="1"/>
          </p:cNvSpPr>
          <p:nvPr>
            <p:ph type="sldImg"/>
          </p:nvPr>
        </p:nvSpPr>
        <p:spPr>
          <a:xfrm>
            <a:off x="1117600" y="696913"/>
            <a:ext cx="4648200" cy="3486150"/>
          </a:xfrm>
          <a:ln/>
        </p:spPr>
      </p:sp>
      <p:sp>
        <p:nvSpPr>
          <p:cNvPr id="8397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Rot="1" noChangeArrowheads="1" noTextEdit="1"/>
          </p:cNvSpPr>
          <p:nvPr>
            <p:ph type="sldImg"/>
          </p:nvPr>
        </p:nvSpPr>
        <p:spPr>
          <a:xfrm>
            <a:off x="1117600" y="696913"/>
            <a:ext cx="4648200" cy="3486150"/>
          </a:xfrm>
          <a:ln/>
        </p:spPr>
      </p:sp>
      <p:sp>
        <p:nvSpPr>
          <p:cNvPr id="849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Rot="1" noChangeArrowheads="1" noTextEdit="1"/>
          </p:cNvSpPr>
          <p:nvPr>
            <p:ph type="sldImg"/>
          </p:nvPr>
        </p:nvSpPr>
        <p:spPr>
          <a:xfrm>
            <a:off x="1117600" y="696913"/>
            <a:ext cx="4648200" cy="3486150"/>
          </a:xfrm>
          <a:ln/>
        </p:spPr>
      </p:sp>
      <p:sp>
        <p:nvSpPr>
          <p:cNvPr id="8601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Rot="1" noChangeArrowheads="1" noTextEdit="1"/>
          </p:cNvSpPr>
          <p:nvPr>
            <p:ph type="sldImg"/>
          </p:nvPr>
        </p:nvSpPr>
        <p:spPr>
          <a:xfrm>
            <a:off x="1117600" y="696913"/>
            <a:ext cx="4648200" cy="3486150"/>
          </a:xfrm>
          <a:ln/>
        </p:spPr>
      </p:sp>
      <p:sp>
        <p:nvSpPr>
          <p:cNvPr id="8704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Rot="1" noChangeArrowheads="1" noTextEdit="1"/>
          </p:cNvSpPr>
          <p:nvPr>
            <p:ph type="sldImg"/>
          </p:nvPr>
        </p:nvSpPr>
        <p:spPr>
          <a:xfrm>
            <a:off x="1117600" y="696913"/>
            <a:ext cx="4648200" cy="3486150"/>
          </a:xfrm>
          <a:ln/>
        </p:spPr>
      </p:sp>
      <p:sp>
        <p:nvSpPr>
          <p:cNvPr id="8806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Rot="1" noChangeArrowheads="1" noTextEdit="1"/>
          </p:cNvSpPr>
          <p:nvPr>
            <p:ph type="sldImg"/>
          </p:nvPr>
        </p:nvSpPr>
        <p:spPr>
          <a:xfrm>
            <a:off x="1117600" y="696913"/>
            <a:ext cx="4648200" cy="3486150"/>
          </a:xfrm>
          <a:ln/>
        </p:spPr>
      </p:sp>
      <p:sp>
        <p:nvSpPr>
          <p:cNvPr id="8909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Rot="1" noChangeArrowheads="1" noTextEdit="1"/>
          </p:cNvSpPr>
          <p:nvPr>
            <p:ph type="sldImg"/>
          </p:nvPr>
        </p:nvSpPr>
        <p:spPr>
          <a:xfrm>
            <a:off x="1117600" y="696913"/>
            <a:ext cx="4648200" cy="3486150"/>
          </a:xfrm>
          <a:ln/>
        </p:spPr>
      </p:sp>
      <p:sp>
        <p:nvSpPr>
          <p:cNvPr id="9011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Rot="1" noChangeArrowheads="1" noTextEdit="1"/>
          </p:cNvSpPr>
          <p:nvPr>
            <p:ph type="sldImg"/>
          </p:nvPr>
        </p:nvSpPr>
        <p:spPr>
          <a:xfrm>
            <a:off x="1117600" y="696913"/>
            <a:ext cx="4648200" cy="3486150"/>
          </a:xfrm>
          <a:ln/>
        </p:spPr>
      </p:sp>
      <p:sp>
        <p:nvSpPr>
          <p:cNvPr id="9113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Rot="1" noChangeArrowheads="1" noTextEdit="1"/>
          </p:cNvSpPr>
          <p:nvPr>
            <p:ph type="sldImg"/>
          </p:nvPr>
        </p:nvSpPr>
        <p:spPr>
          <a:xfrm>
            <a:off x="1117600" y="696913"/>
            <a:ext cx="4648200" cy="3486150"/>
          </a:xfrm>
          <a:ln/>
        </p:spPr>
      </p:sp>
      <p:sp>
        <p:nvSpPr>
          <p:cNvPr id="9216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Rot="1" noChangeArrowheads="1" noTextEdit="1"/>
          </p:cNvSpPr>
          <p:nvPr>
            <p:ph type="sldImg"/>
          </p:nvPr>
        </p:nvSpPr>
        <p:spPr>
          <a:xfrm>
            <a:off x="1117600" y="696913"/>
            <a:ext cx="4648200" cy="3486150"/>
          </a:xfrm>
          <a:ln/>
        </p:spPr>
      </p:sp>
      <p:sp>
        <p:nvSpPr>
          <p:cNvPr id="5632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Rot="1" noChangeArrowheads="1" noTextEdit="1"/>
          </p:cNvSpPr>
          <p:nvPr>
            <p:ph type="sldImg"/>
          </p:nvPr>
        </p:nvSpPr>
        <p:spPr>
          <a:xfrm>
            <a:off x="1117600" y="696913"/>
            <a:ext cx="4648200" cy="3486150"/>
          </a:xfrm>
          <a:ln/>
        </p:spPr>
      </p:sp>
      <p:sp>
        <p:nvSpPr>
          <p:cNvPr id="931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Rot="1" noChangeArrowheads="1" noTextEdit="1"/>
          </p:cNvSpPr>
          <p:nvPr>
            <p:ph type="sldImg"/>
          </p:nvPr>
        </p:nvSpPr>
        <p:spPr>
          <a:xfrm>
            <a:off x="1117600" y="696913"/>
            <a:ext cx="4648200" cy="3486150"/>
          </a:xfrm>
          <a:ln/>
        </p:spPr>
      </p:sp>
      <p:sp>
        <p:nvSpPr>
          <p:cNvPr id="9421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Rot="1" noChangeArrowheads="1" noTextEdit="1"/>
          </p:cNvSpPr>
          <p:nvPr>
            <p:ph type="sldImg"/>
          </p:nvPr>
        </p:nvSpPr>
        <p:spPr>
          <a:xfrm>
            <a:off x="1117600" y="696913"/>
            <a:ext cx="4648200" cy="3486150"/>
          </a:xfrm>
          <a:ln/>
        </p:spPr>
      </p:sp>
      <p:sp>
        <p:nvSpPr>
          <p:cNvPr id="9523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Rot="1" noChangeArrowheads="1" noTextEdit="1"/>
          </p:cNvSpPr>
          <p:nvPr>
            <p:ph type="sldImg"/>
          </p:nvPr>
        </p:nvSpPr>
        <p:spPr>
          <a:xfrm>
            <a:off x="1117600" y="696913"/>
            <a:ext cx="4648200" cy="3486150"/>
          </a:xfrm>
          <a:ln/>
        </p:spPr>
      </p:sp>
      <p:sp>
        <p:nvSpPr>
          <p:cNvPr id="9625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EEA3723-0CC4-4DD4-87C9-E8CB42EEB60C}" type="slidenum">
              <a:rPr lang="en-US"/>
              <a:pPr/>
              <a:t>48</a:t>
            </a:fld>
            <a:endParaRPr lang="en-US"/>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Rot="1" noChangeArrowheads="1" noTextEdit="1"/>
          </p:cNvSpPr>
          <p:nvPr>
            <p:ph type="sldImg"/>
          </p:nvPr>
        </p:nvSpPr>
        <p:spPr>
          <a:xfrm>
            <a:off x="1117600" y="696913"/>
            <a:ext cx="4648200" cy="3486150"/>
          </a:xfrm>
          <a:ln/>
        </p:spPr>
      </p:sp>
      <p:sp>
        <p:nvSpPr>
          <p:cNvPr id="5734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Rot="1" noChangeArrowheads="1" noTextEdit="1"/>
          </p:cNvSpPr>
          <p:nvPr>
            <p:ph type="sldImg"/>
          </p:nvPr>
        </p:nvSpPr>
        <p:spPr>
          <a:xfrm>
            <a:off x="1117600" y="696913"/>
            <a:ext cx="4648200" cy="3486150"/>
          </a:xfrm>
          <a:ln/>
        </p:spPr>
      </p:sp>
      <p:sp>
        <p:nvSpPr>
          <p:cNvPr id="5837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Rot="1" noChangeArrowheads="1" noTextEdit="1"/>
          </p:cNvSpPr>
          <p:nvPr>
            <p:ph type="sldImg"/>
          </p:nvPr>
        </p:nvSpPr>
        <p:spPr>
          <a:xfrm>
            <a:off x="1117600" y="696913"/>
            <a:ext cx="4648200" cy="3486150"/>
          </a:xfrm>
          <a:ln/>
        </p:spPr>
      </p:sp>
      <p:sp>
        <p:nvSpPr>
          <p:cNvPr id="593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Rot="1" noChangeArrowheads="1" noTextEdit="1"/>
          </p:cNvSpPr>
          <p:nvPr>
            <p:ph type="sldImg"/>
          </p:nvPr>
        </p:nvSpPr>
        <p:spPr>
          <a:xfrm>
            <a:off x="1117600" y="696913"/>
            <a:ext cx="4648200" cy="3486150"/>
          </a:xfrm>
          <a:ln/>
        </p:spPr>
      </p:sp>
      <p:sp>
        <p:nvSpPr>
          <p:cNvPr id="6041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Rot="1" noChangeArrowheads="1" noTextEdit="1"/>
          </p:cNvSpPr>
          <p:nvPr>
            <p:ph type="sldImg"/>
          </p:nvPr>
        </p:nvSpPr>
        <p:spPr>
          <a:xfrm>
            <a:off x="1117600" y="696913"/>
            <a:ext cx="4648200" cy="3486150"/>
          </a:xfrm>
          <a:ln/>
        </p:spPr>
      </p:sp>
      <p:sp>
        <p:nvSpPr>
          <p:cNvPr id="6144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charset="0"/>
              </a:rPr>
              <a:t>Silberschatz, Galvin and Gagne ©2009</a:t>
            </a:r>
          </a:p>
        </p:txBody>
      </p:sp>
      <p:sp>
        <p:nvSpPr>
          <p:cNvPr id="8" name="Text Box 8"/>
          <p:cNvSpPr txBox="1">
            <a:spLocks noChangeArrowheads="1"/>
          </p:cNvSpPr>
          <p:nvPr/>
        </p:nvSpPr>
        <p:spPr bwMode="auto">
          <a:xfrm>
            <a:off x="26988" y="6613525"/>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charset="0"/>
              </a:rPr>
              <a:t>Operating System Concepts – 8</a:t>
            </a:r>
            <a:r>
              <a:rPr lang="en-US" sz="1000" b="1" baseline="30000">
                <a:solidFill>
                  <a:srgbClr val="336699"/>
                </a:solidFill>
                <a:latin typeface="Helvetica" charset="0"/>
              </a:rPr>
              <a:t>th</a:t>
            </a:r>
            <a:r>
              <a:rPr lang="en-US" sz="10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cs typeface="ＭＳ Ｐゴシック" charset="-128"/>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1557"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58"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ea typeface="+mn-ea"/>
            </a:endParaRPr>
          </a:p>
        </p:txBody>
      </p:sp>
      <p:sp>
        <p:nvSpPr>
          <p:cNvPr id="151559"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60"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6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charset="0"/>
              </a:rPr>
              <a:t>1.</a:t>
            </a:r>
            <a:fld id="{82363F3A-BBFD-45FB-BAB4-0C53BA887CA1}" type="slidenum">
              <a:rPr lang="en-US" sz="1000" b="1">
                <a:solidFill>
                  <a:srgbClr val="006699"/>
                </a:solidFill>
                <a:latin typeface="Helvetica" charset="0"/>
              </a:rPr>
              <a:pPr algn="ctr">
                <a:spcBef>
                  <a:spcPct val="50000"/>
                </a:spcBef>
                <a:defRPr/>
              </a:pPr>
              <a:t>‹#›</a:t>
            </a:fld>
            <a:endParaRPr lang="en-US" sz="1000" b="1">
              <a:solidFill>
                <a:srgbClr val="006699"/>
              </a:solidFill>
              <a:latin typeface="Helvetica" charset="0"/>
            </a:endParaRPr>
          </a:p>
        </p:txBody>
      </p:sp>
      <p:sp>
        <p:nvSpPr>
          <p:cNvPr id="151562"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charset="0"/>
              </a:rPr>
              <a:t>Silberschatz, Galvin and Gagne ©2009</a:t>
            </a:r>
          </a:p>
        </p:txBody>
      </p:sp>
      <p:sp>
        <p:nvSpPr>
          <p:cNvPr id="151563" name="Text Box 11"/>
          <p:cNvSpPr txBox="1">
            <a:spLocks noChangeArrowheads="1"/>
          </p:cNvSpPr>
          <p:nvPr/>
        </p:nvSpPr>
        <p:spPr bwMode="auto">
          <a:xfrm>
            <a:off x="185738" y="6621463"/>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charset="0"/>
              </a:rPr>
              <a:t>Operating System Concepts – 8</a:t>
            </a:r>
            <a:r>
              <a:rPr lang="en-US" sz="1000" b="1" baseline="30000">
                <a:solidFill>
                  <a:srgbClr val="006699"/>
                </a:solidFill>
                <a:latin typeface="Helvetica" charset="0"/>
              </a:rPr>
              <a:t>th</a:t>
            </a:r>
            <a:r>
              <a:rPr lang="en-US" sz="10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71475" y="1900238"/>
            <a:ext cx="8458200" cy="1143000"/>
          </a:xfrm>
          <a:noFill/>
        </p:spPr>
        <p:txBody>
          <a:bodyPr/>
          <a:lstStyle/>
          <a:p>
            <a:pPr eaLnBrk="1" hangingPunct="1"/>
            <a:r>
              <a:rPr lang="en-US" smtClean="0"/>
              <a:t>Chapter 1:  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smtClean="0"/>
              <a:t>Computer Startup</a:t>
            </a:r>
          </a:p>
        </p:txBody>
      </p:sp>
      <p:sp>
        <p:nvSpPr>
          <p:cNvPr id="12291" name="Rectangle 3"/>
          <p:cNvSpPr>
            <a:spLocks noGrp="1" noChangeArrowheads="1"/>
          </p:cNvSpPr>
          <p:nvPr>
            <p:ph type="body" idx="4294967295"/>
          </p:nvPr>
        </p:nvSpPr>
        <p:spPr/>
        <p:txBody>
          <a:bodyPr/>
          <a:lstStyle/>
          <a:p>
            <a:r>
              <a:rPr lang="en-US" b="1" smtClean="0">
                <a:solidFill>
                  <a:srgbClr val="3366FF"/>
                </a:solidFill>
              </a:rPr>
              <a:t>bootstrap program</a:t>
            </a:r>
            <a:r>
              <a:rPr lang="en-US" smtClean="0">
                <a:solidFill>
                  <a:srgbClr val="3366FF"/>
                </a:solidFill>
              </a:rPr>
              <a:t> </a:t>
            </a:r>
            <a:r>
              <a:rPr lang="en-US" smtClean="0"/>
              <a:t>is loaded at power-up or reboot</a:t>
            </a:r>
          </a:p>
          <a:p>
            <a:pPr lvl="1"/>
            <a:r>
              <a:rPr lang="en-US" smtClean="0"/>
              <a:t>Typically stored in ROM or EPROM, generally known as </a:t>
            </a:r>
            <a:r>
              <a:rPr lang="en-US" b="1" smtClean="0">
                <a:solidFill>
                  <a:srgbClr val="3366FF"/>
                </a:solidFill>
              </a:rPr>
              <a:t>firmware</a:t>
            </a:r>
          </a:p>
          <a:p>
            <a:pPr lvl="1"/>
            <a:r>
              <a:rPr lang="en-US" smtClean="0"/>
              <a:t>Initializes all aspects of system</a:t>
            </a:r>
          </a:p>
          <a:p>
            <a:pPr lvl="1"/>
            <a:r>
              <a:rPr lang="en-US" smtClean="0"/>
              <a:t>Loads operating system kernel and starts execution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smtClean="0"/>
              <a:t>Computer System Organization</a:t>
            </a:r>
          </a:p>
        </p:txBody>
      </p:sp>
      <p:sp>
        <p:nvSpPr>
          <p:cNvPr id="13315" name="Rectangle 3"/>
          <p:cNvSpPr>
            <a:spLocks noGrp="1" noChangeArrowheads="1"/>
          </p:cNvSpPr>
          <p:nvPr>
            <p:ph type="body" idx="4294967295"/>
          </p:nvPr>
        </p:nvSpPr>
        <p:spPr>
          <a:xfrm>
            <a:off x="815975" y="1233488"/>
            <a:ext cx="7597775" cy="4530725"/>
          </a:xfrm>
        </p:spPr>
        <p:txBody>
          <a:bodyPr/>
          <a:lstStyle/>
          <a:p>
            <a:r>
              <a:rPr lang="en-US" smtClean="0"/>
              <a:t>Computer-system operation</a:t>
            </a:r>
          </a:p>
          <a:p>
            <a:pPr lvl="1"/>
            <a:r>
              <a:rPr lang="en-US" smtClean="0"/>
              <a:t>One or more CPUs, device controllers connect through common bus providing access to shared memory</a:t>
            </a:r>
          </a:p>
          <a:p>
            <a:pPr lvl="1"/>
            <a:r>
              <a:rPr lang="en-US" smtClean="0"/>
              <a:t>Concurrent execution of CPUs and devices competing for memory cycles</a:t>
            </a:r>
          </a:p>
          <a:p>
            <a:pPr lvl="1"/>
            <a:endParaRPr lang="en-US" smtClean="0"/>
          </a:p>
        </p:txBody>
      </p:sp>
      <p:pic>
        <p:nvPicPr>
          <p:cNvPr id="13316" name="Picture 5"/>
          <p:cNvPicPr>
            <a:picLocks noChangeAspect="1" noChangeArrowheads="1"/>
          </p:cNvPicPr>
          <p:nvPr/>
        </p:nvPicPr>
        <p:blipFill>
          <a:blip r:embed="rId3"/>
          <a:srcRect/>
          <a:stretch>
            <a:fillRect/>
          </a:stretch>
        </p:blipFill>
        <p:spPr bwMode="auto">
          <a:xfrm>
            <a:off x="1187450" y="2881313"/>
            <a:ext cx="6737350" cy="332898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smtClean="0"/>
              <a:t>Computer-System Operation</a:t>
            </a:r>
          </a:p>
        </p:txBody>
      </p:sp>
      <p:sp>
        <p:nvSpPr>
          <p:cNvPr id="14339" name="Rectangle 3"/>
          <p:cNvSpPr>
            <a:spLocks noGrp="1" noChangeArrowheads="1"/>
          </p:cNvSpPr>
          <p:nvPr>
            <p:ph type="body" idx="4294967295"/>
          </p:nvPr>
        </p:nvSpPr>
        <p:spPr>
          <a:xfrm>
            <a:off x="806450" y="1233488"/>
            <a:ext cx="7743825" cy="4530725"/>
          </a:xfrm>
        </p:spPr>
        <p:txBody>
          <a:bodyPr/>
          <a:lstStyle/>
          <a:p>
            <a:r>
              <a:rPr lang="en-US" smtClean="0"/>
              <a:t>I/O devices and the CPU can execute concurrently</a:t>
            </a:r>
          </a:p>
          <a:p>
            <a:endParaRPr lang="en-US" sz="800" smtClean="0"/>
          </a:p>
          <a:p>
            <a:r>
              <a:rPr lang="en-US" smtClean="0"/>
              <a:t>Each device controller is in charge of a particular device type</a:t>
            </a:r>
          </a:p>
          <a:p>
            <a:endParaRPr lang="en-US" sz="800" smtClean="0"/>
          </a:p>
          <a:p>
            <a:r>
              <a:rPr lang="en-US" smtClean="0"/>
              <a:t>Each device controller has a local buffer</a:t>
            </a:r>
          </a:p>
          <a:p>
            <a:endParaRPr lang="en-US" sz="800" smtClean="0"/>
          </a:p>
          <a:p>
            <a:r>
              <a:rPr lang="en-US" smtClean="0"/>
              <a:t>CPU moves data from/to main memory to/from local buffers</a:t>
            </a:r>
          </a:p>
          <a:p>
            <a:endParaRPr lang="en-US" sz="800" smtClean="0"/>
          </a:p>
          <a:p>
            <a:r>
              <a:rPr lang="en-US" smtClean="0"/>
              <a:t>I/O is from the device to local buffer of controller</a:t>
            </a:r>
          </a:p>
          <a:p>
            <a:endParaRPr lang="en-US" sz="800" smtClean="0"/>
          </a:p>
          <a:p>
            <a:r>
              <a:rPr lang="en-US" smtClean="0"/>
              <a:t>Device controller informs CPU that it has finished its operation by causing an </a:t>
            </a:r>
            <a:r>
              <a:rPr lang="en-US" smtClean="0">
                <a:solidFill>
                  <a:srgbClr val="0000FF"/>
                </a:solidFill>
              </a:rPr>
              <a:t>interrupt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smtClean="0"/>
              <a:t>Common Functions of Interrupts</a:t>
            </a:r>
          </a:p>
        </p:txBody>
      </p:sp>
      <p:sp>
        <p:nvSpPr>
          <p:cNvPr id="15363" name="Rectangle 3"/>
          <p:cNvSpPr>
            <a:spLocks noGrp="1" noChangeArrowheads="1"/>
          </p:cNvSpPr>
          <p:nvPr>
            <p:ph type="body" idx="4294967295"/>
          </p:nvPr>
        </p:nvSpPr>
        <p:spPr>
          <a:xfrm>
            <a:off x="806450" y="1233488"/>
            <a:ext cx="7577138" cy="4530725"/>
          </a:xfrm>
        </p:spPr>
        <p:txBody>
          <a:bodyPr/>
          <a:lstStyle/>
          <a:p>
            <a:r>
              <a:rPr lang="en-US" smtClean="0"/>
              <a:t>Interrupt transfers control to the interrupt service routine generally, through the </a:t>
            </a:r>
            <a:r>
              <a:rPr lang="en-US" b="1" smtClean="0">
                <a:solidFill>
                  <a:srgbClr val="3366FF"/>
                </a:solidFill>
              </a:rPr>
              <a:t>interrupt</a:t>
            </a:r>
            <a:r>
              <a:rPr lang="en-US" i="1" smtClean="0"/>
              <a:t> </a:t>
            </a:r>
            <a:r>
              <a:rPr lang="en-US" b="1" smtClean="0">
                <a:solidFill>
                  <a:srgbClr val="3366FF"/>
                </a:solidFill>
              </a:rPr>
              <a:t>vector</a:t>
            </a:r>
            <a:r>
              <a:rPr lang="en-US" smtClean="0"/>
              <a:t>, which contains the addresses of all the service routines</a:t>
            </a:r>
          </a:p>
          <a:p>
            <a:endParaRPr lang="en-US" sz="800" smtClean="0"/>
          </a:p>
          <a:p>
            <a:r>
              <a:rPr lang="en-US" smtClean="0"/>
              <a:t>Interrupt architecture must save the address of the interrupted instruction</a:t>
            </a:r>
          </a:p>
          <a:p>
            <a:endParaRPr lang="en-US" sz="800" smtClean="0"/>
          </a:p>
          <a:p>
            <a:r>
              <a:rPr lang="en-US" smtClean="0"/>
              <a:t>Incoming interrupts are </a:t>
            </a:r>
            <a:r>
              <a:rPr lang="en-US" i="1" smtClean="0"/>
              <a:t>disabled</a:t>
            </a:r>
            <a:r>
              <a:rPr lang="en-US" smtClean="0"/>
              <a:t> while another interrupt is being processed to prevent a </a:t>
            </a:r>
            <a:r>
              <a:rPr lang="en-US" i="1" smtClean="0"/>
              <a:t>lost interrupt</a:t>
            </a:r>
          </a:p>
          <a:p>
            <a:endParaRPr lang="en-US" sz="800" i="1" smtClean="0"/>
          </a:p>
          <a:p>
            <a:r>
              <a:rPr lang="en-US" smtClean="0"/>
              <a:t>A </a:t>
            </a:r>
            <a:r>
              <a:rPr lang="en-US" i="1" smtClean="0"/>
              <a:t>trap</a:t>
            </a:r>
            <a:r>
              <a:rPr lang="en-US" smtClean="0"/>
              <a:t> is a software-generated interrupt caused either by an error or a user request</a:t>
            </a:r>
          </a:p>
          <a:p>
            <a:endParaRPr lang="en-US" sz="800" smtClean="0"/>
          </a:p>
          <a:p>
            <a:r>
              <a:rPr lang="en-US" smtClean="0"/>
              <a:t>An operating system is </a:t>
            </a:r>
            <a:r>
              <a:rPr lang="en-US" b="1" smtClean="0">
                <a:solidFill>
                  <a:srgbClr val="3366FF"/>
                </a:solidFill>
              </a:rPr>
              <a:t>interrupt driven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063625" y="0"/>
            <a:ext cx="7772400" cy="844550"/>
          </a:xfrm>
        </p:spPr>
        <p:txBody>
          <a:bodyPr/>
          <a:lstStyle/>
          <a:p>
            <a:pPr eaLnBrk="1" hangingPunct="1"/>
            <a:r>
              <a:rPr lang="en-US" smtClean="0"/>
              <a:t>Interrupt Handling</a:t>
            </a:r>
          </a:p>
        </p:txBody>
      </p:sp>
      <p:sp>
        <p:nvSpPr>
          <p:cNvPr id="16387" name="Rectangle 3"/>
          <p:cNvSpPr>
            <a:spLocks noGrp="1" noChangeArrowheads="1"/>
          </p:cNvSpPr>
          <p:nvPr>
            <p:ph type="body" idx="4294967295"/>
          </p:nvPr>
        </p:nvSpPr>
        <p:spPr>
          <a:xfrm>
            <a:off x="806450" y="1233488"/>
            <a:ext cx="7685088" cy="4530725"/>
          </a:xfrm>
        </p:spPr>
        <p:txBody>
          <a:bodyPr/>
          <a:lstStyle/>
          <a:p>
            <a:r>
              <a:rPr lang="en-US" smtClean="0"/>
              <a:t>The operating system preserves the state of the CPU by storing registers and the program counter</a:t>
            </a:r>
          </a:p>
          <a:p>
            <a:endParaRPr lang="en-US" smtClean="0"/>
          </a:p>
          <a:p>
            <a:r>
              <a:rPr lang="en-US" smtClean="0"/>
              <a:t>Determines which type of interrupt has occurred:</a:t>
            </a:r>
          </a:p>
          <a:p>
            <a:pPr lvl="1"/>
            <a:r>
              <a:rPr lang="en-US" b="1" smtClean="0">
                <a:solidFill>
                  <a:srgbClr val="3366FF"/>
                </a:solidFill>
              </a:rPr>
              <a:t>polling</a:t>
            </a:r>
          </a:p>
          <a:p>
            <a:pPr lvl="1"/>
            <a:r>
              <a:rPr lang="en-US" b="1" smtClean="0">
                <a:solidFill>
                  <a:srgbClr val="3366FF"/>
                </a:solidFill>
              </a:rPr>
              <a:t>vectored</a:t>
            </a:r>
            <a:r>
              <a:rPr lang="en-US" smtClean="0"/>
              <a:t> interrupt system</a:t>
            </a:r>
          </a:p>
          <a:p>
            <a:pPr lvl="1"/>
            <a:endParaRPr lang="en-US" smtClean="0"/>
          </a:p>
          <a:p>
            <a:r>
              <a:rPr lang="en-US" smtClean="0"/>
              <a:t>Separate segments of code determine what action should be taken for each type of interrupt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en-US" smtClean="0"/>
              <a:t>Interrupt Timeline</a:t>
            </a:r>
          </a:p>
        </p:txBody>
      </p:sp>
      <p:pic>
        <p:nvPicPr>
          <p:cNvPr id="17411" name="Picture 4"/>
          <p:cNvPicPr>
            <a:picLocks noChangeAspect="1" noChangeArrowheads="1"/>
          </p:cNvPicPr>
          <p:nvPr/>
        </p:nvPicPr>
        <p:blipFill>
          <a:blip r:embed="rId3"/>
          <a:srcRect/>
          <a:stretch>
            <a:fillRect/>
          </a:stretch>
        </p:blipFill>
        <p:spPr bwMode="auto">
          <a:xfrm>
            <a:off x="1063625" y="1717675"/>
            <a:ext cx="7138988" cy="34877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smtClean="0"/>
              <a:t>I/O Structure</a:t>
            </a:r>
          </a:p>
        </p:txBody>
      </p:sp>
      <p:sp>
        <p:nvSpPr>
          <p:cNvPr id="18435" name="Rectangle 3"/>
          <p:cNvSpPr>
            <a:spLocks noGrp="1" noChangeArrowheads="1"/>
          </p:cNvSpPr>
          <p:nvPr>
            <p:ph type="body" idx="4294967295"/>
          </p:nvPr>
        </p:nvSpPr>
        <p:spPr>
          <a:xfrm>
            <a:off x="1020763" y="1244600"/>
            <a:ext cx="7496175" cy="4114800"/>
          </a:xfrm>
        </p:spPr>
        <p:txBody>
          <a:bodyPr/>
          <a:lstStyle/>
          <a:p>
            <a:pPr>
              <a:lnSpc>
                <a:spcPct val="90000"/>
              </a:lnSpc>
            </a:pPr>
            <a:r>
              <a:rPr lang="en-US" smtClean="0"/>
              <a:t>After I/O starts, control returns to user program only upon I/O completion</a:t>
            </a:r>
          </a:p>
          <a:p>
            <a:pPr lvl="1">
              <a:lnSpc>
                <a:spcPct val="90000"/>
              </a:lnSpc>
            </a:pPr>
            <a:r>
              <a:rPr lang="en-US" smtClean="0"/>
              <a:t>Wait instruction idles the CPU until the next interrupt</a:t>
            </a:r>
          </a:p>
          <a:p>
            <a:pPr lvl="1">
              <a:lnSpc>
                <a:spcPct val="90000"/>
              </a:lnSpc>
            </a:pPr>
            <a:r>
              <a:rPr lang="en-US" smtClean="0"/>
              <a:t>Wait loop (contention for memory access)</a:t>
            </a:r>
          </a:p>
          <a:p>
            <a:pPr lvl="1">
              <a:lnSpc>
                <a:spcPct val="90000"/>
              </a:lnSpc>
            </a:pPr>
            <a:r>
              <a:rPr lang="en-US" smtClean="0"/>
              <a:t>At most one I/O request is outstanding at a time, no simultaneous I/O processing</a:t>
            </a:r>
          </a:p>
          <a:p>
            <a:pPr lvl="1">
              <a:lnSpc>
                <a:spcPct val="90000"/>
              </a:lnSpc>
            </a:pPr>
            <a:endParaRPr lang="en-US" smtClean="0"/>
          </a:p>
          <a:p>
            <a:pPr>
              <a:lnSpc>
                <a:spcPct val="90000"/>
              </a:lnSpc>
            </a:pPr>
            <a:r>
              <a:rPr lang="en-US" smtClean="0"/>
              <a:t>After I/O starts, control returns to user program without waiting for I/O completion</a:t>
            </a:r>
          </a:p>
          <a:p>
            <a:pPr lvl="1">
              <a:lnSpc>
                <a:spcPct val="90000"/>
              </a:lnSpc>
            </a:pPr>
            <a:r>
              <a:rPr lang="en-US" b="1" smtClean="0">
                <a:solidFill>
                  <a:srgbClr val="3366FF"/>
                </a:solidFill>
              </a:rPr>
              <a:t>System call </a:t>
            </a:r>
            <a:r>
              <a:rPr lang="en-US" smtClean="0"/>
              <a:t>– request to the operating system to allow user to wait for I/O completion</a:t>
            </a:r>
          </a:p>
          <a:p>
            <a:pPr lvl="1">
              <a:lnSpc>
                <a:spcPct val="90000"/>
              </a:lnSpc>
            </a:pPr>
            <a:r>
              <a:rPr lang="en-US" b="1" smtClean="0">
                <a:solidFill>
                  <a:srgbClr val="3366FF"/>
                </a:solidFill>
              </a:rPr>
              <a:t>Device-status table </a:t>
            </a:r>
            <a:r>
              <a:rPr lang="en-US" smtClean="0"/>
              <a:t>contains entry for each I/O device indicating its type, address, and state</a:t>
            </a:r>
          </a:p>
          <a:p>
            <a:pPr lvl="1">
              <a:lnSpc>
                <a:spcPct val="90000"/>
              </a:lnSpc>
            </a:pPr>
            <a:r>
              <a:rPr lang="en-US" smtClean="0"/>
              <a:t>Operating system indexes into I/O device table to determine device status and to modify table entry to include interrupt</a:t>
            </a:r>
          </a:p>
          <a:p>
            <a:pPr lvl="1">
              <a:lnSpc>
                <a:spcPct val="90000"/>
              </a:lnSpc>
            </a:pP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020763" y="277813"/>
            <a:ext cx="7666037" cy="576262"/>
          </a:xfrm>
        </p:spPr>
        <p:txBody>
          <a:bodyPr/>
          <a:lstStyle/>
          <a:p>
            <a:pPr eaLnBrk="1" hangingPunct="1"/>
            <a:r>
              <a:rPr lang="en-US" smtClean="0"/>
              <a:t>Direct Memory Access Structure</a:t>
            </a:r>
          </a:p>
        </p:txBody>
      </p:sp>
      <p:sp>
        <p:nvSpPr>
          <p:cNvPr id="19459" name="Rectangle 3"/>
          <p:cNvSpPr>
            <a:spLocks noGrp="1" noChangeArrowheads="1"/>
          </p:cNvSpPr>
          <p:nvPr>
            <p:ph type="body" idx="4294967295"/>
          </p:nvPr>
        </p:nvSpPr>
        <p:spPr>
          <a:xfrm>
            <a:off x="806450" y="1233488"/>
            <a:ext cx="7704138" cy="4530725"/>
          </a:xfrm>
        </p:spPr>
        <p:txBody>
          <a:bodyPr/>
          <a:lstStyle/>
          <a:p>
            <a:r>
              <a:rPr lang="en-US" smtClean="0"/>
              <a:t>Used for high-speed I/O devices able to transmit information at close to memory speeds</a:t>
            </a:r>
          </a:p>
          <a:p>
            <a:endParaRPr lang="en-US" smtClean="0"/>
          </a:p>
          <a:p>
            <a:r>
              <a:rPr lang="en-US" smtClean="0"/>
              <a:t>Device controller transfers blocks of data from buffer storage directly to main memory without CPU intervention</a:t>
            </a:r>
          </a:p>
          <a:p>
            <a:endParaRPr lang="en-US" smtClean="0"/>
          </a:p>
          <a:p>
            <a:r>
              <a:rPr lang="en-US" smtClean="0"/>
              <a:t>Only one interrupt is generated per block, rather than the one interrupt per byte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smtClean="0"/>
              <a:t>Storage Structure</a:t>
            </a:r>
          </a:p>
        </p:txBody>
      </p:sp>
      <p:sp>
        <p:nvSpPr>
          <p:cNvPr id="20483" name="Rectangle 3"/>
          <p:cNvSpPr>
            <a:spLocks noGrp="1" noChangeArrowheads="1"/>
          </p:cNvSpPr>
          <p:nvPr>
            <p:ph type="body" idx="4294967295"/>
          </p:nvPr>
        </p:nvSpPr>
        <p:spPr>
          <a:xfrm>
            <a:off x="806450" y="1233488"/>
            <a:ext cx="7675563" cy="4530725"/>
          </a:xfrm>
        </p:spPr>
        <p:txBody>
          <a:bodyPr/>
          <a:lstStyle/>
          <a:p>
            <a:r>
              <a:rPr lang="en-US" smtClean="0"/>
              <a:t>Main memory – only large storage media that the CPU can access directly</a:t>
            </a:r>
          </a:p>
          <a:p>
            <a:pPr lvl="1"/>
            <a:r>
              <a:rPr lang="en-US" b="1" smtClean="0">
                <a:solidFill>
                  <a:srgbClr val="3366FF"/>
                </a:solidFill>
              </a:rPr>
              <a:t>Random</a:t>
            </a:r>
            <a:r>
              <a:rPr lang="en-US" smtClean="0">
                <a:solidFill>
                  <a:srgbClr val="0000FF"/>
                </a:solidFill>
              </a:rPr>
              <a:t> </a:t>
            </a:r>
            <a:r>
              <a:rPr lang="en-US" b="1" smtClean="0">
                <a:solidFill>
                  <a:srgbClr val="3366FF"/>
                </a:solidFill>
              </a:rPr>
              <a:t>access</a:t>
            </a:r>
          </a:p>
          <a:p>
            <a:pPr lvl="1"/>
            <a:r>
              <a:rPr lang="en-US" smtClean="0"/>
              <a:t>Typically </a:t>
            </a:r>
            <a:r>
              <a:rPr lang="en-US" b="1" smtClean="0">
                <a:solidFill>
                  <a:srgbClr val="3366FF"/>
                </a:solidFill>
              </a:rPr>
              <a:t>volatile</a:t>
            </a:r>
          </a:p>
          <a:p>
            <a:r>
              <a:rPr lang="en-US" smtClean="0"/>
              <a:t>Secondary storage – extension of main memory that provides large </a:t>
            </a:r>
            <a:r>
              <a:rPr lang="en-US" b="1" smtClean="0">
                <a:solidFill>
                  <a:srgbClr val="3366FF"/>
                </a:solidFill>
              </a:rPr>
              <a:t>nonvolatile</a:t>
            </a:r>
            <a:r>
              <a:rPr lang="en-US" smtClean="0">
                <a:solidFill>
                  <a:srgbClr val="0000FF"/>
                </a:solidFill>
              </a:rPr>
              <a:t> </a:t>
            </a:r>
            <a:r>
              <a:rPr lang="en-US" smtClean="0"/>
              <a:t>storage capacity</a:t>
            </a:r>
          </a:p>
          <a:p>
            <a:endParaRPr lang="en-US" smtClean="0"/>
          </a:p>
          <a:p>
            <a:r>
              <a:rPr lang="en-US" smtClean="0"/>
              <a:t>Magnetic disks – rigid metal or glass platters covered with magnetic recording material </a:t>
            </a:r>
          </a:p>
          <a:p>
            <a:pPr lvl="1"/>
            <a:r>
              <a:rPr lang="en-US" smtClean="0"/>
              <a:t>Disk surface is logically divided into </a:t>
            </a:r>
            <a:r>
              <a:rPr lang="en-US" b="1" smtClean="0">
                <a:solidFill>
                  <a:srgbClr val="3366FF"/>
                </a:solidFill>
              </a:rPr>
              <a:t>tracks</a:t>
            </a:r>
            <a:r>
              <a:rPr lang="en-US" smtClean="0"/>
              <a:t>, which are subdivided into </a:t>
            </a:r>
            <a:r>
              <a:rPr lang="en-US" b="1" smtClean="0">
                <a:solidFill>
                  <a:srgbClr val="3366FF"/>
                </a:solidFill>
              </a:rPr>
              <a:t>sectors</a:t>
            </a:r>
          </a:p>
          <a:p>
            <a:pPr lvl="1"/>
            <a:r>
              <a:rPr lang="en-US" smtClean="0"/>
              <a:t>The </a:t>
            </a:r>
            <a:r>
              <a:rPr lang="en-US" b="1" smtClean="0">
                <a:solidFill>
                  <a:srgbClr val="3366FF"/>
                </a:solidFill>
              </a:rPr>
              <a:t>disk controller </a:t>
            </a:r>
            <a:r>
              <a:rPr lang="en-US" smtClean="0"/>
              <a:t>determines the logical interaction between the device and the computer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76300" y="277813"/>
            <a:ext cx="7810500" cy="576262"/>
          </a:xfrm>
        </p:spPr>
        <p:txBody>
          <a:bodyPr/>
          <a:lstStyle/>
          <a:p>
            <a:pPr eaLnBrk="1" hangingPunct="1"/>
            <a:r>
              <a:rPr lang="en-US" smtClean="0"/>
              <a:t>Storage Hierarchy</a:t>
            </a:r>
          </a:p>
        </p:txBody>
      </p:sp>
      <p:sp>
        <p:nvSpPr>
          <p:cNvPr id="21507" name="Rectangle 3"/>
          <p:cNvSpPr>
            <a:spLocks noGrp="1" noChangeArrowheads="1"/>
          </p:cNvSpPr>
          <p:nvPr>
            <p:ph type="body" idx="4294967295"/>
          </p:nvPr>
        </p:nvSpPr>
        <p:spPr>
          <a:xfrm>
            <a:off x="806450" y="1233488"/>
            <a:ext cx="7762875" cy="4530725"/>
          </a:xfrm>
        </p:spPr>
        <p:txBody>
          <a:bodyPr/>
          <a:lstStyle/>
          <a:p>
            <a:r>
              <a:rPr lang="en-US" smtClean="0"/>
              <a:t>Storage systems organized in hierarchy</a:t>
            </a:r>
          </a:p>
          <a:p>
            <a:pPr lvl="1"/>
            <a:r>
              <a:rPr lang="en-US" smtClean="0"/>
              <a:t>Speed</a:t>
            </a:r>
          </a:p>
          <a:p>
            <a:pPr lvl="1"/>
            <a:r>
              <a:rPr lang="en-US" smtClean="0"/>
              <a:t>Cost</a:t>
            </a:r>
          </a:p>
          <a:p>
            <a:pPr lvl="1"/>
            <a:r>
              <a:rPr lang="en-US" smtClean="0"/>
              <a:t>Volatility</a:t>
            </a:r>
          </a:p>
          <a:p>
            <a:pPr lvl="1"/>
            <a:endParaRPr lang="en-US" smtClean="0"/>
          </a:p>
          <a:p>
            <a:r>
              <a:rPr lang="en-US" b="1" smtClean="0">
                <a:solidFill>
                  <a:srgbClr val="3366FF"/>
                </a:solidFill>
              </a:rPr>
              <a:t>Caching</a:t>
            </a:r>
            <a:r>
              <a:rPr lang="en-US" smtClean="0"/>
              <a:t> – copying information into faster storage system; main memory can be viewed as a </a:t>
            </a:r>
            <a:r>
              <a:rPr lang="en-US" i="1" smtClean="0"/>
              <a:t>cache</a:t>
            </a:r>
            <a:r>
              <a:rPr lang="en-US" smtClean="0"/>
              <a:t> for secondary storage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US" smtClean="0"/>
              <a:t>Chapter 1: Introduction</a:t>
            </a:r>
          </a:p>
        </p:txBody>
      </p:sp>
      <p:sp>
        <p:nvSpPr>
          <p:cNvPr id="4099" name="Rectangle 3"/>
          <p:cNvSpPr>
            <a:spLocks noGrp="1" noChangeArrowheads="1"/>
          </p:cNvSpPr>
          <p:nvPr>
            <p:ph type="body" idx="4294967295"/>
          </p:nvPr>
        </p:nvSpPr>
        <p:spPr/>
        <p:txBody>
          <a:bodyPr/>
          <a:lstStyle/>
          <a:p>
            <a:r>
              <a:rPr lang="en-US" smtClean="0"/>
              <a:t>What Operating Systems Do</a:t>
            </a:r>
          </a:p>
          <a:p>
            <a:r>
              <a:rPr lang="en-US" smtClean="0"/>
              <a:t>Computer-System Organization</a:t>
            </a:r>
          </a:p>
          <a:p>
            <a:r>
              <a:rPr lang="en-US" smtClean="0"/>
              <a:t>Computer-System Architecture</a:t>
            </a:r>
          </a:p>
          <a:p>
            <a:r>
              <a:rPr lang="en-US" smtClean="0"/>
              <a:t>Operating-System Structure</a:t>
            </a:r>
          </a:p>
          <a:p>
            <a:r>
              <a:rPr lang="en-US" smtClean="0"/>
              <a:t>Operating-System Operations</a:t>
            </a:r>
          </a:p>
          <a:p>
            <a:r>
              <a:rPr lang="en-US" smtClean="0"/>
              <a:t>Process Management</a:t>
            </a:r>
          </a:p>
          <a:p>
            <a:r>
              <a:rPr lang="en-US" smtClean="0"/>
              <a:t>Memory Management</a:t>
            </a:r>
          </a:p>
          <a:p>
            <a:r>
              <a:rPr lang="en-US" smtClean="0"/>
              <a:t>Storage Management</a:t>
            </a:r>
          </a:p>
          <a:p>
            <a:r>
              <a:rPr lang="en-US" smtClean="0"/>
              <a:t>Protection and Security</a:t>
            </a:r>
          </a:p>
          <a:p>
            <a:r>
              <a:rPr lang="en-US" smtClean="0"/>
              <a:t>Distributed Systems</a:t>
            </a:r>
          </a:p>
          <a:p>
            <a:r>
              <a:rPr lang="en-US" smtClean="0"/>
              <a:t>Special-Purpose Systems</a:t>
            </a:r>
          </a:p>
          <a:p>
            <a:r>
              <a:rPr lang="en-US" smtClean="0"/>
              <a:t>Computing Environments</a:t>
            </a:r>
          </a:p>
          <a:p>
            <a:r>
              <a:rPr lang="en-US" smtClean="0"/>
              <a:t>Open-Source Operating Systems</a:t>
            </a:r>
          </a:p>
          <a:p>
            <a:pPr>
              <a:buFont typeface="Monotype Sorts" charset="2"/>
              <a:buNone/>
            </a:pPr>
            <a:endParaRPr lang="en-US" smtClean="0"/>
          </a:p>
          <a:p>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smtClean="0"/>
              <a:t>Storage-Device Hierarchy</a:t>
            </a:r>
          </a:p>
        </p:txBody>
      </p:sp>
      <p:pic>
        <p:nvPicPr>
          <p:cNvPr id="22531" name="Picture 4"/>
          <p:cNvPicPr>
            <a:picLocks noChangeAspect="1" noChangeArrowheads="1"/>
          </p:cNvPicPr>
          <p:nvPr/>
        </p:nvPicPr>
        <p:blipFill>
          <a:blip r:embed="rId3"/>
          <a:srcRect/>
          <a:stretch>
            <a:fillRect/>
          </a:stretch>
        </p:blipFill>
        <p:spPr bwMode="auto">
          <a:xfrm>
            <a:off x="1773238" y="1384300"/>
            <a:ext cx="5330825" cy="446881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smtClean="0"/>
              <a:t>Caching</a:t>
            </a:r>
          </a:p>
        </p:txBody>
      </p:sp>
      <p:sp>
        <p:nvSpPr>
          <p:cNvPr id="23555" name="Rectangle 3"/>
          <p:cNvSpPr>
            <a:spLocks noGrp="1" noChangeArrowheads="1"/>
          </p:cNvSpPr>
          <p:nvPr>
            <p:ph type="body" idx="4294967295"/>
          </p:nvPr>
        </p:nvSpPr>
        <p:spPr>
          <a:xfrm>
            <a:off x="806450" y="1233488"/>
            <a:ext cx="7272338" cy="4910137"/>
          </a:xfrm>
        </p:spPr>
        <p:txBody>
          <a:bodyPr/>
          <a:lstStyle/>
          <a:p>
            <a:r>
              <a:rPr lang="en-US" smtClean="0"/>
              <a:t>Important principle, performed at many levels in a computer (in hardware, operating system, software)</a:t>
            </a:r>
          </a:p>
          <a:p>
            <a:endParaRPr lang="en-US" sz="800" smtClean="0"/>
          </a:p>
          <a:p>
            <a:r>
              <a:rPr lang="en-US" smtClean="0"/>
              <a:t>Information in use copied from slower to faster storage temporarily</a:t>
            </a:r>
          </a:p>
          <a:p>
            <a:endParaRPr lang="en-US" sz="800" smtClean="0"/>
          </a:p>
          <a:p>
            <a:r>
              <a:rPr lang="en-US" smtClean="0"/>
              <a:t>Faster storage (cache) checked first to determine if information is there</a:t>
            </a:r>
          </a:p>
          <a:p>
            <a:pPr lvl="1"/>
            <a:r>
              <a:rPr lang="en-US" smtClean="0"/>
              <a:t>If it is, information used directly from the cache (fast)</a:t>
            </a:r>
          </a:p>
          <a:p>
            <a:pPr lvl="1"/>
            <a:r>
              <a:rPr lang="en-US" smtClean="0"/>
              <a:t>If not, data copied to cache and used there</a:t>
            </a:r>
          </a:p>
          <a:p>
            <a:pPr lvl="1"/>
            <a:endParaRPr lang="en-US" sz="800" smtClean="0"/>
          </a:p>
          <a:p>
            <a:r>
              <a:rPr lang="en-US" smtClean="0"/>
              <a:t>Cache smaller than storage being cached</a:t>
            </a:r>
          </a:p>
          <a:p>
            <a:pPr lvl="1"/>
            <a:r>
              <a:rPr lang="en-US" smtClean="0"/>
              <a:t>Cache management important design problem</a:t>
            </a:r>
          </a:p>
          <a:p>
            <a:pPr lvl="1"/>
            <a:r>
              <a:rPr lang="en-US" smtClean="0"/>
              <a:t>Cache size and replacement policy</a:t>
            </a:r>
          </a:p>
          <a:p>
            <a:pPr>
              <a:buFont typeface="Monotype Sorts" charset="2"/>
              <a:buNone/>
            </a:pP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lstStyle/>
          <a:p>
            <a:r>
              <a:rPr lang="en-US" smtClean="0"/>
              <a:t>Computer-System Architecture</a:t>
            </a:r>
          </a:p>
        </p:txBody>
      </p:sp>
      <p:sp>
        <p:nvSpPr>
          <p:cNvPr id="24579" name="Content Placeholder 2"/>
          <p:cNvSpPr>
            <a:spLocks noGrp="1"/>
          </p:cNvSpPr>
          <p:nvPr>
            <p:ph idx="4294967295"/>
          </p:nvPr>
        </p:nvSpPr>
        <p:spPr/>
        <p:txBody>
          <a:bodyPr/>
          <a:lstStyle/>
          <a:p>
            <a:r>
              <a:rPr lang="en-US" smtClean="0"/>
              <a:t>Most systems use a single general-purpose processor (PDAs through mainframes)</a:t>
            </a:r>
          </a:p>
          <a:p>
            <a:pPr lvl="1"/>
            <a:r>
              <a:rPr lang="en-US" smtClean="0"/>
              <a:t>Most systems have special-purpose processors as well</a:t>
            </a:r>
          </a:p>
          <a:p>
            <a:pPr lvl="1"/>
            <a:endParaRPr lang="en-US" sz="800" smtClean="0"/>
          </a:p>
          <a:p>
            <a:r>
              <a:rPr lang="en-US" b="1" smtClean="0">
                <a:solidFill>
                  <a:srgbClr val="3366FF"/>
                </a:solidFill>
              </a:rPr>
              <a:t>Multiprocessors</a:t>
            </a:r>
            <a:r>
              <a:rPr lang="en-US" smtClean="0">
                <a:solidFill>
                  <a:srgbClr val="3366FF"/>
                </a:solidFill>
              </a:rPr>
              <a:t> </a:t>
            </a:r>
            <a:r>
              <a:rPr lang="en-US" smtClean="0"/>
              <a:t>systems growing in use and importance</a:t>
            </a:r>
          </a:p>
          <a:p>
            <a:pPr lvl="1"/>
            <a:r>
              <a:rPr lang="en-US" smtClean="0"/>
              <a:t>Also known as </a:t>
            </a:r>
            <a:r>
              <a:rPr lang="en-US" b="1" smtClean="0">
                <a:solidFill>
                  <a:srgbClr val="3366FF"/>
                </a:solidFill>
              </a:rPr>
              <a:t>parallel systems</a:t>
            </a:r>
            <a:r>
              <a:rPr lang="en-US" smtClean="0"/>
              <a:t>, </a:t>
            </a:r>
            <a:r>
              <a:rPr lang="en-US" b="1" smtClean="0">
                <a:solidFill>
                  <a:srgbClr val="3366FF"/>
                </a:solidFill>
              </a:rPr>
              <a:t>tightly-coupled systems</a:t>
            </a:r>
          </a:p>
          <a:p>
            <a:pPr lvl="1"/>
            <a:r>
              <a:rPr lang="en-US" smtClean="0"/>
              <a:t>Advantages include:</a:t>
            </a:r>
          </a:p>
          <a:p>
            <a:pPr marL="1200150" lvl="2" indent="-342900">
              <a:buFont typeface="Arial" charset="0"/>
              <a:buAutoNum type="arabicPeriod"/>
            </a:pPr>
            <a:r>
              <a:rPr lang="en-US" b="1" smtClean="0">
                <a:solidFill>
                  <a:srgbClr val="3366FF"/>
                </a:solidFill>
              </a:rPr>
              <a:t>Increased throughput</a:t>
            </a:r>
          </a:p>
          <a:p>
            <a:pPr marL="1200150" lvl="2" indent="-342900">
              <a:buFont typeface="Arial" charset="0"/>
              <a:buAutoNum type="arabicPeriod"/>
            </a:pPr>
            <a:r>
              <a:rPr lang="en-US" b="1" smtClean="0">
                <a:solidFill>
                  <a:srgbClr val="3366FF"/>
                </a:solidFill>
              </a:rPr>
              <a:t>Economy of scale</a:t>
            </a:r>
          </a:p>
          <a:p>
            <a:pPr marL="1200150" lvl="2" indent="-342900">
              <a:buFont typeface="Arial" charset="0"/>
              <a:buAutoNum type="arabicPeriod"/>
            </a:pPr>
            <a:r>
              <a:rPr lang="en-US" b="1" smtClean="0">
                <a:solidFill>
                  <a:srgbClr val="3366FF"/>
                </a:solidFill>
              </a:rPr>
              <a:t>Increased reliability – graceful degradation</a:t>
            </a:r>
            <a:r>
              <a:rPr lang="en-US" smtClean="0">
                <a:solidFill>
                  <a:srgbClr val="3366FF"/>
                </a:solidFill>
              </a:rPr>
              <a:t> </a:t>
            </a:r>
            <a:r>
              <a:rPr lang="en-US" smtClean="0">
                <a:solidFill>
                  <a:srgbClr val="000000"/>
                </a:solidFill>
              </a:rPr>
              <a:t>or </a:t>
            </a:r>
            <a:r>
              <a:rPr lang="en-US" b="1" smtClean="0">
                <a:solidFill>
                  <a:srgbClr val="3366FF"/>
                </a:solidFill>
              </a:rPr>
              <a:t>fault tolerance</a:t>
            </a:r>
          </a:p>
          <a:p>
            <a:pPr lvl="1"/>
            <a:r>
              <a:rPr lang="en-US" smtClean="0"/>
              <a:t>Two types:</a:t>
            </a:r>
          </a:p>
          <a:p>
            <a:pPr marL="1200150" lvl="2" indent="-342900">
              <a:buFont typeface="Arial" charset="0"/>
              <a:buAutoNum type="arabicPeriod"/>
            </a:pPr>
            <a:r>
              <a:rPr lang="en-US" b="1" smtClean="0">
                <a:solidFill>
                  <a:srgbClr val="3366FF"/>
                </a:solidFill>
              </a:rPr>
              <a:t>Asymmetric Multiprocessing</a:t>
            </a:r>
          </a:p>
          <a:p>
            <a:pPr marL="1200150" lvl="2" indent="-342900">
              <a:buFont typeface="Arial" charset="0"/>
              <a:buAutoNum type="arabicPeriod"/>
            </a:pPr>
            <a:r>
              <a:rPr lang="en-US" b="1" smtClean="0">
                <a:solidFill>
                  <a:srgbClr val="3366FF"/>
                </a:solidFill>
              </a:rPr>
              <a:t>Symmetric Multiprocessing</a:t>
            </a:r>
          </a:p>
          <a:p>
            <a:pPr marL="1200150" lvl="2" indent="-342900">
              <a:buFont typeface="Webdings" charset="2"/>
              <a:buNone/>
            </a:pPr>
            <a:endParaRPr lang="en-US" smtClean="0">
              <a:solidFill>
                <a:srgbClr val="3366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r>
              <a:rPr lang="en-US" smtClean="0"/>
              <a:t>How a Modern Computer Works</a:t>
            </a:r>
          </a:p>
        </p:txBody>
      </p:sp>
      <p:pic>
        <p:nvPicPr>
          <p:cNvPr id="25603" name="Picture 5" descr="1"/>
          <p:cNvPicPr>
            <a:picLocks noChangeAspect="1" noChangeArrowheads="1"/>
          </p:cNvPicPr>
          <p:nvPr/>
        </p:nvPicPr>
        <p:blipFill>
          <a:blip r:embed="rId3"/>
          <a:srcRect/>
          <a:stretch>
            <a:fillRect/>
          </a:stretch>
        </p:blipFill>
        <p:spPr bwMode="auto">
          <a:xfrm>
            <a:off x="1606550" y="1276350"/>
            <a:ext cx="5746750" cy="4575175"/>
          </a:xfrm>
          <a:prstGeom prst="rect">
            <a:avLst/>
          </a:prstGeom>
          <a:noFill/>
          <a:ln w="9525">
            <a:noFill/>
            <a:miter lim="800000"/>
            <a:headEnd/>
            <a:tailEnd/>
          </a:ln>
        </p:spPr>
      </p:pic>
      <p:sp>
        <p:nvSpPr>
          <p:cNvPr id="25604" name="TextBox 3"/>
          <p:cNvSpPr txBox="1">
            <a:spLocks noChangeArrowheads="1"/>
          </p:cNvSpPr>
          <p:nvPr/>
        </p:nvSpPr>
        <p:spPr bwMode="auto">
          <a:xfrm>
            <a:off x="4787900" y="5637213"/>
            <a:ext cx="2874963" cy="307975"/>
          </a:xfrm>
          <a:prstGeom prst="rect">
            <a:avLst/>
          </a:prstGeom>
          <a:noFill/>
          <a:ln w="9525">
            <a:noFill/>
            <a:miter lim="800000"/>
            <a:headEnd/>
            <a:tailEnd/>
          </a:ln>
        </p:spPr>
        <p:txBody>
          <a:bodyPr>
            <a:spAutoFit/>
          </a:bodyPr>
          <a:lstStyle/>
          <a:p>
            <a:r>
              <a:rPr lang="en-US" sz="1400" i="1"/>
              <a:t>A von Neumann architecture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828675" y="277813"/>
            <a:ext cx="8229600" cy="576262"/>
          </a:xfrm>
        </p:spPr>
        <p:txBody>
          <a:bodyPr/>
          <a:lstStyle/>
          <a:p>
            <a:r>
              <a:rPr lang="en-US" sz="2800" smtClean="0"/>
              <a:t>Symmetric Multiprocessing Architecture</a:t>
            </a:r>
          </a:p>
        </p:txBody>
      </p:sp>
      <p:pic>
        <p:nvPicPr>
          <p:cNvPr id="26627" name="Picture 7" descr="1"/>
          <p:cNvPicPr>
            <a:picLocks noChangeAspect="1" noChangeArrowheads="1"/>
          </p:cNvPicPr>
          <p:nvPr/>
        </p:nvPicPr>
        <p:blipFill>
          <a:blip r:embed="rId3"/>
          <a:srcRect/>
          <a:stretch>
            <a:fillRect/>
          </a:stretch>
        </p:blipFill>
        <p:spPr bwMode="auto">
          <a:xfrm>
            <a:off x="1598613" y="1760538"/>
            <a:ext cx="6319837" cy="30337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p:txBody>
          <a:bodyPr/>
          <a:lstStyle/>
          <a:p>
            <a:r>
              <a:rPr lang="en-US" smtClean="0"/>
              <a:t>A Dual-Core Design</a:t>
            </a:r>
          </a:p>
        </p:txBody>
      </p:sp>
      <p:pic>
        <p:nvPicPr>
          <p:cNvPr id="27651" name="Picture 10" descr="1"/>
          <p:cNvPicPr>
            <a:picLocks noChangeAspect="1" noChangeArrowheads="1"/>
          </p:cNvPicPr>
          <p:nvPr/>
        </p:nvPicPr>
        <p:blipFill>
          <a:blip r:embed="rId3"/>
          <a:srcRect/>
          <a:stretch>
            <a:fillRect/>
          </a:stretch>
        </p:blipFill>
        <p:spPr bwMode="auto">
          <a:xfrm>
            <a:off x="2205038" y="1765300"/>
            <a:ext cx="4783137" cy="352583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r>
              <a:rPr lang="en-US" smtClean="0"/>
              <a:t>Clustered Systems</a:t>
            </a:r>
          </a:p>
        </p:txBody>
      </p:sp>
      <p:sp>
        <p:nvSpPr>
          <p:cNvPr id="28675" name="Content Placeholder 2"/>
          <p:cNvSpPr>
            <a:spLocks noGrp="1"/>
          </p:cNvSpPr>
          <p:nvPr>
            <p:ph idx="4294967295"/>
          </p:nvPr>
        </p:nvSpPr>
        <p:spPr/>
        <p:txBody>
          <a:bodyPr/>
          <a:lstStyle/>
          <a:p>
            <a:r>
              <a:rPr lang="en-US" smtClean="0"/>
              <a:t>Like multiprocessor systems, but multiple systems working together</a:t>
            </a:r>
          </a:p>
          <a:p>
            <a:pPr lvl="1"/>
            <a:r>
              <a:rPr lang="en-US" smtClean="0"/>
              <a:t>Usually sharing storage via a </a:t>
            </a:r>
            <a:r>
              <a:rPr lang="en-US" b="1" smtClean="0">
                <a:solidFill>
                  <a:srgbClr val="3366FF"/>
                </a:solidFill>
              </a:rPr>
              <a:t>storage-area network (SAN)</a:t>
            </a:r>
          </a:p>
          <a:p>
            <a:pPr lvl="1"/>
            <a:r>
              <a:rPr lang="en-US" smtClean="0"/>
              <a:t>Provides a </a:t>
            </a:r>
            <a:r>
              <a:rPr lang="en-US" b="1" smtClean="0">
                <a:solidFill>
                  <a:srgbClr val="3366FF"/>
                </a:solidFill>
              </a:rPr>
              <a:t>high-availability</a:t>
            </a:r>
            <a:r>
              <a:rPr lang="en-US" b="1" smtClean="0"/>
              <a:t> </a:t>
            </a:r>
            <a:r>
              <a:rPr lang="en-US" smtClean="0"/>
              <a:t>service which survives failures</a:t>
            </a:r>
          </a:p>
          <a:p>
            <a:pPr lvl="2"/>
            <a:r>
              <a:rPr lang="en-US" b="1" smtClean="0">
                <a:solidFill>
                  <a:srgbClr val="3366FF"/>
                </a:solidFill>
              </a:rPr>
              <a:t>Asymmetric clustering</a:t>
            </a:r>
            <a:r>
              <a:rPr lang="en-US" smtClean="0">
                <a:solidFill>
                  <a:srgbClr val="3366FF"/>
                </a:solidFill>
              </a:rPr>
              <a:t> </a:t>
            </a:r>
            <a:r>
              <a:rPr lang="en-US" smtClean="0"/>
              <a:t>has one machine in hot-standby mode</a:t>
            </a:r>
          </a:p>
          <a:p>
            <a:pPr lvl="2"/>
            <a:r>
              <a:rPr lang="en-US" b="1" smtClean="0">
                <a:solidFill>
                  <a:srgbClr val="3366FF"/>
                </a:solidFill>
              </a:rPr>
              <a:t>Symmetric clustering</a:t>
            </a:r>
            <a:r>
              <a:rPr lang="en-US" smtClean="0">
                <a:solidFill>
                  <a:srgbClr val="3366FF"/>
                </a:solidFill>
              </a:rPr>
              <a:t> </a:t>
            </a:r>
            <a:r>
              <a:rPr lang="en-US" smtClean="0"/>
              <a:t>has multiple nodes running applications, monitoring each other</a:t>
            </a:r>
          </a:p>
          <a:p>
            <a:pPr lvl="1"/>
            <a:r>
              <a:rPr lang="en-US" smtClean="0"/>
              <a:t>Some clusters are for </a:t>
            </a:r>
            <a:r>
              <a:rPr lang="en-US" b="1" smtClean="0">
                <a:solidFill>
                  <a:srgbClr val="3366FF"/>
                </a:solidFill>
              </a:rPr>
              <a:t>high-performance computing (HPC)</a:t>
            </a:r>
          </a:p>
          <a:p>
            <a:pPr lvl="2"/>
            <a:r>
              <a:rPr lang="en-US" smtClean="0"/>
              <a:t>Applications must be written to use </a:t>
            </a:r>
            <a:r>
              <a:rPr lang="en-US" b="1" smtClean="0">
                <a:solidFill>
                  <a:srgbClr val="3366FF"/>
                </a:solidFill>
              </a:rPr>
              <a:t>parallelization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lstStyle/>
          <a:p>
            <a:r>
              <a:rPr lang="en-US" smtClean="0"/>
              <a:t>Clustered Systems</a:t>
            </a:r>
          </a:p>
        </p:txBody>
      </p:sp>
      <p:pic>
        <p:nvPicPr>
          <p:cNvPr id="29699" name="Content Placeholder 3" descr="1.08.pdf"/>
          <p:cNvPicPr>
            <a:picLocks noGrp="1" noChangeAspect="1"/>
          </p:cNvPicPr>
          <p:nvPr>
            <p:ph idx="4294967295"/>
          </p:nvPr>
        </p:nvPicPr>
        <p:blipFill>
          <a:blip r:embed="rId2"/>
          <a:srcRect t="-3476" b="-3476"/>
          <a:stretch>
            <a:fillRect/>
          </a:stretch>
        </p:blip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9975" y="277813"/>
            <a:ext cx="7616825" cy="576262"/>
          </a:xfrm>
        </p:spPr>
        <p:txBody>
          <a:bodyPr/>
          <a:lstStyle/>
          <a:p>
            <a:pPr eaLnBrk="1" hangingPunct="1"/>
            <a:r>
              <a:rPr lang="en-US" smtClean="0"/>
              <a:t>Operating System Structure</a:t>
            </a:r>
          </a:p>
        </p:txBody>
      </p:sp>
      <p:sp>
        <p:nvSpPr>
          <p:cNvPr id="30723" name="Rectangle 3"/>
          <p:cNvSpPr>
            <a:spLocks noGrp="1" noChangeArrowheads="1"/>
          </p:cNvSpPr>
          <p:nvPr>
            <p:ph type="body" idx="4294967295"/>
          </p:nvPr>
        </p:nvSpPr>
        <p:spPr>
          <a:xfrm>
            <a:off x="827088" y="1039813"/>
            <a:ext cx="7832725" cy="5462587"/>
          </a:xfrm>
        </p:spPr>
        <p:txBody>
          <a:bodyPr/>
          <a:lstStyle/>
          <a:p>
            <a:pPr>
              <a:lnSpc>
                <a:spcPct val="90000"/>
              </a:lnSpc>
              <a:buFont typeface="Monotype Sorts" charset="2"/>
              <a:buNone/>
            </a:pPr>
            <a:endParaRPr lang="en-US" sz="1600" smtClean="0"/>
          </a:p>
          <a:p>
            <a:pPr>
              <a:lnSpc>
                <a:spcPct val="90000"/>
              </a:lnSpc>
            </a:pPr>
            <a:r>
              <a:rPr lang="en-US" b="1" smtClean="0">
                <a:solidFill>
                  <a:srgbClr val="3366FF"/>
                </a:solidFill>
              </a:rPr>
              <a:t>Multiprogramming</a:t>
            </a:r>
            <a:r>
              <a:rPr lang="en-US" sz="1600" smtClean="0"/>
              <a:t> needed for efficiency</a:t>
            </a:r>
          </a:p>
          <a:p>
            <a:pPr lvl="1">
              <a:lnSpc>
                <a:spcPct val="90000"/>
              </a:lnSpc>
            </a:pPr>
            <a:r>
              <a:rPr lang="en-US" sz="1600" smtClean="0"/>
              <a:t>Single user cannot keep CPU and I/O devices busy at all times</a:t>
            </a:r>
          </a:p>
          <a:p>
            <a:pPr lvl="1">
              <a:lnSpc>
                <a:spcPct val="90000"/>
              </a:lnSpc>
            </a:pPr>
            <a:r>
              <a:rPr lang="en-US" sz="1600" smtClean="0"/>
              <a:t>Multiprogramming organizes jobs (code and data) so CPU always has one to execute</a:t>
            </a:r>
          </a:p>
          <a:p>
            <a:pPr lvl="1">
              <a:lnSpc>
                <a:spcPct val="90000"/>
              </a:lnSpc>
            </a:pPr>
            <a:r>
              <a:rPr lang="en-US" sz="1600" smtClean="0"/>
              <a:t>A subset of total jobs in system is kept in memory</a:t>
            </a:r>
          </a:p>
          <a:p>
            <a:pPr lvl="1">
              <a:lnSpc>
                <a:spcPct val="90000"/>
              </a:lnSpc>
            </a:pPr>
            <a:r>
              <a:rPr lang="en-US" sz="1600" smtClean="0"/>
              <a:t>One job selected and run via </a:t>
            </a:r>
            <a:r>
              <a:rPr lang="en-US" b="1" smtClean="0">
                <a:solidFill>
                  <a:srgbClr val="3366FF"/>
                </a:solidFill>
              </a:rPr>
              <a:t>job scheduling</a:t>
            </a:r>
          </a:p>
          <a:p>
            <a:pPr lvl="1">
              <a:lnSpc>
                <a:spcPct val="90000"/>
              </a:lnSpc>
            </a:pPr>
            <a:r>
              <a:rPr lang="en-US" sz="1600" smtClean="0"/>
              <a:t>When it has to wait (for I/O for example), OS switches to another job</a:t>
            </a:r>
          </a:p>
          <a:p>
            <a:pPr lvl="1">
              <a:lnSpc>
                <a:spcPct val="90000"/>
              </a:lnSpc>
            </a:pPr>
            <a:endParaRPr lang="en-US" sz="800" smtClean="0"/>
          </a:p>
          <a:p>
            <a:pPr>
              <a:lnSpc>
                <a:spcPct val="90000"/>
              </a:lnSpc>
            </a:pPr>
            <a:r>
              <a:rPr lang="en-US" b="1" smtClean="0">
                <a:solidFill>
                  <a:srgbClr val="3366FF"/>
                </a:solidFill>
              </a:rPr>
              <a:t>Timesharing (multitasking) </a:t>
            </a:r>
            <a:r>
              <a:rPr lang="en-US" sz="1600" smtClean="0"/>
              <a:t>is logical extension in which CPU switches jobs so frequently that users can interact with each job while it is running, creating </a:t>
            </a:r>
            <a:r>
              <a:rPr lang="en-US" b="1" smtClean="0">
                <a:solidFill>
                  <a:srgbClr val="3366FF"/>
                </a:solidFill>
              </a:rPr>
              <a:t>interactive</a:t>
            </a:r>
            <a:r>
              <a:rPr lang="en-US" sz="1600" smtClean="0"/>
              <a:t> computing</a:t>
            </a:r>
          </a:p>
          <a:p>
            <a:pPr lvl="1">
              <a:lnSpc>
                <a:spcPct val="90000"/>
              </a:lnSpc>
            </a:pPr>
            <a:r>
              <a:rPr lang="en-US" b="1" smtClean="0">
                <a:solidFill>
                  <a:srgbClr val="3366FF"/>
                </a:solidFill>
              </a:rPr>
              <a:t>Response time </a:t>
            </a:r>
            <a:r>
              <a:rPr lang="en-US" sz="1600" smtClean="0"/>
              <a:t>should be &lt; 1 second</a:t>
            </a:r>
          </a:p>
          <a:p>
            <a:pPr lvl="1">
              <a:lnSpc>
                <a:spcPct val="90000"/>
              </a:lnSpc>
            </a:pPr>
            <a:r>
              <a:rPr lang="en-US" sz="1600" smtClean="0"/>
              <a:t>Each user has at least one program executing in memory </a:t>
            </a:r>
            <a:r>
              <a:rPr lang="en-US" sz="1600" smtClean="0">
                <a:sym typeface="Wingdings 3" charset="2"/>
              </a:rPr>
              <a:t></a:t>
            </a:r>
            <a:r>
              <a:rPr lang="en-US" b="1" smtClean="0">
                <a:solidFill>
                  <a:srgbClr val="3366FF"/>
                </a:solidFill>
                <a:sym typeface="Wingdings 3" charset="2"/>
              </a:rPr>
              <a:t>process</a:t>
            </a:r>
          </a:p>
          <a:p>
            <a:pPr lvl="1">
              <a:lnSpc>
                <a:spcPct val="90000"/>
              </a:lnSpc>
            </a:pPr>
            <a:r>
              <a:rPr lang="en-US" sz="1600" smtClean="0">
                <a:sym typeface="Wingdings 3" charset="2"/>
              </a:rPr>
              <a:t>If several jobs ready to run at the same time  </a:t>
            </a:r>
            <a:r>
              <a:rPr lang="en-US" b="1" smtClean="0">
                <a:solidFill>
                  <a:srgbClr val="3366FF"/>
                </a:solidFill>
                <a:sym typeface="Wingdings 3" charset="2"/>
              </a:rPr>
              <a:t>CPU scheduling</a:t>
            </a:r>
          </a:p>
          <a:p>
            <a:pPr lvl="1">
              <a:lnSpc>
                <a:spcPct val="90000"/>
              </a:lnSpc>
            </a:pPr>
            <a:r>
              <a:rPr lang="en-US" sz="1600" smtClean="0">
                <a:sym typeface="Wingdings 3" charset="2"/>
              </a:rPr>
              <a:t>If processes don’t fit in memory, </a:t>
            </a:r>
            <a:r>
              <a:rPr lang="en-US" b="1" smtClean="0">
                <a:solidFill>
                  <a:srgbClr val="3366FF"/>
                </a:solidFill>
                <a:sym typeface="Wingdings 3" charset="2"/>
              </a:rPr>
              <a:t>swapping</a:t>
            </a:r>
            <a:r>
              <a:rPr lang="en-US" sz="1600" smtClean="0">
                <a:sym typeface="Wingdings 3" charset="2"/>
              </a:rPr>
              <a:t> moves them in and out to run</a:t>
            </a:r>
          </a:p>
          <a:p>
            <a:pPr lvl="1">
              <a:lnSpc>
                <a:spcPct val="90000"/>
              </a:lnSpc>
            </a:pPr>
            <a:r>
              <a:rPr lang="en-US" b="1" smtClean="0">
                <a:solidFill>
                  <a:srgbClr val="3366FF"/>
                </a:solidFill>
                <a:sym typeface="Wingdings 3" charset="2"/>
              </a:rPr>
              <a:t>Virtual memory </a:t>
            </a:r>
            <a:r>
              <a:rPr lang="en-US" sz="1600" smtClean="0">
                <a:sym typeface="Wingdings 3" charset="2"/>
              </a:rPr>
              <a:t>allows execution of processes not completely in memory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985838" y="277813"/>
            <a:ext cx="8229600" cy="576262"/>
          </a:xfrm>
        </p:spPr>
        <p:txBody>
          <a:bodyPr/>
          <a:lstStyle/>
          <a:p>
            <a:pPr eaLnBrk="1" hangingPunct="1"/>
            <a:r>
              <a:rPr lang="en-US" sz="2800" smtClean="0"/>
              <a:t>Memory Layout for Multiprogrammed System</a:t>
            </a:r>
          </a:p>
        </p:txBody>
      </p:sp>
      <p:pic>
        <p:nvPicPr>
          <p:cNvPr id="31747" name="Picture 4"/>
          <p:cNvPicPr>
            <a:picLocks noChangeAspect="1" noChangeArrowheads="1"/>
          </p:cNvPicPr>
          <p:nvPr/>
        </p:nvPicPr>
        <p:blipFill>
          <a:blip r:embed="rId3"/>
          <a:srcRect/>
          <a:stretch>
            <a:fillRect/>
          </a:stretch>
        </p:blipFill>
        <p:spPr bwMode="auto">
          <a:xfrm>
            <a:off x="2590800" y="1276350"/>
            <a:ext cx="3111500" cy="47910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smtClean="0"/>
              <a:t>Objectives</a:t>
            </a:r>
          </a:p>
        </p:txBody>
      </p:sp>
      <p:sp>
        <p:nvSpPr>
          <p:cNvPr id="5123" name="Rectangle 3"/>
          <p:cNvSpPr>
            <a:spLocks noGrp="1" noChangeArrowheads="1"/>
          </p:cNvSpPr>
          <p:nvPr>
            <p:ph type="body" idx="4294967295"/>
          </p:nvPr>
        </p:nvSpPr>
        <p:spPr/>
        <p:txBody>
          <a:bodyPr/>
          <a:lstStyle/>
          <a:p>
            <a:r>
              <a:rPr lang="en-US" smtClean="0"/>
              <a:t>To provide a grand tour of the major operating systems components</a:t>
            </a:r>
          </a:p>
          <a:p>
            <a:endParaRPr lang="en-US" smtClean="0"/>
          </a:p>
          <a:p>
            <a:r>
              <a:rPr lang="en-US" smtClean="0"/>
              <a:t>To provide coverage of basic computer system organization</a:t>
            </a:r>
          </a:p>
          <a:p>
            <a:pPr>
              <a:buFont typeface="Monotype Sorts" charset="2"/>
              <a:buNone/>
            </a:pPr>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895350" y="277813"/>
            <a:ext cx="7791450" cy="576262"/>
          </a:xfrm>
        </p:spPr>
        <p:txBody>
          <a:bodyPr/>
          <a:lstStyle/>
          <a:p>
            <a:pPr eaLnBrk="1" hangingPunct="1"/>
            <a:r>
              <a:rPr lang="en-US" smtClean="0"/>
              <a:t>Operating-System Operations</a:t>
            </a:r>
          </a:p>
        </p:txBody>
      </p:sp>
      <p:sp>
        <p:nvSpPr>
          <p:cNvPr id="32771" name="Rectangle 3"/>
          <p:cNvSpPr>
            <a:spLocks noGrp="1" noChangeArrowheads="1"/>
          </p:cNvSpPr>
          <p:nvPr>
            <p:ph type="body" idx="4294967295"/>
          </p:nvPr>
        </p:nvSpPr>
        <p:spPr>
          <a:xfrm>
            <a:off x="806450" y="1233488"/>
            <a:ext cx="7762875" cy="4938712"/>
          </a:xfrm>
        </p:spPr>
        <p:txBody>
          <a:bodyPr/>
          <a:lstStyle/>
          <a:p>
            <a:pPr>
              <a:lnSpc>
                <a:spcPct val="90000"/>
              </a:lnSpc>
            </a:pPr>
            <a:r>
              <a:rPr lang="en-US" smtClean="0"/>
              <a:t>Interrupt driven by hardware</a:t>
            </a:r>
          </a:p>
          <a:p>
            <a:pPr>
              <a:lnSpc>
                <a:spcPct val="90000"/>
              </a:lnSpc>
            </a:pPr>
            <a:r>
              <a:rPr lang="en-US" smtClean="0"/>
              <a:t>Software error or request creates </a:t>
            </a:r>
            <a:r>
              <a:rPr lang="en-US" b="1" smtClean="0">
                <a:solidFill>
                  <a:srgbClr val="3366FF"/>
                </a:solidFill>
              </a:rPr>
              <a:t>exception </a:t>
            </a:r>
            <a:r>
              <a:rPr lang="en-US" smtClean="0"/>
              <a:t>or </a:t>
            </a:r>
            <a:r>
              <a:rPr lang="en-US" b="1" smtClean="0">
                <a:solidFill>
                  <a:srgbClr val="3366FF"/>
                </a:solidFill>
              </a:rPr>
              <a:t>trap</a:t>
            </a:r>
          </a:p>
          <a:p>
            <a:pPr lvl="1">
              <a:lnSpc>
                <a:spcPct val="90000"/>
              </a:lnSpc>
            </a:pPr>
            <a:r>
              <a:rPr lang="en-US" smtClean="0"/>
              <a:t>Division by zero, request for operating system service</a:t>
            </a:r>
          </a:p>
          <a:p>
            <a:pPr>
              <a:lnSpc>
                <a:spcPct val="90000"/>
              </a:lnSpc>
            </a:pPr>
            <a:r>
              <a:rPr lang="en-US" smtClean="0"/>
              <a:t>Other process problems include infinite loop, processes modifying each other or the operating system</a:t>
            </a:r>
          </a:p>
          <a:p>
            <a:pPr>
              <a:lnSpc>
                <a:spcPct val="90000"/>
              </a:lnSpc>
            </a:pPr>
            <a:r>
              <a:rPr lang="en-US" b="1" smtClean="0">
                <a:solidFill>
                  <a:srgbClr val="3366FF"/>
                </a:solidFill>
              </a:rPr>
              <a:t>Dual-mode </a:t>
            </a:r>
            <a:r>
              <a:rPr lang="en-US" smtClean="0"/>
              <a:t>operation allows OS to protect itself and other system components</a:t>
            </a:r>
          </a:p>
          <a:p>
            <a:pPr lvl="1">
              <a:lnSpc>
                <a:spcPct val="90000"/>
              </a:lnSpc>
            </a:pPr>
            <a:r>
              <a:rPr lang="en-US" b="1" smtClean="0">
                <a:solidFill>
                  <a:srgbClr val="3366FF"/>
                </a:solidFill>
              </a:rPr>
              <a:t>User mode </a:t>
            </a:r>
            <a:r>
              <a:rPr lang="en-US" smtClean="0"/>
              <a:t>and </a:t>
            </a:r>
            <a:r>
              <a:rPr lang="en-US" b="1" smtClean="0">
                <a:solidFill>
                  <a:srgbClr val="3366FF"/>
                </a:solidFill>
              </a:rPr>
              <a:t>kernel mode </a:t>
            </a:r>
          </a:p>
          <a:p>
            <a:pPr lvl="1">
              <a:lnSpc>
                <a:spcPct val="90000"/>
              </a:lnSpc>
            </a:pPr>
            <a:r>
              <a:rPr lang="en-US" b="1" smtClean="0">
                <a:solidFill>
                  <a:srgbClr val="3366FF"/>
                </a:solidFill>
              </a:rPr>
              <a:t>Mode bit </a:t>
            </a:r>
            <a:r>
              <a:rPr lang="en-US" smtClean="0"/>
              <a:t>provided by hardware</a:t>
            </a:r>
          </a:p>
          <a:p>
            <a:pPr lvl="2">
              <a:lnSpc>
                <a:spcPct val="90000"/>
              </a:lnSpc>
            </a:pPr>
            <a:r>
              <a:rPr lang="en-US" smtClean="0"/>
              <a:t>Provides ability to distinguish when system is running user code or kernel code</a:t>
            </a:r>
          </a:p>
          <a:p>
            <a:pPr lvl="2">
              <a:lnSpc>
                <a:spcPct val="90000"/>
              </a:lnSpc>
            </a:pPr>
            <a:r>
              <a:rPr lang="en-US" smtClean="0"/>
              <a:t>Some instructions designated as </a:t>
            </a:r>
            <a:r>
              <a:rPr lang="en-US" b="1" smtClean="0">
                <a:solidFill>
                  <a:srgbClr val="3366FF"/>
                </a:solidFill>
              </a:rPr>
              <a:t>privileged</a:t>
            </a:r>
            <a:r>
              <a:rPr lang="en-US" smtClean="0"/>
              <a:t>, only executable in kernel mode</a:t>
            </a:r>
          </a:p>
          <a:p>
            <a:pPr lvl="2">
              <a:lnSpc>
                <a:spcPct val="90000"/>
              </a:lnSpc>
            </a:pPr>
            <a:r>
              <a:rPr lang="en-US" smtClean="0"/>
              <a:t>System call changes mode to kernel, return from call resets it to user</a:t>
            </a:r>
          </a:p>
          <a:p>
            <a:pPr lvl="1">
              <a:lnSpc>
                <a:spcPct val="90000"/>
              </a:lnSpc>
            </a:pPr>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771525" y="277813"/>
            <a:ext cx="8415338" cy="576262"/>
          </a:xfrm>
        </p:spPr>
        <p:txBody>
          <a:bodyPr/>
          <a:lstStyle/>
          <a:p>
            <a:pPr eaLnBrk="1" hangingPunct="1"/>
            <a:r>
              <a:rPr lang="en-US" smtClean="0"/>
              <a:t>Transition from User to Kernel Mode</a:t>
            </a:r>
          </a:p>
        </p:txBody>
      </p:sp>
      <p:sp>
        <p:nvSpPr>
          <p:cNvPr id="33795" name="Rectangle 4"/>
          <p:cNvSpPr>
            <a:spLocks noGrp="1" noChangeArrowheads="1"/>
          </p:cNvSpPr>
          <p:nvPr>
            <p:ph type="body" idx="4294967295"/>
          </p:nvPr>
        </p:nvSpPr>
        <p:spPr>
          <a:xfrm>
            <a:off x="806450" y="1233488"/>
            <a:ext cx="7753350" cy="4530725"/>
          </a:xfrm>
        </p:spPr>
        <p:txBody>
          <a:bodyPr/>
          <a:lstStyle/>
          <a:p>
            <a:r>
              <a:rPr lang="en-US" smtClean="0"/>
              <a:t>Timer to prevent infinite loop / process hogging resources</a:t>
            </a:r>
          </a:p>
          <a:p>
            <a:pPr lvl="1"/>
            <a:r>
              <a:rPr lang="en-US" smtClean="0"/>
              <a:t>Set interrupt after specific period</a:t>
            </a:r>
          </a:p>
          <a:p>
            <a:pPr lvl="1"/>
            <a:r>
              <a:rPr lang="en-US" smtClean="0"/>
              <a:t>Operating system decrements counter</a:t>
            </a:r>
          </a:p>
          <a:p>
            <a:pPr lvl="1"/>
            <a:r>
              <a:rPr lang="en-US" smtClean="0"/>
              <a:t>When counter zero generate an interrupt</a:t>
            </a:r>
          </a:p>
          <a:p>
            <a:pPr lvl="1"/>
            <a:r>
              <a:rPr lang="en-US" smtClean="0"/>
              <a:t>Set up before scheduling process to regain control or terminate program that exceeds allotted time</a:t>
            </a:r>
          </a:p>
        </p:txBody>
      </p:sp>
      <p:pic>
        <p:nvPicPr>
          <p:cNvPr id="33796" name="Picture 5"/>
          <p:cNvPicPr>
            <a:picLocks noChangeAspect="1" noChangeArrowheads="1"/>
          </p:cNvPicPr>
          <p:nvPr/>
        </p:nvPicPr>
        <p:blipFill>
          <a:blip r:embed="rId3"/>
          <a:srcRect/>
          <a:stretch>
            <a:fillRect/>
          </a:stretch>
        </p:blipFill>
        <p:spPr bwMode="auto">
          <a:xfrm>
            <a:off x="768350" y="3581400"/>
            <a:ext cx="7602538" cy="23463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089025" y="277813"/>
            <a:ext cx="7597775" cy="576262"/>
          </a:xfrm>
        </p:spPr>
        <p:txBody>
          <a:bodyPr/>
          <a:lstStyle/>
          <a:p>
            <a:pPr eaLnBrk="1" hangingPunct="1"/>
            <a:r>
              <a:rPr lang="en-US" smtClean="0"/>
              <a:t>Process Management</a:t>
            </a:r>
          </a:p>
        </p:txBody>
      </p:sp>
      <p:sp>
        <p:nvSpPr>
          <p:cNvPr id="34819" name="Rectangle 3"/>
          <p:cNvSpPr>
            <a:spLocks noGrp="1" noChangeArrowheads="1"/>
          </p:cNvSpPr>
          <p:nvPr>
            <p:ph type="body" idx="4294967295"/>
          </p:nvPr>
        </p:nvSpPr>
        <p:spPr>
          <a:xfrm>
            <a:off x="827088" y="935038"/>
            <a:ext cx="7361237" cy="5105400"/>
          </a:xfrm>
        </p:spPr>
        <p:txBody>
          <a:bodyPr/>
          <a:lstStyle/>
          <a:p>
            <a:pPr>
              <a:lnSpc>
                <a:spcPct val="90000"/>
              </a:lnSpc>
            </a:pPr>
            <a:endParaRPr lang="en-US" smtClean="0"/>
          </a:p>
          <a:p>
            <a:pPr>
              <a:lnSpc>
                <a:spcPct val="90000"/>
              </a:lnSpc>
            </a:pPr>
            <a:r>
              <a:rPr lang="en-US" smtClean="0"/>
              <a:t>A process is a program in execution. It is a unit of work within the system. Program is a </a:t>
            </a:r>
            <a:r>
              <a:rPr lang="en-US" i="1" smtClean="0"/>
              <a:t>passive entity</a:t>
            </a:r>
            <a:r>
              <a:rPr lang="en-US" smtClean="0"/>
              <a:t>, process is </a:t>
            </a:r>
            <a:r>
              <a:rPr lang="en-US" smtClean="0">
                <a:solidFill>
                  <a:srgbClr val="000000"/>
                </a:solidFill>
              </a:rPr>
              <a:t>an </a:t>
            </a:r>
            <a:r>
              <a:rPr lang="en-US" i="1" smtClean="0">
                <a:solidFill>
                  <a:srgbClr val="000000"/>
                </a:solidFill>
              </a:rPr>
              <a:t>active entity</a:t>
            </a:r>
            <a:r>
              <a:rPr lang="en-US" smtClean="0"/>
              <a:t>.</a:t>
            </a:r>
          </a:p>
          <a:p>
            <a:pPr>
              <a:lnSpc>
                <a:spcPct val="90000"/>
              </a:lnSpc>
            </a:pPr>
            <a:r>
              <a:rPr lang="en-US" smtClean="0"/>
              <a:t>Process needs resources to accomplish its task</a:t>
            </a:r>
          </a:p>
          <a:p>
            <a:pPr lvl="1">
              <a:lnSpc>
                <a:spcPct val="90000"/>
              </a:lnSpc>
            </a:pPr>
            <a:r>
              <a:rPr lang="en-US" smtClean="0"/>
              <a:t>CPU, memory, I/O, files</a:t>
            </a:r>
          </a:p>
          <a:p>
            <a:pPr lvl="1">
              <a:lnSpc>
                <a:spcPct val="90000"/>
              </a:lnSpc>
            </a:pPr>
            <a:r>
              <a:rPr lang="en-US" smtClean="0"/>
              <a:t>Initialization data</a:t>
            </a:r>
          </a:p>
          <a:p>
            <a:pPr>
              <a:lnSpc>
                <a:spcPct val="90000"/>
              </a:lnSpc>
            </a:pPr>
            <a:r>
              <a:rPr lang="en-US" smtClean="0"/>
              <a:t>Process termination requires reclaim of any reusable resources</a:t>
            </a:r>
          </a:p>
          <a:p>
            <a:pPr>
              <a:lnSpc>
                <a:spcPct val="90000"/>
              </a:lnSpc>
            </a:pPr>
            <a:r>
              <a:rPr lang="en-US" smtClean="0"/>
              <a:t>Single-threaded process has one </a:t>
            </a:r>
            <a:r>
              <a:rPr lang="en-US" b="1" smtClean="0">
                <a:solidFill>
                  <a:srgbClr val="3366FF"/>
                </a:solidFill>
              </a:rPr>
              <a:t>program counter</a:t>
            </a:r>
            <a:r>
              <a:rPr lang="en-US" sz="2000" b="1" smtClean="0">
                <a:solidFill>
                  <a:srgbClr val="3366FF"/>
                </a:solidFill>
              </a:rPr>
              <a:t> </a:t>
            </a:r>
            <a:r>
              <a:rPr lang="en-US" smtClean="0"/>
              <a:t>specifying location of next instruction to execute</a:t>
            </a:r>
          </a:p>
          <a:p>
            <a:pPr lvl="1">
              <a:lnSpc>
                <a:spcPct val="90000"/>
              </a:lnSpc>
            </a:pPr>
            <a:r>
              <a:rPr lang="en-US" smtClean="0"/>
              <a:t>Process executes instructions sequentially, one at a time, until completion</a:t>
            </a:r>
          </a:p>
          <a:p>
            <a:pPr>
              <a:lnSpc>
                <a:spcPct val="90000"/>
              </a:lnSpc>
            </a:pPr>
            <a:r>
              <a:rPr lang="en-US" smtClean="0"/>
              <a:t>Multi-threaded process has one program counter per thread</a:t>
            </a:r>
          </a:p>
          <a:p>
            <a:pPr>
              <a:lnSpc>
                <a:spcPct val="90000"/>
              </a:lnSpc>
            </a:pPr>
            <a:r>
              <a:rPr lang="en-US" smtClean="0"/>
              <a:t>Typically system has many processes, some user, some operating system running concurrently on one or more CPUs</a:t>
            </a:r>
          </a:p>
          <a:p>
            <a:pPr lvl="1">
              <a:lnSpc>
                <a:spcPct val="90000"/>
              </a:lnSpc>
            </a:pPr>
            <a:r>
              <a:rPr lang="en-US" smtClean="0"/>
              <a:t>Concurrency by multiplexing the CPUs among the processes / threads</a:t>
            </a:r>
          </a:p>
          <a:p>
            <a:pPr>
              <a:lnSpc>
                <a:spcPct val="90000"/>
              </a:lnSpc>
              <a:buFont typeface="Monotype Sorts" charset="2"/>
              <a:buNone/>
            </a:pPr>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28713" y="277813"/>
            <a:ext cx="7558087" cy="576262"/>
          </a:xfrm>
        </p:spPr>
        <p:txBody>
          <a:bodyPr/>
          <a:lstStyle/>
          <a:p>
            <a:pPr eaLnBrk="1" hangingPunct="1"/>
            <a:r>
              <a:rPr lang="en-US" smtClean="0"/>
              <a:t>Process Management Activities</a:t>
            </a:r>
          </a:p>
        </p:txBody>
      </p:sp>
      <p:sp>
        <p:nvSpPr>
          <p:cNvPr id="35843" name="Rectangle 3"/>
          <p:cNvSpPr>
            <a:spLocks noGrp="1" noChangeArrowheads="1"/>
          </p:cNvSpPr>
          <p:nvPr>
            <p:ph type="body" idx="4294967295"/>
          </p:nvPr>
        </p:nvSpPr>
        <p:spPr>
          <a:xfrm>
            <a:off x="1077913" y="1728788"/>
            <a:ext cx="7958137" cy="4035425"/>
          </a:xfrm>
        </p:spPr>
        <p:txBody>
          <a:bodyPr/>
          <a:lstStyle/>
          <a:p>
            <a:pPr>
              <a:buFont typeface="Monotype Sorts" charset="2"/>
              <a:buNone/>
            </a:pPr>
            <a:r>
              <a:rPr lang="en-US" smtClean="0"/>
              <a:t>     </a:t>
            </a:r>
          </a:p>
          <a:p>
            <a:r>
              <a:rPr lang="en-US" smtClean="0"/>
              <a:t>Creating and deleting both user and system processes</a:t>
            </a:r>
          </a:p>
          <a:p>
            <a:r>
              <a:rPr lang="en-US" smtClean="0"/>
              <a:t>Suspending and resuming processes</a:t>
            </a:r>
          </a:p>
          <a:p>
            <a:r>
              <a:rPr lang="en-US" smtClean="0"/>
              <a:t>Providing mechanisms for process synchronization</a:t>
            </a:r>
          </a:p>
          <a:p>
            <a:r>
              <a:rPr lang="en-US" smtClean="0"/>
              <a:t>Providing mechanisms for process communication</a:t>
            </a:r>
          </a:p>
          <a:p>
            <a:r>
              <a:rPr lang="en-US" smtClean="0"/>
              <a:t>Providing mechanisms for deadlock handling</a:t>
            </a:r>
          </a:p>
        </p:txBody>
      </p:sp>
      <p:sp>
        <p:nvSpPr>
          <p:cNvPr id="35844" name="Text Box 4"/>
          <p:cNvSpPr txBox="1">
            <a:spLocks noChangeArrowheads="1"/>
          </p:cNvSpPr>
          <p:nvPr/>
        </p:nvSpPr>
        <p:spPr bwMode="auto">
          <a:xfrm>
            <a:off x="885825" y="1238250"/>
            <a:ext cx="7586663" cy="641350"/>
          </a:xfrm>
          <a:prstGeom prst="rect">
            <a:avLst/>
          </a:prstGeom>
          <a:noFill/>
          <a:ln w="9525">
            <a:noFill/>
            <a:miter lim="800000"/>
            <a:headEnd/>
            <a:tailEnd/>
          </a:ln>
        </p:spPr>
        <p:txBody>
          <a:bodyPr>
            <a:spAutoFit/>
          </a:bodyPr>
          <a:lstStyle/>
          <a:p>
            <a:pPr>
              <a:spcBef>
                <a:spcPct val="50000"/>
              </a:spcBef>
            </a:pPr>
            <a:r>
              <a:rPr lang="en-US">
                <a:latin typeface="Helvetica" charset="0"/>
              </a:rPr>
              <a:t>The operating system is responsible for the following activities in connection with process management: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90613" y="277813"/>
            <a:ext cx="7596187" cy="576262"/>
          </a:xfrm>
        </p:spPr>
        <p:txBody>
          <a:bodyPr/>
          <a:lstStyle/>
          <a:p>
            <a:pPr eaLnBrk="1" hangingPunct="1"/>
            <a:r>
              <a:rPr lang="en-US" smtClean="0"/>
              <a:t>Memory Management</a:t>
            </a:r>
          </a:p>
        </p:txBody>
      </p:sp>
      <p:sp>
        <p:nvSpPr>
          <p:cNvPr id="36867" name="Rectangle 3"/>
          <p:cNvSpPr>
            <a:spLocks noGrp="1" noChangeArrowheads="1"/>
          </p:cNvSpPr>
          <p:nvPr>
            <p:ph type="body" idx="4294967295"/>
          </p:nvPr>
        </p:nvSpPr>
        <p:spPr>
          <a:xfrm>
            <a:off x="806450" y="1233488"/>
            <a:ext cx="7654925" cy="4530725"/>
          </a:xfrm>
        </p:spPr>
        <p:txBody>
          <a:bodyPr/>
          <a:lstStyle/>
          <a:p>
            <a:r>
              <a:rPr lang="en-US" smtClean="0"/>
              <a:t>All data in memory before and after processing</a:t>
            </a:r>
          </a:p>
          <a:p>
            <a:endParaRPr lang="en-US" sz="800" smtClean="0"/>
          </a:p>
          <a:p>
            <a:r>
              <a:rPr lang="en-US" smtClean="0"/>
              <a:t>All instructions in memory in order to execute</a:t>
            </a:r>
          </a:p>
          <a:p>
            <a:endParaRPr lang="en-US" sz="800" smtClean="0"/>
          </a:p>
          <a:p>
            <a:r>
              <a:rPr lang="en-US" smtClean="0"/>
              <a:t>Memory management determines what is in memory when</a:t>
            </a:r>
          </a:p>
          <a:p>
            <a:pPr lvl="1"/>
            <a:r>
              <a:rPr lang="en-US" smtClean="0"/>
              <a:t>Optimizing CPU utilization and computer response to users</a:t>
            </a:r>
          </a:p>
          <a:p>
            <a:pPr lvl="1"/>
            <a:endParaRPr lang="en-US" sz="800" smtClean="0"/>
          </a:p>
          <a:p>
            <a:r>
              <a:rPr lang="en-US" smtClean="0"/>
              <a:t>Memory management activities</a:t>
            </a:r>
          </a:p>
          <a:p>
            <a:pPr lvl="1"/>
            <a:r>
              <a:rPr lang="en-US" smtClean="0"/>
              <a:t>Keeping track of which parts of memory are currently being used and by whom</a:t>
            </a:r>
          </a:p>
          <a:p>
            <a:pPr lvl="1"/>
            <a:r>
              <a:rPr lang="en-US" smtClean="0"/>
              <a:t>Deciding which processes (or parts thereof) and data to move into and out of memory</a:t>
            </a:r>
          </a:p>
          <a:p>
            <a:pPr lvl="1"/>
            <a:r>
              <a:rPr lang="en-US" smtClean="0"/>
              <a:t>Allocating and deallocating memory space as needed</a:t>
            </a:r>
          </a:p>
          <a:p>
            <a:pPr lvl="1">
              <a:buFont typeface="Monotype Sorts" charset="2"/>
              <a:buNone/>
            </a:pPr>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128713" y="277813"/>
            <a:ext cx="7558087" cy="576262"/>
          </a:xfrm>
        </p:spPr>
        <p:txBody>
          <a:bodyPr/>
          <a:lstStyle/>
          <a:p>
            <a:pPr eaLnBrk="1" hangingPunct="1"/>
            <a:r>
              <a:rPr lang="en-US" smtClean="0"/>
              <a:t>Storage Management</a:t>
            </a:r>
          </a:p>
        </p:txBody>
      </p:sp>
      <p:sp>
        <p:nvSpPr>
          <p:cNvPr id="37891" name="Rectangle 3"/>
          <p:cNvSpPr>
            <a:spLocks noGrp="1" noChangeArrowheads="1"/>
          </p:cNvSpPr>
          <p:nvPr>
            <p:ph type="body" idx="4294967295"/>
          </p:nvPr>
        </p:nvSpPr>
        <p:spPr>
          <a:xfrm>
            <a:off x="1016000" y="1428750"/>
            <a:ext cx="7583488" cy="4992688"/>
          </a:xfrm>
        </p:spPr>
        <p:txBody>
          <a:bodyPr/>
          <a:lstStyle/>
          <a:p>
            <a:pPr>
              <a:lnSpc>
                <a:spcPct val="90000"/>
              </a:lnSpc>
            </a:pPr>
            <a:r>
              <a:rPr lang="en-US" smtClean="0"/>
              <a:t>OS provides uniform, logical view of information storage</a:t>
            </a:r>
          </a:p>
          <a:p>
            <a:pPr lvl="1">
              <a:lnSpc>
                <a:spcPct val="90000"/>
              </a:lnSpc>
            </a:pPr>
            <a:r>
              <a:rPr lang="en-US" smtClean="0"/>
              <a:t>Abstracts physical properties to logical storage unit  - </a:t>
            </a:r>
            <a:r>
              <a:rPr lang="en-US" b="1" smtClean="0">
                <a:solidFill>
                  <a:srgbClr val="3366FF"/>
                </a:solidFill>
              </a:rPr>
              <a:t>file</a:t>
            </a:r>
          </a:p>
          <a:p>
            <a:pPr lvl="1">
              <a:lnSpc>
                <a:spcPct val="90000"/>
              </a:lnSpc>
            </a:pPr>
            <a:r>
              <a:rPr lang="en-US" smtClean="0"/>
              <a:t>Each medium is controlled by device (i.e., disk drive, tape drive)</a:t>
            </a:r>
          </a:p>
          <a:p>
            <a:pPr lvl="2">
              <a:lnSpc>
                <a:spcPct val="90000"/>
              </a:lnSpc>
            </a:pPr>
            <a:r>
              <a:rPr lang="en-US" smtClean="0"/>
              <a:t>Varying properties include access speed, capacity, data-transfer rate, access method (sequential or random)</a:t>
            </a:r>
          </a:p>
          <a:p>
            <a:pPr lvl="2">
              <a:lnSpc>
                <a:spcPct val="90000"/>
              </a:lnSpc>
            </a:pPr>
            <a:endParaRPr lang="en-US" sz="800" smtClean="0"/>
          </a:p>
          <a:p>
            <a:pPr>
              <a:lnSpc>
                <a:spcPct val="90000"/>
              </a:lnSpc>
            </a:pPr>
            <a:r>
              <a:rPr lang="en-US" smtClean="0"/>
              <a:t>File-System management</a:t>
            </a:r>
          </a:p>
          <a:p>
            <a:pPr lvl="1">
              <a:lnSpc>
                <a:spcPct val="90000"/>
              </a:lnSpc>
            </a:pPr>
            <a:r>
              <a:rPr lang="en-US" smtClean="0"/>
              <a:t>Files usually organized into directories</a:t>
            </a:r>
          </a:p>
          <a:p>
            <a:pPr lvl="1">
              <a:lnSpc>
                <a:spcPct val="90000"/>
              </a:lnSpc>
            </a:pPr>
            <a:r>
              <a:rPr lang="en-US" smtClean="0"/>
              <a:t>Access control on most systems to determine who can access what</a:t>
            </a:r>
          </a:p>
          <a:p>
            <a:pPr lvl="1">
              <a:lnSpc>
                <a:spcPct val="90000"/>
              </a:lnSpc>
            </a:pPr>
            <a:r>
              <a:rPr lang="en-US" smtClean="0"/>
              <a:t>OS activities include</a:t>
            </a:r>
          </a:p>
          <a:p>
            <a:pPr lvl="2">
              <a:lnSpc>
                <a:spcPct val="90000"/>
              </a:lnSpc>
            </a:pPr>
            <a:r>
              <a:rPr lang="en-US" smtClean="0"/>
              <a:t>Creating and deleting files and directories</a:t>
            </a:r>
          </a:p>
          <a:p>
            <a:pPr lvl="2">
              <a:lnSpc>
                <a:spcPct val="90000"/>
              </a:lnSpc>
            </a:pPr>
            <a:r>
              <a:rPr lang="en-US" smtClean="0"/>
              <a:t>Primitives to manipulate files and dirs</a:t>
            </a:r>
          </a:p>
          <a:p>
            <a:pPr lvl="2">
              <a:lnSpc>
                <a:spcPct val="90000"/>
              </a:lnSpc>
            </a:pPr>
            <a:r>
              <a:rPr lang="en-US" smtClean="0"/>
              <a:t>Mapping files onto secondary storage</a:t>
            </a:r>
          </a:p>
          <a:p>
            <a:pPr lvl="2">
              <a:lnSpc>
                <a:spcPct val="90000"/>
              </a:lnSpc>
            </a:pPr>
            <a:r>
              <a:rPr lang="en-US" smtClean="0"/>
              <a:t>Backup files onto stable (non-volatile) storage media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331913" y="277813"/>
            <a:ext cx="7354887" cy="576262"/>
          </a:xfrm>
        </p:spPr>
        <p:txBody>
          <a:bodyPr/>
          <a:lstStyle/>
          <a:p>
            <a:pPr eaLnBrk="1" hangingPunct="1"/>
            <a:r>
              <a:rPr lang="en-US" smtClean="0"/>
              <a:t>Mass-Storage Management</a:t>
            </a:r>
          </a:p>
        </p:txBody>
      </p:sp>
      <p:sp>
        <p:nvSpPr>
          <p:cNvPr id="38915" name="Rectangle 3"/>
          <p:cNvSpPr>
            <a:spLocks noGrp="1" noChangeArrowheads="1"/>
          </p:cNvSpPr>
          <p:nvPr>
            <p:ph type="body" idx="4294967295"/>
          </p:nvPr>
        </p:nvSpPr>
        <p:spPr>
          <a:xfrm>
            <a:off x="806450" y="1233488"/>
            <a:ext cx="7575550" cy="4938712"/>
          </a:xfrm>
        </p:spPr>
        <p:txBody>
          <a:bodyPr/>
          <a:lstStyle/>
          <a:p>
            <a:r>
              <a:rPr lang="en-US" smtClean="0"/>
              <a:t>Usually disks used to store data that does not fit in main memory or data that must be kept for a “long” period of time</a:t>
            </a:r>
          </a:p>
          <a:p>
            <a:r>
              <a:rPr lang="en-US" smtClean="0"/>
              <a:t>Proper management is of central importance</a:t>
            </a:r>
          </a:p>
          <a:p>
            <a:r>
              <a:rPr lang="en-US" smtClean="0"/>
              <a:t>Entire speed of computer operation hinges on disk subsystem and its algorithms</a:t>
            </a:r>
          </a:p>
          <a:p>
            <a:r>
              <a:rPr lang="en-US" smtClean="0"/>
              <a:t>OS activities</a:t>
            </a:r>
          </a:p>
          <a:p>
            <a:pPr lvl="1"/>
            <a:r>
              <a:rPr lang="en-US" smtClean="0"/>
              <a:t>Free-space management</a:t>
            </a:r>
          </a:p>
          <a:p>
            <a:pPr lvl="1"/>
            <a:r>
              <a:rPr lang="en-US" smtClean="0"/>
              <a:t>Storage allocation</a:t>
            </a:r>
          </a:p>
          <a:p>
            <a:pPr lvl="1"/>
            <a:r>
              <a:rPr lang="en-US" smtClean="0"/>
              <a:t>Disk scheduling</a:t>
            </a:r>
          </a:p>
          <a:p>
            <a:r>
              <a:rPr lang="en-US" smtClean="0"/>
              <a:t>Some storage need not be fast</a:t>
            </a:r>
          </a:p>
          <a:p>
            <a:pPr lvl="1"/>
            <a:r>
              <a:rPr lang="en-US" smtClean="0"/>
              <a:t>Tertiary storage includes optical storage, magnetic tape</a:t>
            </a:r>
          </a:p>
          <a:p>
            <a:pPr lvl="1"/>
            <a:r>
              <a:rPr lang="en-US" smtClean="0"/>
              <a:t>Still must be managed – by OS or applications</a:t>
            </a:r>
          </a:p>
          <a:p>
            <a:pPr lvl="1"/>
            <a:r>
              <a:rPr lang="en-US" smtClean="0"/>
              <a:t>Varies between WORM (write-once, read-many-times) and RW (read-write)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12775" y="277813"/>
            <a:ext cx="8531225" cy="576262"/>
          </a:xfrm>
        </p:spPr>
        <p:txBody>
          <a:bodyPr/>
          <a:lstStyle/>
          <a:p>
            <a:pPr eaLnBrk="1" hangingPunct="1"/>
            <a:r>
              <a:rPr lang="en-US" sz="2800" smtClean="0"/>
              <a:t>Performance of Various Levels of Storage</a:t>
            </a:r>
          </a:p>
        </p:txBody>
      </p:sp>
      <p:sp>
        <p:nvSpPr>
          <p:cNvPr id="39939" name="Rectangle 3"/>
          <p:cNvSpPr>
            <a:spLocks noGrp="1" noChangeArrowheads="1"/>
          </p:cNvSpPr>
          <p:nvPr>
            <p:ph type="body" idx="4294967295"/>
          </p:nvPr>
        </p:nvSpPr>
        <p:spPr>
          <a:xfrm>
            <a:off x="806450" y="1233488"/>
            <a:ext cx="7607300" cy="4530725"/>
          </a:xfrm>
        </p:spPr>
        <p:txBody>
          <a:bodyPr/>
          <a:lstStyle/>
          <a:p>
            <a:r>
              <a:rPr lang="en-US" smtClean="0"/>
              <a:t>Movement between levels of storage hierarchy can be explicit or implicit</a:t>
            </a:r>
          </a:p>
        </p:txBody>
      </p:sp>
      <p:pic>
        <p:nvPicPr>
          <p:cNvPr id="39940" name="Picture 5"/>
          <p:cNvPicPr>
            <a:picLocks noChangeAspect="1" noChangeArrowheads="1"/>
          </p:cNvPicPr>
          <p:nvPr/>
        </p:nvPicPr>
        <p:blipFill>
          <a:blip r:embed="rId3"/>
          <a:srcRect/>
          <a:stretch>
            <a:fillRect/>
          </a:stretch>
        </p:blipFill>
        <p:spPr bwMode="auto">
          <a:xfrm>
            <a:off x="820738" y="2300288"/>
            <a:ext cx="7632700" cy="319881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914400" y="277813"/>
            <a:ext cx="8229600" cy="576262"/>
          </a:xfrm>
        </p:spPr>
        <p:txBody>
          <a:bodyPr/>
          <a:lstStyle/>
          <a:p>
            <a:pPr eaLnBrk="1" hangingPunct="1"/>
            <a:r>
              <a:rPr lang="en-US" sz="2800" smtClean="0"/>
              <a:t>Migration of Integer A from Disk to Register</a:t>
            </a:r>
          </a:p>
        </p:txBody>
      </p:sp>
      <p:sp>
        <p:nvSpPr>
          <p:cNvPr id="40963" name="Rectangle 3"/>
          <p:cNvSpPr>
            <a:spLocks noGrp="1" noChangeArrowheads="1"/>
          </p:cNvSpPr>
          <p:nvPr>
            <p:ph type="body" idx="4294967295"/>
          </p:nvPr>
        </p:nvSpPr>
        <p:spPr>
          <a:xfrm>
            <a:off x="806450" y="1233488"/>
            <a:ext cx="7781925" cy="4530725"/>
          </a:xfrm>
        </p:spPr>
        <p:txBody>
          <a:bodyPr/>
          <a:lstStyle/>
          <a:p>
            <a:r>
              <a:rPr lang="en-US" smtClean="0"/>
              <a:t>Multitasking environments must be careful to use most recent value, no matter where it is stored in the storage hierarchy</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a:p>
            <a:r>
              <a:rPr lang="en-US" smtClean="0"/>
              <a:t>Multiprocessor environment must provide cache coherency in hardware such that all CPUs have the most recent value in their cache</a:t>
            </a:r>
          </a:p>
          <a:p>
            <a:endParaRPr lang="en-US" sz="800" smtClean="0"/>
          </a:p>
          <a:p>
            <a:r>
              <a:rPr lang="en-US" smtClean="0"/>
              <a:t>Distributed environment situation even more complex</a:t>
            </a:r>
          </a:p>
          <a:p>
            <a:pPr lvl="1"/>
            <a:r>
              <a:rPr lang="en-US" smtClean="0"/>
              <a:t>Several copies of a datum can exist</a:t>
            </a:r>
          </a:p>
          <a:p>
            <a:pPr lvl="1"/>
            <a:r>
              <a:rPr lang="en-US" smtClean="0"/>
              <a:t>Various solutions covered in Chapter 17</a:t>
            </a:r>
          </a:p>
        </p:txBody>
      </p:sp>
      <p:pic>
        <p:nvPicPr>
          <p:cNvPr id="40964" name="Picture 5"/>
          <p:cNvPicPr>
            <a:picLocks noChangeAspect="1" noChangeArrowheads="1"/>
          </p:cNvPicPr>
          <p:nvPr/>
        </p:nvPicPr>
        <p:blipFill>
          <a:blip r:embed="rId3"/>
          <a:srcRect/>
          <a:stretch>
            <a:fillRect/>
          </a:stretch>
        </p:blipFill>
        <p:spPr bwMode="auto">
          <a:xfrm>
            <a:off x="1268413" y="2195513"/>
            <a:ext cx="7256462" cy="103187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smtClean="0"/>
              <a:t>I/O Subsystem</a:t>
            </a:r>
          </a:p>
        </p:txBody>
      </p:sp>
      <p:sp>
        <p:nvSpPr>
          <p:cNvPr id="41987" name="Rectangle 3"/>
          <p:cNvSpPr>
            <a:spLocks noGrp="1" noChangeArrowheads="1"/>
          </p:cNvSpPr>
          <p:nvPr>
            <p:ph type="body" idx="4294967295"/>
          </p:nvPr>
        </p:nvSpPr>
        <p:spPr>
          <a:xfrm>
            <a:off x="806450" y="1233488"/>
            <a:ext cx="7713663" cy="4530725"/>
          </a:xfrm>
        </p:spPr>
        <p:txBody>
          <a:bodyPr/>
          <a:lstStyle/>
          <a:p>
            <a:r>
              <a:rPr lang="en-US" smtClean="0"/>
              <a:t>One purpose of OS is to hide peculiarities of hardware devices from the user</a:t>
            </a:r>
          </a:p>
          <a:p>
            <a:endParaRPr lang="en-US" smtClean="0"/>
          </a:p>
          <a:p>
            <a:r>
              <a:rPr lang="en-US" smtClean="0"/>
              <a:t>I/O subsystem responsible for</a:t>
            </a:r>
          </a:p>
          <a:p>
            <a:pPr lvl="1"/>
            <a:r>
              <a:rPr lang="en-US" smtClean="0"/>
              <a:t>Memory management of I/O including buffering (storing data temporarily while it is being transferred), caching (storing parts of data in faster storage for performance), spooling (the overlapping of output of one job with input of other jobs)</a:t>
            </a:r>
          </a:p>
          <a:p>
            <a:pPr lvl="1"/>
            <a:r>
              <a:rPr lang="en-US" smtClean="0"/>
              <a:t>General device-driver interface</a:t>
            </a:r>
          </a:p>
          <a:p>
            <a:pPr lvl="1"/>
            <a:r>
              <a:rPr lang="en-US" smtClean="0"/>
              <a:t>Drivers for specific hardware devices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63613" y="277813"/>
            <a:ext cx="7723187" cy="576262"/>
          </a:xfrm>
        </p:spPr>
        <p:txBody>
          <a:bodyPr/>
          <a:lstStyle/>
          <a:p>
            <a:pPr eaLnBrk="1" hangingPunct="1"/>
            <a:r>
              <a:rPr lang="en-US" smtClean="0"/>
              <a:t>What is an Operating System?</a:t>
            </a:r>
          </a:p>
        </p:txBody>
      </p:sp>
      <p:sp>
        <p:nvSpPr>
          <p:cNvPr id="6147" name="Rectangle 3"/>
          <p:cNvSpPr>
            <a:spLocks noGrp="1" noChangeArrowheads="1"/>
          </p:cNvSpPr>
          <p:nvPr>
            <p:ph type="body" idx="4294967295"/>
          </p:nvPr>
        </p:nvSpPr>
        <p:spPr>
          <a:xfrm>
            <a:off x="862013" y="1535113"/>
            <a:ext cx="7867650" cy="4159250"/>
          </a:xfrm>
        </p:spPr>
        <p:txBody>
          <a:bodyPr/>
          <a:lstStyle/>
          <a:p>
            <a:r>
              <a:rPr lang="en-US" smtClean="0"/>
              <a:t>A program that acts as an intermediary between a user of a computer and the computer hardware</a:t>
            </a:r>
          </a:p>
          <a:p>
            <a:endParaRPr lang="en-US" smtClean="0"/>
          </a:p>
          <a:p>
            <a:r>
              <a:rPr lang="en-US" smtClean="0"/>
              <a:t>Operating system goals:</a:t>
            </a:r>
          </a:p>
          <a:p>
            <a:pPr lvl="1"/>
            <a:r>
              <a:rPr lang="en-US" smtClean="0"/>
              <a:t>Execute user programs and make solving user problems easier</a:t>
            </a:r>
          </a:p>
          <a:p>
            <a:pPr lvl="1"/>
            <a:r>
              <a:rPr lang="en-US" smtClean="0"/>
              <a:t>Make the computer system convenient to use</a:t>
            </a:r>
          </a:p>
          <a:p>
            <a:pPr lvl="1"/>
            <a:r>
              <a:rPr lang="en-US" smtClean="0"/>
              <a:t>Use the computer hardware in an efficient manner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022350" y="277813"/>
            <a:ext cx="7664450" cy="576262"/>
          </a:xfrm>
        </p:spPr>
        <p:txBody>
          <a:bodyPr/>
          <a:lstStyle/>
          <a:p>
            <a:pPr eaLnBrk="1" hangingPunct="1"/>
            <a:r>
              <a:rPr lang="en-US" smtClean="0"/>
              <a:t>Protection and Security</a:t>
            </a:r>
          </a:p>
        </p:txBody>
      </p:sp>
      <p:sp>
        <p:nvSpPr>
          <p:cNvPr id="43011" name="Rectangle 3"/>
          <p:cNvSpPr>
            <a:spLocks noGrp="1" noChangeArrowheads="1"/>
          </p:cNvSpPr>
          <p:nvPr>
            <p:ph type="body" idx="4294967295"/>
          </p:nvPr>
        </p:nvSpPr>
        <p:spPr>
          <a:xfrm>
            <a:off x="806450" y="1233488"/>
            <a:ext cx="7648575" cy="5183187"/>
          </a:xfrm>
        </p:spPr>
        <p:txBody>
          <a:bodyPr/>
          <a:lstStyle/>
          <a:p>
            <a:pPr>
              <a:lnSpc>
                <a:spcPct val="90000"/>
              </a:lnSpc>
            </a:pPr>
            <a:r>
              <a:rPr lang="en-US" b="1" smtClean="0">
                <a:solidFill>
                  <a:srgbClr val="3366FF"/>
                </a:solidFill>
              </a:rPr>
              <a:t>Protection </a:t>
            </a:r>
            <a:r>
              <a:rPr lang="en-US" smtClean="0"/>
              <a:t>– any mechanism for controlling access of processes or users to resources defined by the OS</a:t>
            </a:r>
          </a:p>
          <a:p>
            <a:pPr>
              <a:lnSpc>
                <a:spcPct val="90000"/>
              </a:lnSpc>
            </a:pPr>
            <a:endParaRPr lang="en-US" sz="800" smtClean="0"/>
          </a:p>
          <a:p>
            <a:pPr>
              <a:lnSpc>
                <a:spcPct val="90000"/>
              </a:lnSpc>
            </a:pPr>
            <a:r>
              <a:rPr lang="en-US" b="1" smtClean="0">
                <a:solidFill>
                  <a:srgbClr val="3366FF"/>
                </a:solidFill>
              </a:rPr>
              <a:t>Security </a:t>
            </a:r>
            <a:r>
              <a:rPr lang="en-US" smtClean="0"/>
              <a:t>– defense of the system against internal and external attacks</a:t>
            </a:r>
          </a:p>
          <a:p>
            <a:pPr lvl="1">
              <a:lnSpc>
                <a:spcPct val="90000"/>
              </a:lnSpc>
            </a:pPr>
            <a:r>
              <a:rPr lang="en-US" smtClean="0"/>
              <a:t>Huge range, including denial-of-service, worms, viruses, identity theft, theft of service</a:t>
            </a:r>
          </a:p>
          <a:p>
            <a:pPr lvl="1">
              <a:lnSpc>
                <a:spcPct val="90000"/>
              </a:lnSpc>
            </a:pPr>
            <a:endParaRPr lang="en-US" sz="800" smtClean="0"/>
          </a:p>
          <a:p>
            <a:pPr>
              <a:lnSpc>
                <a:spcPct val="90000"/>
              </a:lnSpc>
            </a:pPr>
            <a:r>
              <a:rPr lang="en-US" smtClean="0"/>
              <a:t>Systems generally first distinguish among users, to determine who can do what</a:t>
            </a:r>
          </a:p>
          <a:p>
            <a:pPr lvl="1">
              <a:lnSpc>
                <a:spcPct val="90000"/>
              </a:lnSpc>
            </a:pPr>
            <a:r>
              <a:rPr lang="en-US" smtClean="0"/>
              <a:t>User identities (</a:t>
            </a:r>
            <a:r>
              <a:rPr lang="en-US" b="1" smtClean="0">
                <a:solidFill>
                  <a:srgbClr val="3366FF"/>
                </a:solidFill>
              </a:rPr>
              <a:t>user IDs</a:t>
            </a:r>
            <a:r>
              <a:rPr lang="en-US" smtClean="0"/>
              <a:t>, security IDs) include name and associated number, one per user</a:t>
            </a:r>
          </a:p>
          <a:p>
            <a:pPr lvl="1">
              <a:lnSpc>
                <a:spcPct val="90000"/>
              </a:lnSpc>
            </a:pPr>
            <a:r>
              <a:rPr lang="en-US" smtClean="0"/>
              <a:t>User ID then associated with all files, processes of that user to determine access control</a:t>
            </a:r>
          </a:p>
          <a:p>
            <a:pPr lvl="1">
              <a:lnSpc>
                <a:spcPct val="90000"/>
              </a:lnSpc>
            </a:pPr>
            <a:r>
              <a:rPr lang="en-US" smtClean="0"/>
              <a:t>Group identifier (</a:t>
            </a:r>
            <a:r>
              <a:rPr lang="en-US" b="1" smtClean="0">
                <a:solidFill>
                  <a:srgbClr val="3366FF"/>
                </a:solidFill>
              </a:rPr>
              <a:t>group ID</a:t>
            </a:r>
            <a:r>
              <a:rPr lang="en-US" smtClean="0"/>
              <a:t>) allows set of users to be defined and controls managed, then also associated with each process, file</a:t>
            </a:r>
          </a:p>
          <a:p>
            <a:pPr lvl="1">
              <a:lnSpc>
                <a:spcPct val="90000"/>
              </a:lnSpc>
            </a:pPr>
            <a:r>
              <a:rPr lang="en-US" b="1" smtClean="0">
                <a:solidFill>
                  <a:srgbClr val="3366FF"/>
                </a:solidFill>
              </a:rPr>
              <a:t>Privilege escalation </a:t>
            </a:r>
            <a:r>
              <a:rPr lang="en-US" smtClean="0"/>
              <a:t>allows user to change to effective ID with more rights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r>
              <a:rPr lang="en-US" smtClean="0"/>
              <a:t>Distributed Computing</a:t>
            </a:r>
          </a:p>
        </p:txBody>
      </p:sp>
      <p:sp>
        <p:nvSpPr>
          <p:cNvPr id="44035" name="Content Placeholder 2"/>
          <p:cNvSpPr>
            <a:spLocks noGrp="1"/>
          </p:cNvSpPr>
          <p:nvPr>
            <p:ph idx="4294967295"/>
          </p:nvPr>
        </p:nvSpPr>
        <p:spPr/>
        <p:txBody>
          <a:bodyPr/>
          <a:lstStyle/>
          <a:p>
            <a:r>
              <a:rPr lang="en-US" smtClean="0"/>
              <a:t>Collection of separate, possibly heterogeneous, systems networked together</a:t>
            </a:r>
          </a:p>
          <a:p>
            <a:pPr lvl="1"/>
            <a:r>
              <a:rPr lang="en-US" smtClean="0"/>
              <a:t>Network is a communications path</a:t>
            </a:r>
          </a:p>
          <a:p>
            <a:pPr lvl="3"/>
            <a:r>
              <a:rPr lang="en-US" smtClean="0"/>
              <a:t>Local Area Network (</a:t>
            </a:r>
            <a:r>
              <a:rPr lang="en-US" b="1" smtClean="0">
                <a:solidFill>
                  <a:srgbClr val="3366FF"/>
                </a:solidFill>
              </a:rPr>
              <a:t>LAN</a:t>
            </a:r>
            <a:r>
              <a:rPr lang="en-US" smtClean="0"/>
              <a:t>)</a:t>
            </a:r>
          </a:p>
          <a:p>
            <a:pPr lvl="3"/>
            <a:r>
              <a:rPr lang="en-US" smtClean="0"/>
              <a:t>Wide Area Network (</a:t>
            </a:r>
            <a:r>
              <a:rPr lang="en-US" b="1" smtClean="0">
                <a:solidFill>
                  <a:srgbClr val="3366FF"/>
                </a:solidFill>
              </a:rPr>
              <a:t>WAN</a:t>
            </a:r>
            <a:r>
              <a:rPr lang="en-US" smtClean="0"/>
              <a:t>)</a:t>
            </a:r>
          </a:p>
          <a:p>
            <a:pPr lvl="3"/>
            <a:r>
              <a:rPr lang="en-US" smtClean="0"/>
              <a:t>Metropolitan Area Network (</a:t>
            </a:r>
            <a:r>
              <a:rPr lang="en-US" b="1" smtClean="0">
                <a:solidFill>
                  <a:srgbClr val="3366FF"/>
                </a:solidFill>
              </a:rPr>
              <a:t>MAN</a:t>
            </a:r>
            <a:r>
              <a:rPr lang="en-US" smtClean="0"/>
              <a:t>)</a:t>
            </a:r>
          </a:p>
          <a:p>
            <a:r>
              <a:rPr lang="en-US" smtClean="0"/>
              <a:t>Network Operating System provides features between systems across network</a:t>
            </a:r>
          </a:p>
          <a:p>
            <a:pPr lvl="1"/>
            <a:r>
              <a:rPr lang="en-US" smtClean="0"/>
              <a:t>Communication scheme allows systems to exchange messages</a:t>
            </a:r>
          </a:p>
          <a:p>
            <a:pPr lvl="1"/>
            <a:r>
              <a:rPr lang="en-US" smtClean="0"/>
              <a:t>Illusion of a single system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p:txBody>
          <a:bodyPr/>
          <a:lstStyle/>
          <a:p>
            <a:r>
              <a:rPr lang="en-US" smtClean="0"/>
              <a:t>Special-Purpose Systems</a:t>
            </a:r>
          </a:p>
        </p:txBody>
      </p:sp>
      <p:sp>
        <p:nvSpPr>
          <p:cNvPr id="45059" name="Content Placeholder 2"/>
          <p:cNvSpPr>
            <a:spLocks noGrp="1"/>
          </p:cNvSpPr>
          <p:nvPr>
            <p:ph idx="4294967295"/>
          </p:nvPr>
        </p:nvSpPr>
        <p:spPr/>
        <p:txBody>
          <a:bodyPr/>
          <a:lstStyle/>
          <a:p>
            <a:r>
              <a:rPr lang="en-US" smtClean="0"/>
              <a:t>Real-time embedded systems most prevalent form of computers</a:t>
            </a:r>
          </a:p>
          <a:p>
            <a:pPr lvl="1"/>
            <a:r>
              <a:rPr lang="en-US" smtClean="0"/>
              <a:t>Vary considerable, special purpose, limited purpose OS, </a:t>
            </a:r>
            <a:r>
              <a:rPr lang="en-US" b="1" smtClean="0">
                <a:solidFill>
                  <a:srgbClr val="3366FF"/>
                </a:solidFill>
              </a:rPr>
              <a:t>real-time OS</a:t>
            </a:r>
          </a:p>
          <a:p>
            <a:r>
              <a:rPr lang="en-US" smtClean="0"/>
              <a:t>Multimedia systems</a:t>
            </a:r>
          </a:p>
          <a:p>
            <a:pPr lvl="1"/>
            <a:r>
              <a:rPr lang="en-US" smtClean="0"/>
              <a:t>Streams of data must be delivered according to time restrictions</a:t>
            </a:r>
          </a:p>
          <a:p>
            <a:r>
              <a:rPr lang="en-US" smtClean="0"/>
              <a:t>Handheld systems</a:t>
            </a:r>
          </a:p>
          <a:p>
            <a:pPr lvl="1"/>
            <a:r>
              <a:rPr lang="en-US" smtClean="0"/>
              <a:t>PDAs, smart phones, limited CPU, memory, power</a:t>
            </a:r>
          </a:p>
          <a:p>
            <a:pPr lvl="1"/>
            <a:r>
              <a:rPr lang="en-US" smtClean="0"/>
              <a:t>Reduced feature set OS, limited I/O</a:t>
            </a:r>
          </a:p>
          <a:p>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1138238" y="277813"/>
            <a:ext cx="7548562" cy="576262"/>
          </a:xfrm>
        </p:spPr>
        <p:txBody>
          <a:bodyPr/>
          <a:lstStyle/>
          <a:p>
            <a:pPr eaLnBrk="1" hangingPunct="1"/>
            <a:r>
              <a:rPr lang="en-US" smtClean="0"/>
              <a:t>Computing Environments </a:t>
            </a:r>
          </a:p>
        </p:txBody>
      </p:sp>
      <p:sp>
        <p:nvSpPr>
          <p:cNvPr id="46083" name="Rectangle 3"/>
          <p:cNvSpPr>
            <a:spLocks noGrp="1" noChangeArrowheads="1"/>
          </p:cNvSpPr>
          <p:nvPr>
            <p:ph type="body" idx="4294967295"/>
          </p:nvPr>
        </p:nvSpPr>
        <p:spPr>
          <a:xfrm>
            <a:off x="806450" y="1233488"/>
            <a:ext cx="7645400" cy="4530725"/>
          </a:xfrm>
        </p:spPr>
        <p:txBody>
          <a:bodyPr/>
          <a:lstStyle/>
          <a:p>
            <a:r>
              <a:rPr lang="en-US" sz="1900" smtClean="0"/>
              <a:t>Traditional computer</a:t>
            </a:r>
          </a:p>
          <a:p>
            <a:pPr lvl="1"/>
            <a:r>
              <a:rPr lang="en-US" sz="1900" smtClean="0"/>
              <a:t>Blurring over time</a:t>
            </a:r>
          </a:p>
          <a:p>
            <a:pPr lvl="1"/>
            <a:r>
              <a:rPr lang="en-US" sz="1900" smtClean="0"/>
              <a:t>Office environment</a:t>
            </a:r>
          </a:p>
          <a:p>
            <a:pPr lvl="2"/>
            <a:r>
              <a:rPr lang="en-US" sz="1900" smtClean="0"/>
              <a:t>PCs connected to a network, terminals attached to mainframe or minicomputers providing batch and timesharing</a:t>
            </a:r>
          </a:p>
          <a:p>
            <a:pPr lvl="2"/>
            <a:r>
              <a:rPr lang="en-US" sz="1900" smtClean="0"/>
              <a:t>Now portals allowing networked and remote systems access to same resources</a:t>
            </a:r>
          </a:p>
          <a:p>
            <a:pPr lvl="1"/>
            <a:r>
              <a:rPr lang="en-US" sz="1900" smtClean="0"/>
              <a:t>Home networks</a:t>
            </a:r>
          </a:p>
          <a:p>
            <a:pPr lvl="2"/>
            <a:r>
              <a:rPr lang="en-US" sz="1900" smtClean="0"/>
              <a:t>Used to be single system, then modems</a:t>
            </a:r>
          </a:p>
          <a:p>
            <a:pPr lvl="2"/>
            <a:r>
              <a:rPr lang="en-US" sz="1900" smtClean="0"/>
              <a:t>Now firewalled, networked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071563" y="277813"/>
            <a:ext cx="7615237" cy="576262"/>
          </a:xfrm>
        </p:spPr>
        <p:txBody>
          <a:bodyPr/>
          <a:lstStyle/>
          <a:p>
            <a:pPr eaLnBrk="1" hangingPunct="1"/>
            <a:r>
              <a:rPr lang="en-US" smtClean="0"/>
              <a:t>Computing Environments (Cont.)</a:t>
            </a:r>
          </a:p>
        </p:txBody>
      </p:sp>
      <p:sp>
        <p:nvSpPr>
          <p:cNvPr id="47107" name="Rectangle 4"/>
          <p:cNvSpPr>
            <a:spLocks noChangeArrowheads="1"/>
          </p:cNvSpPr>
          <p:nvPr/>
        </p:nvSpPr>
        <p:spPr bwMode="auto">
          <a:xfrm>
            <a:off x="827088" y="1277938"/>
            <a:ext cx="7351712" cy="4673600"/>
          </a:xfrm>
          <a:prstGeom prst="rect">
            <a:avLst/>
          </a:prstGeom>
          <a:noFill/>
          <a:ln w="9525">
            <a:noFill/>
            <a:miter lim="800000"/>
            <a:headEnd/>
            <a:tailEnd/>
          </a:ln>
        </p:spPr>
        <p:txBody>
          <a:bodyPr/>
          <a:lstStyle/>
          <a:p>
            <a:pPr marL="342900" indent="-342900">
              <a:lnSpc>
                <a:spcPct val="90000"/>
              </a:lnSpc>
              <a:spcBef>
                <a:spcPct val="35000"/>
              </a:spcBef>
              <a:buClr>
                <a:srgbClr val="993300"/>
              </a:buClr>
              <a:buSzPct val="90000"/>
              <a:buFont typeface="Monotype Sorts" charset="2"/>
              <a:buChar char="n"/>
            </a:pPr>
            <a:r>
              <a:rPr kumimoji="1" lang="en-US">
                <a:latin typeface="Helvetica" charset="0"/>
              </a:rPr>
              <a:t>Client-Server Computing</a:t>
            </a:r>
          </a:p>
          <a:p>
            <a:pPr marL="742950" lvl="1" indent="-285750">
              <a:lnSpc>
                <a:spcPct val="90000"/>
              </a:lnSpc>
              <a:spcBef>
                <a:spcPct val="35000"/>
              </a:spcBef>
              <a:buClr>
                <a:srgbClr val="CC6600"/>
              </a:buClr>
              <a:buSzPct val="80000"/>
              <a:buFont typeface="Monotype Sorts" charset="2"/>
              <a:buChar char="l"/>
            </a:pPr>
            <a:r>
              <a:rPr kumimoji="1" lang="en-US">
                <a:latin typeface="Helvetica" charset="0"/>
              </a:rPr>
              <a:t>Dumb terminals supplanted by smart PCs</a:t>
            </a:r>
          </a:p>
          <a:p>
            <a:pPr marL="742950" lvl="1" indent="-285750">
              <a:lnSpc>
                <a:spcPct val="90000"/>
              </a:lnSpc>
              <a:spcBef>
                <a:spcPct val="35000"/>
              </a:spcBef>
              <a:buClr>
                <a:srgbClr val="CC6600"/>
              </a:buClr>
              <a:buSzPct val="80000"/>
              <a:buFont typeface="Monotype Sorts" charset="2"/>
              <a:buChar char="l"/>
            </a:pPr>
            <a:r>
              <a:rPr kumimoji="1" lang="en-US">
                <a:latin typeface="Helvetica" charset="0"/>
              </a:rPr>
              <a:t>Many systems now </a:t>
            </a:r>
            <a:r>
              <a:rPr kumimoji="1" lang="en-US" b="1">
                <a:solidFill>
                  <a:srgbClr val="3366FF"/>
                </a:solidFill>
                <a:latin typeface="Helvetica" charset="0"/>
              </a:rPr>
              <a:t>servers</a:t>
            </a:r>
            <a:r>
              <a:rPr kumimoji="1" lang="en-US">
                <a:latin typeface="Helvetica" charset="0"/>
              </a:rPr>
              <a:t>, responding to requests generated by </a:t>
            </a:r>
            <a:r>
              <a:rPr kumimoji="1" lang="en-US" b="1">
                <a:solidFill>
                  <a:srgbClr val="3366FF"/>
                </a:solidFill>
                <a:latin typeface="Helvetica" charset="0"/>
              </a:rPr>
              <a:t>clients</a:t>
            </a:r>
          </a:p>
          <a:p>
            <a:pPr marL="1085850" lvl="2" indent="-228600">
              <a:lnSpc>
                <a:spcPct val="90000"/>
              </a:lnSpc>
              <a:spcBef>
                <a:spcPct val="35000"/>
              </a:spcBef>
              <a:buClr>
                <a:srgbClr val="009900"/>
              </a:buClr>
              <a:buSzPct val="75000"/>
              <a:buFont typeface="Webdings" charset="2"/>
              <a:buChar char="4"/>
            </a:pPr>
            <a:r>
              <a:rPr kumimoji="1" lang="en-US" b="1">
                <a:solidFill>
                  <a:srgbClr val="3366FF"/>
                </a:solidFill>
                <a:latin typeface="Helvetica" charset="0"/>
              </a:rPr>
              <a:t>Compute-server </a:t>
            </a:r>
            <a:r>
              <a:rPr kumimoji="1" lang="en-US">
                <a:latin typeface="Helvetica" charset="0"/>
              </a:rPr>
              <a:t>provides an interface to client to request services (i.e., database)</a:t>
            </a:r>
          </a:p>
          <a:p>
            <a:pPr marL="1085850" lvl="2" indent="-228600">
              <a:lnSpc>
                <a:spcPct val="90000"/>
              </a:lnSpc>
              <a:spcBef>
                <a:spcPct val="35000"/>
              </a:spcBef>
              <a:buClr>
                <a:srgbClr val="009900"/>
              </a:buClr>
              <a:buSzPct val="75000"/>
              <a:buFont typeface="Webdings" charset="2"/>
              <a:buChar char="4"/>
            </a:pPr>
            <a:r>
              <a:rPr kumimoji="1" lang="en-US" b="1">
                <a:solidFill>
                  <a:srgbClr val="3366FF"/>
                </a:solidFill>
                <a:latin typeface="Helvetica" charset="0"/>
              </a:rPr>
              <a:t>File-server </a:t>
            </a:r>
            <a:r>
              <a:rPr kumimoji="1" lang="en-US">
                <a:latin typeface="Helvetica" charset="0"/>
              </a:rPr>
              <a:t>provides interface for clients to store and retrieve files</a:t>
            </a:r>
          </a:p>
        </p:txBody>
      </p:sp>
      <p:pic>
        <p:nvPicPr>
          <p:cNvPr id="47108" name="Picture 5"/>
          <p:cNvPicPr>
            <a:picLocks noChangeAspect="1" noChangeArrowheads="1"/>
          </p:cNvPicPr>
          <p:nvPr/>
        </p:nvPicPr>
        <p:blipFill>
          <a:blip r:embed="rId3"/>
          <a:srcRect/>
          <a:stretch>
            <a:fillRect/>
          </a:stretch>
        </p:blipFill>
        <p:spPr bwMode="auto">
          <a:xfrm>
            <a:off x="1285875" y="3916363"/>
            <a:ext cx="6829425" cy="20447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1041400" y="277813"/>
            <a:ext cx="7645400" cy="576262"/>
          </a:xfrm>
        </p:spPr>
        <p:txBody>
          <a:bodyPr/>
          <a:lstStyle/>
          <a:p>
            <a:pPr eaLnBrk="1" hangingPunct="1"/>
            <a:r>
              <a:rPr lang="en-US" smtClean="0"/>
              <a:t>Peer-to-Peer Computing</a:t>
            </a:r>
          </a:p>
        </p:txBody>
      </p:sp>
      <p:sp>
        <p:nvSpPr>
          <p:cNvPr id="48131" name="Rectangle 3"/>
          <p:cNvSpPr>
            <a:spLocks noGrp="1" noChangeArrowheads="1"/>
          </p:cNvSpPr>
          <p:nvPr>
            <p:ph type="body" idx="4294967295"/>
          </p:nvPr>
        </p:nvSpPr>
        <p:spPr>
          <a:xfrm>
            <a:off x="806450" y="1233488"/>
            <a:ext cx="7666038" cy="4530725"/>
          </a:xfrm>
        </p:spPr>
        <p:txBody>
          <a:bodyPr/>
          <a:lstStyle/>
          <a:p>
            <a:r>
              <a:rPr lang="en-US" smtClean="0"/>
              <a:t>Another model of distributed system</a:t>
            </a:r>
          </a:p>
          <a:p>
            <a:endParaRPr lang="en-US" smtClean="0"/>
          </a:p>
          <a:p>
            <a:r>
              <a:rPr lang="en-US" smtClean="0"/>
              <a:t>P2P does not distinguish clients and servers</a:t>
            </a:r>
          </a:p>
          <a:p>
            <a:pPr lvl="1"/>
            <a:r>
              <a:rPr lang="en-US" smtClean="0"/>
              <a:t>Instead all nodes are considered peers</a:t>
            </a:r>
          </a:p>
          <a:p>
            <a:pPr lvl="1"/>
            <a:r>
              <a:rPr lang="en-US" smtClean="0"/>
              <a:t>May each act as client, server or both</a:t>
            </a:r>
          </a:p>
          <a:p>
            <a:pPr lvl="1"/>
            <a:r>
              <a:rPr lang="en-US" smtClean="0"/>
              <a:t>Node must join P2P network</a:t>
            </a:r>
          </a:p>
          <a:p>
            <a:pPr lvl="2"/>
            <a:r>
              <a:rPr lang="en-US" smtClean="0"/>
              <a:t>Registers its service with central lookup service on network, or</a:t>
            </a:r>
          </a:p>
          <a:p>
            <a:pPr lvl="2"/>
            <a:r>
              <a:rPr lang="en-US" smtClean="0"/>
              <a:t>Broadcast request for service and respond to requests for service via </a:t>
            </a:r>
            <a:r>
              <a:rPr lang="en-US" b="1" smtClean="0">
                <a:solidFill>
                  <a:srgbClr val="3366FF"/>
                </a:solidFill>
              </a:rPr>
              <a:t>discovery protocol</a:t>
            </a:r>
          </a:p>
          <a:p>
            <a:pPr lvl="1"/>
            <a:r>
              <a:rPr lang="en-US" smtClean="0"/>
              <a:t>Examples include</a:t>
            </a:r>
            <a:r>
              <a:rPr lang="en-US" i="1" smtClean="0"/>
              <a:t> Napster </a:t>
            </a:r>
            <a:r>
              <a:rPr lang="en-US" smtClean="0"/>
              <a:t>and</a:t>
            </a:r>
            <a:r>
              <a:rPr lang="en-US" i="1" smtClean="0"/>
              <a:t> Gnutella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1041400" y="277813"/>
            <a:ext cx="7645400" cy="576262"/>
          </a:xfrm>
        </p:spPr>
        <p:txBody>
          <a:bodyPr/>
          <a:lstStyle/>
          <a:p>
            <a:pPr eaLnBrk="1" hangingPunct="1"/>
            <a:r>
              <a:rPr lang="en-US" smtClean="0"/>
              <a:t>Web-Based Computing</a:t>
            </a:r>
          </a:p>
        </p:txBody>
      </p:sp>
      <p:sp>
        <p:nvSpPr>
          <p:cNvPr id="49155" name="Rectangle 3"/>
          <p:cNvSpPr>
            <a:spLocks noGrp="1" noChangeArrowheads="1"/>
          </p:cNvSpPr>
          <p:nvPr>
            <p:ph type="body" idx="4294967295"/>
          </p:nvPr>
        </p:nvSpPr>
        <p:spPr>
          <a:xfrm>
            <a:off x="806450" y="1233488"/>
            <a:ext cx="7666038" cy="4530725"/>
          </a:xfrm>
        </p:spPr>
        <p:txBody>
          <a:bodyPr/>
          <a:lstStyle/>
          <a:p>
            <a:r>
              <a:rPr lang="en-US" smtClean="0"/>
              <a:t>Web has become ubiquitous</a:t>
            </a:r>
          </a:p>
          <a:p>
            <a:endParaRPr lang="en-US" sz="800" smtClean="0"/>
          </a:p>
          <a:p>
            <a:r>
              <a:rPr lang="en-US" smtClean="0"/>
              <a:t>PCs most prevalent devices</a:t>
            </a:r>
          </a:p>
          <a:p>
            <a:endParaRPr lang="en-US" sz="800" smtClean="0"/>
          </a:p>
          <a:p>
            <a:r>
              <a:rPr lang="en-US" smtClean="0"/>
              <a:t>More devices becoming networked to allow web access</a:t>
            </a:r>
          </a:p>
          <a:p>
            <a:endParaRPr lang="en-US" sz="800" smtClean="0"/>
          </a:p>
          <a:p>
            <a:r>
              <a:rPr lang="en-US" smtClean="0"/>
              <a:t>New category of devices to manage web traffic among similar servers: </a:t>
            </a:r>
            <a:r>
              <a:rPr lang="en-US" b="1" smtClean="0">
                <a:solidFill>
                  <a:srgbClr val="3366FF"/>
                </a:solidFill>
              </a:rPr>
              <a:t>load balancers</a:t>
            </a:r>
          </a:p>
          <a:p>
            <a:endParaRPr lang="en-US" sz="800" b="1" smtClean="0">
              <a:solidFill>
                <a:srgbClr val="3366FF"/>
              </a:solidFill>
            </a:endParaRPr>
          </a:p>
          <a:p>
            <a:r>
              <a:rPr lang="en-US" smtClean="0"/>
              <a:t>Use of operating systems like Windows 95, client-side, have evolved into Linux and Windows XP, which can be clients and servers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982663" y="277813"/>
            <a:ext cx="7704137" cy="576262"/>
          </a:xfrm>
        </p:spPr>
        <p:txBody>
          <a:bodyPr/>
          <a:lstStyle/>
          <a:p>
            <a:r>
              <a:rPr lang="en-US" smtClean="0"/>
              <a:t>Open-Source Operating Systems</a:t>
            </a:r>
          </a:p>
        </p:txBody>
      </p:sp>
      <p:sp>
        <p:nvSpPr>
          <p:cNvPr id="50179" name="Content Placeholder 2"/>
          <p:cNvSpPr>
            <a:spLocks noGrp="1"/>
          </p:cNvSpPr>
          <p:nvPr>
            <p:ph idx="4294967295"/>
          </p:nvPr>
        </p:nvSpPr>
        <p:spPr>
          <a:xfrm>
            <a:off x="806450" y="1233488"/>
            <a:ext cx="7645400" cy="4530725"/>
          </a:xfrm>
        </p:spPr>
        <p:txBody>
          <a:bodyPr/>
          <a:lstStyle/>
          <a:p>
            <a:r>
              <a:rPr lang="en-US" smtClean="0"/>
              <a:t>Operating systems made available in source-code format rather than just binary </a:t>
            </a:r>
            <a:r>
              <a:rPr lang="en-US" b="1" smtClean="0">
                <a:solidFill>
                  <a:srgbClr val="3366FF"/>
                </a:solidFill>
              </a:rPr>
              <a:t>closed-source</a:t>
            </a:r>
          </a:p>
          <a:p>
            <a:endParaRPr lang="en-US" sz="800" b="1" smtClean="0">
              <a:solidFill>
                <a:srgbClr val="3366FF"/>
              </a:solidFill>
            </a:endParaRPr>
          </a:p>
          <a:p>
            <a:r>
              <a:rPr lang="en-US" smtClean="0"/>
              <a:t>Counter to the </a:t>
            </a:r>
            <a:r>
              <a:rPr lang="en-US" b="1" smtClean="0">
                <a:solidFill>
                  <a:srgbClr val="3366FF"/>
                </a:solidFill>
              </a:rPr>
              <a:t>copy protection</a:t>
            </a:r>
            <a:r>
              <a:rPr lang="en-US" smtClean="0">
                <a:solidFill>
                  <a:srgbClr val="3366FF"/>
                </a:solidFill>
              </a:rPr>
              <a:t> </a:t>
            </a:r>
            <a:r>
              <a:rPr lang="en-US" smtClean="0">
                <a:solidFill>
                  <a:srgbClr val="000000"/>
                </a:solidFill>
              </a:rPr>
              <a:t>and </a:t>
            </a:r>
            <a:r>
              <a:rPr lang="en-US" b="1" smtClean="0">
                <a:solidFill>
                  <a:srgbClr val="3366FF"/>
                </a:solidFill>
              </a:rPr>
              <a:t>Digital Rights Management (DRM)</a:t>
            </a:r>
            <a:r>
              <a:rPr lang="en-US" smtClean="0">
                <a:solidFill>
                  <a:srgbClr val="3366FF"/>
                </a:solidFill>
              </a:rPr>
              <a:t> </a:t>
            </a:r>
            <a:r>
              <a:rPr lang="en-US" smtClean="0">
                <a:solidFill>
                  <a:srgbClr val="000000"/>
                </a:solidFill>
              </a:rPr>
              <a:t>movement</a:t>
            </a:r>
          </a:p>
          <a:p>
            <a:endParaRPr lang="en-US" sz="800" smtClean="0">
              <a:solidFill>
                <a:srgbClr val="000000"/>
              </a:solidFill>
            </a:endParaRPr>
          </a:p>
          <a:p>
            <a:r>
              <a:rPr lang="en-US" smtClean="0">
                <a:solidFill>
                  <a:srgbClr val="000000"/>
                </a:solidFill>
              </a:rPr>
              <a:t>Started by </a:t>
            </a:r>
            <a:r>
              <a:rPr lang="en-US" b="1" smtClean="0">
                <a:solidFill>
                  <a:srgbClr val="3366FF"/>
                </a:solidFill>
              </a:rPr>
              <a:t>Free Software Foundation (FSF)</a:t>
            </a:r>
            <a:r>
              <a:rPr lang="en-US" smtClean="0">
                <a:solidFill>
                  <a:srgbClr val="000000"/>
                </a:solidFill>
              </a:rPr>
              <a:t>, which has “copyleft” </a:t>
            </a:r>
            <a:r>
              <a:rPr lang="en-US" b="1" smtClean="0">
                <a:solidFill>
                  <a:srgbClr val="3366FF"/>
                </a:solidFill>
              </a:rPr>
              <a:t>GNU Public License (GPL)</a:t>
            </a:r>
          </a:p>
          <a:p>
            <a:endParaRPr lang="en-US" sz="800" b="1" smtClean="0">
              <a:solidFill>
                <a:srgbClr val="3366FF"/>
              </a:solidFill>
            </a:endParaRPr>
          </a:p>
          <a:p>
            <a:r>
              <a:rPr lang="en-US" smtClean="0">
                <a:solidFill>
                  <a:srgbClr val="000000"/>
                </a:solidFill>
              </a:rPr>
              <a:t>Examples include </a:t>
            </a:r>
            <a:r>
              <a:rPr lang="en-US" b="1" smtClean="0">
                <a:solidFill>
                  <a:srgbClr val="3366FF"/>
                </a:solidFill>
              </a:rPr>
              <a:t>GNU/Linux</a:t>
            </a:r>
            <a:r>
              <a:rPr lang="en-US" smtClean="0"/>
              <a:t> and </a:t>
            </a:r>
            <a:r>
              <a:rPr lang="en-US" b="1" smtClean="0">
                <a:solidFill>
                  <a:srgbClr val="3366FF"/>
                </a:solidFill>
              </a:rPr>
              <a:t>BSD UNIX</a:t>
            </a:r>
            <a:r>
              <a:rPr lang="en-US" smtClean="0">
                <a:solidFill>
                  <a:srgbClr val="3366FF"/>
                </a:solidFill>
              </a:rPr>
              <a:t> </a:t>
            </a:r>
            <a:r>
              <a:rPr lang="en-US" smtClean="0">
                <a:solidFill>
                  <a:srgbClr val="000000"/>
                </a:solidFill>
              </a:rPr>
              <a:t>(including core of </a:t>
            </a:r>
            <a:r>
              <a:rPr lang="en-US" b="1" smtClean="0">
                <a:solidFill>
                  <a:srgbClr val="3366FF"/>
                </a:solidFill>
              </a:rPr>
              <a:t>Mac OS X</a:t>
            </a:r>
            <a:r>
              <a:rPr lang="en-US" smtClean="0">
                <a:solidFill>
                  <a:srgbClr val="000000"/>
                </a:solidFill>
              </a:rPr>
              <a:t>), and many more</a:t>
            </a:r>
            <a:endParaRPr lang="en-US" smtClean="0">
              <a:solidFill>
                <a:srgbClr val="3366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p:txBody>
          <a:bodyPr/>
          <a:lstStyle/>
          <a:p>
            <a:pPr eaLnBrk="1" hangingPunct="1"/>
            <a:r>
              <a:rPr lang="en-US" smtClean="0"/>
              <a:t>End of Chapter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41400" y="277813"/>
            <a:ext cx="7645400" cy="576262"/>
          </a:xfrm>
        </p:spPr>
        <p:txBody>
          <a:bodyPr/>
          <a:lstStyle/>
          <a:p>
            <a:pPr eaLnBrk="1" hangingPunct="1"/>
            <a:r>
              <a:rPr lang="en-US" smtClean="0"/>
              <a:t>Computer System Structure</a:t>
            </a:r>
          </a:p>
        </p:txBody>
      </p:sp>
      <p:sp>
        <p:nvSpPr>
          <p:cNvPr id="7171" name="Rectangle 3"/>
          <p:cNvSpPr>
            <a:spLocks noGrp="1" noChangeArrowheads="1"/>
          </p:cNvSpPr>
          <p:nvPr>
            <p:ph type="body" idx="4294967295"/>
          </p:nvPr>
        </p:nvSpPr>
        <p:spPr>
          <a:xfrm>
            <a:off x="827088" y="1482725"/>
            <a:ext cx="7351712" cy="4483100"/>
          </a:xfrm>
        </p:spPr>
        <p:txBody>
          <a:bodyPr/>
          <a:lstStyle/>
          <a:p>
            <a:r>
              <a:rPr lang="en-US" smtClean="0"/>
              <a:t>Computer system can be divided into four components:</a:t>
            </a:r>
          </a:p>
          <a:p>
            <a:pPr lvl="1"/>
            <a:r>
              <a:rPr lang="en-US" smtClean="0"/>
              <a:t>Hardware – provides basic computing resources</a:t>
            </a:r>
          </a:p>
          <a:p>
            <a:pPr lvl="2"/>
            <a:r>
              <a:rPr lang="en-US" smtClean="0"/>
              <a:t>CPU, memory, I/O devices</a:t>
            </a:r>
          </a:p>
          <a:p>
            <a:pPr lvl="1"/>
            <a:r>
              <a:rPr lang="en-US" smtClean="0"/>
              <a:t>Operating system</a:t>
            </a:r>
          </a:p>
          <a:p>
            <a:pPr lvl="2"/>
            <a:r>
              <a:rPr lang="en-US" smtClean="0"/>
              <a:t>Controls and coordinates use of hardware among various applications and users</a:t>
            </a:r>
          </a:p>
          <a:p>
            <a:pPr lvl="1"/>
            <a:r>
              <a:rPr lang="en-US" smtClean="0"/>
              <a:t>Application programs – define the ways in which the system resources are used to solve the computing problems of the users</a:t>
            </a:r>
          </a:p>
          <a:p>
            <a:pPr lvl="2"/>
            <a:r>
              <a:rPr lang="en-US" smtClean="0"/>
              <a:t>Word processors, compilers, web browsers, database systems, video games</a:t>
            </a:r>
          </a:p>
          <a:p>
            <a:pPr lvl="1"/>
            <a:r>
              <a:rPr lang="en-US" smtClean="0"/>
              <a:t>Users</a:t>
            </a:r>
          </a:p>
          <a:p>
            <a:pPr lvl="2"/>
            <a:r>
              <a:rPr lang="en-US" smtClean="0"/>
              <a:t>People, machines, other computers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828675" y="277813"/>
            <a:ext cx="8229600" cy="576262"/>
          </a:xfrm>
        </p:spPr>
        <p:txBody>
          <a:bodyPr/>
          <a:lstStyle/>
          <a:p>
            <a:pPr eaLnBrk="1" hangingPunct="1"/>
            <a:r>
              <a:rPr lang="en-US" sz="2800" smtClean="0"/>
              <a:t>Four Components of a Computer System</a:t>
            </a:r>
          </a:p>
        </p:txBody>
      </p:sp>
      <p:pic>
        <p:nvPicPr>
          <p:cNvPr id="8195" name="Picture 4"/>
          <p:cNvPicPr>
            <a:picLocks noChangeAspect="1" noChangeArrowheads="1"/>
          </p:cNvPicPr>
          <p:nvPr/>
        </p:nvPicPr>
        <p:blipFill>
          <a:blip r:embed="rId3"/>
          <a:srcRect/>
          <a:stretch>
            <a:fillRect/>
          </a:stretch>
        </p:blipFill>
        <p:spPr bwMode="auto">
          <a:xfrm>
            <a:off x="1952625" y="1533525"/>
            <a:ext cx="5448300" cy="43402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r>
              <a:rPr lang="en-US" smtClean="0"/>
              <a:t>What Operating Systems Do</a:t>
            </a:r>
          </a:p>
        </p:txBody>
      </p:sp>
      <p:sp>
        <p:nvSpPr>
          <p:cNvPr id="9219" name="Content Placeholder 2"/>
          <p:cNvSpPr>
            <a:spLocks noGrp="1"/>
          </p:cNvSpPr>
          <p:nvPr>
            <p:ph idx="4294967295"/>
          </p:nvPr>
        </p:nvSpPr>
        <p:spPr/>
        <p:txBody>
          <a:bodyPr/>
          <a:lstStyle/>
          <a:p>
            <a:r>
              <a:rPr lang="en-US" smtClean="0"/>
              <a:t>Depends on the point of view</a:t>
            </a:r>
          </a:p>
          <a:p>
            <a:r>
              <a:rPr lang="en-US" smtClean="0"/>
              <a:t>Users want convenience, </a:t>
            </a:r>
            <a:r>
              <a:rPr lang="en-US" b="1" smtClean="0">
                <a:solidFill>
                  <a:srgbClr val="3366FF"/>
                </a:solidFill>
              </a:rPr>
              <a:t>ease</a:t>
            </a:r>
            <a:r>
              <a:rPr lang="en-US" smtClean="0">
                <a:solidFill>
                  <a:srgbClr val="3366FF"/>
                </a:solidFill>
              </a:rPr>
              <a:t> </a:t>
            </a:r>
            <a:r>
              <a:rPr lang="en-US" b="1" smtClean="0">
                <a:solidFill>
                  <a:srgbClr val="3366FF"/>
                </a:solidFill>
              </a:rPr>
              <a:t>of</a:t>
            </a:r>
            <a:r>
              <a:rPr lang="en-US" smtClean="0">
                <a:solidFill>
                  <a:srgbClr val="3366FF"/>
                </a:solidFill>
              </a:rPr>
              <a:t> </a:t>
            </a:r>
            <a:r>
              <a:rPr lang="en-US" b="1" smtClean="0">
                <a:solidFill>
                  <a:srgbClr val="3366FF"/>
                </a:solidFill>
              </a:rPr>
              <a:t>use</a:t>
            </a:r>
          </a:p>
          <a:p>
            <a:pPr lvl="1"/>
            <a:r>
              <a:rPr lang="en-US" smtClean="0"/>
              <a:t>Don’t care about </a:t>
            </a:r>
            <a:r>
              <a:rPr lang="en-US" b="1" smtClean="0">
                <a:solidFill>
                  <a:srgbClr val="3366FF"/>
                </a:solidFill>
              </a:rPr>
              <a:t>resource</a:t>
            </a:r>
            <a:r>
              <a:rPr lang="en-US" smtClean="0">
                <a:solidFill>
                  <a:srgbClr val="3366FF"/>
                </a:solidFill>
              </a:rPr>
              <a:t> </a:t>
            </a:r>
            <a:r>
              <a:rPr lang="en-US" b="1" smtClean="0">
                <a:solidFill>
                  <a:srgbClr val="3366FF"/>
                </a:solidFill>
              </a:rPr>
              <a:t>utilization</a:t>
            </a:r>
          </a:p>
          <a:p>
            <a:r>
              <a:rPr lang="en-US" smtClean="0"/>
              <a:t>But shared computer such as </a:t>
            </a:r>
            <a:r>
              <a:rPr lang="en-US" b="1" smtClean="0">
                <a:solidFill>
                  <a:srgbClr val="3366FF"/>
                </a:solidFill>
              </a:rPr>
              <a:t>mainframe</a:t>
            </a:r>
            <a:r>
              <a:rPr lang="en-US" smtClean="0"/>
              <a:t> or </a:t>
            </a:r>
            <a:r>
              <a:rPr lang="en-US" b="1" smtClean="0">
                <a:solidFill>
                  <a:srgbClr val="3366FF"/>
                </a:solidFill>
              </a:rPr>
              <a:t>minicomputer</a:t>
            </a:r>
            <a:r>
              <a:rPr lang="en-US" smtClean="0"/>
              <a:t> must keep all users happy</a:t>
            </a:r>
          </a:p>
          <a:p>
            <a:r>
              <a:rPr lang="en-US" smtClean="0"/>
              <a:t>Users of dedicate systems such as </a:t>
            </a:r>
            <a:r>
              <a:rPr lang="en-US" b="1" smtClean="0">
                <a:solidFill>
                  <a:srgbClr val="3366FF"/>
                </a:solidFill>
              </a:rPr>
              <a:t>workstations</a:t>
            </a:r>
            <a:r>
              <a:rPr lang="en-US" smtClean="0"/>
              <a:t> have dedicated resources but frequently use shared resources from </a:t>
            </a:r>
            <a:r>
              <a:rPr lang="en-US" b="1" smtClean="0">
                <a:solidFill>
                  <a:srgbClr val="3366FF"/>
                </a:solidFill>
              </a:rPr>
              <a:t>servers</a:t>
            </a:r>
          </a:p>
          <a:p>
            <a:r>
              <a:rPr lang="en-US" smtClean="0">
                <a:solidFill>
                  <a:srgbClr val="000000"/>
                </a:solidFill>
              </a:rPr>
              <a:t>Handheld computers are resource poor,  optimized for usability and battery life</a:t>
            </a:r>
          </a:p>
          <a:p>
            <a:r>
              <a:rPr lang="en-US" smtClean="0">
                <a:solidFill>
                  <a:srgbClr val="000000"/>
                </a:solidFill>
              </a:rPr>
              <a:t>Some computers have little or no user interface, such as embedded computers in devices and automobiles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76338" y="277813"/>
            <a:ext cx="7510462" cy="576262"/>
          </a:xfrm>
        </p:spPr>
        <p:txBody>
          <a:bodyPr/>
          <a:lstStyle/>
          <a:p>
            <a:pPr eaLnBrk="1" hangingPunct="1"/>
            <a:r>
              <a:rPr lang="en-US" smtClean="0"/>
              <a:t>Operating System Definition</a:t>
            </a:r>
          </a:p>
        </p:txBody>
      </p:sp>
      <p:sp>
        <p:nvSpPr>
          <p:cNvPr id="10243" name="Rectangle 3"/>
          <p:cNvSpPr>
            <a:spLocks noGrp="1" noChangeArrowheads="1"/>
          </p:cNvSpPr>
          <p:nvPr>
            <p:ph type="body" idx="4294967295"/>
          </p:nvPr>
        </p:nvSpPr>
        <p:spPr>
          <a:xfrm>
            <a:off x="827088" y="1028700"/>
            <a:ext cx="7688262" cy="4265613"/>
          </a:xfrm>
        </p:spPr>
        <p:txBody>
          <a:bodyPr/>
          <a:lstStyle/>
          <a:p>
            <a:pPr>
              <a:buFont typeface="Monotype Sorts" charset="2"/>
              <a:buNone/>
            </a:pPr>
            <a:endParaRPr lang="en-US" smtClean="0"/>
          </a:p>
          <a:p>
            <a:r>
              <a:rPr lang="en-US" smtClean="0"/>
              <a:t>OS is a </a:t>
            </a:r>
            <a:r>
              <a:rPr lang="en-US" b="1" smtClean="0">
                <a:solidFill>
                  <a:srgbClr val="3366FF"/>
                </a:solidFill>
              </a:rPr>
              <a:t>resource allocator</a:t>
            </a:r>
          </a:p>
          <a:p>
            <a:pPr lvl="1"/>
            <a:r>
              <a:rPr lang="en-US" smtClean="0"/>
              <a:t>Manages all resources</a:t>
            </a:r>
          </a:p>
          <a:p>
            <a:pPr lvl="1"/>
            <a:r>
              <a:rPr lang="en-US" smtClean="0"/>
              <a:t>Decides between conflicting requests for efficient and fair resource use</a:t>
            </a:r>
          </a:p>
          <a:p>
            <a:pPr lvl="1"/>
            <a:endParaRPr lang="en-US" smtClean="0"/>
          </a:p>
          <a:p>
            <a:r>
              <a:rPr lang="en-US" smtClean="0"/>
              <a:t>OS is a </a:t>
            </a:r>
            <a:r>
              <a:rPr lang="en-US" b="1" smtClean="0">
                <a:solidFill>
                  <a:srgbClr val="3366FF"/>
                </a:solidFill>
              </a:rPr>
              <a:t>control program</a:t>
            </a:r>
          </a:p>
          <a:p>
            <a:pPr lvl="1"/>
            <a:r>
              <a:rPr lang="en-US" smtClean="0"/>
              <a:t>Controls execution of programs to prevent errors and improper use of the computer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876300" y="277813"/>
            <a:ext cx="8024813" cy="576262"/>
          </a:xfrm>
        </p:spPr>
        <p:txBody>
          <a:bodyPr/>
          <a:lstStyle/>
          <a:p>
            <a:pPr eaLnBrk="1" hangingPunct="1"/>
            <a:r>
              <a:rPr lang="en-US" smtClean="0"/>
              <a:t>Operating System Definition (Cont.)</a:t>
            </a:r>
          </a:p>
        </p:txBody>
      </p:sp>
      <p:sp>
        <p:nvSpPr>
          <p:cNvPr id="11267" name="Rectangle 3"/>
          <p:cNvSpPr>
            <a:spLocks noGrp="1" noChangeArrowheads="1"/>
          </p:cNvSpPr>
          <p:nvPr>
            <p:ph type="body" idx="4294967295"/>
          </p:nvPr>
        </p:nvSpPr>
        <p:spPr>
          <a:xfrm>
            <a:off x="862013" y="1404938"/>
            <a:ext cx="7524750" cy="3167062"/>
          </a:xfrm>
        </p:spPr>
        <p:txBody>
          <a:bodyPr/>
          <a:lstStyle/>
          <a:p>
            <a:r>
              <a:rPr lang="en-US" smtClean="0"/>
              <a:t>No universally accepted definition</a:t>
            </a:r>
          </a:p>
          <a:p>
            <a:endParaRPr lang="en-US" smtClean="0"/>
          </a:p>
          <a:p>
            <a:r>
              <a:rPr lang="en-US" smtClean="0"/>
              <a:t>“Everything a vendor ships when you order an operating system” is good approximation</a:t>
            </a:r>
          </a:p>
          <a:p>
            <a:pPr lvl="1"/>
            <a:r>
              <a:rPr lang="en-US" smtClean="0"/>
              <a:t>But varies wildly</a:t>
            </a:r>
          </a:p>
          <a:p>
            <a:pPr lvl="1"/>
            <a:endParaRPr lang="en-US" smtClean="0"/>
          </a:p>
          <a:p>
            <a:r>
              <a:rPr lang="en-US" smtClean="0"/>
              <a:t>“The one program running at all times on the computer” is the </a:t>
            </a:r>
            <a:r>
              <a:rPr lang="en-US" b="1" smtClean="0">
                <a:solidFill>
                  <a:srgbClr val="3366FF"/>
                </a:solidFill>
              </a:rPr>
              <a:t>kernel</a:t>
            </a:r>
            <a:r>
              <a:rPr lang="en-US" smtClean="0"/>
              <a:t>.</a:t>
            </a:r>
            <a:r>
              <a:rPr lang="en-US" b="1" smtClean="0"/>
              <a:t>  </a:t>
            </a:r>
            <a:r>
              <a:rPr lang="en-US" smtClean="0"/>
              <a:t>Everything else is either a system program (ships with the operating system) or an application program.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7655</TotalTime>
  <Words>2484</Words>
  <Application>Microsoft Office PowerPoint</Application>
  <PresentationFormat>On-screen Show (4:3)</PresentationFormat>
  <Paragraphs>352</Paragraphs>
  <Slides>48</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Verdana</vt:lpstr>
      <vt:lpstr>ＭＳ Ｐゴシック</vt:lpstr>
      <vt:lpstr>Arial</vt:lpstr>
      <vt:lpstr>Helvetica</vt:lpstr>
      <vt:lpstr>Monotype Sorts</vt:lpstr>
      <vt:lpstr>Webdings</vt:lpstr>
      <vt:lpstr>Times New Roman</vt:lpstr>
      <vt:lpstr>Wingdings 3</vt:lpstr>
      <vt:lpstr>os-8</vt:lpstr>
      <vt:lpstr>Chapter 1:  Introduction</vt:lpstr>
      <vt:lpstr>Chapter 1: Introduction</vt:lpstr>
      <vt:lpstr>Objectives</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Interrupt Timeline</vt:lpstr>
      <vt:lpstr>I/O Structure</vt:lpstr>
      <vt:lpstr>Direct Memory Access Structure</vt:lpstr>
      <vt:lpstr>Storage Structure</vt:lpstr>
      <vt:lpstr>Storage Hierarchy</vt:lpstr>
      <vt:lpstr>Storage-Device Hierarchy</vt:lpstr>
      <vt:lpstr>Caching</vt:lpstr>
      <vt:lpstr>Computer-System Architecture</vt:lpstr>
      <vt:lpstr>How a Modern Computer Works</vt:lpstr>
      <vt:lpstr>Symmetric Multiprocessing Architecture</vt:lpstr>
      <vt:lpstr>A Dual-Core Design</vt:lpstr>
      <vt:lpstr>Clustered Systems</vt:lpstr>
      <vt:lpstr>Clustered Systems</vt:lpstr>
      <vt:lpstr>Operating System Structure</vt:lpstr>
      <vt:lpstr>Memory Layout for Multiprogrammed System</vt:lpstr>
      <vt:lpstr>Operating-System Operations</vt:lpstr>
      <vt:lpstr>Transition from User to Kernel Mode</vt:lpstr>
      <vt:lpstr>Process Management</vt:lpstr>
      <vt:lpstr>Process Management Activities</vt:lpstr>
      <vt:lpstr>Memory Management</vt:lpstr>
      <vt:lpstr>Storage Management</vt:lpstr>
      <vt:lpstr>Mass-Storage Management</vt:lpstr>
      <vt:lpstr>Performance of Various Levels of Storage</vt:lpstr>
      <vt:lpstr>Migration of Integer A from Disk to Register</vt:lpstr>
      <vt:lpstr>I/O Subsystem</vt:lpstr>
      <vt:lpstr>Protection and Security</vt:lpstr>
      <vt:lpstr>Distributed Computing</vt:lpstr>
      <vt:lpstr>Special-Purpose Systems</vt:lpstr>
      <vt:lpstr>Computing Environments </vt:lpstr>
      <vt:lpstr>Computing Environments (Cont.)</vt:lpstr>
      <vt:lpstr>Peer-to-Peer Computing</vt:lpstr>
      <vt:lpstr>Web-Based Computing</vt:lpstr>
      <vt:lpstr>Open-Source Operating Systems</vt:lpstr>
      <vt:lpstr>End of Chapter 1</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133</cp:revision>
  <cp:lastPrinted>2001-06-14T13:58:17Z</cp:lastPrinted>
  <dcterms:created xsi:type="dcterms:W3CDTF">2011-01-13T23:43:38Z</dcterms:created>
  <dcterms:modified xsi:type="dcterms:W3CDTF">2012-04-05T13:48:48Z</dcterms:modified>
</cp:coreProperties>
</file>