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4273" r:id="rId5"/>
  </p:sldMasterIdLst>
  <p:notesMasterIdLst>
    <p:notesMasterId r:id="rId83"/>
  </p:notesMasterIdLst>
  <p:handoutMasterIdLst>
    <p:handoutMasterId r:id="rId84"/>
  </p:handoutMasterIdLst>
  <p:sldIdLst>
    <p:sldId id="256" r:id="rId6"/>
    <p:sldId id="258" r:id="rId7"/>
    <p:sldId id="303" r:id="rId8"/>
    <p:sldId id="304" r:id="rId9"/>
    <p:sldId id="343" r:id="rId10"/>
    <p:sldId id="344" r:id="rId11"/>
    <p:sldId id="345" r:id="rId12"/>
    <p:sldId id="346" r:id="rId13"/>
    <p:sldId id="347" r:id="rId14"/>
    <p:sldId id="349" r:id="rId15"/>
    <p:sldId id="348" r:id="rId16"/>
    <p:sldId id="424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68" r:id="rId27"/>
    <p:sldId id="369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70" r:id="rId38"/>
    <p:sldId id="371" r:id="rId39"/>
    <p:sldId id="372" r:id="rId40"/>
    <p:sldId id="421" r:id="rId41"/>
    <p:sldId id="373" r:id="rId42"/>
    <p:sldId id="374" r:id="rId43"/>
    <p:sldId id="375" r:id="rId44"/>
    <p:sldId id="378" r:id="rId45"/>
    <p:sldId id="376" r:id="rId46"/>
    <p:sldId id="379" r:id="rId47"/>
    <p:sldId id="380" r:id="rId48"/>
    <p:sldId id="382" r:id="rId49"/>
    <p:sldId id="419" r:id="rId50"/>
    <p:sldId id="420" r:id="rId51"/>
    <p:sldId id="422" r:id="rId52"/>
    <p:sldId id="384" r:id="rId53"/>
    <p:sldId id="385" r:id="rId54"/>
    <p:sldId id="387" r:id="rId55"/>
    <p:sldId id="386" r:id="rId56"/>
    <p:sldId id="388" r:id="rId57"/>
    <p:sldId id="389" r:id="rId58"/>
    <p:sldId id="390" r:id="rId59"/>
    <p:sldId id="391" r:id="rId60"/>
    <p:sldId id="413" r:id="rId61"/>
    <p:sldId id="414" r:id="rId62"/>
    <p:sldId id="415" r:id="rId63"/>
    <p:sldId id="416" r:id="rId64"/>
    <p:sldId id="417" r:id="rId65"/>
    <p:sldId id="418" r:id="rId66"/>
    <p:sldId id="394" r:id="rId67"/>
    <p:sldId id="395" r:id="rId68"/>
    <p:sldId id="396" r:id="rId69"/>
    <p:sldId id="397" r:id="rId70"/>
    <p:sldId id="398" r:id="rId71"/>
    <p:sldId id="399" r:id="rId72"/>
    <p:sldId id="400" r:id="rId73"/>
    <p:sldId id="401" r:id="rId74"/>
    <p:sldId id="423" r:id="rId75"/>
    <p:sldId id="411" r:id="rId76"/>
    <p:sldId id="402" r:id="rId77"/>
    <p:sldId id="403" r:id="rId78"/>
    <p:sldId id="406" r:id="rId79"/>
    <p:sldId id="405" r:id="rId80"/>
    <p:sldId id="412" r:id="rId81"/>
    <p:sldId id="425" r:id="rId82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B2"/>
    <a:srgbClr val="4A3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683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101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84D6A-6EC0-41A1-BA93-576F44C0C1FE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101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46A98-1BB4-4D9B-BD21-3513501BDE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1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71342-E9A7-4BC3-BD9F-8E74AA259985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1701"/>
            <a:ext cx="5435600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1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0E165-7898-42D7-86C5-22A296F12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Userinfo</a:t>
            </a:r>
            <a:r>
              <a:rPr lang="en-US" altLang="ko-KR" baseline="0" dirty="0" smtClean="0"/>
              <a:t> : user + password + @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 Component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RFC3261 152 page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Register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Request-URI ? </a:t>
            </a:r>
            <a:r>
              <a:rPr lang="ko-KR" altLang="en-US" dirty="0" smtClean="0"/>
              <a:t>등록이 의미하게 되는 위치 서비스의 서비스 도메인의 이름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  To header Field ?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조회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될 주소 </a:t>
            </a:r>
            <a:r>
              <a:rPr lang="en-US" altLang="ko-KR" baseline="0" dirty="0" smtClean="0"/>
              <a:t>SIP SIPS Uri </a:t>
            </a:r>
            <a:r>
              <a:rPr lang="ko-KR" altLang="en-US" baseline="0" dirty="0" smtClean="0"/>
              <a:t>형식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[Content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</a:t>
            </a: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지원 하지 않는 </a:t>
            </a:r>
            <a:r>
              <a:rPr lang="en-US" altLang="ko-KR" baseline="0" dirty="0" smtClean="0"/>
              <a:t>Content-type</a:t>
            </a:r>
            <a:r>
              <a:rPr lang="ko-KR" altLang="en-US" baseline="0" dirty="0" smtClean="0"/>
              <a:t>이며 </a:t>
            </a:r>
            <a:r>
              <a:rPr lang="en-US" altLang="ko-KR" baseline="0" dirty="0" smtClean="0"/>
              <a:t>415(Unsupported Media Type) response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request </a:t>
            </a:r>
            <a:r>
              <a:rPr lang="ko-KR" altLang="en-US" baseline="0" dirty="0" smtClean="0"/>
              <a:t>거부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이때 지원 하지 않는 </a:t>
            </a:r>
            <a:r>
              <a:rPr lang="en-US" altLang="ko-KR" baseline="0" dirty="0" smtClean="0"/>
              <a:t>Content-type</a:t>
            </a:r>
            <a:r>
              <a:rPr lang="ko-KR" altLang="en-US" baseline="0" dirty="0" smtClean="0"/>
              <a:t>이 있는 경우 </a:t>
            </a:r>
            <a:r>
              <a:rPr lang="en-US" altLang="ko-KR" baseline="0" dirty="0" smtClean="0"/>
              <a:t>response</a:t>
            </a:r>
            <a:r>
              <a:rPr lang="ko-KR" altLang="en-US" baseline="0" dirty="0" smtClean="0"/>
              <a:t>시 지원 하는 </a:t>
            </a:r>
            <a:r>
              <a:rPr lang="en-US" altLang="ko-KR" baseline="0" dirty="0" smtClean="0"/>
              <a:t>body type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Accept </a:t>
            </a:r>
            <a:r>
              <a:rPr lang="ko-KR" altLang="en-US" baseline="0" dirty="0" smtClean="0"/>
              <a:t>헤더 필드에 </a:t>
            </a:r>
            <a:r>
              <a:rPr lang="ko-KR" altLang="en-US" baseline="0" dirty="0" err="1" smtClean="0"/>
              <a:t>포함해야함</a:t>
            </a:r>
            <a:endParaRPr lang="en-US" altLang="ko-KR" baseline="0" dirty="0" smtClean="0"/>
          </a:p>
          <a:p>
            <a:r>
              <a:rPr lang="en-US" altLang="ko-KR" dirty="0" smtClean="0"/>
              <a:t>[Applying Extension]</a:t>
            </a:r>
          </a:p>
          <a:p>
            <a:r>
              <a:rPr lang="en-US" altLang="ko-KR" dirty="0" smtClean="0"/>
              <a:t>  - Request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supported </a:t>
            </a:r>
            <a:r>
              <a:rPr lang="ko-KR" altLang="en-US" baseline="0" dirty="0" smtClean="0"/>
              <a:t>헤더 필드에 지원 되는 </a:t>
            </a:r>
            <a:r>
              <a:rPr lang="en-US" altLang="ko-KR" baseline="0" dirty="0" smtClean="0"/>
              <a:t>extension</a:t>
            </a:r>
            <a:r>
              <a:rPr lang="ko-KR" altLang="en-US" baseline="0" dirty="0" smtClean="0"/>
              <a:t>을 가리키고 서버에서 요구되는 </a:t>
            </a:r>
            <a:r>
              <a:rPr lang="en-US" altLang="ko-KR" baseline="0" dirty="0" smtClean="0"/>
              <a:t>extension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UAC</a:t>
            </a:r>
            <a:r>
              <a:rPr lang="ko-KR" altLang="en-US" baseline="0" dirty="0" smtClean="0"/>
              <a:t>에서 지원 하지 않는 다면 </a:t>
            </a:r>
            <a:r>
              <a:rPr lang="en-US" altLang="ko-KR" baseline="0" dirty="0" smtClean="0"/>
              <a:t>UAS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UAC</a:t>
            </a:r>
            <a:r>
              <a:rPr lang="ko-KR" altLang="en-US" baseline="0" dirty="0" smtClean="0"/>
              <a:t>에서 지원 되는 확장이나 </a:t>
            </a:r>
            <a:r>
              <a:rPr lang="en-US" altLang="ko-KR" baseline="0" dirty="0" smtClean="0"/>
              <a:t>SIP </a:t>
            </a:r>
            <a:r>
              <a:rPr lang="ko-KR" altLang="en-US" baseline="0" dirty="0" smtClean="0"/>
              <a:t>기본 기능에 의존해서 처리 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만약 </a:t>
            </a:r>
            <a:r>
              <a:rPr lang="en-US" altLang="ko-KR" baseline="0" dirty="0" smtClean="0"/>
              <a:t>UAS</a:t>
            </a:r>
            <a:r>
              <a:rPr lang="ko-KR" altLang="en-US" baseline="0" dirty="0" smtClean="0"/>
              <a:t>에서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지원 하는 </a:t>
            </a:r>
            <a:r>
              <a:rPr lang="en-US" altLang="ko-KR" baseline="0" dirty="0" smtClean="0"/>
              <a:t>extension</a:t>
            </a:r>
            <a:r>
              <a:rPr lang="ko-KR" altLang="en-US" baseline="0" dirty="0" smtClean="0"/>
              <a:t> 없이는 진행이 불가한 경우 </a:t>
            </a:r>
            <a:r>
              <a:rPr lang="en-US" altLang="ko-KR" baseline="0" dirty="0" smtClean="0"/>
              <a:t>421(Extension Required)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보낼수</a:t>
            </a:r>
            <a:r>
              <a:rPr lang="ko-KR" altLang="en-US" baseline="0" dirty="0" smtClean="0"/>
              <a:t>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RFC 1889 Real-Time Protocol (RTP)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실시간 데이터 전송 및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대한 피드백 제공 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RFC 2326 Real-Time Streaming Protocol (RTSP)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스트리밍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미디어 전송을 제어 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RFC 3015 Media Gateway Control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Protocl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(MEGACO)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Public Switched Telephone Network(PSTN)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네트워크간의 연동을 위한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게이트웨이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제어 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RFC 2327 Session Description Protocol (SDP)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멀티미디어 세션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Options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200</a:t>
            </a:r>
            <a:r>
              <a:rPr lang="en-US" altLang="ko-KR" baseline="0" dirty="0" smtClean="0"/>
              <a:t> OK</a:t>
            </a:r>
            <a:r>
              <a:rPr lang="ko-KR" altLang="en-US" baseline="0" dirty="0" smtClean="0"/>
              <a:t>는 지원 가능한 모든 내용을 </a:t>
            </a:r>
            <a:r>
              <a:rPr lang="en-US" altLang="ko-KR" baseline="0" dirty="0" smtClean="0"/>
              <a:t>header</a:t>
            </a:r>
            <a:r>
              <a:rPr lang="ko-KR" altLang="en-US" baseline="0" dirty="0" smtClean="0"/>
              <a:t>에 포함하여 전송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Via : UAC, UAS </a:t>
            </a:r>
            <a:r>
              <a:rPr lang="ko-KR" altLang="en-US" dirty="0" smtClean="0"/>
              <a:t>메시지 모두 포함 하여 </a:t>
            </a:r>
            <a:r>
              <a:rPr lang="en-US" altLang="ko-KR" dirty="0" smtClean="0"/>
              <a:t>SIP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정보를 기록 </a:t>
            </a:r>
            <a:endParaRPr lang="en-US" altLang="ko-KR" dirty="0" smtClean="0"/>
          </a:p>
          <a:p>
            <a:r>
              <a:rPr lang="en-US" altLang="ko-KR" dirty="0" smtClean="0"/>
              <a:t>Record-route</a:t>
            </a:r>
            <a:r>
              <a:rPr lang="en-US" altLang="ko-KR" baseline="0" dirty="0" smtClean="0"/>
              <a:t> : SIP Proxy </a:t>
            </a:r>
            <a:r>
              <a:rPr lang="ko-KR" altLang="en-US" baseline="0" dirty="0" smtClean="0"/>
              <a:t>주소의 </a:t>
            </a:r>
            <a:r>
              <a:rPr lang="ko-KR" altLang="en-US" baseline="0" dirty="0" err="1" smtClean="0"/>
              <a:t>라우팅</a:t>
            </a:r>
            <a:r>
              <a:rPr lang="ko-KR" altLang="en-US" baseline="0" dirty="0" smtClean="0"/>
              <a:t> 정보만 기록</a:t>
            </a:r>
            <a:r>
              <a:rPr lang="en-US" altLang="ko-KR" baseline="0" dirty="0" smtClean="0"/>
              <a:t>(UAC, UAS </a:t>
            </a:r>
            <a:r>
              <a:rPr lang="ko-KR" altLang="en-US" baseline="0" dirty="0" smtClean="0"/>
              <a:t>미 포함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Loose</a:t>
            </a:r>
            <a:r>
              <a:rPr lang="en-US" altLang="ko-KR" baseline="0" dirty="0" smtClean="0"/>
              <a:t> routing : </a:t>
            </a:r>
            <a:r>
              <a:rPr lang="en-US" altLang="ko-KR" baseline="0" dirty="0" err="1" smtClean="0"/>
              <a:t>lr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Route</a:t>
            </a:r>
            <a:r>
              <a:rPr lang="en-US" altLang="ko-KR" baseline="0" dirty="0" smtClean="0"/>
              <a:t> : record route header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list, request</a:t>
            </a:r>
            <a:r>
              <a:rPr lang="ko-KR" altLang="en-US" baseline="0" dirty="0" smtClean="0"/>
              <a:t>가 거쳐 가야할 </a:t>
            </a:r>
            <a:r>
              <a:rPr lang="en-US" altLang="ko-KR" baseline="0" dirty="0" smtClean="0"/>
              <a:t>Proxy</a:t>
            </a:r>
            <a:r>
              <a:rPr lang="ko-KR" altLang="en-US" baseline="0" dirty="0" smtClean="0"/>
              <a:t>의 경로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P2-&gt;P1 P2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u1.example.com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대한 책임이 없다</a:t>
            </a:r>
            <a:r>
              <a:rPr lang="en-US" altLang="ko-KR" baseline="0" dirty="0" smtClean="0"/>
              <a:t>. Header </a:t>
            </a:r>
            <a:r>
              <a:rPr lang="ko-KR" altLang="en-US" baseline="0" dirty="0" smtClean="0"/>
              <a:t>값을 근거로 </a:t>
            </a:r>
            <a:r>
              <a:rPr lang="en-US" altLang="ko-KR" baseline="0" dirty="0" smtClean="0"/>
              <a:t>request</a:t>
            </a:r>
            <a:r>
              <a:rPr lang="ko-KR" altLang="en-US" baseline="0" dirty="0" smtClean="0"/>
              <a:t>를 보낸다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P1-&gt;U1 P1</a:t>
            </a:r>
            <a:r>
              <a:rPr lang="ko-KR" altLang="en-US" baseline="0" dirty="0" smtClean="0"/>
              <a:t>은 자신의 최상위 </a:t>
            </a:r>
            <a:r>
              <a:rPr lang="en-US" altLang="ko-KR" baseline="0" dirty="0" smtClean="0"/>
              <a:t>Route </a:t>
            </a:r>
            <a:r>
              <a:rPr lang="ko-KR" altLang="en-US" baseline="0" dirty="0" smtClean="0"/>
              <a:t>헤더 임을 알고 그 값을 제거 후 </a:t>
            </a:r>
            <a:r>
              <a:rPr lang="en-US" altLang="ko-KR" baseline="0" dirty="0" smtClean="0"/>
              <a:t>U1</a:t>
            </a:r>
            <a:r>
              <a:rPr lang="ko-KR" altLang="en-US" baseline="0" dirty="0" smtClean="0"/>
              <a:t>으로 전송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P2-&gt;P1 P2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u1.example.com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대한 책임이 없다</a:t>
            </a:r>
            <a:r>
              <a:rPr lang="en-US" altLang="ko-KR" baseline="0" dirty="0" smtClean="0"/>
              <a:t>. Header </a:t>
            </a:r>
            <a:r>
              <a:rPr lang="ko-KR" altLang="en-US" baseline="0" dirty="0" smtClean="0"/>
              <a:t>값을 근거로 </a:t>
            </a:r>
            <a:r>
              <a:rPr lang="en-US" altLang="ko-KR" baseline="0" dirty="0" smtClean="0"/>
              <a:t>request</a:t>
            </a:r>
            <a:r>
              <a:rPr lang="ko-KR" altLang="en-US" baseline="0" dirty="0" smtClean="0"/>
              <a:t>를 보낸다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P1-&gt;U1 P1</a:t>
            </a:r>
            <a:r>
              <a:rPr lang="ko-KR" altLang="en-US" baseline="0" dirty="0" smtClean="0"/>
              <a:t>은 자신의 최상위 </a:t>
            </a:r>
            <a:r>
              <a:rPr lang="en-US" altLang="ko-KR" baseline="0" dirty="0" smtClean="0"/>
              <a:t>Route </a:t>
            </a:r>
            <a:r>
              <a:rPr lang="ko-KR" altLang="en-US" baseline="0" dirty="0" smtClean="0"/>
              <a:t>헤더 임을 알고 그 값을 제거 후 </a:t>
            </a:r>
            <a:r>
              <a:rPr lang="en-US" altLang="ko-KR" baseline="0" dirty="0" smtClean="0"/>
              <a:t>U1</a:t>
            </a:r>
            <a:r>
              <a:rPr lang="ko-KR" altLang="en-US" baseline="0" dirty="0" smtClean="0"/>
              <a:t>으로 전송</a:t>
            </a:r>
            <a:endParaRPr lang="en-US" altLang="ko-KR" baseline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Client Transaction (CT)</a:t>
            </a:r>
          </a:p>
          <a:p>
            <a:pPr lvl="1"/>
            <a:r>
              <a:rPr lang="en-US" altLang="ko-KR" sz="1200" dirty="0" smtClean="0"/>
              <a:t>receiving a request from the Transaction User (TU) and deliver it to a ST</a:t>
            </a:r>
          </a:p>
          <a:p>
            <a:pPr lvl="1"/>
            <a:r>
              <a:rPr lang="en-US" altLang="ko-KR" sz="1200" dirty="0" smtClean="0"/>
              <a:t>receiving responses and delivering them to the TU</a:t>
            </a:r>
          </a:p>
          <a:p>
            <a:r>
              <a:rPr lang="en-US" altLang="ko-KR" sz="1400" dirty="0" smtClean="0"/>
              <a:t>Server Transaction (ST)</a:t>
            </a:r>
          </a:p>
          <a:p>
            <a:pPr lvl="1"/>
            <a:r>
              <a:rPr lang="en-US" altLang="ko-KR" sz="1200" dirty="0" smtClean="0"/>
              <a:t>receiving requests from the transport layer and deliver them to the TU</a:t>
            </a:r>
          </a:p>
          <a:p>
            <a:pPr lvl="1"/>
            <a:r>
              <a:rPr lang="en-US" altLang="ko-KR" sz="1200" dirty="0" smtClean="0"/>
              <a:t>accepting responses from the TU and delivering them to the transport layer for transmission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/>
              <a:t>Timer G, H, I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/>
              <a:t>Timer G : unreliable transport(T1), reliable transport(0)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/>
              <a:t>Timer H : all transport(64*T1)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/>
              <a:t>Timer I : unreliable transport(T4), reliable transport(0)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4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4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Filed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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: Request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에만 설정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	    r : response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에만 설정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	    C : request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 Filed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 a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해당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필드가 없을 경우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Add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	   m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필드 값을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Modify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d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필드 값을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Delete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	   r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해더 필드를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read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해당 필드는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encrypted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될 수 없음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Operation Field  c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조건부로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해더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필드의 필요성은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context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에 의존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m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필수조건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m*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필수조건이지만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Client/Server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해더 필드 없이 메시지를 받을 수 있어야 함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o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선택적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t : TCP protocol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에서 필수조건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Client/Server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해더 필드 없이 메시지를 받을 수 있어야 함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*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이 헤더 필드는 메시지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body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empty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아닌 경우 요구 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"Optional"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“Optional"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내의 해당 헤더 필드에 포함할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(MAY)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의미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만일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나타났을 때 그 헤더 필드를 무시할 수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.(MAY), (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규칙에 대한 예외로는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20.32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절에서 논의할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필드가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"mandatory"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"mandatory"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반드시 존재해야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(MUST).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받은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UAS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반드시 해당 헤더를 이해할 수 있어야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.(MUST)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mandatory response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내에 반드시 존재해야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(MUST),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처리하는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해당 헤더 필드를 이해할 수 있어야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.(MUST)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"Not applicable"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“Not applicable"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내에 해당 헤더 필드가 있어서는 안 된다는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 NOT)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것을 뜻함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만일 실수로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"Not applicable"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넣었다면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받는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UAS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의해 무시 되어야 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같이 해당 필드가 있어서는 안되며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있더라도 무시해야 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Filed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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: Request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에만 설정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	    r : response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에만 설정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	    C : request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 Filed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 a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해당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필드가 없을 경우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Add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	   m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필드 값을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Modify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d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필드 값을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Delete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	   r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해더 필드를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read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해당 필드는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encrypted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될 수 없음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Operation Field  c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조건부로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해더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필드의 필요성은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context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에 의존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m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필수조건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m*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필수조건이지만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Client/Server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해더 필드 없이 메시지를 받을 수 있어야 함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o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선택적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t : TCP protocol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에서 필수조건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Client/Server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해더 필드 없이 메시지를 받을 수 있어야 함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*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이 헤더 필드는 메시지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body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empty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아닌 경우 요구 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"Optional"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“Optional"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내의 해당 헤더 필드에 포함할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(MAY)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의미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만일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나타났을 때 그 헤더 필드를 무시할 수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.(MAY), (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규칙에 대한 예외로는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20.32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절에서 논의할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필드가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"mandatory"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"mandatory"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반드시 존재해야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(MUST).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받은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UAS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반드시 해당 헤더를 이해할 수 있어야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.(MUST)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mandatory response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내에 반드시 존재해야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(MUST),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처리하는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해당 헤더 필드를 이해할 수 있어야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.(MUST)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"Not applicable"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“Not applicable"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내에 해당 헤더 필드가 있어서는 안 된다는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 NOT)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것을 뜻함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만일 실수로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"Not applicable"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넣었다면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받는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UAS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의해 무시 되어야 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같이 해당 필드가 있어서는 안되며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있더라도 무시해야 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Filed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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: Request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에만 설정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	    r : response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에만 설정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	    C : request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 Filed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 a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해당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필드가 없을 경우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Add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	   m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필드 값을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Modify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d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필드 값을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Delete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	   r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해더 필드를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read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해당 필드는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encrypted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될 수 없음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Operation Field  c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조건부로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해더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필드의 필요성은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context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에 의존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m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필수조건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m*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필수조건이지만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Client/Server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해더 필드 없이 메시지를 받을 수 있어야 함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o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선택적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t : TCP protocol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에서 필수조건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Client/Server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해더 필드 없이 메시지를 받을 수 있어야 함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*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이 헤더 필드는 메시지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body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empty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아닌 경우 요구 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"Optional"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“Optional"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내의 해당 헤더 필드에 포함할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(MAY)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의미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만일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나타났을 때 그 헤더 필드를 무시할 수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.(MAY), (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규칙에 대한 예외로는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20.32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절에서 논의할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필드가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"mandatory"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"mandatory"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반드시 존재해야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(MUST).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받은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UAS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반드시 해당 헤더를 이해할 수 있어야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.(MUST)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mandatory response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내에 반드시 존재해야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(MUST),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처리하는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해당 헤더 필드를 이해할 수 있어야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.(MUST)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"Not applicable"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“Not applicable"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내에 해당 헤더 필드가 있어서는 안 된다는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 NOT)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것을 뜻함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만일 실수로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"Not applicable"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넣었다면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받는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UAS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의해 무시 되어야 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같이 해당 필드가 있어서는 안되며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있더라도 무시해야 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Filed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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: Request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에만 설정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	    r : response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에만 설정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	    C : request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 Filed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 a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해당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필드가 없을 경우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Add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	   m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필드 값을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Modify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d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필드 값을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Delete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	   r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해더 필드를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read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해당 필드는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encrypted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될 수 없음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Operation Field  c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조건부로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해더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필드의 필요성은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context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에 의존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m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필수조건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m*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필수조건이지만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Client/Server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해더 필드 없이 메시지를 받을 수 있어야 함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o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선택적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t : TCP protocol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에서 필수조건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Client/Server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해더 필드 없이 메시지를 받을 수 있어야 함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*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이 헤더 필드는 메시지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body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empty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아닌 경우 요구 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"Optional"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“Optional"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내의 해당 헤더 필드에 포함할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(MAY)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의미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만일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나타났을 때 그 헤더 필드를 무시할 수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.(MAY), (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규칙에 대한 예외로는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20.32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절에서 논의할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필드가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"mandatory"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"mandatory"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반드시 존재해야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(MUST).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받은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UAS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반드시 해당 헤더를 이해할 수 있어야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.(MUST)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mandatory response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내에 반드시 존재해야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(MUST),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처리하는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해당 헤더 필드를 이해할 수 있어야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.(MUST)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"Not applicable"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“Not applicable"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내에 해당 헤더 필드가 있어서는 안 된다는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 NOT)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것을 뜻함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만일 실수로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"Not applicable"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넣었다면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받는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UAS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의해 무시 되어야 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같이 해당 필드가 있어서는 안되며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있더라도 무시해야 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>
              <a:buAutoNum type="arabicParenBoth"/>
            </a:pPr>
            <a:r>
              <a:rPr lang="en-US" altLang="ko-KR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410,413,480,486,500,503,600,603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Filed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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: Request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에만 설정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	    r : response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에만 설정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	    C : request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 Filed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 a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해당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필드가 없을 경우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Add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	   m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필드 값을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Modify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d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필드 값을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Delete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	   r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해더 필드를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read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해당 필드는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encrypted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될 수 없음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Operation Field  c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조건부로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해더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필드의 필요성은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context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에 의존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m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필수조건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m*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필수조건이지만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Client/Server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해더 필드 없이 메시지를 받을 수 있어야 함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o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선택적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t : TCP protocol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에서 필수조건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Client/Server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해더 필드 없이 메시지를 받을 수 있어야 함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*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이 헤더 필드는 메시지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body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empty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아닌 경우 요구 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"Optional"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“Optional"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내의 해당 헤더 필드에 포함할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(MAY)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의미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만일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나타났을 때 그 헤더 필드를 무시할 수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.(MAY), (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규칙에 대한 예외로는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20.32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절에서 논의할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필드가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"mandatory"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"mandatory"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반드시 존재해야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(MUST).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받은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UAS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반드시 해당 헤더를 이해할 수 있어야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.(MUST)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mandatory response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내에 반드시 존재해야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(MUST),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처리하는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해당 헤더 필드를 이해할 수 있어야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.(MUST)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"Not applicable"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“Not applicable"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내에 해당 헤더 필드가 있어서는 안 된다는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 NOT)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것을 뜻함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만일 실수로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"Not applicable"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넣었다면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받는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UAS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의해 무시 되어야 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같이 해당 필드가 있어서는 안되며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있더라도 무시해야 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Filed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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: Request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에만 설정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	    r : response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에만 설정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	    C : request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 Filed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 a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해당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필드가 없을 경우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Add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	   m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필드 값을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Modify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d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필드 값을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Delete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	   r : proxy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해더 필드를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read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해당 필드는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encrypted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될 수 없음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Operation Field  c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조건부로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해더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필드의 필요성은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context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에 의존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m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필수조건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m*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필수조건이지만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Client/Server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해더 필드 없이 메시지를 받을 수 있어야 함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o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선택적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t : TCP protocol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에서 필수조건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, Client/Server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는 해당 해더 필드 없이 메시지를 받을 수 있어야 함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	         * 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이 헤더 필드는 메시지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body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empty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가 아닌 경우 요구 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"Optional"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“Optional"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내의 해당 헤더 필드에 포함할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(MAY)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의미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만일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나타났을 때 그 헤더 필드를 무시할 수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.(MAY), (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규칙에 대한 예외로는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20.32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절에서 논의할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필드가 있음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"mandatory"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"mandatory"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반드시 존재해야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(MUST).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받은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UAS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반드시 해당 헤더를 이해할 수 있어야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.(MUST)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mandatory response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내에 반드시 존재해야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(MUST),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처리하는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해당 헤더 필드를 이해할 수 있어야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.(MUST)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"Not applicable"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의미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“Not applicable"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내에 해당 헤더 필드가 있어서는 안 된다는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(MUST NOT)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것을 뜻함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만일 실수로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"Not applicable"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헤더 필드를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넣었다면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받는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UAS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의해 무시 되어야 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같이 해당 필드가 있어서는 안되며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있더라도 무시해야 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Transport Layer : UDP</a:t>
            </a:r>
            <a:r>
              <a:rPr lang="ko-KR" altLang="en-US" dirty="0" smtClean="0"/>
              <a:t>가 일반적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TCP or SCTP</a:t>
            </a:r>
            <a:r>
              <a:rPr lang="ko-KR" altLang="en-US" baseline="0" dirty="0" smtClean="0"/>
              <a:t>가 사용 될수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145E6-D902-4D8F-9AC5-96507E7EB4F7}" type="slidenum">
              <a:rPr lang="en-US" altLang="ko-KR" smtClean="0">
                <a:latin typeface="굴림" charset="-127"/>
                <a:ea typeface="굴림" charset="-127"/>
              </a:rPr>
              <a:pPr/>
              <a:t>77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E165-7898-42D7-86C5-22A296F12A4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전사마케팅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71463" y="6642100"/>
            <a:ext cx="2356735" cy="18466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600" dirty="0" smtClean="0">
                <a:solidFill>
                  <a:srgbClr val="BFBFBF"/>
                </a:solidFill>
                <a:latin typeface="Verdana" pitchFamily="34" charset="0"/>
                <a:ea typeface="맑은 고딕" pitchFamily="50" charset="-127"/>
              </a:rPr>
              <a:t>COPYRIGHT © UANGEL</a:t>
            </a:r>
            <a:r>
              <a:rPr kumimoji="0" lang="en-US" altLang="ko-KR" sz="600" baseline="0" dirty="0" smtClean="0">
                <a:solidFill>
                  <a:srgbClr val="BFBFBF"/>
                </a:solidFill>
                <a:latin typeface="Verdana" pitchFamily="34" charset="0"/>
                <a:ea typeface="맑은 고딕" pitchFamily="50" charset="-127"/>
              </a:rPr>
              <a:t> CORP.</a:t>
            </a:r>
            <a:r>
              <a:rPr kumimoji="0" lang="en-US" altLang="ko-KR" sz="600" dirty="0" smtClean="0">
                <a:solidFill>
                  <a:srgbClr val="BFBFBF"/>
                </a:solidFill>
                <a:latin typeface="Verdana" pitchFamily="34" charset="0"/>
                <a:ea typeface="맑은 고딕" pitchFamily="50" charset="-127"/>
              </a:rPr>
              <a:t> ALL RIGHTS RESERVED. </a:t>
            </a:r>
            <a:endParaRPr kumimoji="0" lang="ko-KR" altLang="en-US" sz="600" dirty="0" smtClean="0">
              <a:solidFill>
                <a:srgbClr val="BFBFB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7929586" y="6442382"/>
          <a:ext cx="1214446" cy="368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Picture" r:id="rId4" imgW="1523780" imgH="245876" progId="Word.Picture.8">
                  <p:embed/>
                </p:oleObj>
              </mc:Choice>
              <mc:Fallback>
                <p:oleObj name="Picture" r:id="rId4" imgW="1523780" imgH="245876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86" y="6442382"/>
                        <a:ext cx="1214446" cy="368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3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91688-343E-4C07-A280-795E9BA234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2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3B931-807A-4C0A-B363-DA705C1851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05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FF999-6E92-4530-9766-F287069DF1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05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전사마케팅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새한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451600"/>
            <a:ext cx="8334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76225" y="6542088"/>
            <a:ext cx="1066800" cy="1857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600" smtClean="0">
                <a:solidFill>
                  <a:srgbClr val="BFBFBF"/>
                </a:solidFill>
                <a:latin typeface="Verdana" pitchFamily="34" charset="0"/>
                <a:ea typeface="맑은 고딕" pitchFamily="50" charset="-127"/>
              </a:rPr>
              <a:t>001-A-C-080820.PPTX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71463" y="6642100"/>
            <a:ext cx="2871787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600" smtClean="0">
                <a:solidFill>
                  <a:srgbClr val="BFBFBF"/>
                </a:solidFill>
                <a:latin typeface="Verdana" pitchFamily="34" charset="0"/>
                <a:ea typeface="맑은 고딕" pitchFamily="50" charset="-127"/>
              </a:rPr>
              <a:t>Copyright © Saehan Information Systems 2008 All Rights Reserved. </a:t>
            </a:r>
            <a:endParaRPr kumimoji="0" lang="ko-KR" altLang="en-US" sz="600" smtClean="0">
              <a:solidFill>
                <a:srgbClr val="BFBFB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60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그림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7"/>
          <p:cNvCxnSpPr/>
          <p:nvPr userDrawn="1"/>
        </p:nvCxnSpPr>
        <p:spPr>
          <a:xfrm rot="10800000" flipV="1">
            <a:off x="357158" y="712428"/>
            <a:ext cx="8429684" cy="1929"/>
          </a:xfrm>
          <a:prstGeom prst="line">
            <a:avLst/>
          </a:prstGeom>
          <a:ln w="12700">
            <a:gradFill>
              <a:gsLst>
                <a:gs pos="35000">
                  <a:schemeClr val="bg1">
                    <a:lumMod val="50000"/>
                    <a:alpha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8" descr="새한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508750"/>
            <a:ext cx="8334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5"/>
          <p:cNvSpPr txBox="1">
            <a:spLocks/>
          </p:cNvSpPr>
          <p:nvPr userDrawn="1"/>
        </p:nvSpPr>
        <p:spPr bwMode="auto">
          <a:xfrm>
            <a:off x="4195763" y="6526213"/>
            <a:ext cx="752475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800" b="1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fld id="{D9320A66-F05E-4A8A-89B0-C3365AF3024E}" type="slidenum">
              <a:rPr kumimoji="0" lang="ko-KR" altLang="en-US" sz="800" b="1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r>
              <a:rPr kumimoji="0" lang="ko-KR" altLang="en-US" sz="800" b="1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b="1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kumimoji="0" lang="ko-KR" altLang="en-US" sz="900" b="1" smtClean="0">
              <a:solidFill>
                <a:srgbClr val="7F7F7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76225" y="6542088"/>
            <a:ext cx="1066800" cy="1857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600" smtClean="0">
                <a:solidFill>
                  <a:srgbClr val="BFBFBF"/>
                </a:solidFill>
                <a:latin typeface="Verdana" pitchFamily="34" charset="0"/>
                <a:ea typeface="맑은 고딕" pitchFamily="50" charset="-127"/>
              </a:rPr>
              <a:t>001-A-C-080820.PPTX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71463" y="6642100"/>
            <a:ext cx="2871787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600" smtClean="0">
                <a:solidFill>
                  <a:srgbClr val="BFBFBF"/>
                </a:solidFill>
                <a:latin typeface="Verdana" pitchFamily="34" charset="0"/>
                <a:ea typeface="맑은 고딕" pitchFamily="50" charset="-127"/>
              </a:rPr>
              <a:t>Copyright © Saehan Information Systems 2008 All Rights Reserved. </a:t>
            </a:r>
            <a:endParaRPr kumimoji="0" lang="ko-KR" altLang="en-US" sz="600" smtClean="0">
              <a:solidFill>
                <a:srgbClr val="BFBFB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908" y="317532"/>
            <a:ext cx="4429156" cy="428628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4B8329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6"/>
            <a:ext cx="8229600" cy="498317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2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그림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새한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508750"/>
            <a:ext cx="8334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 txBox="1">
            <a:spLocks/>
          </p:cNvSpPr>
          <p:nvPr userDrawn="1"/>
        </p:nvSpPr>
        <p:spPr bwMode="auto">
          <a:xfrm>
            <a:off x="4186238" y="6526213"/>
            <a:ext cx="752475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800" b="1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fld id="{899099CF-BED2-412E-BC9A-48E0BE7D2FF7}" type="slidenum">
              <a:rPr kumimoji="0" lang="ko-KR" altLang="en-US" sz="800" b="1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r>
              <a:rPr kumimoji="0" lang="ko-KR" altLang="en-US" sz="800" b="1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b="1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kumimoji="0" lang="ko-KR" altLang="en-US" sz="900" b="1" smtClean="0">
              <a:solidFill>
                <a:srgbClr val="7F7F7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76225" y="6542088"/>
            <a:ext cx="1066800" cy="1857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600" smtClean="0">
                <a:solidFill>
                  <a:srgbClr val="BFBFBF"/>
                </a:solidFill>
                <a:latin typeface="Verdana" pitchFamily="34" charset="0"/>
                <a:ea typeface="맑은 고딕" pitchFamily="50" charset="-127"/>
              </a:rPr>
              <a:t>001-A-C-080820.PPTX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71463" y="6642100"/>
            <a:ext cx="2871787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600" smtClean="0">
                <a:solidFill>
                  <a:srgbClr val="BFBFBF"/>
                </a:solidFill>
                <a:latin typeface="Verdana" pitchFamily="34" charset="0"/>
                <a:ea typeface="맑은 고딕" pitchFamily="50" charset="-127"/>
              </a:rPr>
              <a:t>Copyright © Saehan Information Systems 2008 All Rights Reserved. </a:t>
            </a:r>
            <a:endParaRPr kumimoji="0" lang="ko-KR" altLang="en-US" sz="600" smtClean="0">
              <a:solidFill>
                <a:srgbClr val="BFBFB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6"/>
            <a:ext cx="8229600" cy="498317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87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E0D69-8F5C-4604-90A9-021643938E2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496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E0CBA-C64D-458F-982C-4B470EB9F03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43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DADB6-A41C-4E24-A3D0-78ECFBC38C3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42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78B2E-6196-4EE2-B905-555E9603AD1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4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그림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7"/>
          <p:cNvCxnSpPr/>
          <p:nvPr userDrawn="1"/>
        </p:nvCxnSpPr>
        <p:spPr>
          <a:xfrm rot="10800000" flipV="1">
            <a:off x="357158" y="712428"/>
            <a:ext cx="8429684" cy="1929"/>
          </a:xfrm>
          <a:prstGeom prst="line">
            <a:avLst/>
          </a:prstGeom>
          <a:ln w="12700">
            <a:gradFill>
              <a:gsLst>
                <a:gs pos="35000">
                  <a:schemeClr val="bg1">
                    <a:lumMod val="50000"/>
                    <a:alpha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5"/>
          <p:cNvSpPr txBox="1">
            <a:spLocks/>
          </p:cNvSpPr>
          <p:nvPr userDrawn="1"/>
        </p:nvSpPr>
        <p:spPr bwMode="auto">
          <a:xfrm>
            <a:off x="4195763" y="6526213"/>
            <a:ext cx="752475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800" b="1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fld id="{D9320A66-F05E-4A8A-89B0-C3365AF3024E}" type="slidenum">
              <a:rPr kumimoji="0" lang="ko-KR" altLang="en-US" sz="800" b="1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r>
              <a:rPr kumimoji="0" lang="ko-KR" altLang="en-US" sz="800" b="1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b="1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kumimoji="0" lang="ko-KR" altLang="en-US" sz="900" b="1" smtClean="0">
              <a:solidFill>
                <a:srgbClr val="7F7F7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908" y="317532"/>
            <a:ext cx="4429156" cy="428628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4B8329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6"/>
            <a:ext cx="8229600" cy="498317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71463" y="6642100"/>
            <a:ext cx="2356735" cy="18466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600" dirty="0" smtClean="0">
                <a:solidFill>
                  <a:srgbClr val="BFBFBF"/>
                </a:solidFill>
                <a:latin typeface="Verdana" pitchFamily="34" charset="0"/>
                <a:ea typeface="맑은 고딕" pitchFamily="50" charset="-127"/>
              </a:rPr>
              <a:t>COPYRIGHT © UANGEL</a:t>
            </a:r>
            <a:r>
              <a:rPr kumimoji="0" lang="en-US" altLang="ko-KR" sz="600" baseline="0" dirty="0" smtClean="0">
                <a:solidFill>
                  <a:srgbClr val="BFBFBF"/>
                </a:solidFill>
                <a:latin typeface="Verdana" pitchFamily="34" charset="0"/>
                <a:ea typeface="맑은 고딕" pitchFamily="50" charset="-127"/>
              </a:rPr>
              <a:t> CORP.</a:t>
            </a:r>
            <a:r>
              <a:rPr kumimoji="0" lang="en-US" altLang="ko-KR" sz="600" dirty="0" smtClean="0">
                <a:solidFill>
                  <a:srgbClr val="BFBFBF"/>
                </a:solidFill>
                <a:latin typeface="Verdana" pitchFamily="34" charset="0"/>
                <a:ea typeface="맑은 고딕" pitchFamily="50" charset="-127"/>
              </a:rPr>
              <a:t> ALL RIGHTS RESERVED. </a:t>
            </a:r>
            <a:endParaRPr kumimoji="0" lang="ko-KR" altLang="en-US" sz="600" dirty="0" smtClean="0">
              <a:solidFill>
                <a:srgbClr val="BFBFBF"/>
              </a:solidFill>
              <a:latin typeface="Verdana" pitchFamily="34" charset="0"/>
              <a:ea typeface="맑은 고딕" pitchFamily="50" charset="-127"/>
            </a:endParaRPr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 userDrawn="1"/>
        </p:nvGraphicFramePr>
        <p:xfrm>
          <a:off x="7929586" y="6442382"/>
          <a:ext cx="1214446" cy="368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Picture" r:id="rId4" imgW="1523780" imgH="245876" progId="Word.Picture.8">
                  <p:embed/>
                </p:oleObj>
              </mc:Choice>
              <mc:Fallback>
                <p:oleObj name="Picture" r:id="rId4" imgW="1523780" imgH="245876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86" y="6442382"/>
                        <a:ext cx="1214446" cy="368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165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51400-ADA4-4F74-8207-5521F654A4A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70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57DF1-00AF-4699-8BF4-3AE7D5380FB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04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91688-343E-4C07-A280-795E9BA234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48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3B931-807A-4C0A-B363-DA705C1851C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926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FF999-6E92-4530-9766-F287069DF16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67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그림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 txBox="1">
            <a:spLocks/>
          </p:cNvSpPr>
          <p:nvPr userDrawn="1"/>
        </p:nvSpPr>
        <p:spPr bwMode="auto">
          <a:xfrm>
            <a:off x="4186238" y="6526213"/>
            <a:ext cx="752475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800" b="1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fld id="{899099CF-BED2-412E-BC9A-48E0BE7D2FF7}" type="slidenum">
              <a:rPr kumimoji="0" lang="ko-KR" altLang="en-US" sz="800" b="1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r>
              <a:rPr kumimoji="0" lang="ko-KR" altLang="en-US" sz="800" b="1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b="1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kumimoji="0" lang="ko-KR" altLang="en-US" sz="900" b="1" smtClean="0">
              <a:solidFill>
                <a:srgbClr val="7F7F7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6"/>
            <a:ext cx="8229600" cy="498317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71463" y="6642100"/>
            <a:ext cx="2356735" cy="18466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600" dirty="0" smtClean="0">
                <a:solidFill>
                  <a:srgbClr val="BFBFBF"/>
                </a:solidFill>
                <a:latin typeface="Verdana" pitchFamily="34" charset="0"/>
                <a:ea typeface="맑은 고딕" pitchFamily="50" charset="-127"/>
              </a:rPr>
              <a:t>COPYRIGHT © UANGEL</a:t>
            </a:r>
            <a:r>
              <a:rPr kumimoji="0" lang="en-US" altLang="ko-KR" sz="600" baseline="0" dirty="0" smtClean="0">
                <a:solidFill>
                  <a:srgbClr val="BFBFBF"/>
                </a:solidFill>
                <a:latin typeface="Verdana" pitchFamily="34" charset="0"/>
                <a:ea typeface="맑은 고딕" pitchFamily="50" charset="-127"/>
              </a:rPr>
              <a:t> CORP.</a:t>
            </a:r>
            <a:r>
              <a:rPr kumimoji="0" lang="en-US" altLang="ko-KR" sz="600" dirty="0" smtClean="0">
                <a:solidFill>
                  <a:srgbClr val="BFBFBF"/>
                </a:solidFill>
                <a:latin typeface="Verdana" pitchFamily="34" charset="0"/>
                <a:ea typeface="맑은 고딕" pitchFamily="50" charset="-127"/>
              </a:rPr>
              <a:t> ALL RIGHTS RESERVED. </a:t>
            </a:r>
            <a:endParaRPr kumimoji="0" lang="ko-KR" altLang="en-US" sz="600" dirty="0" smtClean="0">
              <a:solidFill>
                <a:srgbClr val="BFBFBF"/>
              </a:solidFill>
              <a:latin typeface="Verdana" pitchFamily="34" charset="0"/>
              <a:ea typeface="맑은 고딕" pitchFamily="50" charset="-127"/>
            </a:endParaRPr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 userDrawn="1"/>
        </p:nvGraphicFramePr>
        <p:xfrm>
          <a:off x="7929586" y="6442382"/>
          <a:ext cx="1214446" cy="368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Picture" r:id="rId4" imgW="1523780" imgH="245876" progId="Word.Picture.8">
                  <p:embed/>
                </p:oleObj>
              </mc:Choice>
              <mc:Fallback>
                <p:oleObj name="Picture" r:id="rId4" imgW="1523780" imgH="245876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86" y="6442382"/>
                        <a:ext cx="1214446" cy="368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90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E0D69-8F5C-4604-90A9-021643938E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2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E0CBA-C64D-458F-982C-4B470EB9F0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2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DADB6-A41C-4E24-A3D0-78ECFBC38C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78B2E-6196-4EE2-B905-555E9603AD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51400-ADA4-4F74-8207-5521F654A4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1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57DF1-00AF-4699-8BF4-3AE7D5380F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9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032710-F117-44D8-98FE-CA401EA923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</p:sldLayoutIdLst>
  <p:hf sldNum="0"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032710-F117-44D8-98FE-CA401EA9234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4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tel:+358-555;postd=pp22=sip:+358-555;postd=pp22@foo.com;user=phone" TargetMode="External"/><Relationship Id="rId4" Type="http://schemas.openxmlformats.org/officeDocument/2006/relationships/hyperlink" Target="sip:atlanta.com;method=REGISTER?to=alice@atlanta.com&amp;priority=urge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0.xml"/><Relationship Id="rId7" Type="http://schemas.openxmlformats.org/officeDocument/2006/relationships/hyperlink" Target="sip:caller@u1.example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hyperlink" Target="sip:callee@domain.com" TargetMode="External"/><Relationship Id="rId5" Type="http://schemas.openxmlformats.org/officeDocument/2006/relationships/image" Target="../media/image13.wmf"/><Relationship Id="rId10" Type="http://schemas.openxmlformats.org/officeDocument/2006/relationships/hyperlink" Target="sip:callee@u2.domain.com" TargetMode="External"/><Relationship Id="rId4" Type="http://schemas.openxmlformats.org/officeDocument/2006/relationships/image" Target="../media/image12.wmf"/><Relationship Id="rId9" Type="http://schemas.openxmlformats.org/officeDocument/2006/relationships/image" Target="../media/image1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2.xml"/><Relationship Id="rId7" Type="http://schemas.openxmlformats.org/officeDocument/2006/relationships/hyperlink" Target="sip:caller@u1.example.com" TargetMode="External"/><Relationship Id="rId12" Type="http://schemas.openxmlformats.org/officeDocument/2006/relationships/hyperlink" Target="sip:p1.example.com;lr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hyperlink" Target="sip:callee@domain.com" TargetMode="External"/><Relationship Id="rId11" Type="http://schemas.openxmlformats.org/officeDocument/2006/relationships/hyperlink" Target="sip:p2.domain.com;lr" TargetMode="External"/><Relationship Id="rId5" Type="http://schemas.openxmlformats.org/officeDocument/2006/relationships/image" Target="../media/image13.wmf"/><Relationship Id="rId10" Type="http://schemas.openxmlformats.org/officeDocument/2006/relationships/hyperlink" Target="sip:callee@u2.domain.com" TargetMode="External"/><Relationship Id="rId4" Type="http://schemas.openxmlformats.org/officeDocument/2006/relationships/image" Target="../media/image12.wmf"/><Relationship Id="rId9" Type="http://schemas.openxmlformats.org/officeDocument/2006/relationships/image" Target="../media/image1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hyperlink" Target="sip:callee@domain.com" TargetMode="Externa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 txBox="1">
            <a:spLocks/>
          </p:cNvSpPr>
          <p:nvPr/>
        </p:nvSpPr>
        <p:spPr>
          <a:xfrm>
            <a:off x="747713" y="1998481"/>
            <a:ext cx="8016875" cy="1301750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SIP : Session Initiation Protocol </a:t>
            </a:r>
          </a:p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1475" y="6021288"/>
            <a:ext cx="10150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MM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개발팀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611560" y="836712"/>
          <a:ext cx="7776864" cy="20882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주요 </a:t>
                      </a:r>
                      <a:r>
                        <a:rPr lang="en-US" altLang="ko-KR" sz="1200" dirty="0" smtClean="0"/>
                        <a:t>Method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INVITE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멀티미디어 세션에 참가시키기 위한 서비스 또는 사용자를 초대 하기 위한 </a:t>
                      </a:r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사용자가 </a:t>
                      </a:r>
                      <a:r>
                        <a:rPr lang="en-US" altLang="ko-KR" sz="1200" dirty="0" smtClean="0"/>
                        <a:t>INVITE Request</a:t>
                      </a:r>
                      <a:r>
                        <a:rPr lang="ko-KR" altLang="en-US" sz="1200" dirty="0" smtClean="0"/>
                        <a:t>에 최종 응답</a:t>
                      </a:r>
                      <a:r>
                        <a:rPr lang="en-US" altLang="ko-KR" sz="1200" dirty="0" smtClean="0"/>
                        <a:t>(200</a:t>
                      </a:r>
                      <a:r>
                        <a:rPr lang="en-US" altLang="ko-KR" sz="1200" baseline="0" dirty="0" smtClean="0"/>
                        <a:t> OK)</a:t>
                      </a:r>
                      <a:r>
                        <a:rPr lang="ko-KR" altLang="en-US" sz="1200" baseline="0" dirty="0" smtClean="0"/>
                        <a:t>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받았음을 확인하기 위한 </a:t>
                      </a:r>
                      <a:r>
                        <a:rPr lang="ko-KR" altLang="en-US" sz="1200" baseline="0" dirty="0" err="1" smtClean="0"/>
                        <a:t>메소드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BYE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기존의 세션을 종료하기 위한 </a:t>
                      </a:r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CANCEL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기존의 </a:t>
                      </a:r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를 취소 하기 위한 </a:t>
                      </a:r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OPTIONS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서버의 </a:t>
                      </a:r>
                      <a:r>
                        <a:rPr lang="en-US" altLang="ko-KR" sz="1200" dirty="0" smtClean="0"/>
                        <a:t>Capability</a:t>
                      </a:r>
                      <a:r>
                        <a:rPr lang="ko-KR" altLang="en-US" sz="1200" dirty="0" smtClean="0"/>
                        <a:t>를 요청 하기 위한 </a:t>
                      </a:r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REGISTER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UA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Registrar</a:t>
                      </a:r>
                      <a:r>
                        <a:rPr lang="en-US" altLang="ko-KR" sz="1200" baseline="0" dirty="0" smtClean="0"/>
                        <a:t> Server</a:t>
                      </a:r>
                      <a:r>
                        <a:rPr lang="ko-KR" altLang="en-US" sz="1200" baseline="0" dirty="0" smtClean="0"/>
                        <a:t>에 등록하기 위한 메소드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67544" y="3218831"/>
          <a:ext cx="8136903" cy="3090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Method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 규격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INFO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기존의 성립된 세션 또는 다이얼로그 내에서 추가적인 정보를 전송 하기 위한 </a:t>
                      </a:r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RFC</a:t>
                      </a:r>
                      <a:r>
                        <a:rPr lang="en-US" altLang="ko-KR" sz="1200" baseline="0" dirty="0" smtClean="0"/>
                        <a:t> 2976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UAC</a:t>
                      </a:r>
                      <a:r>
                        <a:rPr lang="ko-KR" altLang="en-US" sz="1200" dirty="0" smtClean="0"/>
                        <a:t>가 임시적으로 </a:t>
                      </a:r>
                      <a:r>
                        <a:rPr lang="en-US" altLang="ko-KR" sz="1200" dirty="0" smtClean="0"/>
                        <a:t>Response</a:t>
                      </a:r>
                      <a:r>
                        <a:rPr lang="ko-KR" altLang="en-US" sz="1200" dirty="0" smtClean="0"/>
                        <a:t>를 승인 하기 위한 </a:t>
                      </a:r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RFC 3262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SUBSCRIBE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특정 이벤트를 확인 하기 위해 원격 </a:t>
                      </a:r>
                      <a:r>
                        <a:rPr lang="ko-KR" altLang="en-US" sz="1200" dirty="0" err="1" smtClean="0"/>
                        <a:t>노드에</a:t>
                      </a:r>
                      <a:r>
                        <a:rPr lang="ko-KR" altLang="en-US" sz="1200" baseline="0" dirty="0" smtClean="0"/>
                        <a:t> 요청 하기 위한 </a:t>
                      </a:r>
                      <a:r>
                        <a:rPr lang="ko-KR" altLang="en-US" sz="1200" baseline="0" dirty="0" err="1" smtClean="0"/>
                        <a:t>메소드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RFC</a:t>
                      </a:r>
                      <a:r>
                        <a:rPr lang="en-US" altLang="ko-KR" sz="1200" baseline="0" dirty="0" smtClean="0"/>
                        <a:t> 3265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NOTIFY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특정 이벤트 발생 시 응답하기 위한 </a:t>
                      </a:r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RFC</a:t>
                      </a:r>
                      <a:r>
                        <a:rPr lang="en-US" altLang="ko-KR" sz="1200" baseline="0" dirty="0" smtClean="0"/>
                        <a:t> 3265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UPDATE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세션 설정 </a:t>
                      </a:r>
                      <a:r>
                        <a:rPr lang="ko-KR" altLang="en-US" sz="1200" dirty="0" err="1" smtClean="0"/>
                        <a:t>파라미터를</a:t>
                      </a:r>
                      <a:r>
                        <a:rPr lang="ko-KR" altLang="en-US" sz="1200" dirty="0" smtClean="0"/>
                        <a:t> 업데이트 하기 위한 </a:t>
                      </a:r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RFC 3311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MESSAGE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SIP IM</a:t>
                      </a:r>
                      <a:r>
                        <a:rPr lang="ko-KR" altLang="en-US" sz="1200" dirty="0" smtClean="0"/>
                        <a:t>을 위한 메소드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RFC 3428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PEFEER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UA</a:t>
                      </a:r>
                      <a:r>
                        <a:rPr lang="ko-KR" altLang="en-US" sz="1200" dirty="0" smtClean="0"/>
                        <a:t>가 지금 통신 중인 </a:t>
                      </a:r>
                      <a:r>
                        <a:rPr lang="en-US" altLang="ko-KR" sz="1200" dirty="0" smtClean="0"/>
                        <a:t>UA </a:t>
                      </a:r>
                      <a:r>
                        <a:rPr lang="ko-KR" altLang="en-US" sz="1200" dirty="0" smtClean="0"/>
                        <a:t>이외에 또 다른 </a:t>
                      </a:r>
                      <a:r>
                        <a:rPr lang="en-US" altLang="ko-KR" sz="1200" dirty="0" smtClean="0"/>
                        <a:t>UA</a:t>
                      </a:r>
                      <a:r>
                        <a:rPr lang="ko-KR" altLang="en-US" sz="1200" dirty="0" smtClean="0"/>
                        <a:t>와 통신 하기 위한 메소드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RFC 3515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PUBLISH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Presence Server</a:t>
                      </a:r>
                      <a:r>
                        <a:rPr lang="ko-KR" altLang="en-US" sz="1200" dirty="0" smtClean="0"/>
                        <a:t>에 </a:t>
                      </a:r>
                      <a:r>
                        <a:rPr lang="en-US" altLang="ko-KR" sz="1200" dirty="0" smtClean="0"/>
                        <a:t>UA</a:t>
                      </a:r>
                      <a:r>
                        <a:rPr lang="ko-KR" altLang="en-US" sz="1200" dirty="0" smtClean="0"/>
                        <a:t>의 상태 정보를 전송 하기 위한 메소드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RFC 3903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Request(start line]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6238" y="1268413"/>
            <a:ext cx="8299450" cy="33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sz="2000" dirty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 Syntax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None/>
            </a:pPr>
            <a:endParaRPr lang="en-US" altLang="ko-KR" sz="1600" dirty="0">
              <a:latin typeface="Tahoma" pitchFamily="34" charset="0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endParaRPr lang="en-US" altLang="ko-KR" sz="2000" dirty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endParaRPr lang="en-US" altLang="ko-KR" sz="2000" dirty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endParaRPr lang="en-US" altLang="ko-KR" sz="2000" dirty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endParaRPr lang="en-US" altLang="ko-KR" sz="2000" dirty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Description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Method : 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주요 </a:t>
            </a: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6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개의 </a:t>
            </a: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Method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사용 또는</a:t>
            </a: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 Extension Method 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사용</a:t>
            </a:r>
            <a:endParaRPr lang="en-US" altLang="ko-KR" sz="1600" dirty="0" smtClean="0">
              <a:latin typeface="Tahoma" pitchFamily="34" charset="0"/>
              <a:ea typeface="돋움" pitchFamily="50" charset="-127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600" dirty="0" smtClean="0">
                <a:latin typeface="Tahoma" pitchFamily="34" charset="0"/>
              </a:rPr>
              <a:t>Request-URI : SIP-URL example</a:t>
            </a:r>
            <a:endParaRPr lang="en-US" altLang="ko-KR" sz="1600" dirty="0">
              <a:latin typeface="Tahoma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66800" y="1676400"/>
            <a:ext cx="6858000" cy="11430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tIns="90000" bIns="90000"/>
          <a:lstStyle/>
          <a:p>
            <a:pPr algn="l" eaLnBrk="0" latinLnBrk="0" hangingPunct="0"/>
            <a:r>
              <a:rPr lang="en-US" altLang="ko-KR" sz="1600" b="1" dirty="0">
                <a:latin typeface="Arial" pitchFamily="34" charset="0"/>
                <a:ea typeface="휴먼모음T" pitchFamily="18" charset="-127"/>
              </a:rPr>
              <a:t>Request-Line = Method SP Request-URI SP SIP-Version CRLF</a:t>
            </a:r>
          </a:p>
          <a:p>
            <a:pPr algn="l" fontAlgn="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600" b="1" dirty="0">
                <a:latin typeface="Arial" pitchFamily="34" charset="0"/>
                <a:ea typeface="휴먼모음T" pitchFamily="18" charset="-127"/>
              </a:rPr>
              <a:t> Request-URI = SIP-URI / SIPS-URI / </a:t>
            </a:r>
            <a:r>
              <a:rPr lang="en-US" altLang="ko-KR" sz="1600" b="1" dirty="0" err="1">
                <a:latin typeface="Arial" pitchFamily="34" charset="0"/>
                <a:ea typeface="휴먼모음T" pitchFamily="18" charset="-127"/>
              </a:rPr>
              <a:t>absoluteURI</a:t>
            </a:r>
            <a:endParaRPr lang="en-US" altLang="ko-KR" sz="1600" b="1" dirty="0">
              <a:latin typeface="Arial" pitchFamily="34" charset="0"/>
              <a:ea typeface="휴먼모음T" pitchFamily="18" charset="-127"/>
            </a:endParaRPr>
          </a:p>
          <a:p>
            <a:pPr algn="l" fontAlgn="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600" b="1" dirty="0">
                <a:latin typeface="Arial" pitchFamily="34" charset="0"/>
                <a:ea typeface="휴먼모음T" pitchFamily="18" charset="-127"/>
              </a:rPr>
              <a:t> </a:t>
            </a:r>
            <a:r>
              <a:rPr lang="en-US" altLang="ko-KR" sz="1600" b="1" dirty="0" smtClean="0">
                <a:latin typeface="Arial" pitchFamily="34" charset="0"/>
                <a:ea typeface="휴먼모음T" pitchFamily="18" charset="-127"/>
              </a:rPr>
              <a:t>SIP-Version </a:t>
            </a:r>
            <a:r>
              <a:rPr lang="en-US" altLang="ko-KR" sz="1600" b="1" dirty="0">
                <a:latin typeface="Arial" pitchFamily="34" charset="0"/>
                <a:ea typeface="휴먼모음T" pitchFamily="18" charset="-127"/>
              </a:rPr>
              <a:t>= "SIP/2.0"</a:t>
            </a:r>
          </a:p>
          <a:p>
            <a:pPr algn="l" eaLnBrk="0" latinLnBrk="0" hangingPunct="0"/>
            <a:endParaRPr lang="en-US" altLang="ko-KR" sz="1600" b="1" dirty="0">
              <a:latin typeface="Arial" pitchFamily="34" charset="0"/>
              <a:ea typeface="휴먼모음T" pitchFamily="18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66800" y="2819400"/>
            <a:ext cx="6858000" cy="4572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tIns="90000" bIns="90000"/>
          <a:lstStyle/>
          <a:p>
            <a:r>
              <a:rPr lang="en-US" altLang="ko-KR" sz="1600" b="1" dirty="0">
                <a:latin typeface="Arial" pitchFamily="34" charset="0"/>
              </a:rPr>
              <a:t>INVITE </a:t>
            </a:r>
            <a:r>
              <a:rPr lang="en-US" altLang="ko-KR" sz="1600" b="1" dirty="0" err="1" smtClean="0">
                <a:latin typeface="Arial" pitchFamily="34" charset="0"/>
              </a:rPr>
              <a:t>sip:bob@biloxi.com</a:t>
            </a:r>
            <a:r>
              <a:rPr lang="en-US" altLang="ko-KR" sz="1600" b="1" dirty="0" smtClean="0">
                <a:latin typeface="Arial" pitchFamily="34" charset="0"/>
              </a:rPr>
              <a:t> SIP/2.0 &lt;CRLF&gt;</a:t>
            </a:r>
            <a:endParaRPr lang="en-US" altLang="ko-KR" sz="1600" b="1" dirty="0">
              <a:latin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38200" y="4509120"/>
            <a:ext cx="4114800" cy="15240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tIns="90000" bIns="90000"/>
          <a:lstStyle/>
          <a:p>
            <a:pPr algn="l" fontAlgn="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err="1">
                <a:latin typeface="Arial" pitchFamily="34" charset="0"/>
                <a:ea typeface="휴먼모음T" pitchFamily="18" charset="-127"/>
              </a:rPr>
              <a:t>sip:j.doe@big.com</a:t>
            </a:r>
            <a:endParaRPr lang="en-US" altLang="ko-KR" sz="1200" b="1" dirty="0">
              <a:latin typeface="Arial" pitchFamily="34" charset="0"/>
              <a:ea typeface="휴먼모음T" pitchFamily="18" charset="-127"/>
            </a:endParaRPr>
          </a:p>
          <a:p>
            <a:pPr algn="l" fontAlgn="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err="1">
                <a:latin typeface="Arial" pitchFamily="34" charset="0"/>
                <a:ea typeface="휴먼모음T" pitchFamily="18" charset="-127"/>
              </a:rPr>
              <a:t>sip:j.doe:secret@big.com;transport</a:t>
            </a:r>
            <a:r>
              <a:rPr lang="en-US" altLang="ko-KR" sz="1200" b="1" dirty="0">
                <a:latin typeface="Arial" pitchFamily="34" charset="0"/>
                <a:ea typeface="휴먼모음T" pitchFamily="18" charset="-127"/>
              </a:rPr>
              <a:t>=</a:t>
            </a:r>
            <a:r>
              <a:rPr lang="en-US" altLang="ko-KR" sz="1200" b="1" dirty="0" err="1">
                <a:latin typeface="Arial" pitchFamily="34" charset="0"/>
                <a:ea typeface="휴먼모음T" pitchFamily="18" charset="-127"/>
              </a:rPr>
              <a:t>tcp</a:t>
            </a:r>
            <a:endParaRPr lang="en-US" altLang="ko-KR" sz="1200" b="1" dirty="0">
              <a:latin typeface="Arial" pitchFamily="34" charset="0"/>
              <a:ea typeface="휴먼모음T" pitchFamily="18" charset="-127"/>
            </a:endParaRPr>
          </a:p>
          <a:p>
            <a:pPr algn="l" fontAlgn="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err="1">
                <a:latin typeface="Arial" pitchFamily="34" charset="0"/>
                <a:ea typeface="휴먼모음T" pitchFamily="18" charset="-127"/>
              </a:rPr>
              <a:t>sip:j.doe@big.com?subject</a:t>
            </a:r>
            <a:r>
              <a:rPr lang="en-US" altLang="ko-KR" sz="1200" b="1" dirty="0">
                <a:latin typeface="Arial" pitchFamily="34" charset="0"/>
                <a:ea typeface="휴먼모음T" pitchFamily="18" charset="-127"/>
              </a:rPr>
              <a:t>=project</a:t>
            </a:r>
          </a:p>
          <a:p>
            <a:pPr algn="l" fontAlgn="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>
                <a:latin typeface="Arial" pitchFamily="34" charset="0"/>
                <a:ea typeface="휴먼모음T" pitchFamily="18" charset="-127"/>
              </a:rPr>
              <a:t>sip:+1-212-555-1212:1234@gateway.com;user=phone</a:t>
            </a:r>
          </a:p>
          <a:p>
            <a:pPr algn="l" fontAlgn="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>
                <a:latin typeface="Arial" pitchFamily="34" charset="0"/>
                <a:ea typeface="휴먼모음T" pitchFamily="18" charset="-127"/>
              </a:rPr>
              <a:t>sip:1212@gateway.com</a:t>
            </a:r>
          </a:p>
          <a:p>
            <a:pPr lvl="1" algn="l" fontAlgn="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ko-KR" sz="1200" b="1" dirty="0">
              <a:latin typeface="Arial" pitchFamily="34" charset="0"/>
              <a:ea typeface="휴먼모음T" pitchFamily="18" charset="-127"/>
            </a:endParaRPr>
          </a:p>
          <a:p>
            <a:pPr algn="l" fontAlgn="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ko-KR" sz="1200" b="1" dirty="0">
              <a:latin typeface="Arial" pitchFamily="34" charset="0"/>
              <a:ea typeface="휴먼모음T" pitchFamily="18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105400" y="4509120"/>
            <a:ext cx="3429000" cy="15240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tIns="90000" bIns="90000"/>
          <a:lstStyle/>
          <a:p>
            <a:pPr algn="l" fontAlgn="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>
                <a:latin typeface="Arial" pitchFamily="34" charset="0"/>
                <a:ea typeface="휴먼모음T" pitchFamily="18" charset="-127"/>
              </a:rPr>
              <a:t>sip:alice@10.1.2.3</a:t>
            </a:r>
          </a:p>
          <a:p>
            <a:pPr algn="l" fontAlgn="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err="1">
                <a:latin typeface="Arial" pitchFamily="34" charset="0"/>
                <a:ea typeface="휴먼모음T" pitchFamily="18" charset="-127"/>
              </a:rPr>
              <a:t>sip:alice@example.com</a:t>
            </a:r>
            <a:endParaRPr lang="en-US" altLang="ko-KR" sz="1200" b="1" dirty="0">
              <a:latin typeface="Arial" pitchFamily="34" charset="0"/>
              <a:ea typeface="휴먼모음T" pitchFamily="18" charset="-127"/>
            </a:endParaRPr>
          </a:p>
          <a:p>
            <a:pPr algn="l" fontAlgn="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err="1">
                <a:latin typeface="Arial" pitchFamily="34" charset="0"/>
                <a:ea typeface="휴먼모음T" pitchFamily="18" charset="-127"/>
              </a:rPr>
              <a:t>sip:alice</a:t>
            </a:r>
            <a:endParaRPr lang="en-US" altLang="ko-KR" sz="1200" b="1" dirty="0">
              <a:latin typeface="Arial" pitchFamily="34" charset="0"/>
              <a:ea typeface="휴먼모음T" pitchFamily="18" charset="-127"/>
            </a:endParaRPr>
          </a:p>
          <a:p>
            <a:pPr algn="l" fontAlgn="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err="1">
                <a:latin typeface="Arial" pitchFamily="34" charset="0"/>
                <a:ea typeface="휴먼모음T" pitchFamily="18" charset="-127"/>
              </a:rPr>
              <a:t>sip:alice@registrar.com;method</a:t>
            </a:r>
            <a:r>
              <a:rPr lang="en-US" altLang="ko-KR" sz="1200" b="1" dirty="0">
                <a:latin typeface="Arial" pitchFamily="34" charset="0"/>
                <a:ea typeface="휴먼모음T" pitchFamily="18" charset="-127"/>
              </a:rPr>
              <a:t>=REGISTER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SIP Component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444234" cy="547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SIP and SIPS URI Components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General Form : [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sip:user:password@host:port;uri-parameters?headers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User : address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되는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Host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 특정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Resource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identifier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Password : user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와 연관된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password (NOT RECOMMMENDED)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Host : SIP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resource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제공하는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Host ( FQDN, IPV4, IPV6 )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Port : Request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가 보내진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Port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URI Parameters : “;”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구분된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request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 영향을 주는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Parameters (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mddr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ttl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etc )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Headers : URI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 구성된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Request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 포함된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Header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필드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hname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hvalue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 구성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Exmaple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  <a:hlinkClick r:id="rId4"/>
              </a:rPr>
              <a:t>sip:atlanta.com;method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hlinkClick r:id="rId4"/>
              </a:rPr>
              <a:t>=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  <a:hlinkClick r:id="rId4"/>
              </a:rPr>
              <a:t>REGISTER?to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hlinkClick r:id="rId4"/>
              </a:rPr>
              <a:t>=alice%40atlanta.com&amp;priority=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  <a:hlinkClick r:id="rId4"/>
              </a:rPr>
              <a:t>urgen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  <a:hlinkClick r:id="rId5"/>
              </a:rPr>
              <a:t>tel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hlinkClick r:id="rId5"/>
              </a:rPr>
              <a:t>:+358-555;postd=pp22=sip:+358-555;postd=pp22@foo.com;user=phone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</a:rPr>
              <a:t>Tags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/>
              <a:t>32Bit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globally unique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/>
              <a:t>To 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From header field</a:t>
            </a:r>
            <a:r>
              <a:rPr lang="ko-KR" altLang="en-US" sz="1600" dirty="0" smtClean="0"/>
              <a:t>에서 사용</a:t>
            </a:r>
            <a:endParaRPr lang="en-US" altLang="ko-KR" sz="1600" dirty="0" smtClean="0"/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/>
              <a:t>Call-ID, To Tag, From Tag</a:t>
            </a:r>
            <a:r>
              <a:rPr lang="ko-KR" altLang="en-US" sz="1600" dirty="0" smtClean="0"/>
              <a:t>를 이용하여 </a:t>
            </a:r>
            <a:r>
              <a:rPr lang="en-US" altLang="ko-KR" sz="1600" dirty="0" smtClean="0"/>
              <a:t>Dialog ID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endParaRPr lang="en-US" altLang="ko-KR" sz="1600" dirty="0" smtClean="0"/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Response(start line]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76238" y="1268413"/>
            <a:ext cx="8299450" cy="369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sz="2000" dirty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 Syntax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None/>
            </a:pPr>
            <a:endParaRPr lang="en-US" altLang="ko-KR" sz="1600" dirty="0">
              <a:latin typeface="Tahoma" pitchFamily="34" charset="0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endParaRPr lang="en-US" altLang="ko-KR" sz="2000" dirty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endParaRPr lang="en-US" altLang="ko-KR" sz="2000" dirty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endParaRPr lang="en-US" altLang="ko-KR" sz="2000" dirty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endParaRPr lang="en-US" altLang="ko-KR" sz="2000" dirty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Description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sz="16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Status Code : 3-digit </a:t>
            </a:r>
            <a:r>
              <a:rPr lang="en-US" altLang="ko-KR" sz="1600" dirty="0" err="1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interger</a:t>
            </a:r>
            <a:r>
              <a:rPr lang="en-US" altLang="ko-KR" sz="16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(1xx, 2xx, 3xx, 4xx, 5xx, 6xx)</a:t>
            </a:r>
            <a:endParaRPr lang="en-US" altLang="ko-KR" sz="1600" dirty="0" smtClean="0">
              <a:latin typeface="Tahoma" pitchFamily="34" charset="0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sz="1600" dirty="0" smtClean="0">
                <a:latin typeface="Tahoma" pitchFamily="34" charset="0"/>
              </a:rPr>
              <a:t>Reason-Phrase : Status code</a:t>
            </a:r>
            <a:r>
              <a:rPr lang="ko-KR" altLang="en-US" sz="1600" dirty="0" smtClean="0">
                <a:latin typeface="Tahoma" pitchFamily="34" charset="0"/>
              </a:rPr>
              <a:t>에 대한 설명</a:t>
            </a:r>
            <a:endParaRPr lang="en-US" altLang="ko-KR" sz="1600" dirty="0">
              <a:latin typeface="Tahoma" pitchFamily="34" charset="0"/>
            </a:endParaRPr>
          </a:p>
          <a:p>
            <a:pPr marL="571500" lvl="1"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ko-KR" sz="2000" dirty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66800" y="1943100"/>
            <a:ext cx="6858000" cy="5334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tIns="90000" bIns="90000"/>
          <a:lstStyle/>
          <a:p>
            <a:pPr algn="l" eaLnBrk="0" latinLnBrk="0" hangingPunct="0"/>
            <a:r>
              <a:rPr lang="en-US" altLang="ko-KR" sz="1600" b="1" dirty="0">
                <a:latin typeface="Arial" pitchFamily="34" charset="0"/>
                <a:ea typeface="휴먼모음T" pitchFamily="18" charset="-127"/>
              </a:rPr>
              <a:t>Status-Line = SIP-version SP Status-Code SP Reason-Phrase CRLF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066800" y="2476500"/>
            <a:ext cx="6858000" cy="4572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tIns="90000" bIns="90000"/>
          <a:lstStyle/>
          <a:p>
            <a:pPr algn="l" eaLnBrk="0" latinLnBrk="0" hangingPunct="0"/>
            <a:r>
              <a:rPr lang="en-US" altLang="ko-KR" sz="1600" b="1">
                <a:latin typeface="Arial" pitchFamily="34" charset="0"/>
              </a:rPr>
              <a:t>SIP/2.0 200 OK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Status-Code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2698"/>
              </p:ext>
            </p:extLst>
          </p:nvPr>
        </p:nvGraphicFramePr>
        <p:xfrm>
          <a:off x="467544" y="980728"/>
          <a:ext cx="7992888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Example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1xx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Provisional - </a:t>
                      </a:r>
                      <a:r>
                        <a:rPr lang="en-US" altLang="ko-KR" sz="1400" baseline="0" dirty="0" smtClean="0"/>
                        <a:t>request </a:t>
                      </a:r>
                      <a:r>
                        <a:rPr lang="ko-KR" altLang="en-US" sz="1400" baseline="0" dirty="0" smtClean="0"/>
                        <a:t>수신</a:t>
                      </a:r>
                      <a:r>
                        <a:rPr lang="en-US" altLang="ko-KR" sz="1400" baseline="0" dirty="0" smtClean="0"/>
                        <a:t>, request</a:t>
                      </a:r>
                      <a:r>
                        <a:rPr lang="ko-KR" altLang="en-US" sz="1400" baseline="0" dirty="0" smtClean="0"/>
                        <a:t>의 진행 상태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 Trying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180</a:t>
                      </a:r>
                      <a:r>
                        <a:rPr lang="en-US" altLang="ko-KR" sz="1400" baseline="0" dirty="0" smtClean="0"/>
                        <a:t> Ringing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181 Call is Being </a:t>
                      </a:r>
                      <a:r>
                        <a:rPr lang="en-US" altLang="ko-KR" sz="1400" baseline="0" dirty="0" err="1" smtClean="0"/>
                        <a:t>Fowarded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183 Session Progressing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2xx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Success –</a:t>
                      </a:r>
                      <a:r>
                        <a:rPr lang="en-US" altLang="ko-KR" sz="1400" baseline="0" dirty="0" smtClean="0"/>
                        <a:t> Request</a:t>
                      </a:r>
                      <a:r>
                        <a:rPr lang="ko-KR" altLang="en-US" sz="1400" baseline="0" dirty="0" smtClean="0"/>
                        <a:t>의 정상 처리 완료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200 OK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202 Acceptable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3xx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Redirection</a:t>
                      </a:r>
                      <a:r>
                        <a:rPr lang="en-US" altLang="ko-KR" sz="1400" baseline="0" dirty="0" smtClean="0"/>
                        <a:t> – </a:t>
                      </a:r>
                      <a:r>
                        <a:rPr lang="ko-KR" altLang="en-US" sz="1400" baseline="0" dirty="0" smtClean="0"/>
                        <a:t>사용자의 새로운 </a:t>
                      </a:r>
                      <a:r>
                        <a:rPr lang="en-US" altLang="ko-KR" sz="1400" baseline="0" dirty="0" smtClean="0"/>
                        <a:t>UA</a:t>
                      </a:r>
                      <a:r>
                        <a:rPr lang="ko-KR" altLang="en-US" sz="1400" baseline="0" dirty="0" smtClean="0"/>
                        <a:t>에 대한 정보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300</a:t>
                      </a:r>
                      <a:r>
                        <a:rPr lang="en-US" altLang="ko-KR" sz="1400" baseline="0" dirty="0" smtClean="0"/>
                        <a:t> Multiple Choices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301 Moved Permanently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302 Moved </a:t>
                      </a:r>
                      <a:r>
                        <a:rPr lang="en-US" altLang="ko-KR" sz="1400" baseline="0" dirty="0" err="1" smtClean="0"/>
                        <a:t>Temporarlly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4xx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Client Error – Request</a:t>
                      </a:r>
                      <a:r>
                        <a:rPr lang="ko-KR" altLang="en-US" sz="1400" dirty="0" smtClean="0"/>
                        <a:t>에 대한 호를 더 이상 진행 할</a:t>
                      </a:r>
                      <a:r>
                        <a:rPr lang="ko-KR" altLang="en-US" sz="1400" baseline="0" dirty="0" smtClean="0"/>
                        <a:t> 수 없음</a:t>
                      </a:r>
                      <a:r>
                        <a:rPr lang="en-US" altLang="ko-KR" sz="1400" baseline="0" dirty="0" smtClean="0"/>
                        <a:t>, UA</a:t>
                      </a:r>
                      <a:r>
                        <a:rPr lang="ko-KR" altLang="en-US" sz="1400" baseline="0" dirty="0" smtClean="0"/>
                        <a:t>는 메시지지의 변경 없이 </a:t>
                      </a:r>
                      <a:r>
                        <a:rPr lang="en-US" altLang="ko-KR" sz="1400" baseline="0" dirty="0" smtClean="0"/>
                        <a:t>Request</a:t>
                      </a:r>
                      <a:r>
                        <a:rPr lang="ko-KR" altLang="en-US" sz="1400" baseline="0" dirty="0" smtClean="0"/>
                        <a:t>를 반복 해서는 안됨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401 Unauthorized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406</a:t>
                      </a:r>
                      <a:r>
                        <a:rPr lang="en-US" altLang="ko-KR" sz="1400" baseline="0" dirty="0" smtClean="0"/>
                        <a:t> Not Acceptable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407 Proxy Authentication </a:t>
                      </a:r>
                      <a:r>
                        <a:rPr lang="en-US" altLang="ko-KR" sz="1400" baseline="0" dirty="0" err="1" smtClean="0"/>
                        <a:t>Requireed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486 Busy Here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487 Request Terminated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488 Not Acceptable Here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5xx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Service</a:t>
                      </a:r>
                      <a:r>
                        <a:rPr lang="en-US" altLang="ko-KR" sz="1400" baseline="0" dirty="0" smtClean="0"/>
                        <a:t> Error - </a:t>
                      </a:r>
                      <a:r>
                        <a:rPr lang="ko-KR" altLang="en-US" sz="1400" dirty="0" smtClean="0"/>
                        <a:t>서버 상에 구현 되지 않은 서비스를 요구 한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502 Bad Gateway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503 Service Unavailable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6xx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Global Failure –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요청 메시지가 어떤 다른 서버에서도 수행할 수 없음을 알림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600 Busy Everywhere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603 Decline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 Fields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76238" y="1268413"/>
            <a:ext cx="8299450" cy="473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sz="2000" dirty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 Syntax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None/>
            </a:pPr>
            <a:endParaRPr lang="en-US" altLang="ko-KR" sz="1600" dirty="0">
              <a:latin typeface="Tahoma" pitchFamily="34" charset="0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endParaRPr lang="en-US" altLang="ko-KR" sz="2000" dirty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endParaRPr lang="en-US" altLang="ko-KR" sz="2000" dirty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endParaRPr lang="en-US" altLang="ko-KR" sz="2000" dirty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endParaRPr lang="en-US" altLang="ko-KR" sz="2000" dirty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Description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sz="1600" dirty="0" smtClean="0">
                <a:latin typeface="Tahoma" pitchFamily="34" charset="0"/>
              </a:rPr>
              <a:t>Multiple lines</a:t>
            </a:r>
            <a:r>
              <a:rPr lang="ko-KR" altLang="en-US" sz="1600" dirty="0" smtClean="0">
                <a:latin typeface="Tahoma" pitchFamily="34" charset="0"/>
              </a:rPr>
              <a:t>를 지원</a:t>
            </a:r>
            <a:endParaRPr lang="en-US" altLang="ko-KR" sz="1600" dirty="0" smtClean="0">
              <a:latin typeface="Tahoma" pitchFamily="34" charset="0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ko-KR" altLang="en-US" sz="1600" dirty="0" smtClean="0">
                <a:latin typeface="Tahoma" pitchFamily="34" charset="0"/>
              </a:rPr>
              <a:t>동일한 이름의 </a:t>
            </a:r>
            <a:r>
              <a:rPr lang="en-US" altLang="ko-KR" sz="1600" dirty="0" smtClean="0">
                <a:latin typeface="Tahoma" pitchFamily="34" charset="0"/>
              </a:rPr>
              <a:t>parameter</a:t>
            </a:r>
            <a:r>
              <a:rPr lang="ko-KR" altLang="en-US" sz="1600" dirty="0" smtClean="0">
                <a:latin typeface="Tahoma" pitchFamily="34" charset="0"/>
              </a:rPr>
              <a:t>는 다시 사용 할 수 없다</a:t>
            </a:r>
            <a:r>
              <a:rPr lang="en-US" altLang="ko-KR" sz="1600" dirty="0" smtClean="0">
                <a:latin typeface="Tahoma" pitchFamily="34" charset="0"/>
              </a:rPr>
              <a:t>.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sz="1600" dirty="0" smtClean="0">
                <a:latin typeface="Tahoma" pitchFamily="34" charset="0"/>
              </a:rPr>
              <a:t>Field</a:t>
            </a:r>
            <a:r>
              <a:rPr lang="ko-KR" altLang="en-US" sz="1600" dirty="0" smtClean="0">
                <a:latin typeface="Tahoma" pitchFamily="34" charset="0"/>
              </a:rPr>
              <a:t>의 순서는 상관 없으나 빠른 파싱을 위해 </a:t>
            </a:r>
            <a:r>
              <a:rPr lang="en-US" altLang="ko-KR" sz="1600" dirty="0" smtClean="0">
                <a:latin typeface="Tahoma" pitchFamily="34" charset="0"/>
              </a:rPr>
              <a:t>proxy processing(Via, Record-Route, Proxy-Require, Max-Forwards, Proxy-Authorization)</a:t>
            </a:r>
            <a:r>
              <a:rPr lang="ko-KR" altLang="en-US" sz="1600" dirty="0" smtClean="0">
                <a:latin typeface="Tahoma" pitchFamily="34" charset="0"/>
              </a:rPr>
              <a:t>에</a:t>
            </a:r>
            <a:r>
              <a:rPr lang="en-US" altLang="ko-KR" sz="1600" dirty="0" smtClean="0">
                <a:latin typeface="Tahoma" pitchFamily="34" charset="0"/>
              </a:rPr>
              <a:t> </a:t>
            </a:r>
            <a:r>
              <a:rPr lang="ko-KR" altLang="en-US" sz="1600" dirty="0" smtClean="0">
                <a:latin typeface="Tahoma" pitchFamily="34" charset="0"/>
              </a:rPr>
              <a:t>필요한 </a:t>
            </a:r>
            <a:r>
              <a:rPr lang="en-US" altLang="ko-KR" sz="1600" dirty="0" smtClean="0">
                <a:latin typeface="Tahoma" pitchFamily="34" charset="0"/>
              </a:rPr>
              <a:t>header fields</a:t>
            </a:r>
            <a:r>
              <a:rPr lang="ko-KR" altLang="en-US" sz="1600" dirty="0" smtClean="0">
                <a:latin typeface="Tahoma" pitchFamily="34" charset="0"/>
              </a:rPr>
              <a:t>가 상위에 위치 하도록 권장</a:t>
            </a:r>
            <a:endParaRPr lang="en-US" altLang="ko-KR" sz="1600" dirty="0" smtClean="0">
              <a:latin typeface="Tahoma" pitchFamily="34" charset="0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sz="1600" dirty="0" smtClean="0">
                <a:latin typeface="Tahoma" pitchFamily="34" charset="0"/>
              </a:rPr>
              <a:t>Value</a:t>
            </a:r>
            <a:r>
              <a:rPr lang="ko-KR" altLang="en-US" sz="1600" dirty="0" smtClean="0">
                <a:latin typeface="Tahoma" pitchFamily="34" charset="0"/>
              </a:rPr>
              <a:t>는 </a:t>
            </a:r>
            <a:r>
              <a:rPr lang="en-US" altLang="ko-KR" sz="1600" dirty="0" smtClean="0">
                <a:latin typeface="Tahoma" pitchFamily="34" charset="0"/>
              </a:rPr>
              <a:t>case-insensitive (</a:t>
            </a:r>
            <a:r>
              <a:rPr lang="ko-KR" altLang="en-US" sz="1600" dirty="0" smtClean="0">
                <a:latin typeface="Tahoma" pitchFamily="34" charset="0"/>
              </a:rPr>
              <a:t>단</a:t>
            </a:r>
            <a:r>
              <a:rPr lang="en-US" altLang="ko-KR" sz="1600" dirty="0" smtClean="0">
                <a:latin typeface="Tahoma" pitchFamily="34" charset="0"/>
              </a:rPr>
              <a:t> “” </a:t>
            </a:r>
            <a:r>
              <a:rPr lang="ko-KR" altLang="en-US" sz="1600" dirty="0" smtClean="0">
                <a:latin typeface="Tahoma" pitchFamily="34" charset="0"/>
              </a:rPr>
              <a:t>안에 있는 경우는 </a:t>
            </a:r>
            <a:r>
              <a:rPr lang="en-US" altLang="ko-KR" sz="1600" dirty="0" smtClean="0">
                <a:latin typeface="Tahoma" pitchFamily="34" charset="0"/>
              </a:rPr>
              <a:t>sensitive)</a:t>
            </a:r>
          </a:p>
          <a:p>
            <a:pPr marL="571500" lvl="1"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ko-KR" sz="2000" dirty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66800" y="1943100"/>
            <a:ext cx="6858000" cy="5334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tIns="90000" bIns="90000"/>
          <a:lstStyle/>
          <a:p>
            <a:pPr algn="l" eaLnBrk="0" latinLnBrk="0" hangingPunct="0"/>
            <a:r>
              <a:rPr lang="en-US" altLang="ko-KR" sz="1600" b="1" dirty="0" smtClean="0">
                <a:latin typeface="Arial" pitchFamily="34" charset="0"/>
                <a:ea typeface="휴먼모음T" pitchFamily="18" charset="-127"/>
              </a:rPr>
              <a:t>Field-</a:t>
            </a:r>
            <a:r>
              <a:rPr lang="en-US" altLang="ko-KR" sz="1600" b="1" dirty="0" err="1" smtClean="0">
                <a:latin typeface="Arial" pitchFamily="34" charset="0"/>
                <a:ea typeface="휴먼모음T" pitchFamily="18" charset="-127"/>
              </a:rPr>
              <a:t>name:field</a:t>
            </a:r>
            <a:r>
              <a:rPr lang="en-US" altLang="ko-KR" sz="1600" b="1" dirty="0" smtClean="0">
                <a:latin typeface="Arial" pitchFamily="34" charset="0"/>
                <a:ea typeface="휴먼모음T" pitchFamily="18" charset="-127"/>
              </a:rPr>
              <a:t>-value *(;parameter-name=parameter-value)</a:t>
            </a:r>
            <a:endParaRPr lang="en-US" altLang="ko-KR" sz="1600" b="1" dirty="0">
              <a:latin typeface="Arial" pitchFamily="34" charset="0"/>
              <a:ea typeface="휴먼모음T" pitchFamily="18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066800" y="2476500"/>
            <a:ext cx="6858000" cy="880492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tIns="90000" bIns="90000"/>
          <a:lstStyle/>
          <a:p>
            <a:pPr algn="l" eaLnBrk="0" latinLnBrk="0" hangingPunct="0"/>
            <a:r>
              <a:rPr lang="en-US" altLang="ko-KR" sz="1600" b="1" dirty="0" err="1" smtClean="0">
                <a:latin typeface="Arial" pitchFamily="34" charset="0"/>
              </a:rPr>
              <a:t>Subject:lunch</a:t>
            </a:r>
            <a:endParaRPr lang="en-US" altLang="ko-KR" sz="1600" b="1" dirty="0" smtClean="0">
              <a:latin typeface="Arial" pitchFamily="34" charset="0"/>
            </a:endParaRPr>
          </a:p>
          <a:p>
            <a:pPr algn="l" eaLnBrk="0" latinLnBrk="0" hangingPunct="0"/>
            <a:r>
              <a:rPr lang="en-US" altLang="ko-KR" sz="1600" b="1" dirty="0" err="1" smtClean="0">
                <a:latin typeface="Arial" pitchFamily="34" charset="0"/>
              </a:rPr>
              <a:t>Subject:I</a:t>
            </a:r>
            <a:r>
              <a:rPr lang="en-US" altLang="ko-KR" sz="1600" b="1" dirty="0" smtClean="0">
                <a:latin typeface="Arial" pitchFamily="34" charset="0"/>
              </a:rPr>
              <a:t> know you’re there</a:t>
            </a:r>
          </a:p>
          <a:p>
            <a:pPr algn="l" eaLnBrk="0" latinLnBrk="0" hangingPunct="0"/>
            <a:r>
              <a:rPr lang="en-US" altLang="ko-KR" sz="1600" b="1" dirty="0" smtClean="0">
                <a:latin typeface="Arial" pitchFamily="34" charset="0"/>
              </a:rPr>
              <a:t>              Pick up the phone</a:t>
            </a:r>
            <a:endParaRPr lang="en-US" altLang="ko-KR" sz="1600" b="1" dirty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UA(User Agent)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란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76238" y="954301"/>
            <a:ext cx="8299450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User agent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는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end system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을 의미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UA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의 종류는 </a:t>
            </a:r>
            <a:r>
              <a:rPr lang="en-US" altLang="ko-KR" dirty="0" err="1" smtClean="0">
                <a:latin typeface="Tahoma" pitchFamily="34" charset="0"/>
                <a:ea typeface="돋움" pitchFamily="50" charset="-127"/>
              </a:rPr>
              <a:t>reqeust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를 생성 하는 실체인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UAC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와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request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에 응답을 하는 실체인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UAS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로 나눈다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.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UA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의 동작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UAC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의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request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  <a:sym typeface="Wingdings" pitchFamily="2" charset="2"/>
              </a:rPr>
              <a:t> Proxy server  UAS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dirty="0" smtClean="0">
                <a:latin typeface="Tahoma" pitchFamily="34" charset="0"/>
                <a:ea typeface="돋움" pitchFamily="50" charset="-127"/>
                <a:sym typeface="Wingdings" pitchFamily="2" charset="2"/>
              </a:rPr>
              <a:t>UAS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  <a:sym typeface="Wingdings" pitchFamily="2" charset="2"/>
              </a:rPr>
              <a:t>의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  <a:sym typeface="Wingdings" pitchFamily="2" charset="2"/>
              </a:rPr>
              <a:t>Response  UAC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 </a:t>
            </a:r>
            <a:endParaRPr lang="en-US" altLang="ko-KR" dirty="0"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8" name="Rectangle 1432"/>
          <p:cNvSpPr>
            <a:spLocks noChangeArrowheads="1"/>
          </p:cNvSpPr>
          <p:nvPr/>
        </p:nvSpPr>
        <p:spPr bwMode="auto">
          <a:xfrm>
            <a:off x="895350" y="4005064"/>
            <a:ext cx="2514600" cy="2160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dirty="0">
                <a:latin typeface="Arial" pitchFamily="34" charset="0"/>
                <a:ea typeface="휴먼모음T" pitchFamily="18" charset="-127"/>
              </a:rPr>
              <a:t>   Request </a:t>
            </a:r>
            <a:r>
              <a:rPr lang="en-US" altLang="ko-KR" dirty="0" smtClean="0">
                <a:latin typeface="Arial" pitchFamily="34" charset="0"/>
                <a:ea typeface="휴먼모음T" pitchFamily="18" charset="-127"/>
              </a:rPr>
              <a:t>Messages   </a:t>
            </a:r>
          </a:p>
          <a:p>
            <a:pPr algn="l" fontAlgn="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</a:pPr>
            <a:r>
              <a:rPr lang="en-US" altLang="ko-KR" b="1" dirty="0" smtClean="0">
                <a:latin typeface="Arial" pitchFamily="34" charset="0"/>
                <a:ea typeface="휴먼모음T" pitchFamily="18" charset="-127"/>
              </a:rPr>
              <a:t> INVITE</a:t>
            </a:r>
          </a:p>
          <a:p>
            <a:pPr algn="l" fontAlgn="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</a:pPr>
            <a:r>
              <a:rPr lang="en-US" altLang="ko-KR" b="1" dirty="0" smtClean="0">
                <a:latin typeface="Arial" pitchFamily="34" charset="0"/>
                <a:ea typeface="휴먼모음T" pitchFamily="18" charset="-127"/>
              </a:rPr>
              <a:t> </a:t>
            </a:r>
            <a:r>
              <a:rPr lang="en-US" altLang="ko-KR" b="1" dirty="0">
                <a:latin typeface="Arial" pitchFamily="34" charset="0"/>
                <a:ea typeface="휴먼모음T" pitchFamily="18" charset="-127"/>
              </a:rPr>
              <a:t>ACK</a:t>
            </a:r>
          </a:p>
          <a:p>
            <a:pPr algn="l" fontAlgn="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</a:pPr>
            <a:r>
              <a:rPr lang="en-US" altLang="ko-KR" b="1" dirty="0">
                <a:latin typeface="Arial" pitchFamily="34" charset="0"/>
                <a:ea typeface="휴먼모음T" pitchFamily="18" charset="-127"/>
              </a:rPr>
              <a:t> BYE</a:t>
            </a:r>
          </a:p>
          <a:p>
            <a:pPr algn="l" fontAlgn="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</a:pPr>
            <a:r>
              <a:rPr lang="en-US" altLang="ko-KR" b="1" dirty="0">
                <a:latin typeface="Arial" pitchFamily="34" charset="0"/>
                <a:ea typeface="휴먼모음T" pitchFamily="18" charset="-127"/>
              </a:rPr>
              <a:t> CANCEL</a:t>
            </a:r>
          </a:p>
          <a:p>
            <a:pPr algn="l" fontAlgn="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</a:pPr>
            <a:r>
              <a:rPr lang="en-US" altLang="ko-KR" b="1" dirty="0">
                <a:latin typeface="Arial" pitchFamily="34" charset="0"/>
                <a:ea typeface="휴먼모음T" pitchFamily="18" charset="-127"/>
              </a:rPr>
              <a:t> REGISTER</a:t>
            </a:r>
          </a:p>
          <a:p>
            <a:pPr algn="l" fontAlgn="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</a:pPr>
            <a:r>
              <a:rPr lang="en-US" altLang="ko-KR" b="1" dirty="0">
                <a:latin typeface="Arial" pitchFamily="34" charset="0"/>
                <a:ea typeface="휴먼모음T" pitchFamily="18" charset="-127"/>
              </a:rPr>
              <a:t> OPTIONS</a:t>
            </a:r>
          </a:p>
          <a:p>
            <a:pPr algn="l" fontAlgn="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ko-KR" b="1" dirty="0">
              <a:latin typeface="Arial" pitchFamily="34" charset="0"/>
              <a:ea typeface="휴먼모음T" pitchFamily="18" charset="-127"/>
            </a:endParaRPr>
          </a:p>
        </p:txBody>
      </p:sp>
      <p:sp>
        <p:nvSpPr>
          <p:cNvPr id="12" name="Rectangle 1433"/>
          <p:cNvSpPr>
            <a:spLocks noChangeArrowheads="1"/>
          </p:cNvSpPr>
          <p:nvPr/>
        </p:nvSpPr>
        <p:spPr bwMode="auto">
          <a:xfrm>
            <a:off x="5619750" y="4005064"/>
            <a:ext cx="2514600" cy="2160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dirty="0">
                <a:latin typeface="Arial" pitchFamily="34" charset="0"/>
                <a:ea typeface="휴먼모음T" pitchFamily="18" charset="-127"/>
              </a:rPr>
              <a:t>  Response </a:t>
            </a:r>
            <a:r>
              <a:rPr lang="en-US" altLang="ko-KR" dirty="0" smtClean="0">
                <a:latin typeface="Arial" pitchFamily="34" charset="0"/>
                <a:ea typeface="휴먼모음T" pitchFamily="18" charset="-127"/>
              </a:rPr>
              <a:t>Messages</a:t>
            </a:r>
            <a:endParaRPr lang="en-US" altLang="ko-KR" dirty="0">
              <a:latin typeface="Arial" pitchFamily="34" charset="0"/>
              <a:ea typeface="휴먼모음T" pitchFamily="18" charset="-127"/>
            </a:endParaRPr>
          </a:p>
          <a:p>
            <a:pPr algn="l" fontAlgn="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</a:pPr>
            <a:r>
              <a:rPr lang="en-US" altLang="ko-KR" b="1" dirty="0">
                <a:latin typeface="Arial" pitchFamily="34" charset="0"/>
                <a:ea typeface="휴먼모음T" pitchFamily="18" charset="-127"/>
              </a:rPr>
              <a:t> 1xx : Informational</a:t>
            </a:r>
          </a:p>
          <a:p>
            <a:pPr algn="l" fontAlgn="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</a:pPr>
            <a:r>
              <a:rPr lang="en-US" altLang="ko-KR" b="1" dirty="0">
                <a:latin typeface="Arial" pitchFamily="34" charset="0"/>
                <a:ea typeface="휴먼모음T" pitchFamily="18" charset="-127"/>
              </a:rPr>
              <a:t> 2xx : Success</a:t>
            </a:r>
          </a:p>
          <a:p>
            <a:pPr algn="l" fontAlgn="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</a:pPr>
            <a:r>
              <a:rPr lang="en-US" altLang="ko-KR" b="1" dirty="0">
                <a:latin typeface="Arial" pitchFamily="34" charset="0"/>
                <a:ea typeface="휴먼모음T" pitchFamily="18" charset="-127"/>
              </a:rPr>
              <a:t> 3xx : Redirection</a:t>
            </a:r>
          </a:p>
          <a:p>
            <a:pPr algn="l" fontAlgn="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</a:pPr>
            <a:r>
              <a:rPr lang="en-US" altLang="ko-KR" b="1" dirty="0">
                <a:latin typeface="Arial" pitchFamily="34" charset="0"/>
                <a:ea typeface="휴먼모음T" pitchFamily="18" charset="-127"/>
              </a:rPr>
              <a:t> 4xx : Client Error</a:t>
            </a:r>
          </a:p>
          <a:p>
            <a:pPr algn="l" fontAlgn="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</a:pPr>
            <a:r>
              <a:rPr lang="en-US" altLang="ko-KR" b="1" dirty="0">
                <a:latin typeface="Arial" pitchFamily="34" charset="0"/>
                <a:ea typeface="휴먼모음T" pitchFamily="18" charset="-127"/>
              </a:rPr>
              <a:t> 5xx : Server Error</a:t>
            </a:r>
          </a:p>
          <a:p>
            <a:pPr algn="l" fontAlgn="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</a:pPr>
            <a:r>
              <a:rPr lang="en-US" altLang="ko-KR" b="1" dirty="0">
                <a:latin typeface="Arial" pitchFamily="34" charset="0"/>
                <a:ea typeface="휴먼모음T" pitchFamily="18" charset="-127"/>
              </a:rPr>
              <a:t> 6xx : Global Error</a:t>
            </a:r>
          </a:p>
          <a:p>
            <a:pPr algn="l" fontAlgn="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ko-KR" b="1" dirty="0">
              <a:latin typeface="Arial" pitchFamily="34" charset="0"/>
              <a:ea typeface="휴먼모음T" pitchFamily="18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3356992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907704" y="306896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UAC</a:t>
            </a:r>
            <a:endParaRPr lang="ko-KR" altLang="en-US" sz="1400" b="1" dirty="0" smtClean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4879" y="3356992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646887" y="306896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UAS</a:t>
            </a:r>
            <a:endParaRPr lang="ko-KR" altLang="en-US" sz="1400" b="1" dirty="0" smtClean="0"/>
          </a:p>
        </p:txBody>
      </p:sp>
      <p:sp>
        <p:nvSpPr>
          <p:cNvPr id="18" name="오른쪽 화살표 17"/>
          <p:cNvSpPr/>
          <p:nvPr/>
        </p:nvSpPr>
        <p:spPr>
          <a:xfrm>
            <a:off x="3563888" y="4581128"/>
            <a:ext cx="19442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0800000">
            <a:off x="3563888" y="5445224"/>
            <a:ext cx="19442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98157" y="4365104"/>
            <a:ext cx="8338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Request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98157" y="5224844"/>
            <a:ext cx="9765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Response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UAC(User Agent Client)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76238" y="836712"/>
            <a:ext cx="8299450" cy="531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Request message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를 전송 하는 주체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Start-line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에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Request method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를 사용하여 전송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   Request-URI : To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필드의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URI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로 설정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(REGISTER Method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는 제외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)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필수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Request message header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400" dirty="0" smtClean="0">
                <a:latin typeface="+mn-ea"/>
                <a:ea typeface="+mn-ea"/>
              </a:rPr>
              <a:t>Via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400" dirty="0" smtClean="0">
                <a:latin typeface="+mn-ea"/>
                <a:ea typeface="+mn-ea"/>
              </a:rPr>
              <a:t>   Request</a:t>
            </a:r>
            <a:r>
              <a:rPr lang="ko-KR" altLang="en-US" sz="1400" dirty="0" smtClean="0">
                <a:latin typeface="+mn-ea"/>
                <a:ea typeface="+mn-ea"/>
              </a:rPr>
              <a:t>에 대한 응답을 받고자 하는 주소를 나타냄</a:t>
            </a:r>
            <a:endParaRPr lang="en-US" altLang="ko-KR" sz="1400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400" dirty="0" smtClean="0">
                <a:latin typeface="+mn-ea"/>
                <a:ea typeface="+mn-ea"/>
              </a:rPr>
              <a:t>To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ko-KR" altLang="en-US" sz="1400" dirty="0" smtClean="0">
                <a:latin typeface="+mn-ea"/>
                <a:ea typeface="+mn-ea"/>
              </a:rPr>
              <a:t>논리적인 </a:t>
            </a:r>
            <a:r>
              <a:rPr lang="en-US" altLang="ko-KR" sz="1400" dirty="0" smtClean="0">
                <a:latin typeface="+mn-ea"/>
                <a:ea typeface="+mn-ea"/>
              </a:rPr>
              <a:t>request</a:t>
            </a:r>
            <a:r>
              <a:rPr lang="ko-KR" altLang="en-US" sz="1400" dirty="0" smtClean="0">
                <a:latin typeface="+mn-ea"/>
                <a:ea typeface="+mn-ea"/>
              </a:rPr>
              <a:t>의 수신자 혹은 유저의 </a:t>
            </a:r>
            <a:r>
              <a:rPr lang="en-US" altLang="ko-KR" sz="1400" dirty="0" smtClean="0">
                <a:latin typeface="+mn-ea"/>
                <a:ea typeface="+mn-ea"/>
              </a:rPr>
              <a:t>AOR(address-of-record)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400" dirty="0" smtClean="0">
                <a:latin typeface="+mn-ea"/>
                <a:ea typeface="+mn-ea"/>
              </a:rPr>
              <a:t>From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400" dirty="0" smtClean="0">
                <a:latin typeface="+mn-ea"/>
                <a:ea typeface="+mn-ea"/>
              </a:rPr>
              <a:t>   Request</a:t>
            </a:r>
            <a:r>
              <a:rPr lang="ko-KR" altLang="en-US" sz="1400" dirty="0" smtClean="0">
                <a:latin typeface="+mn-ea"/>
                <a:ea typeface="+mn-ea"/>
              </a:rPr>
              <a:t>를 송신 하는 </a:t>
            </a:r>
            <a:r>
              <a:rPr lang="en-US" altLang="ko-KR" sz="1400" dirty="0" smtClean="0">
                <a:latin typeface="+mn-ea"/>
                <a:ea typeface="+mn-ea"/>
              </a:rPr>
              <a:t>UA</a:t>
            </a:r>
            <a:r>
              <a:rPr lang="ko-KR" altLang="en-US" sz="1400" dirty="0" smtClean="0">
                <a:latin typeface="+mn-ea"/>
                <a:ea typeface="+mn-ea"/>
              </a:rPr>
              <a:t>의 논리적인 식별자</a:t>
            </a:r>
            <a:endParaRPr lang="en-US" altLang="ko-KR" sz="1400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400" dirty="0" smtClean="0">
                <a:latin typeface="+mn-ea"/>
                <a:ea typeface="+mn-ea"/>
              </a:rPr>
              <a:t>Call-ID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ko-KR" altLang="en-US" sz="1400" dirty="0" smtClean="0">
                <a:latin typeface="+mn-ea"/>
                <a:ea typeface="+mn-ea"/>
              </a:rPr>
              <a:t>하나의 호에 대한 </a:t>
            </a:r>
            <a:r>
              <a:rPr lang="en-US" altLang="ko-KR" sz="1400" dirty="0" smtClean="0">
                <a:latin typeface="+mn-ea"/>
                <a:ea typeface="+mn-ea"/>
              </a:rPr>
              <a:t>unique </a:t>
            </a:r>
            <a:r>
              <a:rPr lang="en-US" altLang="ko-KR" sz="1400" dirty="0" err="1" smtClean="0">
                <a:latin typeface="+mn-ea"/>
                <a:ea typeface="+mn-ea"/>
              </a:rPr>
              <a:t>indentifier</a:t>
            </a:r>
            <a:r>
              <a:rPr lang="en-US" altLang="ko-KR" sz="1400" dirty="0" smtClean="0">
                <a:latin typeface="+mn-ea"/>
                <a:ea typeface="+mn-ea"/>
              </a:rPr>
              <a:t>, UA</a:t>
            </a:r>
            <a:r>
              <a:rPr lang="ko-KR" altLang="en-US" sz="1400" dirty="0" smtClean="0">
                <a:latin typeface="+mn-ea"/>
                <a:ea typeface="+mn-ea"/>
              </a:rPr>
              <a:t>가 보낸 </a:t>
            </a:r>
            <a:r>
              <a:rPr lang="en-US" altLang="ko-KR" sz="1400" dirty="0" smtClean="0">
                <a:latin typeface="+mn-ea"/>
                <a:ea typeface="+mn-ea"/>
              </a:rPr>
              <a:t>request</a:t>
            </a:r>
            <a:r>
              <a:rPr lang="ko-KR" altLang="en-US" sz="1400" dirty="0" smtClean="0">
                <a:latin typeface="+mn-ea"/>
                <a:ea typeface="+mn-ea"/>
              </a:rPr>
              <a:t>와 </a:t>
            </a:r>
            <a:r>
              <a:rPr lang="en-US" altLang="ko-KR" sz="1400" dirty="0" smtClean="0">
                <a:latin typeface="+mn-ea"/>
                <a:ea typeface="+mn-ea"/>
              </a:rPr>
              <a:t>response</a:t>
            </a:r>
            <a:r>
              <a:rPr lang="ko-KR" altLang="en-US" sz="1400" dirty="0" smtClean="0">
                <a:latin typeface="+mn-ea"/>
                <a:ea typeface="+mn-ea"/>
              </a:rPr>
              <a:t>에 대해 동일</a:t>
            </a:r>
            <a:endParaRPr lang="en-US" altLang="ko-KR" sz="1400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400" dirty="0" err="1" smtClean="0">
                <a:latin typeface="+mn-ea"/>
                <a:ea typeface="+mn-ea"/>
              </a:rPr>
              <a:t>CSeq</a:t>
            </a:r>
            <a:endParaRPr lang="en-US" altLang="ko-KR" sz="1400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ko-KR" altLang="en-US" sz="1400" dirty="0" err="1" smtClean="0">
                <a:latin typeface="+mn-ea"/>
                <a:ea typeface="+mn-ea"/>
              </a:rPr>
              <a:t>트랙잭션</a:t>
            </a:r>
            <a:r>
              <a:rPr lang="ko-KR" altLang="en-US" sz="1400" dirty="0" smtClean="0">
                <a:latin typeface="+mn-ea"/>
                <a:ea typeface="+mn-ea"/>
              </a:rPr>
              <a:t> 식별 및 순서를 나타냄</a:t>
            </a:r>
            <a:r>
              <a:rPr lang="en-US" altLang="ko-KR" sz="1400" dirty="0" smtClean="0">
                <a:latin typeface="+mn-ea"/>
                <a:ea typeface="+mn-ea"/>
              </a:rPr>
              <a:t>(sequence number)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400" dirty="0" smtClean="0">
                <a:latin typeface="+mn-ea"/>
                <a:ea typeface="+mn-ea"/>
              </a:rPr>
              <a:t>Max-Forward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ko-KR" altLang="en-US" sz="1400" dirty="0" smtClean="0">
                <a:latin typeface="+mn-ea"/>
                <a:ea typeface="+mn-ea"/>
              </a:rPr>
              <a:t>목적지 </a:t>
            </a:r>
            <a:r>
              <a:rPr lang="ko-KR" altLang="en-US" sz="1400" dirty="0" err="1" smtClean="0">
                <a:latin typeface="+mn-ea"/>
                <a:ea typeface="+mn-ea"/>
              </a:rPr>
              <a:t>까지의</a:t>
            </a:r>
            <a:r>
              <a:rPr lang="ko-KR" altLang="en-US" sz="1400" dirty="0" smtClean="0">
                <a:latin typeface="+mn-ea"/>
                <a:ea typeface="+mn-ea"/>
              </a:rPr>
              <a:t> 최대 홉 수 </a:t>
            </a:r>
            <a:r>
              <a:rPr lang="en-US" altLang="ko-KR" sz="1400" dirty="0" smtClean="0">
                <a:latin typeface="+mn-ea"/>
                <a:ea typeface="+mn-ea"/>
              </a:rPr>
              <a:t>(Default : 70)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400" dirty="0" smtClean="0">
                <a:latin typeface="+mn-ea"/>
                <a:ea typeface="+mn-ea"/>
              </a:rPr>
              <a:t>Contact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400" dirty="0" smtClean="0">
                <a:latin typeface="+mn-ea"/>
                <a:ea typeface="+mn-ea"/>
              </a:rPr>
              <a:t>   SIP URI</a:t>
            </a:r>
            <a:r>
              <a:rPr lang="ko-KR" altLang="en-US" sz="1400" dirty="0" smtClean="0">
                <a:latin typeface="+mn-ea"/>
                <a:ea typeface="+mn-ea"/>
              </a:rPr>
              <a:t>를 포함 하며 </a:t>
            </a:r>
            <a:r>
              <a:rPr lang="en-US" altLang="ko-KR" sz="1400" dirty="0" smtClean="0">
                <a:latin typeface="+mn-ea"/>
                <a:ea typeface="+mn-ea"/>
              </a:rPr>
              <a:t>UAC</a:t>
            </a:r>
            <a:r>
              <a:rPr lang="ko-KR" altLang="en-US" sz="1400" dirty="0" smtClean="0">
                <a:latin typeface="+mn-ea"/>
                <a:ea typeface="+mn-ea"/>
              </a:rPr>
              <a:t>로 접근 할 수 있는 직접 적인 경로</a:t>
            </a:r>
            <a:endParaRPr lang="en-US" altLang="ko-KR" sz="1400" dirty="0">
              <a:latin typeface="Tahoma" pitchFamily="34" charset="0"/>
              <a:ea typeface="돋움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message header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4876576"/>
          </a:xfrm>
        </p:spPr>
        <p:txBody>
          <a:bodyPr>
            <a:norm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ko-KR" dirty="0" smtClean="0"/>
              <a:t>Via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Request </a:t>
            </a:r>
            <a:r>
              <a:rPr lang="ko-KR" altLang="en-US" dirty="0" smtClean="0"/>
              <a:t>메시지를 생성시 반드시 존재 해야 되는 </a:t>
            </a:r>
            <a:r>
              <a:rPr lang="en-US" altLang="ko-KR" dirty="0" smtClean="0"/>
              <a:t>header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UAC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를 받고자 하는 위치를 식별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ko-KR" dirty="0" smtClean="0">
                <a:ea typeface="굴림" pitchFamily="50" charset="-127"/>
              </a:rPr>
              <a:t>Transport layer</a:t>
            </a:r>
            <a:r>
              <a:rPr lang="ko-KR" altLang="en-US" dirty="0" smtClean="0">
                <a:ea typeface="굴림" pitchFamily="50" charset="-127"/>
              </a:rPr>
              <a:t>에 사용되는 </a:t>
            </a:r>
            <a:r>
              <a:rPr lang="en-US" altLang="ko-KR" dirty="0" smtClean="0">
                <a:ea typeface="굴림" pitchFamily="50" charset="-127"/>
              </a:rPr>
              <a:t>Protocol </a:t>
            </a:r>
            <a:r>
              <a:rPr lang="ko-KR" altLang="en-US" dirty="0" smtClean="0">
                <a:ea typeface="굴림" pitchFamily="50" charset="-127"/>
              </a:rPr>
              <a:t>종류를 나타냄</a:t>
            </a:r>
            <a:r>
              <a:rPr lang="en-US" altLang="ko-KR" dirty="0" smtClean="0">
                <a:ea typeface="굴림" pitchFamily="50" charset="-127"/>
              </a:rPr>
              <a:t>(UDP, TCP, etc…)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ko-KR" dirty="0" smtClean="0">
                <a:ea typeface="굴림" pitchFamily="50" charset="-127"/>
              </a:rPr>
              <a:t>protocol name, protocol version, </a:t>
            </a:r>
            <a:r>
              <a:rPr lang="ko-KR" altLang="en-US" dirty="0" smtClean="0">
                <a:ea typeface="굴림" pitchFamily="50" charset="-127"/>
              </a:rPr>
              <a:t>전송 </a:t>
            </a:r>
            <a:r>
              <a:rPr lang="ko-KR" altLang="en-US" dirty="0" err="1" smtClean="0">
                <a:ea typeface="굴림" pitchFamily="50" charset="-127"/>
              </a:rPr>
              <a:t>프로코톨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ko-KR" dirty="0" smtClean="0">
                <a:ea typeface="굴림" pitchFamily="50" charset="-127"/>
              </a:rPr>
              <a:t>	(ex: Via: SIP/2.0/UDP pc33.atlanta.com;branch=z9hG4bK776asdhds)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ko-KR" dirty="0" smtClean="0">
                <a:ea typeface="굴림" pitchFamily="50" charset="-127"/>
              </a:rPr>
              <a:t>Branch parameter</a:t>
            </a:r>
            <a:r>
              <a:rPr lang="ko-KR" altLang="en-US" dirty="0" smtClean="0">
                <a:ea typeface="굴림" pitchFamily="50" charset="-127"/>
              </a:rPr>
              <a:t>가 반드시 포함 되어 있어야 함</a:t>
            </a:r>
            <a:endParaRPr lang="en-US" altLang="ko-KR" dirty="0" smtClean="0">
              <a:ea typeface="굴림" pitchFamily="50" charset="-127"/>
            </a:endParaRPr>
          </a:p>
          <a:p>
            <a:pPr lvl="2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ko-KR" dirty="0" smtClean="0">
                <a:ea typeface="굴림" pitchFamily="50" charset="-127"/>
              </a:rPr>
              <a:t>Branch ID</a:t>
            </a:r>
            <a:r>
              <a:rPr lang="ko-KR" altLang="en-US" dirty="0" smtClean="0">
                <a:ea typeface="굴림" pitchFamily="50" charset="-127"/>
              </a:rPr>
              <a:t>는 유일한 키이어야 하며 </a:t>
            </a:r>
            <a:r>
              <a:rPr lang="en-US" altLang="ko-KR" dirty="0" smtClean="0">
                <a:ea typeface="굴림" pitchFamily="50" charset="-127"/>
              </a:rPr>
              <a:t>Transaction ID</a:t>
            </a:r>
            <a:r>
              <a:rPr lang="ko-KR" altLang="en-US" dirty="0" smtClean="0">
                <a:ea typeface="굴림" pitchFamily="50" charset="-127"/>
              </a:rPr>
              <a:t>로 사용</a:t>
            </a:r>
            <a:endParaRPr lang="en-US" altLang="ko-KR" dirty="0" smtClean="0">
              <a:ea typeface="굴림" pitchFamily="50" charset="-127"/>
            </a:endParaRPr>
          </a:p>
          <a:p>
            <a:pPr lvl="2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ko-KR" dirty="0" smtClean="0">
                <a:ea typeface="굴림" pitchFamily="50" charset="-127"/>
              </a:rPr>
              <a:t>Magic cookie</a:t>
            </a:r>
            <a:r>
              <a:rPr lang="ko-KR" altLang="en-US" dirty="0" smtClean="0">
                <a:ea typeface="굴림" pitchFamily="50" charset="-127"/>
              </a:rPr>
              <a:t>인 </a:t>
            </a:r>
            <a:r>
              <a:rPr lang="en-US" altLang="ko-KR" dirty="0" smtClean="0">
                <a:ea typeface="굴림" pitchFamily="50" charset="-127"/>
              </a:rPr>
              <a:t>“z9hG4bK”</a:t>
            </a:r>
            <a:r>
              <a:rPr lang="ko-KR" altLang="en-US" dirty="0" smtClean="0">
                <a:ea typeface="굴림" pitchFamily="50" charset="-127"/>
              </a:rPr>
              <a:t>로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시작</a:t>
            </a:r>
            <a:endParaRPr lang="en-US" altLang="ko-KR" dirty="0" smtClean="0">
              <a:ea typeface="굴림" pitchFamily="50" charset="-127"/>
            </a:endParaRPr>
          </a:p>
          <a:p>
            <a:pPr>
              <a:buFontTx/>
              <a:buBlip>
                <a:blip r:embed="rId3"/>
              </a:buBlip>
            </a:pPr>
            <a:r>
              <a:rPr lang="en-US" altLang="ko-KR" dirty="0" smtClean="0"/>
              <a:t>To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ko-KR" altLang="en-US" dirty="0" smtClean="0">
                <a:ea typeface="굴림" pitchFamily="50" charset="-127"/>
              </a:rPr>
              <a:t>논리적 </a:t>
            </a:r>
            <a:r>
              <a:rPr lang="en-US" altLang="ko-KR" dirty="0" smtClean="0">
                <a:ea typeface="굴림" pitchFamily="50" charset="-127"/>
              </a:rPr>
              <a:t>request</a:t>
            </a:r>
            <a:r>
              <a:rPr lang="ko-KR" altLang="en-US" dirty="0" smtClean="0">
                <a:ea typeface="굴림" pitchFamily="50" charset="-127"/>
              </a:rPr>
              <a:t>의 수신자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또는 </a:t>
            </a:r>
            <a:r>
              <a:rPr lang="en-US" altLang="ko-KR" dirty="0" smtClean="0">
                <a:ea typeface="굴림" pitchFamily="50" charset="-127"/>
              </a:rPr>
              <a:t>UA</a:t>
            </a:r>
            <a:r>
              <a:rPr lang="ko-KR" altLang="en-US" dirty="0" smtClean="0">
                <a:ea typeface="굴림" pitchFamily="50" charset="-127"/>
              </a:rPr>
              <a:t>의</a:t>
            </a:r>
            <a:r>
              <a:rPr lang="en-US" altLang="ko-KR" dirty="0" smtClean="0">
                <a:ea typeface="굴림" pitchFamily="50" charset="-127"/>
              </a:rPr>
              <a:t> AOR</a:t>
            </a:r>
            <a:r>
              <a:rPr lang="ko-KR" altLang="en-US" dirty="0" smtClean="0">
                <a:ea typeface="굴림" pitchFamily="50" charset="-127"/>
              </a:rPr>
              <a:t> 혹은 요구 대상의 자원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ko-KR" dirty="0" smtClean="0">
                <a:ea typeface="굴림" pitchFamily="50" charset="-127"/>
              </a:rPr>
              <a:t>SIP, SIPS URI, </a:t>
            </a:r>
            <a:r>
              <a:rPr lang="en-US" altLang="ko-KR" dirty="0" err="1" smtClean="0">
                <a:ea typeface="굴림" pitchFamily="50" charset="-127"/>
              </a:rPr>
              <a:t>tel</a:t>
            </a:r>
            <a:r>
              <a:rPr lang="en-US" altLang="ko-KR" dirty="0" smtClean="0">
                <a:ea typeface="굴림" pitchFamily="50" charset="-127"/>
              </a:rPr>
              <a:t> URL(RFC 2806) </a:t>
            </a:r>
            <a:r>
              <a:rPr lang="ko-KR" altLang="en-US" dirty="0" smtClean="0">
                <a:ea typeface="굴림" pitchFamily="50" charset="-127"/>
              </a:rPr>
              <a:t>등을 사용 가능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ko-KR" dirty="0" smtClean="0">
                <a:ea typeface="굴림" pitchFamily="50" charset="-127"/>
              </a:rPr>
              <a:t>Example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ko-KR" dirty="0" smtClean="0">
                <a:ea typeface="굴림" pitchFamily="50" charset="-127"/>
              </a:rPr>
              <a:t>		</a:t>
            </a:r>
            <a:r>
              <a:rPr lang="en-US" altLang="ko-KR" dirty="0" smtClean="0"/>
              <a:t>To: Carol &lt;</a:t>
            </a:r>
            <a:r>
              <a:rPr lang="en-US" altLang="ko-KR" dirty="0" err="1" smtClean="0"/>
              <a:t>sip:carol@Chicago.com</a:t>
            </a:r>
            <a:r>
              <a:rPr lang="en-US" altLang="ko-KR" dirty="0" smtClean="0"/>
              <a:t>&gt;</a:t>
            </a:r>
            <a:endParaRPr lang="ko-KR" altLang="ko-KR" dirty="0" smtClean="0"/>
          </a:p>
          <a:p>
            <a:pPr lvl="1">
              <a:lnSpc>
                <a:spcPct val="90000"/>
              </a:lnSpc>
              <a:buNone/>
            </a:pPr>
            <a:endParaRPr lang="en-GB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GB" altLang="ko-KR" dirty="0" smtClean="0">
              <a:ea typeface="굴림" pitchFamily="50" charset="-127"/>
            </a:endParaRPr>
          </a:p>
          <a:p>
            <a:pPr>
              <a:buFontTx/>
              <a:buNone/>
            </a:pPr>
            <a:endParaRPr lang="en-US" altLang="ko-KR" dirty="0" smtClean="0"/>
          </a:p>
          <a:p>
            <a:pPr>
              <a:buFontTx/>
              <a:buNone/>
            </a:pP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message header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4876576"/>
          </a:xfrm>
        </p:spPr>
        <p:txBody>
          <a:bodyPr>
            <a:normAutofit lnSpcReduction="10000"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ko-KR" dirty="0" smtClean="0"/>
              <a:t>From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 smtClean="0"/>
              <a:t>유저의 </a:t>
            </a:r>
            <a:r>
              <a:rPr lang="en-US" altLang="ko-KR" dirty="0" smtClean="0"/>
              <a:t>AOR, request </a:t>
            </a:r>
            <a:r>
              <a:rPr lang="ko-KR" altLang="en-US" dirty="0" smtClean="0"/>
              <a:t>개시자의 논리적인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IP </a:t>
            </a:r>
            <a:r>
              <a:rPr lang="ko-KR" altLang="en-US" dirty="0" smtClean="0"/>
              <a:t>주소나  </a:t>
            </a:r>
            <a:r>
              <a:rPr lang="en-US" altLang="ko-KR" dirty="0" smtClean="0"/>
              <a:t>FQDN(Fully Qualified Domain Name)</a:t>
            </a:r>
            <a:r>
              <a:rPr lang="ko-KR" altLang="en-US" dirty="0" smtClean="0"/>
              <a:t>을 가급적 포함 하지 않는다</a:t>
            </a:r>
            <a:r>
              <a:rPr lang="en-US" altLang="ko-KR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Tag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반드시 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식별키로 사용</a:t>
            </a: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Example</a:t>
            </a:r>
          </a:p>
          <a:p>
            <a:pPr lvl="2">
              <a:buNone/>
            </a:pPr>
            <a:r>
              <a:rPr lang="en-US" altLang="ko-KR" dirty="0" smtClean="0"/>
              <a:t>From: “Bob” &lt;</a:t>
            </a:r>
            <a:r>
              <a:rPr lang="en-US" altLang="ko-KR" dirty="0" err="1" smtClean="0"/>
              <a:t>sips:bob@Biloxi.com</a:t>
            </a:r>
            <a:r>
              <a:rPr lang="en-US" altLang="ko-KR" dirty="0" smtClean="0"/>
              <a:t>&gt; ;tag=a48s</a:t>
            </a:r>
            <a:endParaRPr lang="ko-KR" altLang="ko-KR" dirty="0" smtClean="0"/>
          </a:p>
          <a:p>
            <a:pPr lvl="2">
              <a:buNone/>
            </a:pPr>
            <a:r>
              <a:rPr lang="en-US" altLang="ko-KR" dirty="0" smtClean="0"/>
              <a:t>From: sip:+12125551212@phone2net.com;tag=887s</a:t>
            </a:r>
            <a:endParaRPr lang="ko-KR" altLang="ko-KR" dirty="0" smtClean="0"/>
          </a:p>
          <a:p>
            <a:pPr lvl="2">
              <a:buNone/>
            </a:pPr>
            <a:r>
              <a:rPr lang="en-US" altLang="ko-KR" dirty="0" smtClean="0"/>
              <a:t>From: Anonymous &lt;sip:c8oqz84zk7z@privacy.org&gt;;tag=hyh8</a:t>
            </a:r>
          </a:p>
          <a:p>
            <a:pPr>
              <a:buFontTx/>
              <a:buBlip>
                <a:blip r:embed="rId3"/>
              </a:buBlip>
            </a:pPr>
            <a:r>
              <a:rPr lang="en-US" altLang="ko-KR" dirty="0" smtClean="0"/>
              <a:t>Call-ID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altLang="ko-KR" dirty="0" smtClean="0">
                <a:ea typeface="굴림" pitchFamily="50" charset="-127"/>
              </a:rPr>
              <a:t>Dialog</a:t>
            </a:r>
            <a:r>
              <a:rPr lang="ko-KR" altLang="en-US" dirty="0" smtClean="0">
                <a:ea typeface="굴림" pitchFamily="50" charset="-127"/>
              </a:rPr>
              <a:t>의</a:t>
            </a:r>
            <a:r>
              <a:rPr lang="en-GB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고유 </a:t>
            </a:r>
            <a:r>
              <a:rPr lang="ko-KR" altLang="en-US" dirty="0" err="1" smtClean="0">
                <a:ea typeface="굴림" pitchFamily="50" charset="-127"/>
              </a:rPr>
              <a:t>식별자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하나의 </a:t>
            </a:r>
            <a:r>
              <a:rPr lang="en-US" altLang="ko-KR" dirty="0" smtClean="0">
                <a:ea typeface="굴림" pitchFamily="50" charset="-127"/>
              </a:rPr>
              <a:t>dialog</a:t>
            </a:r>
            <a:r>
              <a:rPr lang="ko-KR" altLang="en-US" dirty="0" smtClean="0">
                <a:ea typeface="굴림" pitchFamily="50" charset="-127"/>
              </a:rPr>
              <a:t>내에 동일하게 사용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ko-KR" altLang="en-US" dirty="0" smtClean="0">
                <a:ea typeface="굴림" pitchFamily="50" charset="-127"/>
              </a:rPr>
              <a:t>암호화된 랜덤 </a:t>
            </a:r>
            <a:r>
              <a:rPr lang="ko-KR" altLang="en-US" dirty="0" err="1" smtClean="0">
                <a:ea typeface="굴림" pitchFamily="50" charset="-127"/>
              </a:rPr>
              <a:t>식별자로</a:t>
            </a:r>
            <a:r>
              <a:rPr lang="ko-KR" altLang="en-US" dirty="0" smtClean="0">
                <a:ea typeface="굴림" pitchFamily="50" charset="-127"/>
              </a:rPr>
              <a:t> 생성</a:t>
            </a:r>
            <a:r>
              <a:rPr lang="en-US" altLang="ko-KR" dirty="0" smtClean="0">
                <a:ea typeface="굴림" pitchFamily="50" charset="-127"/>
              </a:rPr>
              <a:t>(RFC 1750)</a:t>
            </a:r>
            <a:r>
              <a:rPr lang="ko-KR" altLang="en-US" dirty="0" smtClean="0">
                <a:ea typeface="굴림" pitchFamily="50" charset="-127"/>
              </a:rPr>
              <a:t>하여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사용하기를 권고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ko-KR" dirty="0" smtClean="0">
                <a:ea typeface="굴림" pitchFamily="50" charset="-127"/>
              </a:rPr>
              <a:t>	(</a:t>
            </a:r>
            <a:r>
              <a:rPr lang="en-US" altLang="ko-KR" dirty="0" err="1" smtClean="0">
                <a:ea typeface="굴림" pitchFamily="50" charset="-127"/>
              </a:rPr>
              <a:t>hjjacking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방지</a:t>
            </a:r>
            <a:r>
              <a:rPr lang="en-US" altLang="ko-KR" dirty="0" smtClean="0">
                <a:ea typeface="굴림" pitchFamily="50" charset="-127"/>
              </a:rPr>
              <a:t>, collisions </a:t>
            </a:r>
            <a:r>
              <a:rPr lang="ko-KR" altLang="en-US" dirty="0" smtClean="0">
                <a:ea typeface="굴림" pitchFamily="50" charset="-127"/>
              </a:rPr>
              <a:t>줄임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ko-KR" dirty="0" smtClean="0">
                <a:ea typeface="굴림" pitchFamily="50" charset="-127"/>
              </a:rPr>
              <a:t>Case-sensitive </a:t>
            </a:r>
            <a:r>
              <a:rPr lang="ko-KR" altLang="en-US" dirty="0" smtClean="0">
                <a:ea typeface="굴림" pitchFamily="50" charset="-127"/>
              </a:rPr>
              <a:t>이고 </a:t>
            </a:r>
            <a:r>
              <a:rPr lang="en-US" altLang="ko-KR" dirty="0" smtClean="0">
                <a:ea typeface="굴림" pitchFamily="50" charset="-127"/>
              </a:rPr>
              <a:t>byte by byte</a:t>
            </a:r>
            <a:r>
              <a:rPr lang="ko-KR" altLang="en-US" dirty="0" smtClean="0">
                <a:ea typeface="굴림" pitchFamily="50" charset="-127"/>
              </a:rPr>
              <a:t>로 비교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ko-KR" dirty="0" smtClean="0">
                <a:ea typeface="굴림" pitchFamily="50" charset="-127"/>
              </a:rPr>
              <a:t>Example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ko-KR" dirty="0" smtClean="0"/>
              <a:t>		</a:t>
            </a:r>
            <a:r>
              <a:rPr lang="en-US" altLang="ko-KR" sz="1600" dirty="0" smtClean="0"/>
              <a:t>Call-ID: f81d4fae-7dec-11d0-a765-00a0c91e6bf6@foo.bar.com</a:t>
            </a:r>
            <a:endParaRPr lang="ko-KR" altLang="ko-KR" sz="1600" dirty="0" smtClean="0"/>
          </a:p>
          <a:p>
            <a:pPr lvl="1">
              <a:lnSpc>
                <a:spcPct val="90000"/>
              </a:lnSpc>
              <a:buNone/>
            </a:pPr>
            <a:endParaRPr lang="en-GB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GB" altLang="ko-KR" dirty="0" smtClean="0">
              <a:ea typeface="굴림" pitchFamily="50" charset="-127"/>
            </a:endParaRPr>
          </a:p>
          <a:p>
            <a:pPr>
              <a:buFontTx/>
              <a:buNone/>
            </a:pPr>
            <a:endParaRPr lang="en-US" altLang="ko-KR" dirty="0" smtClean="0"/>
          </a:p>
          <a:p>
            <a:pPr>
              <a:buFontTx/>
              <a:buNone/>
            </a:pP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rot="5400000">
            <a:off x="3642736" y="3516889"/>
            <a:ext cx="1713718" cy="7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835079" y="2625293"/>
            <a:ext cx="356024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0050" indent="-4000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SIP</a:t>
            </a:r>
            <a:r>
              <a:rPr kumimoji="0" lang="ko-KR" altLang="en-US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란</a:t>
            </a:r>
            <a:endParaRPr kumimoji="0" lang="en-US" altLang="ko-KR" sz="1400" b="1" dirty="0" smtClean="0">
              <a:solidFill>
                <a:srgbClr val="7F7F7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SIP Functionality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Basic Call Flow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Structure of the protocol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91880" y="1940347"/>
            <a:ext cx="50806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kumimoji="0" lang="en-US" altLang="ko-KR" b="1" dirty="0" smtClean="0">
                <a:solidFill>
                  <a:srgbClr val="262626"/>
                </a:solidFill>
                <a:latin typeface="+mn-ea"/>
                <a:ea typeface="+mn-ea"/>
                <a:cs typeface="Tahoma" pitchFamily="34" charset="0"/>
              </a:rPr>
              <a:t>SIP </a:t>
            </a:r>
            <a:r>
              <a:rPr kumimoji="0" lang="ko-KR" altLang="en-US" b="1" dirty="0" smtClean="0">
                <a:solidFill>
                  <a:srgbClr val="262626"/>
                </a:solidFill>
                <a:latin typeface="+mn-ea"/>
                <a:ea typeface="+mn-ea"/>
                <a:cs typeface="Tahoma" pitchFamily="34" charset="0"/>
              </a:rPr>
              <a:t>소개 </a:t>
            </a:r>
            <a:endParaRPr kumimoji="0" lang="ko-KR" altLang="en-US" b="1" dirty="0">
              <a:solidFill>
                <a:srgbClr val="262626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462338" y="2376587"/>
            <a:ext cx="5038725" cy="128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message header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380632"/>
          </a:xfrm>
        </p:spPr>
        <p:txBody>
          <a:bodyPr>
            <a:normAutofit lnSpcReduction="10000"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ko-KR" dirty="0" err="1" smtClean="0"/>
              <a:t>CSeq</a:t>
            </a: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dirty="0" err="1" smtClean="0"/>
              <a:t>트랙잭션</a:t>
            </a:r>
            <a:r>
              <a:rPr lang="ko-KR" altLang="en-US" dirty="0" smtClean="0"/>
              <a:t> 식별 및 순서를 나타냄</a:t>
            </a:r>
            <a:r>
              <a:rPr lang="en-US" altLang="ko-KR" dirty="0" smtClean="0"/>
              <a:t>(sequence number)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32-bit unsigned integer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Example</a:t>
            </a:r>
          </a:p>
          <a:p>
            <a:pPr lvl="1">
              <a:buNone/>
            </a:pPr>
            <a:r>
              <a:rPr lang="en-US" altLang="ko-KR" dirty="0" smtClean="0"/>
              <a:t>		</a:t>
            </a:r>
            <a:r>
              <a:rPr lang="en-US" altLang="ko-KR" sz="1600" dirty="0" err="1" smtClean="0"/>
              <a:t>CSeq</a:t>
            </a:r>
            <a:r>
              <a:rPr lang="en-US" altLang="ko-KR" sz="1600" dirty="0" smtClean="0"/>
              <a:t>: 4711 INVITE</a:t>
            </a:r>
            <a:endParaRPr lang="en-US" altLang="ko-KR" dirty="0" smtClean="0"/>
          </a:p>
          <a:p>
            <a:pPr>
              <a:buFontTx/>
              <a:buBlip>
                <a:blip r:embed="rId3"/>
              </a:buBlip>
            </a:pPr>
            <a:r>
              <a:rPr lang="en-US" altLang="ko-KR" dirty="0" smtClean="0"/>
              <a:t>Max-</a:t>
            </a:r>
            <a:r>
              <a:rPr lang="en-US" altLang="ko-KR" dirty="0" err="1" smtClean="0"/>
              <a:t>Forwads</a:t>
            </a:r>
            <a:endParaRPr lang="en-US" altLang="ko-KR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ko-KR" altLang="en-US" dirty="0" smtClean="0">
                <a:ea typeface="굴림" pitchFamily="50" charset="-127"/>
              </a:rPr>
              <a:t>목적지 </a:t>
            </a:r>
            <a:r>
              <a:rPr lang="ko-KR" altLang="en-US" dirty="0" err="1" smtClean="0">
                <a:ea typeface="굴림" pitchFamily="50" charset="-127"/>
              </a:rPr>
              <a:t>까지의</a:t>
            </a:r>
            <a:r>
              <a:rPr lang="ko-KR" altLang="en-US" dirty="0" smtClean="0">
                <a:ea typeface="굴림" pitchFamily="50" charset="-127"/>
              </a:rPr>
              <a:t> 최대 홉 수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ko-KR" dirty="0" smtClean="0">
                <a:ea typeface="굴림" pitchFamily="50" charset="-127"/>
              </a:rPr>
              <a:t>Default value 70</a:t>
            </a:r>
          </a:p>
          <a:p>
            <a:pPr>
              <a:buFontTx/>
              <a:buBlip>
                <a:blip r:embed="rId3"/>
              </a:buBlip>
            </a:pPr>
            <a:r>
              <a:rPr lang="en-US" altLang="ko-KR" dirty="0" smtClean="0"/>
              <a:t>Contact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ko-KR" dirty="0" smtClean="0">
                <a:ea typeface="굴림" pitchFamily="50" charset="-127"/>
              </a:rPr>
              <a:t>UAC</a:t>
            </a:r>
            <a:r>
              <a:rPr lang="ko-KR" altLang="en-US" dirty="0" smtClean="0">
                <a:ea typeface="굴림" pitchFamily="50" charset="-127"/>
              </a:rPr>
              <a:t>에 접근 할 수 있는 직접적인 경로를 나타냄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ko-KR" altLang="en-US" dirty="0" smtClean="0">
                <a:ea typeface="굴림" pitchFamily="50" charset="-127"/>
              </a:rPr>
              <a:t>일반적으로 </a:t>
            </a:r>
            <a:r>
              <a:rPr lang="en-US" altLang="ko-KR" dirty="0" smtClean="0">
                <a:ea typeface="굴림" pitchFamily="50" charset="-127"/>
              </a:rPr>
              <a:t>FQDN</a:t>
            </a:r>
            <a:r>
              <a:rPr lang="ko-KR" altLang="en-US" dirty="0" smtClean="0">
                <a:ea typeface="굴림" pitchFamily="50" charset="-127"/>
              </a:rPr>
              <a:t>을 사용하며 </a:t>
            </a:r>
            <a:r>
              <a:rPr lang="en-US" altLang="ko-KR" dirty="0" err="1" smtClean="0">
                <a:ea typeface="굴림" pitchFamily="50" charset="-127"/>
              </a:rPr>
              <a:t>Domin</a:t>
            </a:r>
            <a:r>
              <a:rPr lang="en-US" altLang="ko-KR" dirty="0" smtClean="0">
                <a:ea typeface="굴림" pitchFamily="50" charset="-127"/>
              </a:rPr>
              <a:t> name</a:t>
            </a:r>
            <a:r>
              <a:rPr lang="ko-KR" altLang="en-US" dirty="0" smtClean="0">
                <a:ea typeface="굴림" pitchFamily="50" charset="-127"/>
              </a:rPr>
              <a:t>으로 등록 하지 않는 경우 </a:t>
            </a:r>
            <a:r>
              <a:rPr lang="en-US" altLang="ko-KR" dirty="0" smtClean="0">
                <a:ea typeface="굴림" pitchFamily="50" charset="-127"/>
              </a:rPr>
              <a:t>IP Address</a:t>
            </a:r>
            <a:r>
              <a:rPr lang="ko-KR" altLang="en-US" dirty="0" smtClean="0">
                <a:ea typeface="굴림" pitchFamily="50" charset="-127"/>
              </a:rPr>
              <a:t>를 사용</a:t>
            </a:r>
            <a:endParaRPr lang="en-GB" altLang="ko-KR" dirty="0" smtClean="0">
              <a:ea typeface="굴림" pitchFamily="50" charset="-127"/>
            </a:endParaRPr>
          </a:p>
          <a:p>
            <a:pPr>
              <a:buFontTx/>
              <a:buBlip>
                <a:blip r:embed="rId3"/>
              </a:buBlip>
            </a:pPr>
            <a:r>
              <a:rPr lang="en-US" altLang="ko-KR" dirty="0" smtClean="0"/>
              <a:t>Supported and Require</a:t>
            </a:r>
          </a:p>
          <a:p>
            <a:pPr lvl="1">
              <a:buFont typeface="Wingdings" pitchFamily="2" charset="2"/>
              <a:buChar char="Ø"/>
            </a:pPr>
            <a:r>
              <a:rPr lang="en-GB" altLang="ko-KR" dirty="0" smtClean="0">
                <a:ea typeface="굴림" pitchFamily="50" charset="-127"/>
              </a:rPr>
              <a:t>Supported : </a:t>
            </a:r>
            <a:r>
              <a:rPr lang="ko-KR" altLang="en-US" dirty="0" smtClean="0">
                <a:ea typeface="굴림" pitchFamily="50" charset="-127"/>
              </a:rPr>
              <a:t>지원 되는 모든 </a:t>
            </a:r>
            <a:r>
              <a:rPr lang="en-US" altLang="ko-KR" dirty="0" smtClean="0">
                <a:ea typeface="굴림" pitchFamily="50" charset="-127"/>
              </a:rPr>
              <a:t>Extension</a:t>
            </a:r>
            <a:r>
              <a:rPr lang="ko-KR" altLang="en-US" dirty="0" smtClean="0">
                <a:ea typeface="굴림" pitchFamily="50" charset="-127"/>
              </a:rPr>
              <a:t>을 열거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buNone/>
            </a:pPr>
            <a:r>
              <a:rPr lang="en-US" altLang="ko-KR" dirty="0" smtClean="0">
                <a:ea typeface="굴림" pitchFamily="50" charset="-127"/>
              </a:rPr>
              <a:t>	(Example </a:t>
            </a: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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smtClean="0"/>
              <a:t>Supported: 100rel)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ea typeface="굴림" pitchFamily="50" charset="-127"/>
              </a:rPr>
              <a:t>Require : request</a:t>
            </a:r>
            <a:r>
              <a:rPr lang="ko-KR" altLang="en-US" dirty="0" smtClean="0">
                <a:ea typeface="굴림" pitchFamily="50" charset="-127"/>
              </a:rPr>
              <a:t>를 처리하기 위해 지원 해야 하는 </a:t>
            </a:r>
            <a:r>
              <a:rPr lang="en-US" altLang="ko-KR" dirty="0" smtClean="0">
                <a:ea typeface="굴림" pitchFamily="50" charset="-127"/>
              </a:rPr>
              <a:t>extension</a:t>
            </a:r>
          </a:p>
          <a:p>
            <a:pPr lvl="1">
              <a:buNone/>
            </a:pPr>
            <a:r>
              <a:rPr lang="en-US" altLang="ko-KR" dirty="0" smtClean="0">
                <a:ea typeface="굴림" pitchFamily="50" charset="-127"/>
              </a:rPr>
              <a:t>	(Example </a:t>
            </a: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 </a:t>
            </a:r>
            <a:r>
              <a:rPr lang="en-US" altLang="ko-KR" dirty="0" smtClean="0"/>
              <a:t>Require: 100rel)</a:t>
            </a:r>
            <a:endParaRPr lang="en-GB" altLang="ko-KR" dirty="0" smtClean="0">
              <a:ea typeface="굴림" pitchFamily="50" charset="-127"/>
            </a:endParaRPr>
          </a:p>
          <a:p>
            <a:pPr>
              <a:buFontTx/>
              <a:buNone/>
            </a:pPr>
            <a:endParaRPr lang="en-US" altLang="ko-KR" dirty="0" smtClean="0"/>
          </a:p>
          <a:p>
            <a:pPr>
              <a:buFontTx/>
              <a:buNone/>
            </a:pP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UAS(User Agent Server)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76238" y="836712"/>
            <a:ext cx="8299450" cy="51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Request message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를 수신하는 주체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Request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의 처리는 원자성을 지닌다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.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UAS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는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provisional response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를 발생 하지 않아야 한다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. (except INVITE)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Request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 처리 과정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Method 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조사</a:t>
            </a:r>
            <a:endParaRPr lang="en-US" altLang="ko-KR" sz="1600" dirty="0" smtClean="0">
              <a:latin typeface="Tahoma" pitchFamily="34" charset="0"/>
              <a:ea typeface="돋움" pitchFamily="50" charset="-127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	UAS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에서 지원 가능한 </a:t>
            </a: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Method 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인지 확인</a:t>
            </a: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, </a:t>
            </a:r>
            <a:r>
              <a:rPr lang="ko-KR" altLang="en-US" sz="1600" dirty="0" err="1" smtClean="0">
                <a:latin typeface="Tahoma" pitchFamily="34" charset="0"/>
                <a:ea typeface="돋움" pitchFamily="50" charset="-127"/>
              </a:rPr>
              <a:t>미지원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 시 </a:t>
            </a: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405(Method Not Allowed)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	Response 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생성</a:t>
            </a:r>
            <a:endParaRPr lang="en-US" altLang="ko-KR" sz="1600" dirty="0" smtClean="0">
              <a:latin typeface="Tahoma" pitchFamily="34" charset="0"/>
              <a:ea typeface="돋움" pitchFamily="50" charset="-127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Header 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조사</a:t>
            </a:r>
            <a:endParaRPr lang="en-US" altLang="ko-KR" sz="1600" dirty="0" smtClean="0">
              <a:latin typeface="Tahoma" pitchFamily="34" charset="0"/>
              <a:ea typeface="돋움" pitchFamily="50" charset="-127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	UAS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에서 이해 할 수 없는 </a:t>
            </a: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header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에 대해서 무시 한다</a:t>
            </a: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.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	request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 처리에 필수적이지 않은 </a:t>
            </a: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header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는 어떤 상황도 무시 한다</a:t>
            </a: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.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Content 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처리</a:t>
            </a:r>
            <a:endParaRPr lang="en-US" altLang="ko-KR" sz="1600" dirty="0" smtClean="0">
              <a:latin typeface="Tahoma" pitchFamily="34" charset="0"/>
              <a:ea typeface="돋움" pitchFamily="50" charset="-127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	Content-Type, language, encoding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등을 확인 하여 처리</a:t>
            </a:r>
            <a:endParaRPr lang="en-US" altLang="ko-KR" sz="1600" dirty="0" smtClean="0">
              <a:latin typeface="Tahoma" pitchFamily="34" charset="0"/>
              <a:ea typeface="돋움" pitchFamily="50" charset="-127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Applying Extension	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Request 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처리</a:t>
            </a:r>
            <a:endParaRPr lang="en-US" altLang="ko-KR" sz="1600" dirty="0" smtClean="0">
              <a:latin typeface="Tahoma" pitchFamily="34" charset="0"/>
              <a:ea typeface="돋움" pitchFamily="50" charset="-127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	Method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에 따라 </a:t>
            </a: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request 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처리</a:t>
            </a:r>
            <a:endParaRPr lang="en-US" altLang="ko-KR" sz="1600" dirty="0" smtClean="0">
              <a:latin typeface="Tahoma" pitchFamily="34" charset="0"/>
              <a:ea typeface="돋움" pitchFamily="50" charset="-127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Response 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생성</a:t>
            </a:r>
            <a:endParaRPr lang="en-US" altLang="ko-KR" sz="1600" dirty="0" smtClean="0">
              <a:latin typeface="Tahoma" pitchFamily="34" charset="0"/>
              <a:ea typeface="돋움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Dialogs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란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76238" y="1075148"/>
            <a:ext cx="829945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일정 시간 동안 유지 되는 </a:t>
            </a:r>
            <a:r>
              <a:rPr lang="ko-KR" altLang="en-US" dirty="0" err="1" smtClean="0">
                <a:latin typeface="Tahoma" pitchFamily="34" charset="0"/>
                <a:ea typeface="돋움" pitchFamily="50" charset="-127"/>
              </a:rPr>
              <a:t>두개의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 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UA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간의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peer-to-peer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관계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Dialog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는 각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UA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별로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dialog ID(Call-ID, local tag, remote tag)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로 구분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Dialog ID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생성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UAC : Call-ID(Call-ID value), To field(remote tag), From field(local tag)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UAS : Call-ID(Call-ID value), To field(local tag), From field(remote tag)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Dialog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의 구성 요소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Route set : peer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로 </a:t>
            </a: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request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를 전송하는 경로</a:t>
            </a:r>
            <a:endParaRPr lang="en-US" altLang="ko-KR" sz="1600" dirty="0" smtClean="0">
              <a:latin typeface="Tahoma" pitchFamily="34" charset="0"/>
              <a:ea typeface="돋움" pitchFamily="50" charset="-127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“early” state : </a:t>
            </a:r>
            <a:r>
              <a:rPr lang="en-US" altLang="ko-KR" sz="1600" dirty="0" err="1" smtClean="0">
                <a:latin typeface="Tahoma" pitchFamily="34" charset="0"/>
                <a:ea typeface="돋움" pitchFamily="50" charset="-127"/>
              </a:rPr>
              <a:t>provisinal</a:t>
            </a: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 response(1xx response)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“confirmed” state : 2xx final response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Dialog 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상에서 </a:t>
            </a: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response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가 도착 하지 않으면 </a:t>
            </a: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early dialog</a:t>
            </a:r>
            <a:r>
              <a:rPr lang="ko-KR" altLang="en-US" sz="1600" dirty="0" smtClean="0">
                <a:latin typeface="Tahoma" pitchFamily="34" charset="0"/>
                <a:ea typeface="돋움" pitchFamily="50" charset="-127"/>
              </a:rPr>
              <a:t>는 종료 된다</a:t>
            </a:r>
            <a:r>
              <a:rPr lang="en-US" altLang="ko-KR" sz="1600" dirty="0" smtClean="0">
                <a:latin typeface="Tahoma" pitchFamily="34" charset="0"/>
                <a:ea typeface="돋움" pitchFamily="50" charset="-127"/>
              </a:rPr>
              <a:t>.</a:t>
            </a: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INVITE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의 경우는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2xx response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에 대한 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ACK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도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dialog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에 포함 된다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.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Dialogs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528" y="882468"/>
            <a:ext cx="8299450" cy="283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To field : remote URI, remote tag value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From field : local URI, local tag value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Call-ID : dialog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내에 유일키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err="1" smtClean="0">
                <a:latin typeface="Tahoma" pitchFamily="34" charset="0"/>
                <a:ea typeface="돋움" pitchFamily="50" charset="-127"/>
              </a:rPr>
              <a:t>Cseq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: Request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 마다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1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씩 증가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,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단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ACK CANCEL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은 제외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Routing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을 위해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Route set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header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를 사용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  (Ex. Route:&lt;sip:proxy2&gt;,&lt;sip:proxy3;lr&gt;,&lt;</a:t>
            </a:r>
            <a:r>
              <a:rPr lang="en-US" altLang="ko-KR" dirty="0" err="1" smtClean="0">
                <a:latin typeface="Tahoma" pitchFamily="34" charset="0"/>
                <a:ea typeface="돋움" pitchFamily="50" charset="-127"/>
              </a:rPr>
              <a:t>sip:user@remoteua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&gt;)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Contact : response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를 직접 전달 받을 수 있는 주소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그 외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field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는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Method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마다 필요시 사용 가능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Redirect Servers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76238" y="1087342"/>
            <a:ext cx="8299450" cy="349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Request</a:t>
            </a:r>
            <a:r>
              <a:rPr lang="ko-KR" altLang="en-US" dirty="0" smtClean="0">
                <a:latin typeface="+mn-ea"/>
                <a:ea typeface="+mn-ea"/>
              </a:rPr>
              <a:t>에 대해서 </a:t>
            </a:r>
            <a:r>
              <a:rPr lang="en-US" altLang="ko-KR" dirty="0" smtClean="0">
                <a:latin typeface="+mn-ea"/>
                <a:ea typeface="+mn-ea"/>
              </a:rPr>
              <a:t>UA</a:t>
            </a:r>
            <a:r>
              <a:rPr lang="ko-KR" altLang="en-US" dirty="0" smtClean="0">
                <a:latin typeface="+mn-ea"/>
                <a:ea typeface="+mn-ea"/>
              </a:rPr>
              <a:t>나 </a:t>
            </a:r>
            <a:r>
              <a:rPr lang="en-US" altLang="ko-KR" dirty="0" smtClean="0">
                <a:latin typeface="+mn-ea"/>
                <a:ea typeface="+mn-ea"/>
              </a:rPr>
              <a:t>Proxy Server</a:t>
            </a:r>
            <a:r>
              <a:rPr lang="ko-KR" altLang="en-US" dirty="0" smtClean="0">
                <a:latin typeface="+mn-ea"/>
                <a:ea typeface="+mn-ea"/>
              </a:rPr>
              <a:t>에 직접 전달 하지 않고 </a:t>
            </a:r>
            <a:r>
              <a:rPr lang="en-US" altLang="ko-KR" dirty="0" smtClean="0">
                <a:latin typeface="+mn-ea"/>
                <a:ea typeface="+mn-ea"/>
              </a:rPr>
              <a:t>Forward </a:t>
            </a:r>
            <a:r>
              <a:rPr lang="ko-KR" altLang="en-US" dirty="0" smtClean="0">
                <a:latin typeface="+mn-ea"/>
                <a:ea typeface="+mn-ea"/>
              </a:rPr>
              <a:t>될 </a:t>
            </a:r>
            <a:r>
              <a:rPr lang="en-US" altLang="ko-KR" dirty="0" smtClean="0">
                <a:latin typeface="+mn-ea"/>
                <a:ea typeface="+mn-ea"/>
              </a:rPr>
              <a:t>UA</a:t>
            </a:r>
            <a:r>
              <a:rPr lang="ko-KR" altLang="en-US" dirty="0" smtClean="0">
                <a:latin typeface="+mn-ea"/>
                <a:ea typeface="+mn-ea"/>
              </a:rPr>
              <a:t>나 </a:t>
            </a:r>
            <a:r>
              <a:rPr lang="en-US" altLang="ko-KR" dirty="0" smtClean="0">
                <a:latin typeface="+mn-ea"/>
                <a:ea typeface="+mn-ea"/>
              </a:rPr>
              <a:t>Proxy server</a:t>
            </a:r>
            <a:r>
              <a:rPr lang="ko-KR" altLang="en-US" dirty="0" smtClean="0">
                <a:latin typeface="+mn-ea"/>
                <a:ea typeface="+mn-ea"/>
              </a:rPr>
              <a:t>의 주소를 알려 주는 역할을 담당</a:t>
            </a: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UAC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en-US" altLang="ko-KR" dirty="0" smtClean="0">
                <a:latin typeface="+mn-ea"/>
                <a:ea typeface="+mn-ea"/>
              </a:rPr>
              <a:t>request</a:t>
            </a:r>
            <a:r>
              <a:rPr lang="ko-KR" altLang="en-US" dirty="0" smtClean="0">
                <a:latin typeface="+mn-ea"/>
                <a:ea typeface="+mn-ea"/>
              </a:rPr>
              <a:t>에 대해 </a:t>
            </a:r>
            <a:r>
              <a:rPr lang="en-US" altLang="ko-KR" dirty="0" smtClean="0">
                <a:latin typeface="+mn-ea"/>
                <a:ea typeface="+mn-ea"/>
              </a:rPr>
              <a:t>response </a:t>
            </a:r>
            <a:r>
              <a:rPr lang="ko-KR" altLang="en-US" dirty="0" smtClean="0">
                <a:latin typeface="+mn-ea"/>
                <a:ea typeface="+mn-ea"/>
              </a:rPr>
              <a:t>내에 </a:t>
            </a:r>
            <a:r>
              <a:rPr lang="en-US" altLang="ko-KR" dirty="0" smtClean="0">
                <a:latin typeface="+mn-ea"/>
                <a:ea typeface="+mn-ea"/>
              </a:rPr>
              <a:t>routing </a:t>
            </a:r>
            <a:r>
              <a:rPr lang="ko-KR" altLang="en-US" dirty="0" smtClean="0">
                <a:latin typeface="+mn-ea"/>
                <a:ea typeface="+mn-ea"/>
              </a:rPr>
              <a:t>정보를 넣어 반환 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Redirect server</a:t>
            </a:r>
            <a:r>
              <a:rPr lang="ko-KR" altLang="en-US" dirty="0" smtClean="0">
                <a:latin typeface="+mn-ea"/>
                <a:ea typeface="+mn-ea"/>
              </a:rPr>
              <a:t>는 절대</a:t>
            </a:r>
            <a:r>
              <a:rPr lang="en-US" altLang="ko-KR" dirty="0" smtClean="0">
                <a:latin typeface="+mn-ea"/>
                <a:ea typeface="+mn-ea"/>
              </a:rPr>
              <a:t> SIP request</a:t>
            </a:r>
            <a:r>
              <a:rPr lang="ko-KR" altLang="en-US" dirty="0" smtClean="0">
                <a:latin typeface="+mn-ea"/>
                <a:ea typeface="+mn-ea"/>
              </a:rPr>
              <a:t>를 발생 시키지 않는다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Request</a:t>
            </a:r>
            <a:r>
              <a:rPr lang="ko-KR" altLang="en-US" dirty="0" smtClean="0">
                <a:latin typeface="+mn-ea"/>
                <a:ea typeface="+mn-ea"/>
              </a:rPr>
              <a:t>에 대해 </a:t>
            </a:r>
            <a:r>
              <a:rPr lang="en-US" altLang="ko-KR" dirty="0" smtClean="0">
                <a:latin typeface="+mn-ea"/>
                <a:ea typeface="+mn-ea"/>
              </a:rPr>
              <a:t>redirect server</a:t>
            </a:r>
            <a:r>
              <a:rPr lang="ko-KR" altLang="en-US" dirty="0" smtClean="0">
                <a:latin typeface="+mn-ea"/>
                <a:ea typeface="+mn-ea"/>
              </a:rPr>
              <a:t>는 </a:t>
            </a:r>
            <a:r>
              <a:rPr lang="en-US" altLang="ko-KR" dirty="0" smtClean="0">
                <a:latin typeface="+mn-ea"/>
                <a:ea typeface="+mn-ea"/>
              </a:rPr>
              <a:t>3xx response</a:t>
            </a:r>
            <a:r>
              <a:rPr lang="ko-KR" altLang="en-US" dirty="0" smtClean="0">
                <a:latin typeface="+mn-ea"/>
                <a:ea typeface="+mn-ea"/>
              </a:rPr>
              <a:t>를 반환 할 때 </a:t>
            </a:r>
            <a:r>
              <a:rPr lang="en-US" altLang="ko-KR" dirty="0" smtClean="0">
                <a:latin typeface="+mn-ea"/>
                <a:ea typeface="+mn-ea"/>
              </a:rPr>
              <a:t>Contact </a:t>
            </a:r>
            <a:r>
              <a:rPr lang="ko-KR" altLang="en-US" dirty="0" smtClean="0">
                <a:latin typeface="+mn-ea"/>
                <a:ea typeface="+mn-ea"/>
              </a:rPr>
              <a:t>헤더 필드 내에 부가 적인 위치들의 목록을 넣는다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3xx response</a:t>
            </a:r>
            <a:r>
              <a:rPr lang="ko-KR" altLang="en-US" dirty="0" smtClean="0">
                <a:latin typeface="+mn-ea"/>
                <a:ea typeface="+mn-ea"/>
              </a:rPr>
              <a:t>를 전송 시 </a:t>
            </a:r>
            <a:r>
              <a:rPr lang="en-US" altLang="ko-KR" dirty="0" smtClean="0">
                <a:latin typeface="+mn-ea"/>
                <a:ea typeface="+mn-ea"/>
              </a:rPr>
              <a:t>expire parameter</a:t>
            </a:r>
            <a:r>
              <a:rPr lang="ko-KR" altLang="en-US" dirty="0" smtClean="0">
                <a:latin typeface="+mn-ea"/>
                <a:ea typeface="+mn-ea"/>
              </a:rPr>
              <a:t>는 </a:t>
            </a:r>
            <a:r>
              <a:rPr lang="en-US" altLang="ko-KR" dirty="0" smtClean="0">
                <a:latin typeface="+mn-ea"/>
                <a:ea typeface="+mn-ea"/>
              </a:rPr>
              <a:t>Contact </a:t>
            </a:r>
            <a:r>
              <a:rPr lang="ko-KR" altLang="en-US" dirty="0" smtClean="0">
                <a:latin typeface="+mn-ea"/>
                <a:ea typeface="+mn-ea"/>
              </a:rPr>
              <a:t>데이터의 유효주기를 의미</a:t>
            </a: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Expire</a:t>
            </a:r>
            <a:r>
              <a:rPr lang="ko-KR" altLang="en-US" dirty="0" smtClean="0">
                <a:latin typeface="+mn-ea"/>
                <a:ea typeface="+mn-ea"/>
              </a:rPr>
              <a:t>는 초 단위 이며 </a:t>
            </a:r>
            <a:r>
              <a:rPr lang="en-US" altLang="ko-KR" dirty="0" smtClean="0">
                <a:latin typeface="+mn-ea"/>
                <a:ea typeface="+mn-ea"/>
              </a:rPr>
              <a:t>Default </a:t>
            </a:r>
            <a:r>
              <a:rPr lang="ko-KR" altLang="en-US" dirty="0" smtClean="0">
                <a:latin typeface="+mn-ea"/>
                <a:ea typeface="+mn-ea"/>
              </a:rPr>
              <a:t>값은 </a:t>
            </a:r>
            <a:r>
              <a:rPr lang="en-US" altLang="ko-KR" dirty="0" smtClean="0">
                <a:latin typeface="+mn-ea"/>
                <a:ea typeface="+mn-ea"/>
              </a:rPr>
              <a:t>3600 </a:t>
            </a:r>
            <a:r>
              <a:rPr lang="ko-KR" altLang="en-US" dirty="0" smtClean="0">
                <a:latin typeface="+mn-ea"/>
                <a:ea typeface="+mn-ea"/>
              </a:rPr>
              <a:t>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CANCEL request</a:t>
            </a:r>
            <a:r>
              <a:rPr lang="ko-KR" altLang="en-US" dirty="0" smtClean="0">
                <a:latin typeface="+mn-ea"/>
                <a:ea typeface="+mn-ea"/>
              </a:rPr>
              <a:t>에 대한 응답으로 </a:t>
            </a:r>
            <a:r>
              <a:rPr lang="en-US" altLang="ko-KR" dirty="0" smtClean="0">
                <a:latin typeface="+mn-ea"/>
                <a:ea typeface="+mn-ea"/>
              </a:rPr>
              <a:t>2xx response</a:t>
            </a:r>
            <a:r>
              <a:rPr lang="ko-KR" altLang="en-US" dirty="0" smtClean="0">
                <a:latin typeface="+mn-ea"/>
                <a:ea typeface="+mn-ea"/>
              </a:rPr>
              <a:t>를 반환 해야 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ko-KR" altLang="en-US" dirty="0" smtClean="0">
                <a:latin typeface="+mn-ea"/>
                <a:ea typeface="+mn-ea"/>
              </a:rPr>
              <a:t>이해할 수 없는 </a:t>
            </a:r>
            <a:r>
              <a:rPr lang="en-US" altLang="ko-KR" dirty="0" smtClean="0">
                <a:latin typeface="+mn-ea"/>
                <a:ea typeface="+mn-ea"/>
              </a:rPr>
              <a:t>Header field</a:t>
            </a:r>
            <a:r>
              <a:rPr lang="ko-KR" altLang="en-US" dirty="0" smtClean="0">
                <a:latin typeface="+mn-ea"/>
                <a:ea typeface="+mn-ea"/>
              </a:rPr>
              <a:t>나 </a:t>
            </a:r>
            <a:r>
              <a:rPr lang="en-US" altLang="ko-KR" dirty="0" smtClean="0">
                <a:latin typeface="+mn-ea"/>
                <a:ea typeface="+mn-ea"/>
              </a:rPr>
              <a:t>option tag, method</a:t>
            </a:r>
            <a:r>
              <a:rPr lang="ko-KR" altLang="en-US" dirty="0" smtClean="0">
                <a:latin typeface="+mn-ea"/>
                <a:ea typeface="+mn-ea"/>
              </a:rPr>
              <a:t>는 무시한다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Redirect Call Flow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Line 1028"/>
          <p:cNvSpPr>
            <a:spLocks noChangeShapeType="1"/>
          </p:cNvSpPr>
          <p:nvPr/>
        </p:nvSpPr>
        <p:spPr bwMode="auto">
          <a:xfrm flipH="1">
            <a:off x="1043608" y="2007840"/>
            <a:ext cx="16842" cy="444549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26" name="Line 1029"/>
          <p:cNvSpPr>
            <a:spLocks noChangeShapeType="1"/>
          </p:cNvSpPr>
          <p:nvPr/>
        </p:nvSpPr>
        <p:spPr bwMode="auto">
          <a:xfrm>
            <a:off x="7740352" y="1988840"/>
            <a:ext cx="0" cy="43204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47" name="Line 1050"/>
          <p:cNvSpPr>
            <a:spLocks noChangeShapeType="1"/>
          </p:cNvSpPr>
          <p:nvPr/>
        </p:nvSpPr>
        <p:spPr bwMode="auto">
          <a:xfrm>
            <a:off x="3200400" y="2007840"/>
            <a:ext cx="3448" cy="1421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48" name="Line 1051"/>
          <p:cNvSpPr>
            <a:spLocks noChangeShapeType="1"/>
          </p:cNvSpPr>
          <p:nvPr/>
        </p:nvSpPr>
        <p:spPr bwMode="auto">
          <a:xfrm>
            <a:off x="5354638" y="1931640"/>
            <a:ext cx="9450" cy="14973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398240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TextBox 79"/>
          <p:cNvSpPr txBox="1"/>
          <p:nvPr/>
        </p:nvSpPr>
        <p:spPr>
          <a:xfrm>
            <a:off x="755576" y="111020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Alice</a:t>
            </a:r>
            <a:endParaRPr lang="ko-KR" altLang="en-US" sz="1400" b="1" dirty="0" smtClean="0"/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4959" y="1398240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TextBox 81"/>
          <p:cNvSpPr txBox="1"/>
          <p:nvPr/>
        </p:nvSpPr>
        <p:spPr>
          <a:xfrm>
            <a:off x="6948264" y="1110208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Bob(soft phone)</a:t>
            </a:r>
            <a:endParaRPr lang="ko-KR" altLang="en-US" sz="1400" b="1" dirty="0" smtClean="0"/>
          </a:p>
        </p:txBody>
      </p:sp>
      <p:pic>
        <p:nvPicPr>
          <p:cNvPr id="83" name="Picture 3" descr="serv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254224"/>
            <a:ext cx="43656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TextBox 83"/>
          <p:cNvSpPr txBox="1"/>
          <p:nvPr/>
        </p:nvSpPr>
        <p:spPr>
          <a:xfrm>
            <a:off x="2483768" y="966192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Redirect Server</a:t>
            </a:r>
            <a:endParaRPr lang="ko-KR" altLang="en-US" sz="1400" b="1" dirty="0" smtClean="0"/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379240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4788024" y="1091208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Bob(phone)</a:t>
            </a:r>
            <a:endParaRPr lang="ko-KR" altLang="en-US" sz="1400" b="1" dirty="0" smtClean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043608" y="2348880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10800000">
            <a:off x="1043608" y="2852936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043608" y="3140968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043608" y="3573016"/>
            <a:ext cx="66967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rot="10800000">
            <a:off x="1043608" y="4005064"/>
            <a:ext cx="66967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10800000">
            <a:off x="1043608" y="4509120"/>
            <a:ext cx="66967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043608" y="5013176"/>
            <a:ext cx="66967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1049"/>
          <p:cNvSpPr>
            <a:spLocks noChangeArrowheads="1"/>
          </p:cNvSpPr>
          <p:nvPr/>
        </p:nvSpPr>
        <p:spPr bwMode="auto">
          <a:xfrm>
            <a:off x="1066800" y="5445224"/>
            <a:ext cx="6673552" cy="288032"/>
          </a:xfrm>
          <a:prstGeom prst="leftRightArrow">
            <a:avLst>
              <a:gd name="adj1" fmla="val 62889"/>
              <a:gd name="adj2" fmla="val 76264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600" b="1" dirty="0" smtClean="0">
                <a:solidFill>
                  <a:srgbClr val="FF5050"/>
                </a:solidFill>
                <a:latin typeface="Arial" pitchFamily="34" charset="0"/>
                <a:ea typeface="휴먼모음T" pitchFamily="18" charset="-127"/>
              </a:rPr>
              <a:t>Media Session</a:t>
            </a:r>
            <a:endParaRPr lang="en-US" altLang="ko-KR" sz="1600" b="1" dirty="0">
              <a:solidFill>
                <a:srgbClr val="FF5050"/>
              </a:solidFill>
              <a:latin typeface="Arial" pitchFamily="34" charset="0"/>
              <a:ea typeface="휴먼모음T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43608" y="2087270"/>
            <a:ext cx="2472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INVITE(</a:t>
            </a:r>
            <a:r>
              <a:rPr lang="en-US" altLang="ko-KR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To:bob@phone.biloxi.com</a:t>
            </a:r>
            <a:endParaRPr lang="ko-KR" alt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9169" y="2420888"/>
            <a:ext cx="25715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302 “Moved Temporarily”</a:t>
            </a:r>
          </a:p>
          <a:p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Contact:bob@swphone.biloxi.com</a:t>
            </a:r>
            <a:endParaRPr lang="ko-KR" alt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07234" y="2924944"/>
            <a:ext cx="5325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ACK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72291" y="3284984"/>
            <a:ext cx="31838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INVITE(</a:t>
            </a:r>
            <a:r>
              <a:rPr lang="en-US" altLang="ko-KR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To:bob@swphone.biloxi.com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23182" y="3717032"/>
            <a:ext cx="1136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180 Ringing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23928" y="4221088"/>
            <a:ext cx="7729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200 OK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95936" y="4720788"/>
            <a:ext cx="5325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ACK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Canceling a Request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376238" y="1087342"/>
            <a:ext cx="8299450" cy="277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CANCEL Method</a:t>
            </a:r>
            <a:r>
              <a:rPr lang="ko-KR" altLang="en-US" dirty="0" smtClean="0">
                <a:latin typeface="+mn-ea"/>
                <a:ea typeface="+mn-ea"/>
              </a:rPr>
              <a:t>를 사용하여 </a:t>
            </a:r>
            <a:r>
              <a:rPr lang="en-US" altLang="ko-KR" dirty="0" smtClean="0">
                <a:latin typeface="+mn-ea"/>
                <a:ea typeface="+mn-ea"/>
              </a:rPr>
              <a:t>Request</a:t>
            </a:r>
            <a:r>
              <a:rPr lang="ko-KR" altLang="en-US" dirty="0" smtClean="0">
                <a:latin typeface="+mn-ea"/>
                <a:ea typeface="+mn-ea"/>
              </a:rPr>
              <a:t>를 취소 할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UAC</a:t>
            </a:r>
            <a:r>
              <a:rPr lang="ko-KR" altLang="en-US" dirty="0" smtClean="0">
                <a:latin typeface="+mn-ea"/>
                <a:ea typeface="+mn-ea"/>
              </a:rPr>
              <a:t>에서 이전에 보내진 </a:t>
            </a:r>
            <a:r>
              <a:rPr lang="en-US" altLang="ko-KR" dirty="0" smtClean="0">
                <a:latin typeface="+mn-ea"/>
                <a:ea typeface="+mn-ea"/>
              </a:rPr>
              <a:t>Request</a:t>
            </a:r>
            <a:r>
              <a:rPr lang="ko-KR" altLang="en-US" dirty="0" smtClean="0">
                <a:latin typeface="+mn-ea"/>
                <a:ea typeface="+mn-ea"/>
              </a:rPr>
              <a:t>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취소 하기 위해 사용</a:t>
            </a: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ko-KR" altLang="en-US" dirty="0" smtClean="0">
                <a:latin typeface="+mn-ea"/>
                <a:ea typeface="+mn-ea"/>
              </a:rPr>
              <a:t>이미 </a:t>
            </a:r>
            <a:r>
              <a:rPr lang="en-US" altLang="ko-KR" dirty="0" smtClean="0">
                <a:latin typeface="+mn-ea"/>
                <a:ea typeface="+mn-ea"/>
              </a:rPr>
              <a:t>final response</a:t>
            </a:r>
            <a:r>
              <a:rPr lang="ko-KR" altLang="en-US" dirty="0" smtClean="0">
                <a:latin typeface="+mn-ea"/>
                <a:ea typeface="+mn-ea"/>
              </a:rPr>
              <a:t>가 주어진 </a:t>
            </a:r>
            <a:r>
              <a:rPr lang="en-US" altLang="ko-KR" dirty="0" smtClean="0">
                <a:latin typeface="+mn-ea"/>
                <a:ea typeface="+mn-ea"/>
              </a:rPr>
              <a:t>UAS</a:t>
            </a:r>
            <a:r>
              <a:rPr lang="ko-KR" altLang="en-US" dirty="0" smtClean="0">
                <a:latin typeface="+mn-ea"/>
                <a:ea typeface="+mn-ea"/>
              </a:rPr>
              <a:t>에 대해선 </a:t>
            </a:r>
            <a:r>
              <a:rPr lang="en-US" altLang="ko-KR" dirty="0" smtClean="0">
                <a:latin typeface="+mn-ea"/>
                <a:ea typeface="+mn-ea"/>
              </a:rPr>
              <a:t>request</a:t>
            </a:r>
            <a:r>
              <a:rPr lang="ko-KR" altLang="en-US" dirty="0" smtClean="0">
                <a:latin typeface="+mn-ea"/>
                <a:ea typeface="+mn-ea"/>
              </a:rPr>
              <a:t>에 아무런 영향도 주지 않는다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ko-KR" altLang="en-US" dirty="0" smtClean="0">
                <a:latin typeface="+mn-ea"/>
                <a:ea typeface="+mn-ea"/>
              </a:rPr>
              <a:t>일반적으로 응답 시간이 오래 걸리는 </a:t>
            </a:r>
            <a:r>
              <a:rPr lang="en-US" altLang="ko-KR" dirty="0" smtClean="0">
                <a:latin typeface="+mn-ea"/>
                <a:ea typeface="+mn-ea"/>
              </a:rPr>
              <a:t>INVITE</a:t>
            </a:r>
            <a:r>
              <a:rPr lang="ko-KR" altLang="en-US" dirty="0" smtClean="0">
                <a:latin typeface="+mn-ea"/>
                <a:ea typeface="+mn-ea"/>
              </a:rPr>
              <a:t>에 유용하게 사용</a:t>
            </a: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UAS</a:t>
            </a:r>
            <a:r>
              <a:rPr lang="ko-KR" altLang="en-US" dirty="0" smtClean="0">
                <a:latin typeface="+mn-ea"/>
                <a:ea typeface="+mn-ea"/>
              </a:rPr>
              <a:t>가</a:t>
            </a:r>
            <a:r>
              <a:rPr lang="en-US" altLang="ko-KR" dirty="0" smtClean="0">
                <a:latin typeface="+mn-ea"/>
                <a:ea typeface="+mn-ea"/>
              </a:rPr>
              <a:t> CANCEL</a:t>
            </a:r>
            <a:r>
              <a:rPr lang="ko-KR" altLang="en-US" dirty="0" smtClean="0">
                <a:latin typeface="+mn-ea"/>
                <a:ea typeface="+mn-ea"/>
              </a:rPr>
              <a:t>에 매칭 되는 </a:t>
            </a:r>
            <a:r>
              <a:rPr lang="en-US" altLang="ko-KR" dirty="0" smtClean="0">
                <a:latin typeface="+mn-ea"/>
                <a:ea typeface="+mn-ea"/>
              </a:rPr>
              <a:t>transaction</a:t>
            </a:r>
            <a:r>
              <a:rPr lang="ko-KR" altLang="en-US" dirty="0" smtClean="0">
                <a:latin typeface="+mn-ea"/>
                <a:ea typeface="+mn-ea"/>
              </a:rPr>
              <a:t>을 찾을수 없다면 </a:t>
            </a:r>
            <a:r>
              <a:rPr lang="en-US" altLang="ko-KR" dirty="0" smtClean="0">
                <a:latin typeface="+mn-ea"/>
                <a:ea typeface="+mn-ea"/>
              </a:rPr>
              <a:t>481(Call Leg/Transaction Does not Exist) response </a:t>
            </a:r>
            <a:r>
              <a:rPr lang="ko-KR" altLang="en-US" dirty="0" smtClean="0">
                <a:latin typeface="+mn-ea"/>
                <a:ea typeface="+mn-ea"/>
              </a:rPr>
              <a:t>처리</a:t>
            </a: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CANCEL </a:t>
            </a:r>
            <a:r>
              <a:rPr lang="ko-KR" altLang="en-US" dirty="0" smtClean="0">
                <a:latin typeface="+mn-ea"/>
                <a:ea typeface="+mn-ea"/>
              </a:rPr>
              <a:t>에 매칭 되는 </a:t>
            </a:r>
            <a:r>
              <a:rPr lang="en-US" altLang="ko-KR" dirty="0" smtClean="0">
                <a:latin typeface="+mn-ea"/>
                <a:ea typeface="+mn-ea"/>
              </a:rPr>
              <a:t>transaction</a:t>
            </a:r>
            <a:r>
              <a:rPr lang="ko-KR" altLang="en-US" dirty="0" smtClean="0">
                <a:latin typeface="+mn-ea"/>
                <a:ea typeface="+mn-ea"/>
              </a:rPr>
              <a:t>이 있다면 </a:t>
            </a:r>
            <a:r>
              <a:rPr lang="en-US" altLang="ko-KR" dirty="0" smtClean="0">
                <a:latin typeface="+mn-ea"/>
                <a:ea typeface="+mn-ea"/>
              </a:rPr>
              <a:t>487(Request Terminated) response </a:t>
            </a:r>
            <a:r>
              <a:rPr lang="ko-KR" altLang="en-US" dirty="0" smtClean="0">
                <a:latin typeface="+mn-ea"/>
                <a:ea typeface="+mn-ea"/>
              </a:rPr>
              <a:t>처리</a:t>
            </a:r>
            <a:endParaRPr lang="en-US" altLang="ko-KR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Registerations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376238" y="1087342"/>
            <a:ext cx="8299450" cy="527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AOR</a:t>
            </a:r>
            <a:r>
              <a:rPr lang="ko-KR" altLang="en-US" dirty="0" smtClean="0">
                <a:latin typeface="+mn-ea"/>
                <a:ea typeface="+mn-ea"/>
              </a:rPr>
              <a:t>과 하나 이상의 </a:t>
            </a:r>
            <a:r>
              <a:rPr lang="en-US" altLang="ko-KR" dirty="0" smtClean="0">
                <a:latin typeface="+mn-ea"/>
                <a:ea typeface="+mn-ea"/>
              </a:rPr>
              <a:t>contact address</a:t>
            </a:r>
            <a:r>
              <a:rPr lang="ko-KR" altLang="en-US" dirty="0" smtClean="0">
                <a:latin typeface="+mn-ea"/>
                <a:ea typeface="+mn-ea"/>
              </a:rPr>
              <a:t>를 결부 시키는 것을 의미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바인딩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AOR(Address of Record), </a:t>
            </a:r>
            <a:r>
              <a:rPr lang="ko-KR" altLang="en-US" sz="1600" dirty="0" smtClean="0">
                <a:latin typeface="+mn-ea"/>
              </a:rPr>
              <a:t>외부 도메인에서 현재 통신 하려는 사용자</a:t>
            </a:r>
            <a:endParaRPr lang="en-US" altLang="ko-KR" sz="1600" dirty="0" smtClean="0">
              <a:latin typeface="+mn-ea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600" dirty="0" smtClean="0">
                <a:latin typeface="+mn-ea"/>
              </a:rPr>
              <a:t>   	(Ex. Bob@biloxi.com)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Contact Address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ko-KR" altLang="en-US" sz="1600" dirty="0" smtClean="0">
                <a:latin typeface="+mn-ea"/>
              </a:rPr>
              <a:t>등록된 단말의 특정 주소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ko-KR" altLang="en-US" sz="1600" dirty="0" smtClean="0">
                <a:latin typeface="+mn-ea"/>
              </a:rPr>
              <a:t>즉 사용자가 나중에 통신하려는 등록된 단말의 특정 주소를 의미</a:t>
            </a:r>
            <a:endParaRPr lang="en-US" altLang="ko-KR" sz="1600" dirty="0" smtClean="0">
              <a:latin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REGISTRAR Method</a:t>
            </a:r>
            <a:r>
              <a:rPr lang="ko-KR" altLang="en-US" dirty="0" smtClean="0">
                <a:latin typeface="+mn-ea"/>
                <a:ea typeface="+mn-ea"/>
              </a:rPr>
              <a:t>를 사용하여 등록</a:t>
            </a: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Registrar</a:t>
            </a:r>
            <a:r>
              <a:rPr lang="ko-KR" altLang="en-US" dirty="0" smtClean="0">
                <a:latin typeface="+mn-ea"/>
                <a:ea typeface="+mn-ea"/>
              </a:rPr>
              <a:t>는 </a:t>
            </a:r>
            <a:r>
              <a:rPr lang="en-US" altLang="ko-KR" dirty="0" smtClean="0">
                <a:latin typeface="+mn-ea"/>
                <a:ea typeface="+mn-ea"/>
              </a:rPr>
              <a:t>6xx </a:t>
            </a:r>
            <a:r>
              <a:rPr lang="ko-KR" altLang="en-US" dirty="0" smtClean="0">
                <a:latin typeface="+mn-ea"/>
                <a:ea typeface="+mn-ea"/>
              </a:rPr>
              <a:t>응답을 생성 하면 안 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바인딩을 추가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제거</a:t>
            </a:r>
            <a:r>
              <a:rPr lang="en-US" altLang="ko-KR" dirty="0" smtClean="0">
                <a:latin typeface="+mn-ea"/>
                <a:ea typeface="+mn-ea"/>
              </a:rPr>
              <a:t>, Query</a:t>
            </a:r>
            <a:r>
              <a:rPr lang="ko-KR" altLang="en-US" dirty="0" smtClean="0">
                <a:latin typeface="+mn-ea"/>
                <a:ea typeface="+mn-ea"/>
              </a:rPr>
              <a:t> 기능 제공</a:t>
            </a: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필수 </a:t>
            </a:r>
            <a:r>
              <a:rPr lang="en-US" altLang="ko-KR" dirty="0" smtClean="0">
                <a:latin typeface="+mn-ea"/>
                <a:ea typeface="+mn-ea"/>
              </a:rPr>
              <a:t>header field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  <a:ea typeface="+mn-ea"/>
              </a:rPr>
              <a:t>Request-URI : </a:t>
            </a:r>
            <a:r>
              <a:rPr lang="ko-KR" altLang="en-US" sz="1600" dirty="0" smtClean="0">
                <a:latin typeface="+mn-ea"/>
                <a:ea typeface="+mn-ea"/>
              </a:rPr>
              <a:t>등록이 의미 하게 되는 위치 서비스의 도메인 이름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  <a:ea typeface="+mn-ea"/>
              </a:rPr>
              <a:t>To : </a:t>
            </a:r>
            <a:r>
              <a:rPr lang="ko-KR" altLang="en-US" sz="1600" dirty="0" smtClean="0">
                <a:latin typeface="+mn-ea"/>
                <a:ea typeface="+mn-ea"/>
              </a:rPr>
              <a:t>등록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ko-KR" altLang="en-US" sz="1600" dirty="0" smtClean="0">
                <a:latin typeface="+mn-ea"/>
                <a:ea typeface="+mn-ea"/>
              </a:rPr>
              <a:t>조회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ko-KR" altLang="en-US" sz="1600" dirty="0" smtClean="0">
                <a:latin typeface="+mn-ea"/>
                <a:ea typeface="+mn-ea"/>
              </a:rPr>
              <a:t>변경을 원하는 주소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  <a:ea typeface="+mn-ea"/>
              </a:rPr>
              <a:t>From : Registrar request</a:t>
            </a:r>
            <a:r>
              <a:rPr lang="ko-KR" altLang="en-US" sz="1600" dirty="0" smtClean="0">
                <a:latin typeface="+mn-ea"/>
                <a:ea typeface="+mn-ea"/>
              </a:rPr>
              <a:t>를 보내는 </a:t>
            </a:r>
            <a:r>
              <a:rPr lang="en-US" altLang="ko-KR" sz="1600" dirty="0" smtClean="0">
                <a:latin typeface="+mn-ea"/>
                <a:ea typeface="+mn-ea"/>
              </a:rPr>
              <a:t>UA</a:t>
            </a:r>
            <a:r>
              <a:rPr lang="ko-KR" altLang="en-US" sz="1600" dirty="0" smtClean="0">
                <a:latin typeface="+mn-ea"/>
                <a:ea typeface="+mn-ea"/>
              </a:rPr>
              <a:t>의</a:t>
            </a:r>
            <a:r>
              <a:rPr lang="en-US" altLang="ko-KR" sz="1600" dirty="0" smtClean="0">
                <a:latin typeface="+mn-ea"/>
                <a:ea typeface="+mn-ea"/>
              </a:rPr>
              <a:t> AOR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  <a:ea typeface="+mn-ea"/>
              </a:rPr>
              <a:t>Call-ID : UAC </a:t>
            </a:r>
            <a:r>
              <a:rPr lang="en-US" altLang="ko-KR" sz="1600" dirty="0" smtClean="0">
                <a:latin typeface="+mn-ea"/>
                <a:ea typeface="+mn-ea"/>
                <a:sym typeface="Wingdings" pitchFamily="2" charset="2"/>
              </a:rPr>
              <a:t>&lt;-&gt; Registrar</a:t>
            </a:r>
            <a:r>
              <a:rPr lang="ko-KR" altLang="en-US" sz="1600" dirty="0" smtClean="0">
                <a:latin typeface="+mn-ea"/>
                <a:ea typeface="+mn-ea"/>
                <a:sym typeface="Wingdings" pitchFamily="2" charset="2"/>
              </a:rPr>
              <a:t>의 </a:t>
            </a:r>
            <a:r>
              <a:rPr lang="en-US" altLang="ko-KR" sz="1600" dirty="0" smtClean="0">
                <a:latin typeface="+mn-ea"/>
                <a:ea typeface="+mn-ea"/>
                <a:sym typeface="Wingdings" pitchFamily="2" charset="2"/>
              </a:rPr>
              <a:t>Call-ID</a:t>
            </a:r>
            <a:r>
              <a:rPr lang="ko-KR" altLang="en-US" sz="1600" dirty="0" smtClean="0">
                <a:latin typeface="+mn-ea"/>
                <a:ea typeface="+mn-ea"/>
                <a:sym typeface="Wingdings" pitchFamily="2" charset="2"/>
              </a:rPr>
              <a:t>는 동일한 값을 사용</a:t>
            </a:r>
            <a:r>
              <a:rPr lang="en-US" altLang="ko-KR" sz="1600" dirty="0" smtClean="0">
                <a:latin typeface="+mn-ea"/>
                <a:ea typeface="+mn-ea"/>
                <a:sym typeface="Wingdings" pitchFamily="2" charset="2"/>
              </a:rPr>
              <a:t>.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err="1" smtClean="0">
                <a:latin typeface="+mn-ea"/>
                <a:ea typeface="+mn-ea"/>
              </a:rPr>
              <a:t>Cseq</a:t>
            </a:r>
            <a:r>
              <a:rPr lang="en-US" altLang="ko-KR" sz="1600" dirty="0" smtClean="0">
                <a:latin typeface="+mn-ea"/>
                <a:ea typeface="+mn-ea"/>
              </a:rPr>
              <a:t> : Transaction ID sequence number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  <a:ea typeface="+mn-ea"/>
              </a:rPr>
              <a:t>Contact : Binding 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 flow for Register 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24" y="3002176"/>
            <a:ext cx="488101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REGISTER </a:t>
            </a:r>
            <a:r>
              <a:rPr lang="en-US" altLang="ko-KR" sz="1200" dirty="0" err="1" smtClean="0">
                <a:latin typeface="+mn-ea"/>
                <a:ea typeface="+mn-ea"/>
              </a:rPr>
              <a:t>sip:registrar.biloxi.com</a:t>
            </a:r>
            <a:r>
              <a:rPr lang="en-US" altLang="ko-KR" sz="1200" dirty="0" smtClean="0">
                <a:latin typeface="+mn-ea"/>
                <a:ea typeface="+mn-ea"/>
              </a:rPr>
              <a:t> SIP/2.0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Via: SIP/2.0/UDP bobspc.biloxi.com:5060;branch=z9hG4bKnashds7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Max-Forwards: 70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To: Bob &lt;</a:t>
            </a:r>
            <a:r>
              <a:rPr lang="en-US" altLang="ko-KR" sz="1200" dirty="0" err="1" smtClean="0">
                <a:latin typeface="+mn-ea"/>
                <a:ea typeface="+mn-ea"/>
              </a:rPr>
              <a:t>sip:bob@biloxi.com</a:t>
            </a:r>
            <a:r>
              <a:rPr lang="en-US" altLang="ko-KR" sz="1200" dirty="0" smtClean="0">
                <a:latin typeface="+mn-ea"/>
                <a:ea typeface="+mn-ea"/>
              </a:rPr>
              <a:t>&gt;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From: Bob &lt;</a:t>
            </a:r>
            <a:r>
              <a:rPr lang="en-US" altLang="ko-KR" sz="1200" dirty="0" err="1" smtClean="0">
                <a:latin typeface="+mn-ea"/>
                <a:ea typeface="+mn-ea"/>
              </a:rPr>
              <a:t>sip:bob@biloxi.com</a:t>
            </a:r>
            <a:r>
              <a:rPr lang="en-US" altLang="ko-KR" sz="1200" dirty="0" smtClean="0">
                <a:latin typeface="+mn-ea"/>
                <a:ea typeface="+mn-ea"/>
              </a:rPr>
              <a:t>&gt;;tag=456248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Call-ID: 843817637684230@998sdasdh09 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CSeq</a:t>
            </a:r>
            <a:r>
              <a:rPr lang="en-US" altLang="ko-KR" sz="1200" dirty="0" smtClean="0">
                <a:latin typeface="+mn-ea"/>
                <a:ea typeface="+mn-ea"/>
              </a:rPr>
              <a:t>: 1826 REGISTER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Contact: &lt;sip:bob@192.0.2.4&gt;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Expires: 7200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Content-Length: 0</a:t>
            </a:r>
            <a:endParaRPr lang="ko-KR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Line 87"/>
          <p:cNvSpPr>
            <a:spLocks noChangeShapeType="1"/>
          </p:cNvSpPr>
          <p:nvPr/>
        </p:nvSpPr>
        <p:spPr bwMode="auto">
          <a:xfrm flipH="1">
            <a:off x="5868144" y="1724819"/>
            <a:ext cx="1960" cy="12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23" name="Line 103"/>
          <p:cNvSpPr>
            <a:spLocks noChangeShapeType="1"/>
          </p:cNvSpPr>
          <p:nvPr/>
        </p:nvSpPr>
        <p:spPr bwMode="auto">
          <a:xfrm>
            <a:off x="2441104" y="2138512"/>
            <a:ext cx="3429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24" name="Text Box 104"/>
          <p:cNvSpPr txBox="1">
            <a:spLocks noChangeArrowheads="1"/>
          </p:cNvSpPr>
          <p:nvPr/>
        </p:nvSpPr>
        <p:spPr bwMode="auto">
          <a:xfrm>
            <a:off x="3276129" y="1844824"/>
            <a:ext cx="1364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b="1" dirty="0" smtClean="0">
                <a:latin typeface="Arial" pitchFamily="34" charset="0"/>
                <a:ea typeface="휴먼모음T" pitchFamily="18" charset="-127"/>
              </a:rPr>
              <a:t>REGISTER</a:t>
            </a:r>
            <a:endParaRPr lang="en-US" altLang="ko-KR" b="1" dirty="0">
              <a:solidFill>
                <a:srgbClr val="6666FF"/>
              </a:solidFill>
              <a:latin typeface="Arial" pitchFamily="34" charset="0"/>
              <a:ea typeface="휴먼모음T" pitchFamily="18" charset="-127"/>
            </a:endParaRPr>
          </a:p>
        </p:txBody>
      </p:sp>
      <p:sp>
        <p:nvSpPr>
          <p:cNvPr id="25" name="Line 105"/>
          <p:cNvSpPr>
            <a:spLocks noChangeShapeType="1"/>
          </p:cNvSpPr>
          <p:nvPr/>
        </p:nvSpPr>
        <p:spPr bwMode="auto">
          <a:xfrm flipH="1">
            <a:off x="2441104" y="2519512"/>
            <a:ext cx="3429000" cy="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26" name="Text Box 106"/>
          <p:cNvSpPr txBox="1">
            <a:spLocks noChangeArrowheads="1"/>
          </p:cNvSpPr>
          <p:nvPr/>
        </p:nvSpPr>
        <p:spPr bwMode="auto">
          <a:xfrm>
            <a:off x="3469804" y="2214712"/>
            <a:ext cx="979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b="1" dirty="0">
                <a:latin typeface="Arial" pitchFamily="34" charset="0"/>
                <a:ea typeface="휴먼모음T" pitchFamily="18" charset="-127"/>
              </a:rPr>
              <a:t>200 </a:t>
            </a:r>
            <a:r>
              <a:rPr lang="en-US" altLang="ko-KR" b="1" dirty="0" smtClean="0">
                <a:latin typeface="Arial" pitchFamily="34" charset="0"/>
                <a:ea typeface="휴먼모음T" pitchFamily="18" charset="-127"/>
              </a:rPr>
              <a:t>OK</a:t>
            </a:r>
            <a:endParaRPr lang="en-US" altLang="ko-KR" b="1" dirty="0">
              <a:solidFill>
                <a:srgbClr val="6666FF"/>
              </a:solidFill>
              <a:latin typeface="Arial" pitchFamily="34" charset="0"/>
              <a:ea typeface="휴먼모음T" pitchFamily="18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8375" y="1124744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2110383" y="836712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Bob</a:t>
            </a:r>
            <a:endParaRPr lang="ko-KR" altLang="en-US" sz="1400" b="1" dirty="0" smtClean="0"/>
          </a:p>
        </p:txBody>
      </p:sp>
      <p:pic>
        <p:nvPicPr>
          <p:cNvPr id="29" name="Picture 3" descr="serv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7654" y="980728"/>
            <a:ext cx="43656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5368653" y="692696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Register</a:t>
            </a:r>
            <a:endParaRPr lang="ko-KR" altLang="en-US" sz="1400" b="1" dirty="0" smtClean="0"/>
          </a:p>
        </p:txBody>
      </p:sp>
      <p:cxnSp>
        <p:nvCxnSpPr>
          <p:cNvPr id="39" name="직선 연결선 38"/>
          <p:cNvCxnSpPr>
            <a:stCxn id="27" idx="2"/>
          </p:cNvCxnSpPr>
          <p:nvPr/>
        </p:nvCxnSpPr>
        <p:spPr>
          <a:xfrm rot="16200000" flipH="1">
            <a:off x="1813124" y="2326308"/>
            <a:ext cx="1190600" cy="6672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37974" y="4154304"/>
            <a:ext cx="4826514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SIP/2.0 200 OK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Via: SIP/2.0/UDP bobspc.biloxi.com:5060;branch=z9hG4bKnashds7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;received=192.0.2.4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To: Bob &lt;</a:t>
            </a:r>
            <a:r>
              <a:rPr lang="en-US" altLang="ko-KR" sz="1200" dirty="0" err="1" smtClean="0">
                <a:latin typeface="+mn-ea"/>
                <a:ea typeface="+mn-ea"/>
              </a:rPr>
              <a:t>sip:bob@biloxi.com</a:t>
            </a:r>
            <a:r>
              <a:rPr lang="en-US" altLang="ko-KR" sz="1200" dirty="0" smtClean="0">
                <a:latin typeface="+mn-ea"/>
                <a:ea typeface="+mn-ea"/>
              </a:rPr>
              <a:t>&gt;;tag=2493k59kd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From: Bob &lt;</a:t>
            </a:r>
            <a:r>
              <a:rPr lang="en-US" altLang="ko-KR" sz="1200" dirty="0" err="1" smtClean="0">
                <a:latin typeface="+mn-ea"/>
                <a:ea typeface="+mn-ea"/>
              </a:rPr>
              <a:t>sip:bob@biloxi.com</a:t>
            </a:r>
            <a:r>
              <a:rPr lang="en-US" altLang="ko-KR" sz="1200" dirty="0" smtClean="0">
                <a:latin typeface="+mn-ea"/>
                <a:ea typeface="+mn-ea"/>
              </a:rPr>
              <a:t>&gt;;tag=456248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Call-ID: 843817637684230@998sdasdh09 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CSeq</a:t>
            </a:r>
            <a:r>
              <a:rPr lang="en-US" altLang="ko-KR" sz="1200" dirty="0" smtClean="0">
                <a:latin typeface="+mn-ea"/>
                <a:ea typeface="+mn-ea"/>
              </a:rPr>
              <a:t>: 1826 REGISTER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Contact: &lt;sip:bob@192.0.2.4&gt;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Expires: 3600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Content-Length: 0</a:t>
            </a:r>
            <a:endParaRPr lang="ko-KR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496" y="2708920"/>
            <a:ext cx="83388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Request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37974" y="3861048"/>
            <a:ext cx="976549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Response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 example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1880" y="836712"/>
            <a:ext cx="589642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SIP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란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76238" y="1219452"/>
            <a:ext cx="8299450" cy="503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SIP : Session Initiation Protocol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ko-KR" altLang="en-US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차세대 </a:t>
            </a:r>
            <a:r>
              <a:rPr lang="en-US" altLang="ko-KR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VoIP </a:t>
            </a:r>
            <a:r>
              <a:rPr lang="ko-KR" altLang="en-US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프로토콜</a:t>
            </a:r>
            <a:endParaRPr lang="en-US" altLang="ko-KR" sz="2000" dirty="0" smtClean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Core SPEC : IETF RFC2543 -&gt; RFC3261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ko-KR" altLang="en-US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하나 또는 그 이상의 참가자와의 통신과 세션의 생성</a:t>
            </a:r>
            <a:r>
              <a:rPr lang="en-US" altLang="ko-KR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, </a:t>
            </a:r>
            <a:r>
              <a:rPr lang="ko-KR" altLang="en-US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변경</a:t>
            </a:r>
            <a:r>
              <a:rPr lang="en-US" altLang="ko-KR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, </a:t>
            </a:r>
            <a:r>
              <a:rPr lang="ko-KR" altLang="en-US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종료에 </a:t>
            </a:r>
            <a:r>
              <a:rPr lang="en-US" altLang="ko-KR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    </a:t>
            </a:r>
            <a:r>
              <a:rPr lang="ko-KR" altLang="en-US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대한 </a:t>
            </a:r>
            <a:r>
              <a:rPr lang="en-US" altLang="ko-KR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Application layer </a:t>
            </a:r>
            <a:r>
              <a:rPr lang="ko-KR" altLang="en-US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프로토콜</a:t>
            </a:r>
            <a:endParaRPr lang="en-US" altLang="ko-KR" sz="2000" dirty="0" smtClean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ko-KR" altLang="en-US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완벽한 멀티미디어 </a:t>
            </a:r>
            <a:r>
              <a:rPr lang="ko-KR" altLang="en-US" sz="2000" dirty="0" err="1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아키텍쳐</a:t>
            </a:r>
            <a:r>
              <a:rPr lang="ko-KR" altLang="en-US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 구성 위해 </a:t>
            </a:r>
            <a:r>
              <a:rPr lang="en-US" altLang="ko-KR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IETF </a:t>
            </a:r>
            <a:r>
              <a:rPr lang="ko-KR" altLang="en-US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프로토콜과 함께 사용하는 </a:t>
            </a:r>
            <a:r>
              <a:rPr lang="ko-KR" altLang="en-US" sz="2000" dirty="0" err="1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컨포넌트</a:t>
            </a:r>
            <a:endParaRPr lang="en-US" altLang="ko-KR" sz="2000" dirty="0" smtClean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 </a:t>
            </a:r>
            <a:r>
              <a:rPr lang="ko-KR" altLang="en-US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서비스 제공하지 않고 서비스 구현에 사용될 </a:t>
            </a:r>
            <a:r>
              <a:rPr lang="en-US" altLang="ko-KR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Primitives</a:t>
            </a:r>
            <a:r>
              <a:rPr lang="ko-KR" altLang="en-US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를 제공</a:t>
            </a:r>
            <a:endParaRPr lang="en-US" altLang="ko-KR" sz="2000" dirty="0" smtClean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ko-KR" altLang="en-US" sz="2000" dirty="0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멀티미디어 </a:t>
            </a:r>
            <a:r>
              <a:rPr lang="ko-KR" altLang="en-US" sz="2000" dirty="0" err="1" smtClean="0">
                <a:solidFill>
                  <a:srgbClr val="663300"/>
                </a:solidFill>
                <a:latin typeface="Tahoma" pitchFamily="34" charset="0"/>
                <a:ea typeface="돋움" pitchFamily="50" charset="-127"/>
              </a:rPr>
              <a:t>아키텍쳐</a:t>
            </a:r>
            <a:endParaRPr lang="en-US" altLang="ko-KR" sz="2000" dirty="0" smtClean="0">
              <a:solidFill>
                <a:srgbClr val="663300"/>
              </a:solidFill>
              <a:latin typeface="Tahoma" pitchFamily="34" charset="0"/>
              <a:ea typeface="돋움" pitchFamily="50" charset="-127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v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RFC 1889 Real-Time Protocol(RTP)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v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RFC 2326 Real-Time Streaming Protocol(RTSP)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v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RFC 3015 </a:t>
            </a:r>
            <a:r>
              <a:rPr lang="en-US" altLang="ko-KR" dirty="0" err="1" smtClean="0">
                <a:latin typeface="Tahoma" pitchFamily="34" charset="0"/>
                <a:ea typeface="돋움" pitchFamily="50" charset="-127"/>
              </a:rPr>
              <a:t>Medai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Gateway Control Protocol(MEGACO)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v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RFC 2327 Session Description Protocol(SDP)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v"/>
            </a:pPr>
            <a:endParaRPr lang="en-US" altLang="ko-KR" dirty="0" smtClean="0">
              <a:latin typeface="Tahoma" pitchFamily="34" charset="0"/>
              <a:ea typeface="돋움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Querying for capabilities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76238" y="1087342"/>
            <a:ext cx="8299450" cy="483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OPTIONS Method</a:t>
            </a:r>
            <a:r>
              <a:rPr lang="ko-KR" altLang="en-US" dirty="0" smtClean="0">
                <a:latin typeface="+mn-ea"/>
                <a:ea typeface="+mn-ea"/>
              </a:rPr>
              <a:t>를 사용하여 </a:t>
            </a:r>
            <a:r>
              <a:rPr lang="en-US" altLang="ko-KR" dirty="0" smtClean="0">
                <a:latin typeface="+mn-ea"/>
                <a:ea typeface="+mn-ea"/>
              </a:rPr>
              <a:t>Capability</a:t>
            </a:r>
            <a:r>
              <a:rPr lang="ko-KR" altLang="en-US" dirty="0" smtClean="0">
                <a:latin typeface="+mn-ea"/>
                <a:ea typeface="+mn-ea"/>
              </a:rPr>
              <a:t> 조회</a:t>
            </a: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UA/Proxy server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en-US" altLang="ko-KR" dirty="0" smtClean="0">
                <a:latin typeface="+mn-ea"/>
                <a:ea typeface="+mn-ea"/>
              </a:rPr>
              <a:t>capability</a:t>
            </a:r>
            <a:r>
              <a:rPr lang="ko-KR" altLang="en-US" dirty="0" smtClean="0">
                <a:latin typeface="+mn-ea"/>
                <a:ea typeface="+mn-ea"/>
              </a:rPr>
              <a:t>를 링이 울리지 않고도 확인</a:t>
            </a: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ko-KR" altLang="en-US" dirty="0" smtClean="0">
                <a:latin typeface="+mn-ea"/>
                <a:ea typeface="+mn-ea"/>
              </a:rPr>
              <a:t>확인 가능한 정보</a:t>
            </a:r>
            <a:endParaRPr lang="en-US" altLang="ko-KR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  <a:ea typeface="+mn-ea"/>
              </a:rPr>
              <a:t>Method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  <a:ea typeface="+mn-ea"/>
              </a:rPr>
              <a:t>Content types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  <a:ea typeface="+mn-ea"/>
              </a:rPr>
              <a:t>Extensions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err="1" smtClean="0">
                <a:latin typeface="+mn-ea"/>
                <a:ea typeface="+mn-ea"/>
              </a:rPr>
              <a:t>Codecs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ko-KR" altLang="en-US" dirty="0" smtClean="0">
                <a:latin typeface="+mn-ea"/>
                <a:ea typeface="+mn-ea"/>
              </a:rPr>
              <a:t>모든</a:t>
            </a:r>
            <a:r>
              <a:rPr lang="en-US" altLang="ko-KR" dirty="0" smtClean="0">
                <a:latin typeface="+mn-ea"/>
                <a:ea typeface="+mn-ea"/>
              </a:rPr>
              <a:t> UA</a:t>
            </a:r>
            <a:r>
              <a:rPr lang="ko-KR" altLang="en-US" dirty="0" smtClean="0">
                <a:latin typeface="+mn-ea"/>
                <a:ea typeface="+mn-ea"/>
              </a:rPr>
              <a:t>는 </a:t>
            </a:r>
            <a:r>
              <a:rPr lang="en-US" altLang="ko-KR" dirty="0" smtClean="0">
                <a:latin typeface="+mn-ea"/>
                <a:ea typeface="+mn-ea"/>
              </a:rPr>
              <a:t>OPTIONS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method</a:t>
            </a:r>
            <a:r>
              <a:rPr lang="ko-KR" altLang="en-US" dirty="0" smtClean="0">
                <a:latin typeface="+mn-ea"/>
                <a:ea typeface="+mn-ea"/>
              </a:rPr>
              <a:t>를 지원 하여야 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Request-URI header</a:t>
            </a:r>
            <a:r>
              <a:rPr lang="ko-KR" altLang="en-US" dirty="0" smtClean="0">
                <a:latin typeface="+mn-ea"/>
                <a:ea typeface="+mn-ea"/>
              </a:rPr>
              <a:t>가 </a:t>
            </a:r>
            <a:r>
              <a:rPr lang="en-US" altLang="ko-KR" dirty="0" smtClean="0">
                <a:latin typeface="+mn-ea"/>
                <a:ea typeface="+mn-ea"/>
              </a:rPr>
              <a:t>OPTIONS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en-US" altLang="ko-KR" dirty="0" smtClean="0">
                <a:latin typeface="+mn-ea"/>
                <a:ea typeface="+mn-ea"/>
              </a:rPr>
              <a:t>target</a:t>
            </a:r>
            <a:r>
              <a:rPr lang="ko-KR" altLang="en-US" dirty="0" smtClean="0">
                <a:latin typeface="+mn-ea"/>
                <a:ea typeface="+mn-ea"/>
              </a:rPr>
              <a:t>를 나타냄</a:t>
            </a: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Dialog</a:t>
            </a:r>
            <a:r>
              <a:rPr lang="ko-KR" altLang="en-US" dirty="0" smtClean="0">
                <a:latin typeface="+mn-ea"/>
                <a:ea typeface="+mn-ea"/>
              </a:rPr>
              <a:t>가 설정된 후에도 </a:t>
            </a:r>
            <a:r>
              <a:rPr lang="en-US" altLang="ko-KR" dirty="0" smtClean="0">
                <a:latin typeface="+mn-ea"/>
                <a:ea typeface="+mn-ea"/>
              </a:rPr>
              <a:t>peer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en-US" altLang="ko-KR" dirty="0" smtClean="0">
                <a:latin typeface="+mn-ea"/>
                <a:ea typeface="+mn-ea"/>
              </a:rPr>
              <a:t>capability</a:t>
            </a:r>
            <a:r>
              <a:rPr lang="ko-KR" altLang="en-US" dirty="0" smtClean="0">
                <a:latin typeface="+mn-ea"/>
                <a:ea typeface="+mn-ea"/>
              </a:rPr>
              <a:t>를 알기 위해 전송 가능</a:t>
            </a: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Accept header</a:t>
            </a:r>
            <a:r>
              <a:rPr lang="ko-KR" altLang="en-US" dirty="0" smtClean="0">
                <a:latin typeface="+mn-ea"/>
                <a:ea typeface="+mn-ea"/>
              </a:rPr>
              <a:t>가 반드시 포함 되어야 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지원 가능 여부 표현</a:t>
            </a:r>
            <a:r>
              <a:rPr lang="en-US" altLang="ko-KR" dirty="0" smtClean="0">
                <a:latin typeface="+mn-ea"/>
              </a:rPr>
              <a:t>, ex, Accept: application/</a:t>
            </a:r>
            <a:r>
              <a:rPr lang="en-US" altLang="ko-KR" dirty="0" err="1" smtClean="0">
                <a:latin typeface="+mn-ea"/>
              </a:rPr>
              <a:t>sdp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OPTIONS</a:t>
            </a:r>
            <a:r>
              <a:rPr lang="ko-KR" altLang="en-US" dirty="0" smtClean="0">
                <a:latin typeface="+mn-ea"/>
                <a:ea typeface="+mn-ea"/>
              </a:rPr>
              <a:t>에 대한 </a:t>
            </a:r>
            <a:r>
              <a:rPr lang="en-US" altLang="ko-KR" dirty="0" smtClean="0">
                <a:latin typeface="+mn-ea"/>
                <a:ea typeface="+mn-ea"/>
              </a:rPr>
              <a:t>200 OK response</a:t>
            </a:r>
            <a:r>
              <a:rPr lang="ko-KR" altLang="en-US" dirty="0" smtClean="0">
                <a:latin typeface="+mn-ea"/>
                <a:ea typeface="+mn-ea"/>
              </a:rPr>
              <a:t>에 포함 되어야 하는 </a:t>
            </a:r>
            <a:r>
              <a:rPr lang="en-US" altLang="ko-KR" dirty="0" smtClean="0">
                <a:latin typeface="+mn-ea"/>
                <a:ea typeface="+mn-ea"/>
              </a:rPr>
              <a:t>header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dirty="0" smtClean="0">
                <a:latin typeface="+mn-ea"/>
                <a:ea typeface="+mn-ea"/>
              </a:rPr>
              <a:t>Allow, Accept, Accept-Encoding, Accept-Language, Supported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 flow for OPTIONS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852936"/>
            <a:ext cx="4930581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OPTIONS </a:t>
            </a:r>
            <a:r>
              <a:rPr lang="en-US" altLang="ko-KR" sz="1200" dirty="0" err="1" smtClean="0">
                <a:latin typeface="+mn-ea"/>
                <a:ea typeface="+mn-ea"/>
              </a:rPr>
              <a:t>sip:carol@chicago.com</a:t>
            </a:r>
            <a:r>
              <a:rPr lang="en-US" altLang="ko-KR" sz="1200" dirty="0" smtClean="0">
                <a:latin typeface="+mn-ea"/>
                <a:ea typeface="+mn-ea"/>
              </a:rPr>
              <a:t> SIP/2.0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Via: SIP/2.0/UDP pc33.atlanta.com;branch=z9hG4bKhjhs8ass877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Max-Forwards: 70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To: &lt;</a:t>
            </a:r>
            <a:r>
              <a:rPr lang="en-US" altLang="ko-KR" sz="1200" dirty="0" err="1" smtClean="0">
                <a:latin typeface="+mn-ea"/>
                <a:ea typeface="+mn-ea"/>
              </a:rPr>
              <a:t>sip:carol@chicago.com</a:t>
            </a:r>
            <a:r>
              <a:rPr lang="en-US" altLang="ko-KR" sz="1200" dirty="0" smtClean="0">
                <a:latin typeface="+mn-ea"/>
                <a:ea typeface="+mn-ea"/>
              </a:rPr>
              <a:t>&gt;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From: Alice &lt;</a:t>
            </a:r>
            <a:r>
              <a:rPr lang="en-US" altLang="ko-KR" sz="1200" dirty="0" err="1" smtClean="0">
                <a:latin typeface="+mn-ea"/>
                <a:ea typeface="+mn-ea"/>
              </a:rPr>
              <a:t>sip:alice@atlanta.com</a:t>
            </a:r>
            <a:r>
              <a:rPr lang="en-US" altLang="ko-KR" sz="1200" dirty="0" smtClean="0">
                <a:latin typeface="+mn-ea"/>
                <a:ea typeface="+mn-ea"/>
              </a:rPr>
              <a:t>&gt;;tag=1928301774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Call-ID: a84b4c76e66710 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CSeq</a:t>
            </a:r>
            <a:r>
              <a:rPr lang="en-US" altLang="ko-KR" sz="1200" dirty="0" smtClean="0">
                <a:latin typeface="+mn-ea"/>
                <a:ea typeface="+mn-ea"/>
              </a:rPr>
              <a:t>: 63104 OPTIONS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Contact: &lt;sip:alice@pc33.atlanta.com&gt;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Allow: INVITE,ACK,OPTIONS,BYE,CANCEL,REFER,SUBSCRIBE, NOTIFY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Accept: application/</a:t>
            </a:r>
            <a:r>
              <a:rPr lang="en-US" altLang="ko-KR" sz="1200" dirty="0" err="1" smtClean="0">
                <a:latin typeface="+mn-ea"/>
                <a:ea typeface="+mn-ea"/>
              </a:rPr>
              <a:t>sdp,application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en-US" altLang="ko-KR" sz="1200" dirty="0" err="1" smtClean="0">
                <a:latin typeface="+mn-ea"/>
                <a:ea typeface="+mn-ea"/>
              </a:rPr>
              <a:t>pidf</a:t>
            </a:r>
            <a:r>
              <a:rPr lang="en-US" altLang="ko-KR" sz="1200" dirty="0" smtClean="0">
                <a:latin typeface="+mn-ea"/>
                <a:ea typeface="+mn-ea"/>
              </a:rPr>
              <a:t>-xml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Content-Length: 0</a:t>
            </a:r>
            <a:endParaRPr lang="ko-KR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4581128"/>
            <a:ext cx="4930581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SIP/2.0 200 OK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Via: SIP/2.0/UDP pc33.atlanta.com;branch=z9hG4bKhjhs8ass877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To: &lt;</a:t>
            </a:r>
            <a:r>
              <a:rPr lang="en-US" altLang="ko-KR" sz="1200" dirty="0" err="1" smtClean="0">
                <a:latin typeface="+mn-ea"/>
                <a:ea typeface="+mn-ea"/>
              </a:rPr>
              <a:t>sip:carol@chicago.com</a:t>
            </a:r>
            <a:r>
              <a:rPr lang="en-US" altLang="ko-KR" sz="1200" dirty="0" smtClean="0">
                <a:latin typeface="+mn-ea"/>
                <a:ea typeface="+mn-ea"/>
              </a:rPr>
              <a:t>&gt;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From: Alice &lt;</a:t>
            </a:r>
            <a:r>
              <a:rPr lang="en-US" altLang="ko-KR" sz="1200" dirty="0" err="1" smtClean="0">
                <a:latin typeface="+mn-ea"/>
                <a:ea typeface="+mn-ea"/>
              </a:rPr>
              <a:t>sip:alice@atlanta.com</a:t>
            </a:r>
            <a:r>
              <a:rPr lang="en-US" altLang="ko-KR" sz="1200" dirty="0" smtClean="0">
                <a:latin typeface="+mn-ea"/>
                <a:ea typeface="+mn-ea"/>
              </a:rPr>
              <a:t>&gt;;tag=1928301774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Call-ID: a84b4c76e66710 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CSeq</a:t>
            </a:r>
            <a:r>
              <a:rPr lang="en-US" altLang="ko-KR" sz="1200" dirty="0" smtClean="0">
                <a:latin typeface="+mn-ea"/>
                <a:ea typeface="+mn-ea"/>
              </a:rPr>
              <a:t>: 63104 OPTIONS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Contact: &lt;sip:alice@pc33.atlanta.com&gt;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Allow: INVITE,ACK,OPTIONS,BYE,CANCEL,REFER,SUBSCRIBE, NOTIFY 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Accept: application/</a:t>
            </a:r>
            <a:r>
              <a:rPr lang="en-US" altLang="ko-KR" sz="1200" dirty="0" err="1" smtClean="0">
                <a:latin typeface="+mn-ea"/>
                <a:ea typeface="+mn-ea"/>
              </a:rPr>
              <a:t>sdp,text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en-US" altLang="ko-KR" sz="1200" dirty="0" err="1" smtClean="0">
                <a:latin typeface="+mn-ea"/>
                <a:ea typeface="+mn-ea"/>
              </a:rPr>
              <a:t>plain,image</a:t>
            </a:r>
            <a:r>
              <a:rPr lang="en-US" altLang="ko-KR" sz="1200" dirty="0" smtClean="0">
                <a:latin typeface="+mn-ea"/>
                <a:ea typeface="+mn-ea"/>
              </a:rPr>
              <a:t>/jpeg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Content-Length: 274</a:t>
            </a:r>
            <a:endParaRPr lang="ko-KR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Line 87"/>
          <p:cNvSpPr>
            <a:spLocks noChangeShapeType="1"/>
          </p:cNvSpPr>
          <p:nvPr/>
        </p:nvSpPr>
        <p:spPr bwMode="auto">
          <a:xfrm flipH="1">
            <a:off x="6372200" y="1652811"/>
            <a:ext cx="1960" cy="12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10" name="Line 103"/>
          <p:cNvSpPr>
            <a:spLocks noChangeShapeType="1"/>
          </p:cNvSpPr>
          <p:nvPr/>
        </p:nvSpPr>
        <p:spPr bwMode="auto">
          <a:xfrm>
            <a:off x="2945160" y="2066504"/>
            <a:ext cx="3429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11" name="Text Box 104"/>
          <p:cNvSpPr txBox="1">
            <a:spLocks noChangeArrowheads="1"/>
          </p:cNvSpPr>
          <p:nvPr/>
        </p:nvSpPr>
        <p:spPr bwMode="auto">
          <a:xfrm>
            <a:off x="3780185" y="1772816"/>
            <a:ext cx="1223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b="1" dirty="0" smtClean="0">
                <a:latin typeface="Arial" pitchFamily="34" charset="0"/>
                <a:ea typeface="휴먼모음T" pitchFamily="18" charset="-127"/>
              </a:rPr>
              <a:t>OPTIONS</a:t>
            </a:r>
            <a:endParaRPr lang="en-US" altLang="ko-KR" b="1" dirty="0">
              <a:solidFill>
                <a:srgbClr val="6666FF"/>
              </a:solidFill>
              <a:latin typeface="Arial" pitchFamily="34" charset="0"/>
              <a:ea typeface="휴먼모음T" pitchFamily="18" charset="-127"/>
            </a:endParaRPr>
          </a:p>
        </p:txBody>
      </p:sp>
      <p:sp>
        <p:nvSpPr>
          <p:cNvPr id="12" name="Line 105"/>
          <p:cNvSpPr>
            <a:spLocks noChangeShapeType="1"/>
          </p:cNvSpPr>
          <p:nvPr/>
        </p:nvSpPr>
        <p:spPr bwMode="auto">
          <a:xfrm flipH="1">
            <a:off x="2945160" y="2447504"/>
            <a:ext cx="3429000" cy="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13" name="Text Box 106"/>
          <p:cNvSpPr txBox="1">
            <a:spLocks noChangeArrowheads="1"/>
          </p:cNvSpPr>
          <p:nvPr/>
        </p:nvSpPr>
        <p:spPr bwMode="auto">
          <a:xfrm>
            <a:off x="3973860" y="2142704"/>
            <a:ext cx="979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b="1" dirty="0">
                <a:latin typeface="Arial" pitchFamily="34" charset="0"/>
                <a:ea typeface="휴먼모음T" pitchFamily="18" charset="-127"/>
              </a:rPr>
              <a:t>200 </a:t>
            </a:r>
            <a:r>
              <a:rPr lang="en-US" altLang="ko-KR" b="1" dirty="0" smtClean="0">
                <a:latin typeface="Arial" pitchFamily="34" charset="0"/>
                <a:ea typeface="휴먼모음T" pitchFamily="18" charset="-127"/>
              </a:rPr>
              <a:t>OK</a:t>
            </a:r>
            <a:endParaRPr lang="en-US" altLang="ko-KR" b="1" dirty="0">
              <a:solidFill>
                <a:srgbClr val="6666FF"/>
              </a:solidFill>
              <a:latin typeface="Arial" pitchFamily="34" charset="0"/>
              <a:ea typeface="휴먼모음T" pitchFamily="18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2431" y="1052736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614439" y="764704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Alice</a:t>
            </a:r>
            <a:endParaRPr lang="ko-KR" altLang="en-US" sz="1400" b="1" dirty="0" smtClean="0"/>
          </a:p>
        </p:txBody>
      </p:sp>
      <p:cxnSp>
        <p:nvCxnSpPr>
          <p:cNvPr id="18" name="직선 연결선 17"/>
          <p:cNvCxnSpPr>
            <a:stCxn id="14" idx="2"/>
          </p:cNvCxnSpPr>
          <p:nvPr/>
        </p:nvCxnSpPr>
        <p:spPr>
          <a:xfrm rot="16200000" flipH="1">
            <a:off x="2317180" y="2254300"/>
            <a:ext cx="1190600" cy="667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8815" y="1052736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070823" y="76470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Carol</a:t>
            </a:r>
            <a:endParaRPr lang="ko-KR" altLang="en-US" sz="1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Initiating a Session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76238" y="1087342"/>
            <a:ext cx="8299450" cy="513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ko-KR" altLang="en-US" dirty="0" smtClean="0">
                <a:latin typeface="+mn-ea"/>
                <a:ea typeface="+mn-ea"/>
              </a:rPr>
              <a:t>일반적은 호 절차는 </a:t>
            </a:r>
            <a:r>
              <a:rPr lang="en-US" altLang="ko-KR" dirty="0" smtClean="0">
                <a:latin typeface="+mn-ea"/>
                <a:ea typeface="+mn-ea"/>
              </a:rPr>
              <a:t>INVITE, ACK, BYE Method</a:t>
            </a:r>
            <a:r>
              <a:rPr lang="ko-KR" altLang="en-US" dirty="0" smtClean="0">
                <a:latin typeface="+mn-ea"/>
                <a:ea typeface="+mn-ea"/>
              </a:rPr>
              <a:t>를 사용</a:t>
            </a: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INVITE Request</a:t>
            </a:r>
            <a:r>
              <a:rPr lang="ko-KR" altLang="en-US" dirty="0" smtClean="0">
                <a:latin typeface="+mn-ea"/>
                <a:ea typeface="+mn-ea"/>
              </a:rPr>
              <a:t>는 서버와의 </a:t>
            </a:r>
            <a:r>
              <a:rPr lang="en-US" altLang="ko-KR" dirty="0" smtClean="0">
                <a:latin typeface="+mn-ea"/>
                <a:ea typeface="+mn-ea"/>
              </a:rPr>
              <a:t>session </a:t>
            </a:r>
            <a:r>
              <a:rPr lang="ko-KR" altLang="en-US" dirty="0" smtClean="0">
                <a:latin typeface="+mn-ea"/>
                <a:ea typeface="+mn-ea"/>
              </a:rPr>
              <a:t>확인 요청 </a:t>
            </a:r>
            <a:r>
              <a:rPr lang="en-US" altLang="ko-KR" dirty="0" smtClean="0">
                <a:latin typeface="+mn-ea"/>
                <a:ea typeface="+mn-ea"/>
              </a:rPr>
              <a:t>method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ACK</a:t>
            </a:r>
            <a:r>
              <a:rPr lang="ko-KR" altLang="en-US" dirty="0" smtClean="0">
                <a:latin typeface="+mn-ea"/>
                <a:ea typeface="+mn-ea"/>
              </a:rPr>
              <a:t>는 </a:t>
            </a:r>
            <a:r>
              <a:rPr lang="en-US" altLang="ko-KR" dirty="0" smtClean="0">
                <a:latin typeface="+mn-ea"/>
                <a:ea typeface="+mn-ea"/>
              </a:rPr>
              <a:t>session</a:t>
            </a:r>
            <a:r>
              <a:rPr lang="ko-KR" altLang="en-US" dirty="0" smtClean="0">
                <a:latin typeface="+mn-ea"/>
                <a:ea typeface="+mn-ea"/>
              </a:rPr>
              <a:t>이 최종 성립 되었음을 알리는 </a:t>
            </a:r>
            <a:r>
              <a:rPr lang="en-US" altLang="ko-KR" dirty="0" smtClean="0">
                <a:latin typeface="+mn-ea"/>
                <a:ea typeface="+mn-ea"/>
              </a:rPr>
              <a:t>method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BYE</a:t>
            </a:r>
            <a:r>
              <a:rPr lang="ko-KR" altLang="en-US" dirty="0" smtClean="0">
                <a:latin typeface="+mn-ea"/>
                <a:ea typeface="+mn-ea"/>
              </a:rPr>
              <a:t>는 </a:t>
            </a:r>
            <a:r>
              <a:rPr lang="en-US" altLang="ko-KR" dirty="0" smtClean="0">
                <a:latin typeface="+mn-ea"/>
                <a:ea typeface="+mn-ea"/>
              </a:rPr>
              <a:t>session</a:t>
            </a:r>
            <a:r>
              <a:rPr lang="ko-KR" altLang="en-US" dirty="0" smtClean="0">
                <a:latin typeface="+mn-ea"/>
                <a:ea typeface="+mn-ea"/>
              </a:rPr>
              <a:t>을 종료 요청 </a:t>
            </a:r>
            <a:r>
              <a:rPr lang="en-US" altLang="ko-KR" dirty="0" smtClean="0">
                <a:latin typeface="+mn-ea"/>
                <a:ea typeface="+mn-ea"/>
              </a:rPr>
              <a:t>method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UAS</a:t>
            </a:r>
            <a:r>
              <a:rPr lang="ko-KR" altLang="en-US" dirty="0" smtClean="0">
                <a:latin typeface="+mn-ea"/>
                <a:ea typeface="+mn-ea"/>
              </a:rPr>
              <a:t>는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개 혹은 그 이상의 </a:t>
            </a:r>
            <a:r>
              <a:rPr lang="en-US" altLang="ko-KR" dirty="0" smtClean="0">
                <a:latin typeface="+mn-ea"/>
                <a:ea typeface="+mn-ea"/>
              </a:rPr>
              <a:t>provisional response(1xx)</a:t>
            </a:r>
            <a:r>
              <a:rPr lang="ko-KR" altLang="en-US" dirty="0" smtClean="0">
                <a:latin typeface="+mn-ea"/>
                <a:ea typeface="+mn-ea"/>
              </a:rPr>
              <a:t>를 전송</a:t>
            </a:r>
            <a:endParaRPr lang="en-US" altLang="ko-KR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(UAC</a:t>
            </a:r>
            <a:r>
              <a:rPr lang="ko-KR" altLang="en-US" sz="1600" dirty="0" smtClean="0">
                <a:latin typeface="+mn-ea"/>
              </a:rPr>
              <a:t>에서 현재 </a:t>
            </a:r>
            <a:r>
              <a:rPr lang="en-US" altLang="ko-KR" sz="1600" dirty="0" smtClean="0">
                <a:latin typeface="+mn-ea"/>
              </a:rPr>
              <a:t>Called</a:t>
            </a:r>
            <a:r>
              <a:rPr lang="ko-KR" altLang="en-US" sz="1600" dirty="0" smtClean="0">
                <a:latin typeface="+mn-ea"/>
              </a:rPr>
              <a:t>와 세션 처리 진행중임을 알림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>
              <a:latin typeface="+mn-ea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Session </a:t>
            </a:r>
            <a:r>
              <a:rPr lang="ko-KR" altLang="en-US" dirty="0" smtClean="0">
                <a:latin typeface="+mn-ea"/>
                <a:ea typeface="+mn-ea"/>
              </a:rPr>
              <a:t>성립 수용 시 </a:t>
            </a:r>
            <a:r>
              <a:rPr lang="en-US" altLang="ko-KR" dirty="0" smtClean="0">
                <a:latin typeface="+mn-ea"/>
                <a:ea typeface="+mn-ea"/>
              </a:rPr>
              <a:t>2xx response</a:t>
            </a:r>
            <a:r>
              <a:rPr lang="ko-KR" altLang="en-US" dirty="0" smtClean="0">
                <a:latin typeface="+mn-ea"/>
                <a:ea typeface="+mn-ea"/>
              </a:rPr>
              <a:t>를 </a:t>
            </a:r>
            <a:r>
              <a:rPr lang="en-US" altLang="ko-KR" dirty="0" smtClean="0">
                <a:latin typeface="+mn-ea"/>
                <a:ea typeface="+mn-ea"/>
              </a:rPr>
              <a:t>UAS</a:t>
            </a:r>
            <a:r>
              <a:rPr lang="ko-KR" altLang="en-US" dirty="0" smtClean="0">
                <a:latin typeface="+mn-ea"/>
                <a:ea typeface="+mn-ea"/>
              </a:rPr>
              <a:t>에서 전송</a:t>
            </a:r>
            <a:endParaRPr lang="en-US" altLang="ko-KR" dirty="0" smtClean="0">
              <a:latin typeface="+mn-ea"/>
              <a:ea typeface="+mn-ea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UAS</a:t>
            </a:r>
            <a:r>
              <a:rPr lang="ko-KR" altLang="en-US" dirty="0" smtClean="0">
                <a:latin typeface="+mn-ea"/>
                <a:ea typeface="+mn-ea"/>
              </a:rPr>
              <a:t>가 호를 </a:t>
            </a:r>
            <a:r>
              <a:rPr lang="en-US" altLang="ko-KR" dirty="0" smtClean="0">
                <a:latin typeface="+mn-ea"/>
                <a:ea typeface="+mn-ea"/>
              </a:rPr>
              <a:t>Redirect</a:t>
            </a:r>
            <a:r>
              <a:rPr lang="ko-KR" altLang="en-US" dirty="0" smtClean="0">
                <a:latin typeface="+mn-ea"/>
                <a:ea typeface="+mn-ea"/>
              </a:rPr>
              <a:t>해야 하는 경우 </a:t>
            </a:r>
            <a:r>
              <a:rPr lang="en-US" altLang="ko-KR" dirty="0" smtClean="0">
                <a:latin typeface="+mn-ea"/>
                <a:ea typeface="+mn-ea"/>
              </a:rPr>
              <a:t>3xx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response</a:t>
            </a:r>
            <a:r>
              <a:rPr lang="ko-KR" altLang="en-US" dirty="0" smtClean="0">
                <a:latin typeface="+mn-ea"/>
                <a:ea typeface="+mn-ea"/>
              </a:rPr>
              <a:t>를 전송</a:t>
            </a:r>
            <a:endParaRPr lang="en-US" altLang="ko-KR" dirty="0" smtClean="0">
              <a:latin typeface="+mn-ea"/>
              <a:ea typeface="+mn-ea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err="1" smtClean="0">
                <a:latin typeface="+mn-ea"/>
                <a:ea typeface="+mn-ea"/>
              </a:rPr>
              <a:t>Callee</a:t>
            </a:r>
            <a:r>
              <a:rPr lang="ko-KR" altLang="en-US" dirty="0" smtClean="0">
                <a:latin typeface="+mn-ea"/>
                <a:ea typeface="+mn-ea"/>
              </a:rPr>
              <a:t>가 호를 받으려 하지 않을 때 혹은 받을 수 없을 때는 </a:t>
            </a:r>
            <a:r>
              <a:rPr lang="en-US" altLang="ko-KR" dirty="0" smtClean="0">
                <a:latin typeface="+mn-ea"/>
                <a:ea typeface="+mn-ea"/>
              </a:rPr>
              <a:t>Reject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response </a:t>
            </a:r>
            <a:r>
              <a:rPr lang="ko-KR" altLang="en-US" dirty="0" smtClean="0">
                <a:latin typeface="+mn-ea"/>
                <a:ea typeface="+mn-ea"/>
              </a:rPr>
              <a:t>발생</a:t>
            </a:r>
            <a:endParaRPr lang="en-US" altLang="ko-KR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  <a:ea typeface="+mn-ea"/>
              </a:rPr>
              <a:t>486 (Busy Here) response </a:t>
            </a:r>
            <a:r>
              <a:rPr lang="ko-KR" altLang="en-US" sz="1600" dirty="0" smtClean="0">
                <a:latin typeface="+mn-ea"/>
                <a:ea typeface="+mn-ea"/>
              </a:rPr>
              <a:t>또는 </a:t>
            </a:r>
            <a:r>
              <a:rPr lang="en-US" altLang="ko-KR" sz="1600" dirty="0" smtClean="0">
                <a:latin typeface="+mn-ea"/>
                <a:ea typeface="+mn-ea"/>
              </a:rPr>
              <a:t>488 (Not Acceptable here) response </a:t>
            </a:r>
            <a:r>
              <a:rPr lang="ko-KR" altLang="en-US" sz="1600" dirty="0" smtClean="0">
                <a:latin typeface="+mn-ea"/>
                <a:ea typeface="+mn-ea"/>
              </a:rPr>
              <a:t>전송</a:t>
            </a:r>
            <a:endParaRPr lang="en-US" altLang="ko-KR" sz="1600" dirty="0" smtClean="0">
              <a:latin typeface="+mn-ea"/>
              <a:ea typeface="+mn-ea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INVITE</a:t>
            </a:r>
            <a:r>
              <a:rPr lang="ko-KR" altLang="en-US" dirty="0" smtClean="0">
                <a:latin typeface="+mn-ea"/>
                <a:ea typeface="+mn-ea"/>
              </a:rPr>
              <a:t>를 지원 하는 </a:t>
            </a:r>
            <a:r>
              <a:rPr lang="en-US" altLang="ko-KR" dirty="0" smtClean="0">
                <a:latin typeface="+mn-ea"/>
                <a:ea typeface="+mn-ea"/>
              </a:rPr>
              <a:t>UA</a:t>
            </a:r>
            <a:r>
              <a:rPr lang="ko-KR" altLang="en-US" dirty="0" smtClean="0">
                <a:latin typeface="+mn-ea"/>
                <a:ea typeface="+mn-ea"/>
              </a:rPr>
              <a:t>는 반드시 </a:t>
            </a:r>
            <a:r>
              <a:rPr lang="en-US" altLang="ko-KR" dirty="0" smtClean="0">
                <a:latin typeface="+mn-ea"/>
                <a:ea typeface="+mn-ea"/>
              </a:rPr>
              <a:t>ACK, CANCEL, BYE</a:t>
            </a:r>
            <a:r>
              <a:rPr lang="ko-KR" altLang="en-US" dirty="0" smtClean="0">
                <a:latin typeface="+mn-ea"/>
                <a:ea typeface="+mn-ea"/>
              </a:rPr>
              <a:t>도 지원 해야 함</a:t>
            </a:r>
            <a:endParaRPr lang="en-US" altLang="ko-KR" dirty="0" smtClean="0">
              <a:latin typeface="+mn-ea"/>
              <a:ea typeface="+mn-ea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Simple Call flow for initiation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Line 87"/>
          <p:cNvSpPr>
            <a:spLocks noChangeShapeType="1"/>
          </p:cNvSpPr>
          <p:nvPr/>
        </p:nvSpPr>
        <p:spPr bwMode="auto">
          <a:xfrm flipH="1">
            <a:off x="6372200" y="2012851"/>
            <a:ext cx="1960" cy="3720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2431" y="1412776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2614439" y="1124744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Alice</a:t>
            </a:r>
            <a:endParaRPr lang="ko-KR" altLang="en-US" sz="1400" b="1" dirty="0" smtClean="0"/>
          </a:p>
        </p:txBody>
      </p:sp>
      <p:cxnSp>
        <p:nvCxnSpPr>
          <p:cNvPr id="20" name="직선 연결선 19"/>
          <p:cNvCxnSpPr>
            <a:stCxn id="18" idx="2"/>
          </p:cNvCxnSpPr>
          <p:nvPr/>
        </p:nvCxnSpPr>
        <p:spPr>
          <a:xfrm rot="16200000" flipH="1">
            <a:off x="1057040" y="3874480"/>
            <a:ext cx="3710880" cy="667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8815" y="1412776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6070823" y="112474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Carol</a:t>
            </a:r>
            <a:endParaRPr lang="ko-KR" altLang="en-US" sz="1400" b="1" dirty="0" smtClean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915816" y="2348880"/>
            <a:ext cx="34563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0800000">
            <a:off x="2915816" y="2708920"/>
            <a:ext cx="34563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915816" y="3212976"/>
            <a:ext cx="34563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왼쪽/오른쪽 화살표 30"/>
          <p:cNvSpPr/>
          <p:nvPr/>
        </p:nvSpPr>
        <p:spPr>
          <a:xfrm>
            <a:off x="2951441" y="3573016"/>
            <a:ext cx="3384376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rot="10800000">
            <a:off x="2915816" y="4221088"/>
            <a:ext cx="34563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915816" y="4725144"/>
            <a:ext cx="34563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19986" y="2060848"/>
            <a:ext cx="7120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INVITE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11960" y="2420888"/>
            <a:ext cx="7729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200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OK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4765" y="2924944"/>
            <a:ext cx="5325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ACK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95649" y="3356992"/>
            <a:ext cx="17844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Session Established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55976" y="3933056"/>
            <a:ext cx="511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BYE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3968" y="4437112"/>
            <a:ext cx="7729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200 OK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Simple Call flow for initiation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2351" y="1628800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 descr="serv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8615" y="1484784"/>
            <a:ext cx="43656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4839" y="1628800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직선 연결선 27"/>
          <p:cNvCxnSpPr>
            <a:stCxn id="23" idx="2"/>
          </p:cNvCxnSpPr>
          <p:nvPr/>
        </p:nvCxnSpPr>
        <p:spPr>
          <a:xfrm rot="5400000">
            <a:off x="762335" y="3658457"/>
            <a:ext cx="2846786" cy="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4" idx="2"/>
          </p:cNvCxnSpPr>
          <p:nvPr/>
        </p:nvCxnSpPr>
        <p:spPr>
          <a:xfrm rot="5400000">
            <a:off x="3858283" y="2798378"/>
            <a:ext cx="1114970" cy="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2"/>
          </p:cNvCxnSpPr>
          <p:nvPr/>
        </p:nvCxnSpPr>
        <p:spPr>
          <a:xfrm rot="5400000">
            <a:off x="5118819" y="3694461"/>
            <a:ext cx="2918794" cy="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254399" y="2564904"/>
            <a:ext cx="201622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558655" y="2564904"/>
            <a:ext cx="1944216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254399" y="3068960"/>
            <a:ext cx="1944216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558655" y="3067372"/>
            <a:ext cx="1944216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02471" y="2276872"/>
            <a:ext cx="663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Invite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06727" y="2276872"/>
            <a:ext cx="663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Invite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206727" y="278092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 OK</a:t>
            </a:r>
            <a:endParaRPr lang="ko-KR" altLang="en-US" sz="14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879912" y="278092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 OK</a:t>
            </a:r>
            <a:endParaRPr lang="ko-KR" altLang="en-US" sz="1400" b="1" dirty="0" smtClean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326407" y="3645024"/>
            <a:ext cx="417646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6607" y="3356992"/>
            <a:ext cx="539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ACK</a:t>
            </a:r>
            <a:endParaRPr lang="ko-KR" altLang="en-US" sz="14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326407" y="4075484"/>
            <a:ext cx="4176464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22551" y="3789040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Session Established</a:t>
            </a:r>
            <a:endParaRPr lang="ko-KR" altLang="en-US" sz="1400" b="1" dirty="0" smtClean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2326407" y="4507532"/>
            <a:ext cx="4176464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26607" y="4221088"/>
            <a:ext cx="498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BYE</a:t>
            </a:r>
            <a:endParaRPr lang="ko-KR" altLang="en-US" sz="14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894359" y="134076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Alice</a:t>
            </a:r>
            <a:endParaRPr lang="ko-KR" altLang="en-US" sz="14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6358855" y="134076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Bob</a:t>
            </a:r>
            <a:endParaRPr lang="ko-KR" altLang="en-US" sz="14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910583" y="1196752"/>
            <a:ext cx="99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SIP Proxy</a:t>
            </a:r>
            <a:endParaRPr lang="ko-KR" altLang="en-US" sz="14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984087" y="5600853"/>
            <a:ext cx="72603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Alice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가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Bob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의 정확한 주소를 알수 없기 때문에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Proxy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 서버를 이용하여 밥의 정확한 주소를 확인</a:t>
            </a:r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이때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Alice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SIP Proxy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서버의 주소만 알고 있으면 모든 목적지로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INVITE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를 전달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할수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 있다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.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Modifying and Existing Session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76238" y="1087342"/>
            <a:ext cx="82994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ko-KR" altLang="en-US" dirty="0" smtClean="0">
                <a:latin typeface="+mn-ea"/>
                <a:ea typeface="+mn-ea"/>
              </a:rPr>
              <a:t>진행 중인 </a:t>
            </a:r>
            <a:r>
              <a:rPr lang="en-US" altLang="ko-KR" dirty="0" smtClean="0">
                <a:latin typeface="+mn-ea"/>
                <a:ea typeface="+mn-ea"/>
              </a:rPr>
              <a:t>session</a:t>
            </a:r>
            <a:r>
              <a:rPr lang="ko-KR" altLang="en-US" dirty="0" smtClean="0">
                <a:latin typeface="+mn-ea"/>
                <a:ea typeface="+mn-ea"/>
              </a:rPr>
              <a:t>의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상태를 변경 하는 방법</a:t>
            </a: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ko-KR" altLang="en-US" dirty="0" smtClean="0">
                <a:latin typeface="+mn-ea"/>
                <a:ea typeface="+mn-ea"/>
              </a:rPr>
              <a:t>기존 </a:t>
            </a:r>
            <a:r>
              <a:rPr lang="en-US" altLang="ko-KR" dirty="0" smtClean="0">
                <a:latin typeface="+mn-ea"/>
                <a:ea typeface="+mn-ea"/>
              </a:rPr>
              <a:t>dialog</a:t>
            </a:r>
            <a:r>
              <a:rPr lang="ko-KR" altLang="en-US" dirty="0" smtClean="0">
                <a:latin typeface="+mn-ea"/>
                <a:ea typeface="+mn-ea"/>
              </a:rPr>
              <a:t>내에서 </a:t>
            </a:r>
            <a:r>
              <a:rPr lang="en-US" altLang="ko-KR" dirty="0" smtClean="0">
                <a:latin typeface="+mn-ea"/>
                <a:ea typeface="+mn-ea"/>
              </a:rPr>
              <a:t>INVITE request</a:t>
            </a:r>
            <a:r>
              <a:rPr lang="ko-KR" altLang="en-US" dirty="0" smtClean="0">
                <a:latin typeface="+mn-ea"/>
                <a:ea typeface="+mn-ea"/>
              </a:rPr>
              <a:t>를 전송 하는 방법은 </a:t>
            </a:r>
            <a:r>
              <a:rPr lang="en-US" altLang="ko-KR" dirty="0" smtClean="0">
                <a:latin typeface="+mn-ea"/>
                <a:ea typeface="+mn-ea"/>
              </a:rPr>
              <a:t>re-INVITE</a:t>
            </a:r>
            <a:r>
              <a:rPr lang="ko-KR" altLang="en-US" dirty="0" smtClean="0">
                <a:latin typeface="+mn-ea"/>
                <a:ea typeface="+mn-ea"/>
              </a:rPr>
              <a:t>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Caller</a:t>
            </a:r>
            <a:r>
              <a:rPr lang="ko-KR" altLang="en-US" dirty="0" smtClean="0">
                <a:latin typeface="+mn-ea"/>
                <a:ea typeface="+mn-ea"/>
              </a:rPr>
              <a:t>와 </a:t>
            </a:r>
            <a:r>
              <a:rPr lang="en-US" altLang="ko-KR" dirty="0" err="1" smtClean="0">
                <a:latin typeface="+mn-ea"/>
                <a:ea typeface="+mn-ea"/>
              </a:rPr>
              <a:t>Callee</a:t>
            </a:r>
            <a:r>
              <a:rPr lang="ko-KR" altLang="en-US" dirty="0" smtClean="0">
                <a:latin typeface="+mn-ea"/>
                <a:ea typeface="+mn-ea"/>
              </a:rPr>
              <a:t>는 기존 세션을 변경 할수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4" name="Line 87"/>
          <p:cNvSpPr>
            <a:spLocks noChangeShapeType="1"/>
          </p:cNvSpPr>
          <p:nvPr/>
        </p:nvSpPr>
        <p:spPr bwMode="auto">
          <a:xfrm flipH="1">
            <a:off x="6012159" y="3092971"/>
            <a:ext cx="15305" cy="328835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492896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67744" y="2204864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Alice</a:t>
            </a:r>
            <a:endParaRPr lang="ko-KR" altLang="en-US" sz="1400" b="1" dirty="0" smtClean="0"/>
          </a:p>
        </p:txBody>
      </p:sp>
      <p:cxnSp>
        <p:nvCxnSpPr>
          <p:cNvPr id="8" name="직선 연결선 7"/>
          <p:cNvCxnSpPr>
            <a:stCxn id="6" idx="2"/>
          </p:cNvCxnSpPr>
          <p:nvPr/>
        </p:nvCxnSpPr>
        <p:spPr>
          <a:xfrm rot="5400000">
            <a:off x="919696" y="4738577"/>
            <a:ext cx="3278834" cy="667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2492896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724128" y="220486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Carol</a:t>
            </a:r>
            <a:endParaRPr lang="ko-KR" altLang="en-US" sz="1400" b="1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569121" y="3429000"/>
            <a:ext cx="34563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>
            <a:off x="2569121" y="3789040"/>
            <a:ext cx="34563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569121" y="4149080"/>
            <a:ext cx="34563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/오른쪽 화살표 13"/>
          <p:cNvSpPr/>
          <p:nvPr/>
        </p:nvSpPr>
        <p:spPr>
          <a:xfrm>
            <a:off x="2604746" y="4509120"/>
            <a:ext cx="3384376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73291" y="3140968"/>
            <a:ext cx="7120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INVITE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265" y="3501008"/>
            <a:ext cx="7729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200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OK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8070" y="3861048"/>
            <a:ext cx="5325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ACK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48954" y="4293096"/>
            <a:ext cx="17844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Session Established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rot="10800000">
            <a:off x="2555776" y="5085184"/>
            <a:ext cx="34563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555776" y="5443636"/>
            <a:ext cx="34563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10800000">
            <a:off x="2555776" y="5875683"/>
            <a:ext cx="34563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35896" y="4797152"/>
            <a:ext cx="13436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reINVITE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(hold)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71039" y="5157192"/>
            <a:ext cx="7729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200 OK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39482" y="5589240"/>
            <a:ext cx="5325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ACK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rot="5400000">
            <a:off x="3642736" y="3516889"/>
            <a:ext cx="1713718" cy="7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835079" y="2625293"/>
            <a:ext cx="356024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0050" indent="-4000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Overview of Proxy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Call Flow with Proxy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Loose Routing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Strict Routing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91880" y="1940347"/>
            <a:ext cx="50806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kumimoji="0" lang="en-US" altLang="ko-KR" b="1" dirty="0" smtClean="0">
                <a:solidFill>
                  <a:srgbClr val="262626"/>
                </a:solidFill>
                <a:latin typeface="+mn-ea"/>
                <a:ea typeface="+mn-ea"/>
                <a:cs typeface="Tahoma" pitchFamily="34" charset="0"/>
              </a:rPr>
              <a:t> Proxy</a:t>
            </a:r>
            <a:endParaRPr kumimoji="0" lang="ko-KR" altLang="en-US" b="1" dirty="0">
              <a:solidFill>
                <a:srgbClr val="262626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462338" y="2376587"/>
            <a:ext cx="5038725" cy="128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 of Proxy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76238" y="1087342"/>
            <a:ext cx="8299450" cy="367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SIP Request/Response</a:t>
            </a:r>
            <a:r>
              <a:rPr lang="ko-KR" altLang="en-US" dirty="0" smtClean="0">
                <a:latin typeface="+mn-ea"/>
                <a:ea typeface="+mn-ea"/>
              </a:rPr>
              <a:t>를 </a:t>
            </a:r>
            <a:r>
              <a:rPr lang="en-US" altLang="ko-KR" dirty="0" smtClean="0">
                <a:latin typeface="+mn-ea"/>
                <a:ea typeface="+mn-ea"/>
              </a:rPr>
              <a:t>route </a:t>
            </a:r>
            <a:r>
              <a:rPr lang="ko-KR" altLang="en-US" dirty="0" smtClean="0">
                <a:latin typeface="+mn-ea"/>
                <a:ea typeface="+mn-ea"/>
              </a:rPr>
              <a:t>하는 </a:t>
            </a:r>
            <a:r>
              <a:rPr lang="en-US" altLang="ko-KR" dirty="0" smtClean="0">
                <a:latin typeface="+mn-ea"/>
                <a:ea typeface="+mn-ea"/>
              </a:rPr>
              <a:t>element</a:t>
            </a: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endParaRPr lang="en-US" altLang="ko-KR" dirty="0" smtClean="0">
              <a:latin typeface="+mn-ea"/>
              <a:ea typeface="+mn-ea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Request</a:t>
            </a:r>
            <a:r>
              <a:rPr lang="ko-KR" altLang="en-US" dirty="0" smtClean="0">
                <a:latin typeface="+mn-ea"/>
                <a:ea typeface="+mn-ea"/>
              </a:rPr>
              <a:t>에 대해 </a:t>
            </a:r>
            <a:r>
              <a:rPr lang="en-US" altLang="ko-KR" dirty="0" err="1" smtClean="0">
                <a:latin typeface="+mn-ea"/>
                <a:ea typeface="+mn-ea"/>
              </a:rPr>
              <a:t>stateful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또는 </a:t>
            </a:r>
            <a:r>
              <a:rPr lang="en-US" altLang="ko-KR" dirty="0" smtClean="0">
                <a:latin typeface="+mn-ea"/>
                <a:ea typeface="+mn-ea"/>
              </a:rPr>
              <a:t>stateless </a:t>
            </a:r>
            <a:r>
              <a:rPr lang="ko-KR" altLang="en-US" dirty="0" smtClean="0">
                <a:latin typeface="+mn-ea"/>
                <a:ea typeface="+mn-ea"/>
              </a:rPr>
              <a:t>모드로 동작</a:t>
            </a:r>
            <a:endParaRPr lang="en-US" altLang="ko-KR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dirty="0" smtClean="0">
                <a:latin typeface="+mn-ea"/>
                <a:ea typeface="+mn-ea"/>
              </a:rPr>
              <a:t>Stateless Proxy</a:t>
            </a: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en-US" altLang="ko-KR" sz="1600" dirty="0" smtClean="0">
                <a:latin typeface="+mn-ea"/>
                <a:ea typeface="+mn-ea"/>
              </a:rPr>
              <a:t>request/response</a:t>
            </a:r>
            <a:r>
              <a:rPr lang="ko-KR" altLang="en-US" sz="1600" dirty="0" smtClean="0">
                <a:latin typeface="+mn-ea"/>
                <a:ea typeface="+mn-ea"/>
              </a:rPr>
              <a:t>를 하나의 </a:t>
            </a:r>
            <a:r>
              <a:rPr lang="en-US" altLang="ko-KR" sz="1600" dirty="0" smtClean="0">
                <a:latin typeface="+mn-ea"/>
                <a:ea typeface="+mn-ea"/>
              </a:rPr>
              <a:t>element</a:t>
            </a:r>
            <a:r>
              <a:rPr lang="ko-KR" altLang="en-US" sz="1600" dirty="0" smtClean="0">
                <a:latin typeface="+mn-ea"/>
                <a:ea typeface="+mn-ea"/>
              </a:rPr>
              <a:t>에게 단순 전달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ko-KR" altLang="en-US" sz="1600" dirty="0" smtClean="0">
                <a:latin typeface="+mn-ea"/>
                <a:ea typeface="+mn-ea"/>
              </a:rPr>
              <a:t>기존 전달 되었던 메시지에 대한 정보를 기억 하지 않음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dirty="0" err="1" smtClean="0">
                <a:latin typeface="+mn-ea"/>
                <a:ea typeface="+mn-ea"/>
              </a:rPr>
              <a:t>Stateful</a:t>
            </a:r>
            <a:r>
              <a:rPr lang="en-US" altLang="ko-KR" dirty="0" smtClean="0">
                <a:latin typeface="+mn-ea"/>
                <a:ea typeface="+mn-ea"/>
              </a:rPr>
              <a:t> Proxy</a:t>
            </a: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en-US" altLang="ko-KR" sz="1600" dirty="0" smtClean="0">
                <a:latin typeface="+mn-ea"/>
                <a:ea typeface="+mn-ea"/>
              </a:rPr>
              <a:t>SIP Transaction </a:t>
            </a:r>
            <a:r>
              <a:rPr lang="ko-KR" altLang="en-US" sz="1600" dirty="0" smtClean="0">
                <a:latin typeface="+mn-ea"/>
                <a:ea typeface="+mn-ea"/>
              </a:rPr>
              <a:t>처리 엔진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en-US" altLang="ko-KR" sz="1600" dirty="0" smtClean="0">
                <a:latin typeface="+mn-ea"/>
                <a:ea typeface="+mn-ea"/>
              </a:rPr>
              <a:t>request/response</a:t>
            </a:r>
            <a:r>
              <a:rPr lang="ko-KR" altLang="en-US" sz="1600" dirty="0" smtClean="0">
                <a:latin typeface="+mn-ea"/>
                <a:ea typeface="+mn-ea"/>
              </a:rPr>
              <a:t>와 관련</a:t>
            </a:r>
            <a:r>
              <a:rPr lang="en-US" altLang="ko-KR" sz="1600" dirty="0" smtClean="0">
                <a:latin typeface="+mn-ea"/>
                <a:ea typeface="+mn-ea"/>
              </a:rPr>
              <a:t> forward</a:t>
            </a:r>
            <a:r>
              <a:rPr lang="ko-KR" altLang="en-US" sz="1600" dirty="0" smtClean="0">
                <a:latin typeface="+mn-ea"/>
                <a:ea typeface="+mn-ea"/>
              </a:rPr>
              <a:t>된 </a:t>
            </a:r>
            <a:r>
              <a:rPr lang="en-US" altLang="ko-KR" sz="1600" dirty="0" smtClean="0">
                <a:latin typeface="+mn-ea"/>
                <a:ea typeface="+mn-ea"/>
              </a:rPr>
              <a:t>request</a:t>
            </a:r>
            <a:r>
              <a:rPr lang="ko-KR" altLang="en-US" sz="1600" dirty="0" smtClean="0">
                <a:latin typeface="+mn-ea"/>
                <a:ea typeface="+mn-ea"/>
              </a:rPr>
              <a:t>를 대한 정보를 기억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en-US" altLang="ko-KR" sz="1600" dirty="0" smtClean="0">
                <a:latin typeface="+mn-ea"/>
                <a:ea typeface="+mn-ea"/>
              </a:rPr>
              <a:t>fork </a:t>
            </a:r>
            <a:r>
              <a:rPr lang="ko-KR" altLang="en-US" sz="1600" dirty="0" smtClean="0">
                <a:latin typeface="+mn-ea"/>
                <a:ea typeface="+mn-ea"/>
              </a:rPr>
              <a:t>기능 제공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Stateful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Proxy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76238" y="1087342"/>
            <a:ext cx="8299450" cy="491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Request</a:t>
            </a:r>
            <a:r>
              <a:rPr lang="ko-KR" altLang="en-US" dirty="0" smtClean="0">
                <a:latin typeface="+mn-ea"/>
                <a:ea typeface="+mn-ea"/>
              </a:rPr>
              <a:t>에 대해서 처리 절차</a:t>
            </a:r>
            <a:endParaRPr lang="en-US" altLang="ko-KR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dirty="0" smtClean="0">
                <a:latin typeface="+mn-ea"/>
                <a:ea typeface="+mn-ea"/>
              </a:rPr>
              <a:t>Request </a:t>
            </a:r>
            <a:r>
              <a:rPr lang="ko-KR" altLang="en-US" dirty="0" smtClean="0">
                <a:latin typeface="+mn-ea"/>
                <a:ea typeface="+mn-ea"/>
              </a:rPr>
              <a:t>의 검증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항목 검사 실패 시 </a:t>
            </a:r>
            <a:r>
              <a:rPr lang="en-US" altLang="ko-KR" dirty="0" smtClean="0">
                <a:latin typeface="+mn-ea"/>
                <a:ea typeface="+mn-ea"/>
              </a:rPr>
              <a:t>error code </a:t>
            </a:r>
            <a:r>
              <a:rPr lang="ko-KR" altLang="en-US" dirty="0" smtClean="0">
                <a:latin typeface="+mn-ea"/>
                <a:ea typeface="+mn-ea"/>
              </a:rPr>
              <a:t>반환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en-US" altLang="ko-KR" sz="1600" dirty="0" smtClean="0">
                <a:latin typeface="+mn-ea"/>
                <a:ea typeface="+mn-ea"/>
              </a:rPr>
              <a:t>Reasonable syntax(</a:t>
            </a:r>
            <a:r>
              <a:rPr lang="ko-KR" altLang="en-US" sz="1600" dirty="0" smtClean="0">
                <a:latin typeface="+mn-ea"/>
                <a:ea typeface="+mn-ea"/>
              </a:rPr>
              <a:t>규격에 맞는 포맷인지 확인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en-US" altLang="ko-KR" sz="1600" dirty="0" smtClean="0">
                <a:latin typeface="+mn-ea"/>
                <a:ea typeface="+mn-ea"/>
              </a:rPr>
              <a:t>URI Scheme</a:t>
            </a: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600" dirty="0" smtClean="0">
                <a:latin typeface="+mn-ea"/>
                <a:ea typeface="+mn-ea"/>
              </a:rPr>
              <a:t>   Request-URI</a:t>
            </a:r>
            <a:r>
              <a:rPr lang="ko-KR" altLang="en-US" sz="1600" dirty="0" smtClean="0">
                <a:latin typeface="+mn-ea"/>
                <a:ea typeface="+mn-ea"/>
              </a:rPr>
              <a:t>가 알 수 없은 </a:t>
            </a:r>
            <a:r>
              <a:rPr lang="en-US" altLang="ko-KR" sz="1600" dirty="0" smtClean="0">
                <a:latin typeface="+mn-ea"/>
                <a:ea typeface="+mn-ea"/>
              </a:rPr>
              <a:t>scheme</a:t>
            </a:r>
            <a:r>
              <a:rPr lang="ko-KR" altLang="en-US" sz="1600" dirty="0" smtClean="0">
                <a:latin typeface="+mn-ea"/>
                <a:ea typeface="+mn-ea"/>
              </a:rPr>
              <a:t>인 경우 </a:t>
            </a:r>
            <a:r>
              <a:rPr lang="en-US" altLang="ko-KR" sz="1600" dirty="0" smtClean="0">
                <a:latin typeface="+mn-ea"/>
                <a:ea typeface="+mn-ea"/>
              </a:rPr>
              <a:t>416(Unsupported URI scheme) response </a:t>
            </a:r>
            <a:r>
              <a:rPr lang="ko-KR" altLang="en-US" sz="1600" dirty="0" smtClean="0">
                <a:latin typeface="+mn-ea"/>
                <a:ea typeface="+mn-ea"/>
              </a:rPr>
              <a:t>전송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en-US" altLang="ko-KR" sz="1600" dirty="0" smtClean="0">
                <a:latin typeface="+mn-ea"/>
                <a:ea typeface="+mn-ea"/>
              </a:rPr>
              <a:t>Max-Forwards</a:t>
            </a: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en-US" altLang="ko-KR" sz="1600" dirty="0" smtClean="0">
                <a:latin typeface="+mn-ea"/>
                <a:ea typeface="+mn-ea"/>
              </a:rPr>
              <a:t>Loop Detection(optional)</a:t>
            </a: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en-US" altLang="ko-KR" sz="1600" dirty="0" smtClean="0">
                <a:latin typeface="+mn-ea"/>
                <a:ea typeface="+mn-ea"/>
              </a:rPr>
              <a:t>Proxy-Require</a:t>
            </a: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en-US" altLang="ko-KR" sz="1600" dirty="0" smtClean="0">
                <a:latin typeface="+mn-ea"/>
                <a:ea typeface="+mn-ea"/>
              </a:rPr>
              <a:t>Proxy-Authorization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dirty="0" smtClean="0">
                <a:latin typeface="+mn-ea"/>
                <a:ea typeface="+mn-ea"/>
              </a:rPr>
              <a:t>Routing </a:t>
            </a:r>
            <a:r>
              <a:rPr lang="ko-KR" altLang="en-US" dirty="0" smtClean="0">
                <a:latin typeface="+mn-ea"/>
                <a:ea typeface="+mn-ea"/>
              </a:rPr>
              <a:t>정보 사전 처리</a:t>
            </a:r>
            <a:endParaRPr lang="en-US" altLang="ko-KR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dirty="0" smtClean="0">
                <a:latin typeface="+mn-ea"/>
                <a:ea typeface="+mn-ea"/>
              </a:rPr>
              <a:t>Request</a:t>
            </a:r>
            <a:r>
              <a:rPr lang="ko-KR" altLang="en-US" dirty="0" smtClean="0">
                <a:latin typeface="+mn-ea"/>
                <a:ea typeface="+mn-ea"/>
              </a:rPr>
              <a:t>의 목적지 설정</a:t>
            </a:r>
            <a:endParaRPr lang="en-US" altLang="ko-KR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ko-KR" altLang="en-US" dirty="0" smtClean="0">
                <a:latin typeface="+mn-ea"/>
                <a:ea typeface="+mn-ea"/>
              </a:rPr>
              <a:t>각 목적지로 </a:t>
            </a:r>
            <a:r>
              <a:rPr lang="en-US" altLang="ko-KR" dirty="0" smtClean="0">
                <a:latin typeface="+mn-ea"/>
                <a:ea typeface="+mn-ea"/>
              </a:rPr>
              <a:t>request </a:t>
            </a:r>
            <a:r>
              <a:rPr lang="ko-KR" altLang="en-US" dirty="0" smtClean="0">
                <a:latin typeface="+mn-ea"/>
                <a:ea typeface="+mn-ea"/>
              </a:rPr>
              <a:t>전달</a:t>
            </a:r>
            <a:endParaRPr lang="en-US" altLang="ko-KR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ko-KR" altLang="en-US" dirty="0" smtClean="0">
                <a:latin typeface="+mn-ea"/>
                <a:ea typeface="+mn-ea"/>
              </a:rPr>
              <a:t>모든 </a:t>
            </a:r>
            <a:r>
              <a:rPr lang="en-US" altLang="ko-KR" dirty="0" smtClean="0">
                <a:latin typeface="+mn-ea"/>
                <a:ea typeface="+mn-ea"/>
              </a:rPr>
              <a:t>response </a:t>
            </a:r>
            <a:r>
              <a:rPr lang="ko-KR" altLang="en-US" dirty="0" smtClean="0">
                <a:latin typeface="+mn-ea"/>
                <a:ea typeface="+mn-ea"/>
              </a:rPr>
              <a:t>처리</a:t>
            </a:r>
            <a:endParaRPr lang="en-US" altLang="ko-KR" dirty="0" smtClean="0">
              <a:latin typeface="+mn-ea"/>
              <a:ea typeface="+mn-ea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 flow with Stateless Proxy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484784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erv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976" y="1340768"/>
            <a:ext cx="43656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484784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>
            <a:stCxn id="4" idx="2"/>
          </p:cNvCxnSpPr>
          <p:nvPr/>
        </p:nvCxnSpPr>
        <p:spPr>
          <a:xfrm rot="5400000">
            <a:off x="919696" y="3514441"/>
            <a:ext cx="2846786" cy="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" idx="2"/>
          </p:cNvCxnSpPr>
          <p:nvPr/>
        </p:nvCxnSpPr>
        <p:spPr>
          <a:xfrm rot="5400000">
            <a:off x="4015644" y="2654362"/>
            <a:ext cx="1114970" cy="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7" idx="2"/>
          </p:cNvCxnSpPr>
          <p:nvPr/>
        </p:nvCxnSpPr>
        <p:spPr>
          <a:xfrm rot="5400000">
            <a:off x="5276180" y="3550445"/>
            <a:ext cx="2918794" cy="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411760" y="2420888"/>
            <a:ext cx="201622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716016" y="2420888"/>
            <a:ext cx="1944216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411760" y="2924944"/>
            <a:ext cx="1944216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716016" y="2923356"/>
            <a:ext cx="1944216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2132856"/>
            <a:ext cx="663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Invite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64088" y="2132856"/>
            <a:ext cx="663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Invite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64088" y="2636912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 OK</a:t>
            </a:r>
            <a:endParaRPr lang="ko-KR" altLang="en-US" sz="14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037273" y="2636912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 OK</a:t>
            </a:r>
            <a:endParaRPr lang="ko-KR" altLang="en-US" sz="1400" b="1" dirty="0" smtClean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483768" y="3501008"/>
            <a:ext cx="417646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83968" y="3212976"/>
            <a:ext cx="539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ACK</a:t>
            </a:r>
            <a:endParaRPr lang="ko-KR" altLang="en-US" sz="1400" b="1" dirty="0" smtClean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483768" y="3931468"/>
            <a:ext cx="4176464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9912" y="3645024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Session Established</a:t>
            </a:r>
            <a:endParaRPr lang="ko-KR" altLang="en-US" sz="1400" b="1" dirty="0" smtClean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483768" y="4363516"/>
            <a:ext cx="4176464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83968" y="4077072"/>
            <a:ext cx="498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BYE</a:t>
            </a:r>
            <a:endParaRPr lang="ko-KR" altLang="en-US" sz="14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051720" y="1196752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Alice</a:t>
            </a:r>
            <a:endParaRPr lang="ko-KR" altLang="en-US" sz="14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516216" y="119675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Bob</a:t>
            </a:r>
            <a:endParaRPr lang="ko-KR" altLang="en-US" sz="1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67944" y="1052736"/>
            <a:ext cx="99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SIP Proxy</a:t>
            </a:r>
            <a:endParaRPr lang="ko-KR" altLang="en-US" sz="14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725495" y="5301208"/>
            <a:ext cx="780694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앨리스는</a:t>
            </a:r>
            <a:r>
              <a:rPr lang="ko-KR" altLang="en-US" sz="1200" dirty="0" smtClean="0"/>
              <a:t> 밥의 주소를 알 수 없기 때문에 </a:t>
            </a:r>
            <a:r>
              <a:rPr lang="en-US" altLang="ko-KR" sz="1200" dirty="0" smtClean="0"/>
              <a:t>Proxy </a:t>
            </a:r>
            <a:r>
              <a:rPr lang="ko-KR" altLang="en-US" sz="1200" dirty="0" smtClean="0"/>
              <a:t>서버를 이용하여 밥의 정확한 주소를 확인 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이때 </a:t>
            </a:r>
            <a:r>
              <a:rPr lang="ko-KR" altLang="en-US" sz="1200" dirty="0" err="1" smtClean="0"/>
              <a:t>앨리스는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SIP Proxy </a:t>
            </a:r>
            <a:r>
              <a:rPr lang="ko-KR" altLang="en-US" sz="1200" dirty="0" smtClean="0"/>
              <a:t>서버의 주소만 알고 있으면 모든 목적지로 </a:t>
            </a:r>
            <a:r>
              <a:rPr lang="en-US" altLang="ko-KR" sz="1200" dirty="0" smtClean="0"/>
              <a:t>INVITE</a:t>
            </a:r>
            <a:r>
              <a:rPr lang="ko-KR" altLang="en-US" sz="1200" dirty="0" smtClean="0"/>
              <a:t>를 전달 할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SIP Proxy</a:t>
            </a:r>
            <a:r>
              <a:rPr lang="ko-KR" altLang="en-US" sz="1200" dirty="0" smtClean="0"/>
              <a:t>는 앨리스로부터 전송 받은 </a:t>
            </a:r>
            <a:r>
              <a:rPr lang="en-US" altLang="ko-KR" sz="1200" dirty="0" smtClean="0"/>
              <a:t>INVITE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Via </a:t>
            </a:r>
            <a:r>
              <a:rPr lang="ko-KR" altLang="en-US" sz="1200" dirty="0" smtClean="0"/>
              <a:t>헤더를 추가 하여 </a:t>
            </a:r>
            <a:r>
              <a:rPr lang="en-US" altLang="ko-KR" sz="1200" dirty="0" smtClean="0"/>
              <a:t>200OK </a:t>
            </a:r>
            <a:r>
              <a:rPr lang="ko-KR" altLang="en-US" sz="1200" dirty="0" smtClean="0"/>
              <a:t>가 자신을 경유 하도록 설정 하여</a:t>
            </a:r>
            <a:endParaRPr lang="en-US" altLang="ko-KR" sz="1200" dirty="0" smtClean="0"/>
          </a:p>
          <a:p>
            <a:r>
              <a:rPr lang="ko-KR" altLang="en-US" sz="1200" dirty="0" smtClean="0"/>
              <a:t>위와 같은 </a:t>
            </a:r>
            <a:r>
              <a:rPr lang="en-US" altLang="ko-KR" sz="1200" dirty="0" smtClean="0"/>
              <a:t>Flow</a:t>
            </a:r>
            <a:r>
              <a:rPr lang="ko-KR" altLang="en-US" sz="1200" dirty="0" smtClean="0"/>
              <a:t>가 이루어 진다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SIP Functionality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76238" y="1602373"/>
            <a:ext cx="8299450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User Location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 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통신에 참가할 단말을 결정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User Availability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 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통신에 참여할 </a:t>
            </a:r>
            <a:r>
              <a:rPr lang="ko-KR" altLang="en-US" dirty="0" err="1" smtClean="0">
                <a:latin typeface="Tahoma" pitchFamily="34" charset="0"/>
                <a:ea typeface="돋움" pitchFamily="50" charset="-127"/>
              </a:rPr>
              <a:t>수신측의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 통화 가능 여부 결정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User Capabilities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 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통신간에 사용될 미디어 및 미디어 파라 미터 결정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Session Setup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  </a:t>
            </a:r>
            <a:r>
              <a:rPr lang="ko-KR" altLang="en-US" dirty="0" err="1" smtClean="0">
                <a:latin typeface="Tahoma" pitchFamily="34" charset="0"/>
                <a:ea typeface="돋움" pitchFamily="50" charset="-127"/>
              </a:rPr>
              <a:t>수신측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 및 </a:t>
            </a:r>
            <a:r>
              <a:rPr lang="ko-KR" altLang="en-US" dirty="0" err="1" smtClean="0">
                <a:latin typeface="Tahoma" pitchFamily="34" charset="0"/>
                <a:ea typeface="돋움" pitchFamily="50" charset="-127"/>
              </a:rPr>
              <a:t>송신측에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 세션 </a:t>
            </a:r>
            <a:r>
              <a:rPr lang="ko-KR" altLang="en-US" dirty="0" err="1" smtClean="0">
                <a:latin typeface="Tahoma" pitchFamily="34" charset="0"/>
                <a:ea typeface="돋움" pitchFamily="50" charset="-127"/>
              </a:rPr>
              <a:t>파라미터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 생성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Session Management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  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세션의 종료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,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전환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,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세션 </a:t>
            </a:r>
            <a:r>
              <a:rPr lang="ko-KR" altLang="en-US" dirty="0" err="1" smtClean="0">
                <a:latin typeface="Tahoma" pitchFamily="34" charset="0"/>
                <a:ea typeface="돋움" pitchFamily="50" charset="-127"/>
              </a:rPr>
              <a:t>파라미터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 변경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,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부가서비스 연동</a:t>
            </a:r>
            <a:endParaRPr lang="en-US" altLang="ko-KR" dirty="0"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gray">
          <a:xfrm>
            <a:off x="395536" y="980530"/>
            <a:ext cx="7488832" cy="43224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▣</a:t>
            </a:r>
            <a:r>
              <a:rPr lang="en-US" altLang="ko-KR" sz="2000" b="1" dirty="0" smtClean="0">
                <a:solidFill>
                  <a:schemeClr val="accent6"/>
                </a:solidFill>
                <a:latin typeface="+mn-ea"/>
                <a:ea typeface="+mn-ea"/>
              </a:rPr>
              <a:t> SIP</a:t>
            </a:r>
            <a:r>
              <a:rPr lang="ko-KR" altLang="en-US" sz="2000" b="1" dirty="0" smtClean="0">
                <a:solidFill>
                  <a:schemeClr val="accent6"/>
                </a:solidFill>
                <a:latin typeface="+mn-ea"/>
                <a:ea typeface="+mn-ea"/>
              </a:rPr>
              <a:t>의 </a:t>
            </a:r>
            <a:r>
              <a:rPr lang="en-US" altLang="ko-KR" sz="2000" b="1" dirty="0" smtClean="0">
                <a:solidFill>
                  <a:schemeClr val="accent6"/>
                </a:solidFill>
                <a:latin typeface="+mn-ea"/>
                <a:ea typeface="+mn-ea"/>
              </a:rPr>
              <a:t>5</a:t>
            </a:r>
            <a:r>
              <a:rPr lang="ko-KR" altLang="en-US" sz="2000" b="1" dirty="0" smtClean="0">
                <a:solidFill>
                  <a:schemeClr val="accent6"/>
                </a:solidFill>
                <a:latin typeface="+mn-ea"/>
                <a:ea typeface="+mn-ea"/>
              </a:rPr>
              <a:t>대 요소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endParaRPr lang="en-US" altLang="ko-KR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 flow with Stateless Proxy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Line 1058"/>
          <p:cNvSpPr>
            <a:spLocks noChangeShapeType="1"/>
          </p:cNvSpPr>
          <p:nvPr/>
        </p:nvSpPr>
        <p:spPr bwMode="auto">
          <a:xfrm flipH="1">
            <a:off x="617712" y="1427261"/>
            <a:ext cx="23192" cy="37932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63" name="Line 1059"/>
          <p:cNvSpPr>
            <a:spLocks noChangeShapeType="1"/>
          </p:cNvSpPr>
          <p:nvPr/>
        </p:nvSpPr>
        <p:spPr bwMode="auto">
          <a:xfrm flipH="1">
            <a:off x="3059832" y="1436787"/>
            <a:ext cx="43408" cy="37116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grpSp>
        <p:nvGrpSpPr>
          <p:cNvPr id="2" name="Group 1060"/>
          <p:cNvGrpSpPr>
            <a:grpSpLocks/>
          </p:cNvGrpSpPr>
          <p:nvPr/>
        </p:nvGrpSpPr>
        <p:grpSpPr bwMode="auto">
          <a:xfrm>
            <a:off x="107504" y="912912"/>
            <a:ext cx="228600" cy="457200"/>
            <a:chOff x="1362" y="3035"/>
            <a:chExt cx="294" cy="709"/>
          </a:xfrm>
        </p:grpSpPr>
        <p:sp>
          <p:nvSpPr>
            <p:cNvPr id="65" name="AutoShape 1061"/>
            <p:cNvSpPr>
              <a:spLocks noChangeArrowheads="1"/>
            </p:cNvSpPr>
            <p:nvPr/>
          </p:nvSpPr>
          <p:spPr bwMode="auto">
            <a:xfrm>
              <a:off x="1440" y="3456"/>
              <a:ext cx="48" cy="288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AutoShape 1062"/>
            <p:cNvSpPr>
              <a:spLocks noChangeArrowheads="1"/>
            </p:cNvSpPr>
            <p:nvPr/>
          </p:nvSpPr>
          <p:spPr bwMode="auto">
            <a:xfrm>
              <a:off x="1536" y="3456"/>
              <a:ext cx="48" cy="288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AutoShape 1063"/>
            <p:cNvSpPr>
              <a:spLocks noChangeArrowheads="1"/>
            </p:cNvSpPr>
            <p:nvPr/>
          </p:nvSpPr>
          <p:spPr bwMode="auto">
            <a:xfrm rot="-864941">
              <a:off x="1608" y="3186"/>
              <a:ext cx="48" cy="24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" name="AutoShape 1064"/>
            <p:cNvSpPr>
              <a:spLocks noChangeArrowheads="1"/>
            </p:cNvSpPr>
            <p:nvPr/>
          </p:nvSpPr>
          <p:spPr bwMode="auto">
            <a:xfrm rot="1096855">
              <a:off x="1362" y="3186"/>
              <a:ext cx="48" cy="24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" name="Oval 1065"/>
            <p:cNvSpPr>
              <a:spLocks noChangeArrowheads="1"/>
            </p:cNvSpPr>
            <p:nvPr/>
          </p:nvSpPr>
          <p:spPr bwMode="auto">
            <a:xfrm>
              <a:off x="1410" y="3171"/>
              <a:ext cx="192" cy="33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" name="Oval 1066"/>
            <p:cNvSpPr>
              <a:spLocks noChangeArrowheads="1"/>
            </p:cNvSpPr>
            <p:nvPr/>
          </p:nvSpPr>
          <p:spPr bwMode="auto">
            <a:xfrm>
              <a:off x="1428" y="3035"/>
              <a:ext cx="162" cy="169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71" name="Picture 106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304" y="893862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 Box 1068"/>
          <p:cNvSpPr txBox="1">
            <a:spLocks noChangeArrowheads="1"/>
          </p:cNvSpPr>
          <p:nvPr/>
        </p:nvSpPr>
        <p:spPr bwMode="auto">
          <a:xfrm>
            <a:off x="980629" y="955774"/>
            <a:ext cx="3642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smtClean="0">
                <a:latin typeface="Arial" charset="0"/>
                <a:ea typeface="휴먼모음T" pitchFamily="18" charset="-127"/>
              </a:rPr>
              <a:t>u1</a:t>
            </a:r>
            <a:endParaRPr lang="en-US" altLang="ko-KR" sz="1200" b="1" dirty="0">
              <a:latin typeface="Arial" charset="0"/>
              <a:ea typeface="휴먼모음T" pitchFamily="18" charset="-127"/>
            </a:endParaRPr>
          </a:p>
        </p:txBody>
      </p:sp>
      <p:pic>
        <p:nvPicPr>
          <p:cNvPr id="73" name="Picture 1069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8440" y="836712"/>
            <a:ext cx="5889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Line 1070"/>
          <p:cNvSpPr>
            <a:spLocks noChangeShapeType="1"/>
          </p:cNvSpPr>
          <p:nvPr/>
        </p:nvSpPr>
        <p:spPr bwMode="auto">
          <a:xfrm>
            <a:off x="611560" y="1692075"/>
            <a:ext cx="2448272" cy="1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75" name="Text Box 1071"/>
          <p:cNvSpPr txBox="1">
            <a:spLocks noChangeArrowheads="1"/>
          </p:cNvSpPr>
          <p:nvPr/>
        </p:nvSpPr>
        <p:spPr bwMode="auto">
          <a:xfrm>
            <a:off x="658763" y="1692077"/>
            <a:ext cx="225705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6800" rIns="46800" anchorCtr="1">
            <a:spAutoFit/>
          </a:bodyPr>
          <a:lstStyle/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INVATE </a:t>
            </a:r>
            <a:r>
              <a:rPr lang="en-US" altLang="ko-KR" sz="1000" b="1" dirty="0" err="1" smtClean="0">
                <a:latin typeface="Arial" charset="0"/>
                <a:ea typeface="휴먼모음T" pitchFamily="18" charset="-127"/>
                <a:hlinkClick r:id="rId6"/>
              </a:rPr>
              <a:t>sip:callee@domain.com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 SIP/2.0</a:t>
            </a: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Via: SIP/2.0/UDP u1.example.com;branch=z9hG4bKnashds8</a:t>
            </a: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Contact: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7"/>
              </a:rPr>
              <a:t>sip:caller@u1.example.com</a:t>
            </a:r>
            <a:endParaRPr lang="en-US" altLang="ko-KR" sz="1000" b="1" dirty="0" smtClean="0">
              <a:latin typeface="Arial" charset="0"/>
              <a:ea typeface="휴먼모음T" pitchFamily="18" charset="-127"/>
            </a:endParaRPr>
          </a:p>
        </p:txBody>
      </p:sp>
      <p:sp>
        <p:nvSpPr>
          <p:cNvPr id="76" name="Line 1072"/>
          <p:cNvSpPr>
            <a:spLocks noChangeShapeType="1"/>
          </p:cNvSpPr>
          <p:nvPr/>
        </p:nvSpPr>
        <p:spPr bwMode="auto">
          <a:xfrm flipH="1">
            <a:off x="5652120" y="1436787"/>
            <a:ext cx="20960" cy="37836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pic>
        <p:nvPicPr>
          <p:cNvPr id="77" name="Picture 1073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8280" y="836712"/>
            <a:ext cx="5889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Line 1074"/>
          <p:cNvSpPr>
            <a:spLocks noChangeShapeType="1"/>
          </p:cNvSpPr>
          <p:nvPr/>
        </p:nvSpPr>
        <p:spPr bwMode="auto">
          <a:xfrm>
            <a:off x="8311931" y="1436787"/>
            <a:ext cx="18256" cy="38556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pic>
        <p:nvPicPr>
          <p:cNvPr id="79" name="Picture 107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3331" y="903387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0" name="Object 1076"/>
          <p:cNvGraphicFramePr>
            <a:graphicFrameLocks noChangeAspect="1"/>
          </p:cNvGraphicFramePr>
          <p:nvPr/>
        </p:nvGraphicFramePr>
        <p:xfrm>
          <a:off x="3865240" y="989112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VISIO" r:id="rId8" imgW="2018520" imgH="1086840" progId="Visio.Drawing.11">
                  <p:embed/>
                </p:oleObj>
              </mc:Choice>
              <mc:Fallback>
                <p:oleObj name="VISIO" r:id="rId8" imgW="2018520" imgH="10868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240" y="989112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1077"/>
          <p:cNvSpPr txBox="1">
            <a:spLocks noChangeArrowheads="1"/>
          </p:cNvSpPr>
          <p:nvPr/>
        </p:nvSpPr>
        <p:spPr bwMode="auto">
          <a:xfrm>
            <a:off x="3054028" y="1746662"/>
            <a:ext cx="259809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6800" rIns="46800" anchorCtr="1">
            <a:spAutoFit/>
          </a:bodyPr>
          <a:lstStyle/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INVATE </a:t>
            </a:r>
            <a:r>
              <a:rPr lang="en-US" altLang="ko-KR" sz="1000" b="1" dirty="0" err="1" smtClean="0">
                <a:latin typeface="Arial" charset="0"/>
                <a:ea typeface="휴먼모음T" pitchFamily="18" charset="-127"/>
                <a:hlinkClick r:id="rId6"/>
              </a:rPr>
              <a:t>sip:callee@domain.com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 SIP/2.0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err="1" smtClean="0">
                <a:latin typeface="Arial" charset="0"/>
                <a:ea typeface="휴먼모음T" pitchFamily="18" charset="-127"/>
              </a:rPr>
              <a:t>Via:SIP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/2.0/UDP p1.example.com;branch=z9hG4bK77ef4c2312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Via: SIP/2.0/UDP u1.example.com;branch=z9hG4bKnashds8</a:t>
            </a: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Contact: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7"/>
              </a:rPr>
              <a:t>sip:caller@u1.example.com</a:t>
            </a:r>
            <a:endParaRPr lang="en-US" altLang="ko-KR" sz="1000" b="1" dirty="0" smtClean="0">
              <a:latin typeface="Arial" charset="0"/>
              <a:ea typeface="휴먼모음T" pitchFamily="18" charset="-127"/>
            </a:endParaRPr>
          </a:p>
        </p:txBody>
      </p:sp>
      <p:sp>
        <p:nvSpPr>
          <p:cNvPr id="82" name="Line 1078"/>
          <p:cNvSpPr>
            <a:spLocks noChangeShapeType="1"/>
          </p:cNvSpPr>
          <p:nvPr/>
        </p:nvSpPr>
        <p:spPr bwMode="auto">
          <a:xfrm>
            <a:off x="3103240" y="1751111"/>
            <a:ext cx="2548880" cy="1297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83" name="Line 1079"/>
          <p:cNvSpPr>
            <a:spLocks noChangeShapeType="1"/>
          </p:cNvSpPr>
          <p:nvPr/>
        </p:nvSpPr>
        <p:spPr bwMode="auto">
          <a:xfrm>
            <a:off x="5673079" y="1817787"/>
            <a:ext cx="2653340" cy="1129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84" name="Text Box 1080"/>
          <p:cNvSpPr txBox="1">
            <a:spLocks noChangeArrowheads="1"/>
          </p:cNvSpPr>
          <p:nvPr/>
        </p:nvSpPr>
        <p:spPr bwMode="auto">
          <a:xfrm>
            <a:off x="5724128" y="1848272"/>
            <a:ext cx="2592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Ctr="1"/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INVITE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10"/>
              </a:rPr>
              <a:t>sip:callee@u2.domain.com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 SIP/2.0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err="1" smtClean="0">
                <a:latin typeface="Arial" charset="0"/>
                <a:ea typeface="휴먼모음T" pitchFamily="18" charset="-127"/>
              </a:rPr>
              <a:t>Via:SIP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/2.0/UDP p2.domain.com;branch=z9hG4bA212ssd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err="1" smtClean="0">
                <a:latin typeface="Arial" charset="0"/>
                <a:ea typeface="휴먼모음T" pitchFamily="18" charset="-127"/>
              </a:rPr>
              <a:t>Via:SIP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/2.0/UDP p1.example.com;branch=z9hG4bK77ef4c2312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Via: SIP/2.0/UDP u1.example.com;branch=z9hG4bKnashds8</a:t>
            </a: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Contact: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7"/>
              </a:rPr>
              <a:t>sip:caller@u1.example.com</a:t>
            </a:r>
            <a:endParaRPr lang="en-US" altLang="ko-KR" sz="1000" b="1" dirty="0" smtClean="0">
              <a:latin typeface="Arial" charset="0"/>
              <a:ea typeface="휴먼모음T" pitchFamily="18" charset="-127"/>
            </a:endParaRP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ko-KR" sz="1000" b="1" dirty="0">
              <a:solidFill>
                <a:srgbClr val="6666FF"/>
              </a:solidFill>
              <a:latin typeface="Arial" charset="0"/>
              <a:ea typeface="휴먼모음T" pitchFamily="18" charset="-127"/>
            </a:endParaRPr>
          </a:p>
        </p:txBody>
      </p:sp>
      <p:sp>
        <p:nvSpPr>
          <p:cNvPr id="85" name="Text Box 1081"/>
          <p:cNvSpPr txBox="1">
            <a:spLocks noChangeArrowheads="1"/>
          </p:cNvSpPr>
          <p:nvPr/>
        </p:nvSpPr>
        <p:spPr bwMode="auto">
          <a:xfrm>
            <a:off x="3288978" y="979587"/>
            <a:ext cx="3642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smtClean="0">
                <a:latin typeface="Arial" charset="0"/>
                <a:ea typeface="휴먼모음T" pitchFamily="18" charset="-127"/>
              </a:rPr>
              <a:t>p1</a:t>
            </a:r>
            <a:endParaRPr lang="en-US" altLang="ko-KR" sz="1200" b="1" dirty="0">
              <a:latin typeface="Arial" charset="0"/>
              <a:ea typeface="휴먼모음T" pitchFamily="18" charset="-127"/>
            </a:endParaRPr>
          </a:p>
        </p:txBody>
      </p:sp>
      <p:sp>
        <p:nvSpPr>
          <p:cNvPr id="86" name="Text Box 1082"/>
          <p:cNvSpPr txBox="1">
            <a:spLocks noChangeArrowheads="1"/>
          </p:cNvSpPr>
          <p:nvPr/>
        </p:nvSpPr>
        <p:spPr bwMode="auto">
          <a:xfrm>
            <a:off x="5901680" y="912912"/>
            <a:ext cx="3642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smtClean="0">
                <a:latin typeface="Arial" charset="0"/>
                <a:ea typeface="휴먼모음T" pitchFamily="18" charset="-127"/>
              </a:rPr>
              <a:t>p2</a:t>
            </a:r>
            <a:endParaRPr lang="en-US" altLang="ko-KR" sz="1200" b="1" dirty="0">
              <a:latin typeface="Arial" charset="0"/>
              <a:ea typeface="휴먼모음T" pitchFamily="18" charset="-127"/>
            </a:endParaRPr>
          </a:p>
        </p:txBody>
      </p:sp>
      <p:sp>
        <p:nvSpPr>
          <p:cNvPr id="87" name="Text Box 1083"/>
          <p:cNvSpPr txBox="1">
            <a:spLocks noChangeArrowheads="1"/>
          </p:cNvSpPr>
          <p:nvPr/>
        </p:nvSpPr>
        <p:spPr bwMode="auto">
          <a:xfrm>
            <a:off x="8672294" y="979587"/>
            <a:ext cx="3642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smtClean="0">
                <a:latin typeface="Arial" charset="0"/>
                <a:ea typeface="휴먼모음T" pitchFamily="18" charset="-127"/>
              </a:rPr>
              <a:t>u2</a:t>
            </a:r>
            <a:endParaRPr lang="en-US" altLang="ko-KR" sz="1200" b="1" dirty="0">
              <a:latin typeface="Arial" charset="0"/>
              <a:ea typeface="휴먼모음T" pitchFamily="18" charset="-127"/>
            </a:endParaRPr>
          </a:p>
        </p:txBody>
      </p:sp>
      <p:sp>
        <p:nvSpPr>
          <p:cNvPr id="88" name="Text Box 1084"/>
          <p:cNvSpPr txBox="1">
            <a:spLocks noChangeArrowheads="1"/>
          </p:cNvSpPr>
          <p:nvPr/>
        </p:nvSpPr>
        <p:spPr bwMode="auto">
          <a:xfrm>
            <a:off x="3712840" y="897037"/>
            <a:ext cx="985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>
                <a:solidFill>
                  <a:schemeClr val="tx2"/>
                </a:solidFill>
                <a:latin typeface="Arial" charset="0"/>
                <a:ea typeface="휴먼모음T" pitchFamily="18" charset="-127"/>
              </a:rPr>
              <a:t>NAT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>
                <a:latin typeface="Arial" charset="0"/>
                <a:ea typeface="휴먼모음T" pitchFamily="18" charset="-127"/>
              </a:rPr>
              <a:t>192.168.1.1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 rot="10800000">
            <a:off x="5652120" y="4282776"/>
            <a:ext cx="26642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1080"/>
          <p:cNvSpPr txBox="1">
            <a:spLocks noChangeArrowheads="1"/>
          </p:cNvSpPr>
          <p:nvPr/>
        </p:nvSpPr>
        <p:spPr bwMode="auto">
          <a:xfrm>
            <a:off x="5652120" y="4284365"/>
            <a:ext cx="25922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Ctr="1"/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SIP/2.0 200 OK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err="1" smtClean="0">
                <a:latin typeface="Arial" charset="0"/>
                <a:ea typeface="휴먼모음T" pitchFamily="18" charset="-127"/>
              </a:rPr>
              <a:t>Via:SIP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/2.0/UDP p2.domain.com;branch=z9hG4bA212ssd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err="1" smtClean="0">
                <a:latin typeface="Arial" charset="0"/>
                <a:ea typeface="휴먼모음T" pitchFamily="18" charset="-127"/>
              </a:rPr>
              <a:t>Via:SIP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/2.0/UDP p1.example.com;branch=z9hG4bK77ef4c2312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Via: SIP/2.0/UDP u1.example.com;branch=z9hG4bKnashds8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Contact: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10"/>
              </a:rPr>
              <a:t>sip:callee@u2.domain.com</a:t>
            </a:r>
            <a:endParaRPr lang="en-US" altLang="ko-KR" sz="1000" b="1" dirty="0" smtClean="0">
              <a:latin typeface="Arial" charset="0"/>
              <a:ea typeface="휴먼모음T" pitchFamily="18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 rot="10800000" flipV="1">
            <a:off x="3059832" y="4492004"/>
            <a:ext cx="2592288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1080"/>
          <p:cNvSpPr txBox="1">
            <a:spLocks noChangeArrowheads="1"/>
          </p:cNvSpPr>
          <p:nvPr/>
        </p:nvSpPr>
        <p:spPr bwMode="auto">
          <a:xfrm>
            <a:off x="3059832" y="4500389"/>
            <a:ext cx="25922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Ctr="1"/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SIP/2.0 200 OK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err="1" smtClean="0">
                <a:latin typeface="Arial" charset="0"/>
                <a:ea typeface="휴먼모음T" pitchFamily="18" charset="-127"/>
              </a:rPr>
              <a:t>Via:SIP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/2.0/UDP p1.example.com;branch=z9hG4bK77ef4c2312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Via: SIP/2.0/UDP u1.example.com;branch=z9hG4bKnashds8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Contact: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10"/>
              </a:rPr>
              <a:t>sip:callee@u2.domain.com</a:t>
            </a:r>
            <a:endParaRPr lang="en-US" altLang="ko-KR" sz="1000" b="1" dirty="0" smtClean="0">
              <a:latin typeface="Arial" charset="0"/>
              <a:ea typeface="휴먼모음T" pitchFamily="18" charset="-127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rot="10800000" flipV="1">
            <a:off x="611560" y="4788421"/>
            <a:ext cx="2448272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1080"/>
          <p:cNvSpPr txBox="1">
            <a:spLocks noChangeArrowheads="1"/>
          </p:cNvSpPr>
          <p:nvPr/>
        </p:nvSpPr>
        <p:spPr bwMode="auto">
          <a:xfrm>
            <a:off x="539552" y="4860429"/>
            <a:ext cx="2592288" cy="101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Ctr="1"/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SIP/2.0 200 OK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Via: SIP/2.0/UDP u1.example.com;branch=z9hG4bKnashds8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Contact: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10"/>
              </a:rPr>
              <a:t>sip:callee@u2.domain.com</a:t>
            </a:r>
            <a:endParaRPr lang="en-US" altLang="ko-KR" sz="1000" b="1" dirty="0" smtClean="0">
              <a:latin typeface="Arial" charset="0"/>
              <a:ea typeface="휴먼모음T" pitchFamily="18" charset="-127"/>
            </a:endParaRP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ko-KR" sz="1000" b="1" dirty="0">
              <a:solidFill>
                <a:srgbClr val="6666FF"/>
              </a:solidFill>
              <a:latin typeface="Arial" charset="0"/>
              <a:ea typeface="휴먼모음T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 flow with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Stateful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Proxy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5532" y="1261209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" descr="serv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796" y="1117193"/>
            <a:ext cx="43656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8020" y="1261209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직선 연결선 31"/>
          <p:cNvCxnSpPr>
            <a:stCxn id="29" idx="2"/>
          </p:cNvCxnSpPr>
          <p:nvPr/>
        </p:nvCxnSpPr>
        <p:spPr>
          <a:xfrm rot="5400000">
            <a:off x="755516" y="3290866"/>
            <a:ext cx="2846786" cy="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0" idx="2"/>
          </p:cNvCxnSpPr>
          <p:nvPr/>
        </p:nvCxnSpPr>
        <p:spPr>
          <a:xfrm rot="5400000">
            <a:off x="3599436" y="2682815"/>
            <a:ext cx="1619026" cy="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1" idx="2"/>
          </p:cNvCxnSpPr>
          <p:nvPr/>
        </p:nvCxnSpPr>
        <p:spPr>
          <a:xfrm rot="5400000">
            <a:off x="5112000" y="3326870"/>
            <a:ext cx="2918794" cy="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247580" y="2197313"/>
            <a:ext cx="201622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551836" y="2197313"/>
            <a:ext cx="1944216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247580" y="2701369"/>
            <a:ext cx="2016224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551836" y="2699781"/>
            <a:ext cx="1944216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95652" y="1909281"/>
            <a:ext cx="663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Invite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199908" y="1909281"/>
            <a:ext cx="663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Invite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99908" y="2413337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 OK</a:t>
            </a:r>
            <a:endParaRPr lang="ko-KR" altLang="en-US" sz="1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873093" y="2413337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 OK</a:t>
            </a:r>
            <a:endParaRPr lang="ko-KR" altLang="en-US" sz="1400" b="1" dirty="0" smtClean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319588" y="3760156"/>
            <a:ext cx="4176464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15732" y="3473712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Session Established</a:t>
            </a:r>
            <a:endParaRPr lang="ko-KR" altLang="en-US" sz="14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887540" y="97317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Alice</a:t>
            </a:r>
            <a:endParaRPr lang="ko-KR" altLang="en-US" sz="14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6352036" y="97317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Bob</a:t>
            </a:r>
            <a:endParaRPr lang="ko-KR" altLang="en-US" sz="1400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3903764" y="829161"/>
            <a:ext cx="99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SIP Proxy</a:t>
            </a:r>
            <a:endParaRPr lang="ko-KR" altLang="en-US" sz="14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671516" y="5293657"/>
            <a:ext cx="63568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Invite</a:t>
            </a:r>
            <a:r>
              <a:rPr lang="ko-KR" altLang="en-US" sz="1200" dirty="0" smtClean="0"/>
              <a:t>뿐만 아니라 </a:t>
            </a:r>
            <a:r>
              <a:rPr lang="en-US" altLang="ko-KR" sz="1200" dirty="0" smtClean="0"/>
              <a:t>ACK, BYE </a:t>
            </a:r>
            <a:r>
              <a:rPr lang="ko-KR" altLang="en-US" sz="1200" dirty="0" smtClean="0"/>
              <a:t>메시지 까지 </a:t>
            </a:r>
            <a:r>
              <a:rPr lang="en-US" altLang="ko-KR" sz="1200" dirty="0" smtClean="0"/>
              <a:t>Proxy Server</a:t>
            </a:r>
            <a:r>
              <a:rPr lang="ko-KR" altLang="en-US" sz="1200" dirty="0" smtClean="0"/>
              <a:t>를 경우 하도록 할 필요가 있는 경우</a:t>
            </a:r>
            <a:endParaRPr lang="en-US" altLang="ko-KR" sz="1200" dirty="0" smtClean="0"/>
          </a:p>
          <a:p>
            <a:r>
              <a:rPr lang="ko-KR" altLang="en-US" sz="1200" dirty="0" smtClean="0"/>
              <a:t>즉 호 </a:t>
            </a:r>
            <a:r>
              <a:rPr lang="en-US" altLang="ko-KR" sz="1200" dirty="0" smtClean="0"/>
              <a:t>Dialog </a:t>
            </a:r>
            <a:r>
              <a:rPr lang="ko-KR" altLang="en-US" sz="1200" dirty="0" smtClean="0"/>
              <a:t>상태 감시 및 메시지 내용 변경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과금</a:t>
            </a:r>
            <a:r>
              <a:rPr lang="ko-KR" altLang="en-US" sz="1200" dirty="0" smtClean="0"/>
              <a:t> 생성이 필요한 경우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모든 메시지를 </a:t>
            </a:r>
            <a:r>
              <a:rPr lang="en-US" altLang="ko-KR" sz="1200" dirty="0" smtClean="0"/>
              <a:t>Proxy </a:t>
            </a:r>
            <a:r>
              <a:rPr lang="ko-KR" altLang="en-US" sz="1200" dirty="0" smtClean="0"/>
              <a:t>서버를 경유 하도록 할 필요가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이때 사용하는 것이 </a:t>
            </a:r>
            <a:r>
              <a:rPr lang="en-US" altLang="ko-KR" sz="1200" dirty="0" smtClean="0"/>
              <a:t>Route </a:t>
            </a:r>
            <a:r>
              <a:rPr lang="ko-KR" altLang="en-US" sz="1200" dirty="0" smtClean="0"/>
              <a:t>헤더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및 </a:t>
            </a:r>
            <a:r>
              <a:rPr lang="en-US" altLang="ko-KR" sz="1200" dirty="0" smtClean="0"/>
              <a:t>Record Route 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SIP Proxy</a:t>
            </a:r>
            <a:r>
              <a:rPr lang="ko-KR" altLang="en-US" sz="1200" dirty="0" smtClean="0"/>
              <a:t>를 경우 하면서 </a:t>
            </a:r>
            <a:r>
              <a:rPr lang="en-US" altLang="ko-KR" sz="1200" dirty="0" smtClean="0"/>
              <a:t>Via </a:t>
            </a:r>
            <a:r>
              <a:rPr lang="ko-KR" altLang="en-US" sz="1200" dirty="0" smtClean="0"/>
              <a:t>필드와 </a:t>
            </a:r>
            <a:r>
              <a:rPr lang="en-US" altLang="ko-KR" sz="1200" dirty="0" smtClean="0"/>
              <a:t>Record-Route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Route </a:t>
            </a:r>
            <a:r>
              <a:rPr lang="ko-KR" altLang="en-US" sz="1200" dirty="0" smtClean="0"/>
              <a:t>헤더가 추가 된다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247580" y="3133417"/>
            <a:ext cx="201622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551836" y="3133417"/>
            <a:ext cx="1944216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4474" y="2845385"/>
            <a:ext cx="539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ACK</a:t>
            </a:r>
            <a:endParaRPr lang="ko-KR" altLang="en-US" sz="14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308730" y="2845385"/>
            <a:ext cx="539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ACK</a:t>
            </a:r>
            <a:endParaRPr lang="ko-KR" altLang="en-US" sz="1400" b="1" dirty="0" smtClean="0"/>
          </a:p>
        </p:txBody>
      </p:sp>
      <p:cxnSp>
        <p:nvCxnSpPr>
          <p:cNvPr id="53" name="직선 연결선 52"/>
          <p:cNvCxnSpPr/>
          <p:nvPr/>
        </p:nvCxnSpPr>
        <p:spPr>
          <a:xfrm rot="5400000">
            <a:off x="3975772" y="4285545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rot="10800000">
            <a:off x="4551836" y="4139940"/>
            <a:ext cx="1944216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71916" y="3853497"/>
            <a:ext cx="498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BYE</a:t>
            </a:r>
            <a:endParaRPr lang="ko-KR" altLang="en-US" sz="1400" b="1" dirty="0" smtClean="0"/>
          </a:p>
        </p:txBody>
      </p:sp>
      <p:cxnSp>
        <p:nvCxnSpPr>
          <p:cNvPr id="56" name="직선 화살표 연결선 55"/>
          <p:cNvCxnSpPr/>
          <p:nvPr/>
        </p:nvCxnSpPr>
        <p:spPr>
          <a:xfrm rot="10800000">
            <a:off x="2247580" y="4141529"/>
            <a:ext cx="208823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45061" y="3853497"/>
            <a:ext cx="498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BYE</a:t>
            </a:r>
            <a:endParaRPr lang="ko-KR" altLang="en-US" sz="1400" b="1" dirty="0" smtClean="0"/>
          </a:p>
        </p:txBody>
      </p:sp>
      <p:cxnSp>
        <p:nvCxnSpPr>
          <p:cNvPr id="58" name="직선 화살표 연결선 57"/>
          <p:cNvCxnSpPr/>
          <p:nvPr/>
        </p:nvCxnSpPr>
        <p:spPr>
          <a:xfrm rot="10800000">
            <a:off x="4551836" y="4552243"/>
            <a:ext cx="1944216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127900" y="4265800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 OK</a:t>
            </a:r>
            <a:endParaRPr lang="ko-KR" altLang="en-US" sz="1400" b="1" dirty="0" smtClean="0"/>
          </a:p>
        </p:txBody>
      </p:sp>
      <p:cxnSp>
        <p:nvCxnSpPr>
          <p:cNvPr id="60" name="직선 화살표 연결선 59"/>
          <p:cNvCxnSpPr/>
          <p:nvPr/>
        </p:nvCxnSpPr>
        <p:spPr>
          <a:xfrm rot="10800000">
            <a:off x="2247580" y="4553832"/>
            <a:ext cx="2088232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52" y="4265800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 OK</a:t>
            </a:r>
            <a:endParaRPr lang="ko-KR" altLang="en-US" sz="1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 flow with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Stateful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Proxy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Line 1058"/>
          <p:cNvSpPr>
            <a:spLocks noChangeShapeType="1"/>
          </p:cNvSpPr>
          <p:nvPr/>
        </p:nvSpPr>
        <p:spPr bwMode="auto">
          <a:xfrm flipH="1">
            <a:off x="617712" y="1427261"/>
            <a:ext cx="23192" cy="37932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63" name="Line 1059"/>
          <p:cNvSpPr>
            <a:spLocks noChangeShapeType="1"/>
          </p:cNvSpPr>
          <p:nvPr/>
        </p:nvSpPr>
        <p:spPr bwMode="auto">
          <a:xfrm flipH="1">
            <a:off x="3059832" y="1436787"/>
            <a:ext cx="43408" cy="37116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grpSp>
        <p:nvGrpSpPr>
          <p:cNvPr id="2" name="Group 1060"/>
          <p:cNvGrpSpPr>
            <a:grpSpLocks/>
          </p:cNvGrpSpPr>
          <p:nvPr/>
        </p:nvGrpSpPr>
        <p:grpSpPr bwMode="auto">
          <a:xfrm>
            <a:off x="107504" y="912912"/>
            <a:ext cx="228600" cy="457200"/>
            <a:chOff x="1362" y="3035"/>
            <a:chExt cx="294" cy="709"/>
          </a:xfrm>
        </p:grpSpPr>
        <p:sp>
          <p:nvSpPr>
            <p:cNvPr id="65" name="AutoShape 1061"/>
            <p:cNvSpPr>
              <a:spLocks noChangeArrowheads="1"/>
            </p:cNvSpPr>
            <p:nvPr/>
          </p:nvSpPr>
          <p:spPr bwMode="auto">
            <a:xfrm>
              <a:off x="1440" y="3456"/>
              <a:ext cx="48" cy="288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AutoShape 1062"/>
            <p:cNvSpPr>
              <a:spLocks noChangeArrowheads="1"/>
            </p:cNvSpPr>
            <p:nvPr/>
          </p:nvSpPr>
          <p:spPr bwMode="auto">
            <a:xfrm>
              <a:off x="1536" y="3456"/>
              <a:ext cx="48" cy="288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AutoShape 1063"/>
            <p:cNvSpPr>
              <a:spLocks noChangeArrowheads="1"/>
            </p:cNvSpPr>
            <p:nvPr/>
          </p:nvSpPr>
          <p:spPr bwMode="auto">
            <a:xfrm rot="-864941">
              <a:off x="1608" y="3186"/>
              <a:ext cx="48" cy="24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" name="AutoShape 1064"/>
            <p:cNvSpPr>
              <a:spLocks noChangeArrowheads="1"/>
            </p:cNvSpPr>
            <p:nvPr/>
          </p:nvSpPr>
          <p:spPr bwMode="auto">
            <a:xfrm rot="1096855">
              <a:off x="1362" y="3186"/>
              <a:ext cx="48" cy="24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" name="Oval 1065"/>
            <p:cNvSpPr>
              <a:spLocks noChangeArrowheads="1"/>
            </p:cNvSpPr>
            <p:nvPr/>
          </p:nvSpPr>
          <p:spPr bwMode="auto">
            <a:xfrm>
              <a:off x="1410" y="3171"/>
              <a:ext cx="192" cy="33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" name="Oval 1066"/>
            <p:cNvSpPr>
              <a:spLocks noChangeArrowheads="1"/>
            </p:cNvSpPr>
            <p:nvPr/>
          </p:nvSpPr>
          <p:spPr bwMode="auto">
            <a:xfrm>
              <a:off x="1428" y="3035"/>
              <a:ext cx="162" cy="169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71" name="Picture 106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304" y="893862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 Box 1068"/>
          <p:cNvSpPr txBox="1">
            <a:spLocks noChangeArrowheads="1"/>
          </p:cNvSpPr>
          <p:nvPr/>
        </p:nvSpPr>
        <p:spPr bwMode="auto">
          <a:xfrm>
            <a:off x="980629" y="955774"/>
            <a:ext cx="3642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smtClean="0">
                <a:latin typeface="Arial" charset="0"/>
                <a:ea typeface="휴먼모음T" pitchFamily="18" charset="-127"/>
              </a:rPr>
              <a:t>u1</a:t>
            </a:r>
            <a:endParaRPr lang="en-US" altLang="ko-KR" sz="1200" b="1" dirty="0">
              <a:latin typeface="Arial" charset="0"/>
              <a:ea typeface="휴먼모음T" pitchFamily="18" charset="-127"/>
            </a:endParaRPr>
          </a:p>
        </p:txBody>
      </p:sp>
      <p:pic>
        <p:nvPicPr>
          <p:cNvPr id="73" name="Picture 1069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8440" y="836712"/>
            <a:ext cx="5889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Line 1070"/>
          <p:cNvSpPr>
            <a:spLocks noChangeShapeType="1"/>
          </p:cNvSpPr>
          <p:nvPr/>
        </p:nvSpPr>
        <p:spPr bwMode="auto">
          <a:xfrm>
            <a:off x="611560" y="1692075"/>
            <a:ext cx="2448272" cy="1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75" name="Text Box 1071"/>
          <p:cNvSpPr txBox="1">
            <a:spLocks noChangeArrowheads="1"/>
          </p:cNvSpPr>
          <p:nvPr/>
        </p:nvSpPr>
        <p:spPr bwMode="auto">
          <a:xfrm>
            <a:off x="658763" y="1692077"/>
            <a:ext cx="225705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6800" rIns="46800" anchorCtr="1">
            <a:spAutoFit/>
          </a:bodyPr>
          <a:lstStyle/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INVATE </a:t>
            </a:r>
            <a:r>
              <a:rPr lang="en-US" altLang="ko-KR" sz="1000" b="1" dirty="0" err="1" smtClean="0">
                <a:latin typeface="Arial" charset="0"/>
                <a:ea typeface="휴먼모음T" pitchFamily="18" charset="-127"/>
                <a:hlinkClick r:id="rId6"/>
              </a:rPr>
              <a:t>sip:callee@domain.com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 SIP/2.0</a:t>
            </a: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Via: SIP/2.0/UDP u1.example.com;branch=z9hG4bKnashds8</a:t>
            </a: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Contact: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7"/>
              </a:rPr>
              <a:t>sip:caller@u1.example.com</a:t>
            </a:r>
            <a:endParaRPr lang="en-US" altLang="ko-KR" sz="1000" b="1" dirty="0" smtClean="0">
              <a:latin typeface="Arial" charset="0"/>
              <a:ea typeface="휴먼모음T" pitchFamily="18" charset="-127"/>
            </a:endParaRPr>
          </a:p>
        </p:txBody>
      </p:sp>
      <p:sp>
        <p:nvSpPr>
          <p:cNvPr id="76" name="Line 1072"/>
          <p:cNvSpPr>
            <a:spLocks noChangeShapeType="1"/>
          </p:cNvSpPr>
          <p:nvPr/>
        </p:nvSpPr>
        <p:spPr bwMode="auto">
          <a:xfrm flipH="1">
            <a:off x="5652120" y="1436787"/>
            <a:ext cx="20960" cy="37836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pic>
        <p:nvPicPr>
          <p:cNvPr id="77" name="Picture 1073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8280" y="836712"/>
            <a:ext cx="5889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Line 1074"/>
          <p:cNvSpPr>
            <a:spLocks noChangeShapeType="1"/>
          </p:cNvSpPr>
          <p:nvPr/>
        </p:nvSpPr>
        <p:spPr bwMode="auto">
          <a:xfrm>
            <a:off x="8311931" y="1436787"/>
            <a:ext cx="18256" cy="38556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pic>
        <p:nvPicPr>
          <p:cNvPr id="79" name="Picture 107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3331" y="903387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0" name="Object 1076"/>
          <p:cNvGraphicFramePr>
            <a:graphicFrameLocks noChangeAspect="1"/>
          </p:cNvGraphicFramePr>
          <p:nvPr/>
        </p:nvGraphicFramePr>
        <p:xfrm>
          <a:off x="3865240" y="989112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VISIO" r:id="rId8" imgW="2018520" imgH="1086840" progId="Visio.Drawing.11">
                  <p:embed/>
                </p:oleObj>
              </mc:Choice>
              <mc:Fallback>
                <p:oleObj name="VISIO" r:id="rId8" imgW="2018520" imgH="10868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240" y="989112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1077"/>
          <p:cNvSpPr txBox="1">
            <a:spLocks noChangeArrowheads="1"/>
          </p:cNvSpPr>
          <p:nvPr/>
        </p:nvSpPr>
        <p:spPr bwMode="auto">
          <a:xfrm>
            <a:off x="3054028" y="1746662"/>
            <a:ext cx="259809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6800" rIns="46800" anchorCtr="1">
            <a:spAutoFit/>
          </a:bodyPr>
          <a:lstStyle/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INVATE </a:t>
            </a:r>
            <a:r>
              <a:rPr lang="en-US" altLang="ko-KR" sz="1000" b="1" dirty="0" err="1" smtClean="0">
                <a:latin typeface="Arial" charset="0"/>
                <a:ea typeface="휴먼모음T" pitchFamily="18" charset="-127"/>
                <a:hlinkClick r:id="rId6"/>
              </a:rPr>
              <a:t>sip:callee@domain.com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 SIP/2.0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err="1" smtClean="0">
                <a:latin typeface="Arial" charset="0"/>
                <a:ea typeface="휴먼모음T" pitchFamily="18" charset="-127"/>
              </a:rPr>
              <a:t>Via:SIP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/2.0/UDP p1.example.com;branch=z9hG4bK77ef4c2312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Via: SIP/2.0/UDP u1.example.com;branch=z9hG4bKnashds8</a:t>
            </a: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Contact: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7"/>
              </a:rPr>
              <a:t>sip:caller@u1.example.com</a:t>
            </a:r>
            <a:endParaRPr lang="en-US" altLang="ko-KR" sz="1000" b="1" dirty="0" smtClean="0">
              <a:latin typeface="Arial" charset="0"/>
              <a:ea typeface="휴먼모음T" pitchFamily="18" charset="-127"/>
            </a:endParaRP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Record-Route: &lt;sip:p1.example.com;lr&gt;</a:t>
            </a:r>
          </a:p>
        </p:txBody>
      </p:sp>
      <p:sp>
        <p:nvSpPr>
          <p:cNvPr id="82" name="Line 1078"/>
          <p:cNvSpPr>
            <a:spLocks noChangeShapeType="1"/>
          </p:cNvSpPr>
          <p:nvPr/>
        </p:nvSpPr>
        <p:spPr bwMode="auto">
          <a:xfrm>
            <a:off x="3103240" y="1751111"/>
            <a:ext cx="2548880" cy="1297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83" name="Line 1079"/>
          <p:cNvSpPr>
            <a:spLocks noChangeShapeType="1"/>
          </p:cNvSpPr>
          <p:nvPr/>
        </p:nvSpPr>
        <p:spPr bwMode="auto">
          <a:xfrm>
            <a:off x="5673079" y="1817787"/>
            <a:ext cx="2653340" cy="1129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84" name="Text Box 1080"/>
          <p:cNvSpPr txBox="1">
            <a:spLocks noChangeArrowheads="1"/>
          </p:cNvSpPr>
          <p:nvPr/>
        </p:nvSpPr>
        <p:spPr bwMode="auto">
          <a:xfrm>
            <a:off x="5724128" y="1848272"/>
            <a:ext cx="2592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Ctr="1"/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INVITE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10"/>
              </a:rPr>
              <a:t>sip:callee@u2.domain.com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 SIP/2.0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err="1" smtClean="0">
                <a:latin typeface="Arial" charset="0"/>
                <a:ea typeface="휴먼모음T" pitchFamily="18" charset="-127"/>
              </a:rPr>
              <a:t>Via:SIP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/2.0/UDP p2.domain.com;branch=z9hG4bA212ssd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err="1" smtClean="0">
                <a:latin typeface="Arial" charset="0"/>
                <a:ea typeface="휴먼모음T" pitchFamily="18" charset="-127"/>
              </a:rPr>
              <a:t>Via:SIP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/2.0/UDP p1.example.com;branch=z9hG4bK77ef4c2312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Via: SIP/2.0/UDP u1.example.com;branch=z9hG4bKnashds8</a:t>
            </a: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Contact: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7"/>
              </a:rPr>
              <a:t>sip:caller@u1.example.com</a:t>
            </a:r>
            <a:endParaRPr lang="en-US" altLang="ko-KR" sz="1000" b="1" dirty="0" smtClean="0">
              <a:latin typeface="Arial" charset="0"/>
              <a:ea typeface="휴먼모음T" pitchFamily="18" charset="-127"/>
            </a:endParaRP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Record-Route: &lt;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11"/>
              </a:rPr>
              <a:t>sip:p2.domain.com;lr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&gt;</a:t>
            </a: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Record-Route: &lt;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12"/>
              </a:rPr>
              <a:t>sip:p1.example.com;lr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&gt;</a:t>
            </a: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ko-KR" sz="1000" b="1" dirty="0">
              <a:solidFill>
                <a:srgbClr val="6666FF"/>
              </a:solidFill>
              <a:latin typeface="Arial" charset="0"/>
              <a:ea typeface="휴먼모음T" pitchFamily="18" charset="-127"/>
            </a:endParaRPr>
          </a:p>
        </p:txBody>
      </p:sp>
      <p:sp>
        <p:nvSpPr>
          <p:cNvPr id="85" name="Text Box 1081"/>
          <p:cNvSpPr txBox="1">
            <a:spLocks noChangeArrowheads="1"/>
          </p:cNvSpPr>
          <p:nvPr/>
        </p:nvSpPr>
        <p:spPr bwMode="auto">
          <a:xfrm>
            <a:off x="3288978" y="979587"/>
            <a:ext cx="3642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smtClean="0">
                <a:latin typeface="Arial" charset="0"/>
                <a:ea typeface="휴먼모음T" pitchFamily="18" charset="-127"/>
              </a:rPr>
              <a:t>p1</a:t>
            </a:r>
            <a:endParaRPr lang="en-US" altLang="ko-KR" sz="1200" b="1" dirty="0">
              <a:latin typeface="Arial" charset="0"/>
              <a:ea typeface="휴먼모음T" pitchFamily="18" charset="-127"/>
            </a:endParaRPr>
          </a:p>
        </p:txBody>
      </p:sp>
      <p:sp>
        <p:nvSpPr>
          <p:cNvPr id="86" name="Text Box 1082"/>
          <p:cNvSpPr txBox="1">
            <a:spLocks noChangeArrowheads="1"/>
          </p:cNvSpPr>
          <p:nvPr/>
        </p:nvSpPr>
        <p:spPr bwMode="auto">
          <a:xfrm>
            <a:off x="5901680" y="912912"/>
            <a:ext cx="3642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smtClean="0">
                <a:latin typeface="Arial" charset="0"/>
                <a:ea typeface="휴먼모음T" pitchFamily="18" charset="-127"/>
              </a:rPr>
              <a:t>p2</a:t>
            </a:r>
            <a:endParaRPr lang="en-US" altLang="ko-KR" sz="1200" b="1" dirty="0">
              <a:latin typeface="Arial" charset="0"/>
              <a:ea typeface="휴먼모음T" pitchFamily="18" charset="-127"/>
            </a:endParaRPr>
          </a:p>
        </p:txBody>
      </p:sp>
      <p:sp>
        <p:nvSpPr>
          <p:cNvPr id="87" name="Text Box 1083"/>
          <p:cNvSpPr txBox="1">
            <a:spLocks noChangeArrowheads="1"/>
          </p:cNvSpPr>
          <p:nvPr/>
        </p:nvSpPr>
        <p:spPr bwMode="auto">
          <a:xfrm>
            <a:off x="8672294" y="979587"/>
            <a:ext cx="3642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smtClean="0">
                <a:latin typeface="Arial" charset="0"/>
                <a:ea typeface="휴먼모음T" pitchFamily="18" charset="-127"/>
              </a:rPr>
              <a:t>u2</a:t>
            </a:r>
            <a:endParaRPr lang="en-US" altLang="ko-KR" sz="1200" b="1" dirty="0">
              <a:latin typeface="Arial" charset="0"/>
              <a:ea typeface="휴먼모음T" pitchFamily="18" charset="-127"/>
            </a:endParaRPr>
          </a:p>
        </p:txBody>
      </p:sp>
      <p:sp>
        <p:nvSpPr>
          <p:cNvPr id="88" name="Text Box 1084"/>
          <p:cNvSpPr txBox="1">
            <a:spLocks noChangeArrowheads="1"/>
          </p:cNvSpPr>
          <p:nvPr/>
        </p:nvSpPr>
        <p:spPr bwMode="auto">
          <a:xfrm>
            <a:off x="3712840" y="897037"/>
            <a:ext cx="985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>
                <a:solidFill>
                  <a:schemeClr val="tx2"/>
                </a:solidFill>
                <a:latin typeface="Arial" charset="0"/>
                <a:ea typeface="휴먼모음T" pitchFamily="18" charset="-127"/>
              </a:rPr>
              <a:t>NAT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>
                <a:latin typeface="Arial" charset="0"/>
                <a:ea typeface="휴먼모음T" pitchFamily="18" charset="-127"/>
              </a:rPr>
              <a:t>192.168.1.1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 rot="10800000">
            <a:off x="5652120" y="4282776"/>
            <a:ext cx="26642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1080"/>
          <p:cNvSpPr txBox="1">
            <a:spLocks noChangeArrowheads="1"/>
          </p:cNvSpPr>
          <p:nvPr/>
        </p:nvSpPr>
        <p:spPr bwMode="auto">
          <a:xfrm>
            <a:off x="5652120" y="4284365"/>
            <a:ext cx="25922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Ctr="1"/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SIP/2.0 200 OK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err="1" smtClean="0">
                <a:latin typeface="Arial" charset="0"/>
                <a:ea typeface="휴먼모음T" pitchFamily="18" charset="-127"/>
              </a:rPr>
              <a:t>Via:SIP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/2.0/UDP p2.domain.com;branch=z9hG4bA212ssd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err="1" smtClean="0">
                <a:latin typeface="Arial" charset="0"/>
                <a:ea typeface="휴먼모음T" pitchFamily="18" charset="-127"/>
              </a:rPr>
              <a:t>Via:SIP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/2.0/UDP p1.example.com;branch=z9hG4bK77ef4c2312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Via: SIP/2.0/UDP u1.example.com;branch=z9hG4bKnashds8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Contact: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10"/>
              </a:rPr>
              <a:t>sip:callee@u2.domain.com</a:t>
            </a:r>
            <a:endParaRPr lang="en-US" altLang="ko-KR" sz="1000" b="1" dirty="0" smtClean="0">
              <a:latin typeface="Arial" charset="0"/>
              <a:ea typeface="휴먼모음T" pitchFamily="18" charset="-127"/>
            </a:endParaRP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Record-Route: &lt;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11"/>
              </a:rPr>
              <a:t>sip:p2.domain.com;lr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&gt;</a:t>
            </a: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Record-Route: &lt;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12"/>
              </a:rPr>
              <a:t>sip:p1.example.com;lr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&gt;</a:t>
            </a: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ko-KR" sz="1000" b="1" dirty="0">
              <a:solidFill>
                <a:srgbClr val="6666FF"/>
              </a:solidFill>
              <a:latin typeface="Arial" charset="0"/>
              <a:ea typeface="휴먼모음T" pitchFamily="18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 rot="10800000" flipV="1">
            <a:off x="3059832" y="4492004"/>
            <a:ext cx="2592288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1080"/>
          <p:cNvSpPr txBox="1">
            <a:spLocks noChangeArrowheads="1"/>
          </p:cNvSpPr>
          <p:nvPr/>
        </p:nvSpPr>
        <p:spPr bwMode="auto">
          <a:xfrm>
            <a:off x="3059832" y="4500389"/>
            <a:ext cx="25922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Ctr="1"/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SIP/2.0 200 OK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err="1" smtClean="0">
                <a:latin typeface="Arial" charset="0"/>
                <a:ea typeface="휴먼모음T" pitchFamily="18" charset="-127"/>
              </a:rPr>
              <a:t>Via:SIP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/2.0/UDP p1.example.com;branch=z9hG4bK77ef4c2312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Via: SIP/2.0/UDP u1.example.com;branch=z9hG4bKnashds8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Contact: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10"/>
              </a:rPr>
              <a:t>sip:callee@u2.domain.com</a:t>
            </a:r>
            <a:endParaRPr lang="en-US" altLang="ko-KR" sz="1000" b="1" dirty="0" smtClean="0">
              <a:latin typeface="Arial" charset="0"/>
              <a:ea typeface="휴먼모음T" pitchFamily="18" charset="-127"/>
            </a:endParaRP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Record-Route: &lt;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11"/>
              </a:rPr>
              <a:t>sip:p2.domain.com;lr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&gt;</a:t>
            </a: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Record-Route: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12"/>
              </a:rPr>
              <a:t>sip:p1.example.com;lr</a:t>
            </a:r>
            <a:endParaRPr lang="en-US" altLang="ko-KR" sz="1000" b="1" dirty="0" smtClean="0">
              <a:latin typeface="Arial" charset="0"/>
              <a:ea typeface="휴먼모음T" pitchFamily="18" charset="-127"/>
            </a:endParaRP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ko-KR" sz="1000" b="1" dirty="0">
              <a:solidFill>
                <a:srgbClr val="6666FF"/>
              </a:solidFill>
              <a:latin typeface="Arial" charset="0"/>
              <a:ea typeface="휴먼모음T" pitchFamily="18" charset="-127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rot="10800000" flipV="1">
            <a:off x="611560" y="4788421"/>
            <a:ext cx="2448272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1080"/>
          <p:cNvSpPr txBox="1">
            <a:spLocks noChangeArrowheads="1"/>
          </p:cNvSpPr>
          <p:nvPr/>
        </p:nvSpPr>
        <p:spPr bwMode="auto">
          <a:xfrm>
            <a:off x="539552" y="4860428"/>
            <a:ext cx="2592288" cy="1376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Ctr="1"/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SIP/2.0 200 OK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Via: SIP/2.0/UDP u1.example.com;branch=z9hG4bKnashds8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Contact: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10"/>
              </a:rPr>
              <a:t>sip:callee@u2.domain.com</a:t>
            </a:r>
            <a:endParaRPr lang="en-US" altLang="ko-KR" sz="1000" b="1" dirty="0" smtClean="0">
              <a:latin typeface="Arial" charset="0"/>
              <a:ea typeface="휴먼모음T" pitchFamily="18" charset="-127"/>
            </a:endParaRP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Record-Route: &lt;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11"/>
              </a:rPr>
              <a:t>sip:p2.domain.com;lr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&gt;</a:t>
            </a: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Record-Route: &lt;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12"/>
              </a:rPr>
              <a:t>sip:p1.example.com;lr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&gt;</a:t>
            </a: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ko-KR" sz="1000" b="1" dirty="0">
              <a:solidFill>
                <a:srgbClr val="6666FF"/>
              </a:solidFill>
              <a:latin typeface="Arial" charset="0"/>
              <a:ea typeface="휴먼모음T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 flow with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Stateful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Proxy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Line 1058"/>
          <p:cNvSpPr>
            <a:spLocks noChangeShapeType="1"/>
          </p:cNvSpPr>
          <p:nvPr/>
        </p:nvSpPr>
        <p:spPr bwMode="auto">
          <a:xfrm flipH="1">
            <a:off x="617712" y="1868040"/>
            <a:ext cx="23192" cy="37932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37" name="Line 1059"/>
          <p:cNvSpPr>
            <a:spLocks noChangeShapeType="1"/>
          </p:cNvSpPr>
          <p:nvPr/>
        </p:nvSpPr>
        <p:spPr bwMode="auto">
          <a:xfrm flipH="1">
            <a:off x="3059832" y="1877566"/>
            <a:ext cx="43408" cy="37116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grpSp>
        <p:nvGrpSpPr>
          <p:cNvPr id="38" name="Group 1060"/>
          <p:cNvGrpSpPr>
            <a:grpSpLocks/>
          </p:cNvGrpSpPr>
          <p:nvPr/>
        </p:nvGrpSpPr>
        <p:grpSpPr bwMode="auto">
          <a:xfrm>
            <a:off x="107504" y="1353691"/>
            <a:ext cx="228600" cy="457200"/>
            <a:chOff x="1362" y="3035"/>
            <a:chExt cx="294" cy="709"/>
          </a:xfrm>
        </p:grpSpPr>
        <p:sp>
          <p:nvSpPr>
            <p:cNvPr id="39" name="AutoShape 1061"/>
            <p:cNvSpPr>
              <a:spLocks noChangeArrowheads="1"/>
            </p:cNvSpPr>
            <p:nvPr/>
          </p:nvSpPr>
          <p:spPr bwMode="auto">
            <a:xfrm>
              <a:off x="1440" y="3456"/>
              <a:ext cx="48" cy="288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AutoShape 1062"/>
            <p:cNvSpPr>
              <a:spLocks noChangeArrowheads="1"/>
            </p:cNvSpPr>
            <p:nvPr/>
          </p:nvSpPr>
          <p:spPr bwMode="auto">
            <a:xfrm>
              <a:off x="1536" y="3456"/>
              <a:ext cx="48" cy="288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AutoShape 1063"/>
            <p:cNvSpPr>
              <a:spLocks noChangeArrowheads="1"/>
            </p:cNvSpPr>
            <p:nvPr/>
          </p:nvSpPr>
          <p:spPr bwMode="auto">
            <a:xfrm rot="-864941">
              <a:off x="1608" y="3186"/>
              <a:ext cx="48" cy="24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" name="AutoShape 1064"/>
            <p:cNvSpPr>
              <a:spLocks noChangeArrowheads="1"/>
            </p:cNvSpPr>
            <p:nvPr/>
          </p:nvSpPr>
          <p:spPr bwMode="auto">
            <a:xfrm rot="1096855">
              <a:off x="1362" y="3186"/>
              <a:ext cx="48" cy="24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Oval 1065"/>
            <p:cNvSpPr>
              <a:spLocks noChangeArrowheads="1"/>
            </p:cNvSpPr>
            <p:nvPr/>
          </p:nvSpPr>
          <p:spPr bwMode="auto">
            <a:xfrm>
              <a:off x="1410" y="3171"/>
              <a:ext cx="192" cy="33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Oval 1066"/>
            <p:cNvSpPr>
              <a:spLocks noChangeArrowheads="1"/>
            </p:cNvSpPr>
            <p:nvPr/>
          </p:nvSpPr>
          <p:spPr bwMode="auto">
            <a:xfrm>
              <a:off x="1428" y="3035"/>
              <a:ext cx="162" cy="169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45" name="Picture 106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304" y="1334641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Text Box 1068"/>
          <p:cNvSpPr txBox="1">
            <a:spLocks noChangeArrowheads="1"/>
          </p:cNvSpPr>
          <p:nvPr/>
        </p:nvSpPr>
        <p:spPr bwMode="auto">
          <a:xfrm>
            <a:off x="980629" y="1396553"/>
            <a:ext cx="3642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smtClean="0">
                <a:latin typeface="Arial" charset="0"/>
                <a:ea typeface="휴먼모음T" pitchFamily="18" charset="-127"/>
              </a:rPr>
              <a:t>u1</a:t>
            </a:r>
            <a:endParaRPr lang="en-US" altLang="ko-KR" sz="1200" b="1" dirty="0">
              <a:latin typeface="Arial" charset="0"/>
              <a:ea typeface="휴먼모음T" pitchFamily="18" charset="-127"/>
            </a:endParaRPr>
          </a:p>
        </p:txBody>
      </p:sp>
      <p:pic>
        <p:nvPicPr>
          <p:cNvPr id="47" name="Picture 1069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8440" y="1277491"/>
            <a:ext cx="5889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Line 1070"/>
          <p:cNvSpPr>
            <a:spLocks noChangeShapeType="1"/>
          </p:cNvSpPr>
          <p:nvPr/>
        </p:nvSpPr>
        <p:spPr bwMode="auto">
          <a:xfrm>
            <a:off x="611560" y="2132854"/>
            <a:ext cx="2448272" cy="1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49" name="Text Box 1071"/>
          <p:cNvSpPr txBox="1">
            <a:spLocks noChangeArrowheads="1"/>
          </p:cNvSpPr>
          <p:nvPr/>
        </p:nvSpPr>
        <p:spPr bwMode="auto">
          <a:xfrm>
            <a:off x="658763" y="2132856"/>
            <a:ext cx="225705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6800" rIns="46800" anchorCtr="1">
            <a:spAutoFit/>
          </a:bodyPr>
          <a:lstStyle/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BYE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6"/>
              </a:rPr>
              <a:t>sip:callee@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u2.domain.com SIP/2.0</a:t>
            </a: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Route: &lt;sip:p1.example.com;lr&gt;,&lt;sip:p2.domain.com;lr&gt;</a:t>
            </a:r>
            <a:endParaRPr lang="en-US" altLang="ko-KR" sz="1000" b="1" dirty="0">
              <a:solidFill>
                <a:srgbClr val="6666FF"/>
              </a:solidFill>
              <a:latin typeface="Arial" charset="0"/>
              <a:ea typeface="휴먼모음T" pitchFamily="18" charset="-127"/>
            </a:endParaRPr>
          </a:p>
        </p:txBody>
      </p:sp>
      <p:sp>
        <p:nvSpPr>
          <p:cNvPr id="50" name="Line 1072"/>
          <p:cNvSpPr>
            <a:spLocks noChangeShapeType="1"/>
          </p:cNvSpPr>
          <p:nvPr/>
        </p:nvSpPr>
        <p:spPr bwMode="auto">
          <a:xfrm flipH="1">
            <a:off x="5652120" y="1877566"/>
            <a:ext cx="20960" cy="37836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pic>
        <p:nvPicPr>
          <p:cNvPr id="51" name="Picture 1073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8280" y="1277491"/>
            <a:ext cx="5889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Line 1074"/>
          <p:cNvSpPr>
            <a:spLocks noChangeShapeType="1"/>
          </p:cNvSpPr>
          <p:nvPr/>
        </p:nvSpPr>
        <p:spPr bwMode="auto">
          <a:xfrm>
            <a:off x="8311931" y="1877566"/>
            <a:ext cx="18256" cy="38556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pic>
        <p:nvPicPr>
          <p:cNvPr id="53" name="Picture 107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3331" y="1344166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4" name="Object 1076"/>
          <p:cNvGraphicFramePr>
            <a:graphicFrameLocks noChangeAspect="1"/>
          </p:cNvGraphicFramePr>
          <p:nvPr/>
        </p:nvGraphicFramePr>
        <p:xfrm>
          <a:off x="3865240" y="1429891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VISIO" r:id="rId7" imgW="2018520" imgH="1086840" progId="Visio.Drawing.11">
                  <p:embed/>
                </p:oleObj>
              </mc:Choice>
              <mc:Fallback>
                <p:oleObj name="VISIO" r:id="rId7" imgW="2018520" imgH="108684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240" y="1429891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Line 1078"/>
          <p:cNvSpPr>
            <a:spLocks noChangeShapeType="1"/>
          </p:cNvSpPr>
          <p:nvPr/>
        </p:nvSpPr>
        <p:spPr bwMode="auto">
          <a:xfrm>
            <a:off x="3103240" y="2569060"/>
            <a:ext cx="2548880" cy="1297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56" name="Line 1079"/>
          <p:cNvSpPr>
            <a:spLocks noChangeShapeType="1"/>
          </p:cNvSpPr>
          <p:nvPr/>
        </p:nvSpPr>
        <p:spPr bwMode="auto">
          <a:xfrm>
            <a:off x="5673079" y="3308489"/>
            <a:ext cx="2653340" cy="1129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57" name="Text Box 1081"/>
          <p:cNvSpPr txBox="1">
            <a:spLocks noChangeArrowheads="1"/>
          </p:cNvSpPr>
          <p:nvPr/>
        </p:nvSpPr>
        <p:spPr bwMode="auto">
          <a:xfrm>
            <a:off x="3288978" y="1420366"/>
            <a:ext cx="3642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smtClean="0">
                <a:latin typeface="Arial" charset="0"/>
                <a:ea typeface="휴먼모음T" pitchFamily="18" charset="-127"/>
              </a:rPr>
              <a:t>p1</a:t>
            </a:r>
            <a:endParaRPr lang="en-US" altLang="ko-KR" sz="1200" b="1" dirty="0">
              <a:latin typeface="Arial" charset="0"/>
              <a:ea typeface="휴먼모음T" pitchFamily="18" charset="-127"/>
            </a:endParaRPr>
          </a:p>
        </p:txBody>
      </p:sp>
      <p:sp>
        <p:nvSpPr>
          <p:cNvPr id="58" name="Text Box 1082"/>
          <p:cNvSpPr txBox="1">
            <a:spLocks noChangeArrowheads="1"/>
          </p:cNvSpPr>
          <p:nvPr/>
        </p:nvSpPr>
        <p:spPr bwMode="auto">
          <a:xfrm>
            <a:off x="5901680" y="1353691"/>
            <a:ext cx="3642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smtClean="0">
                <a:latin typeface="Arial" charset="0"/>
                <a:ea typeface="휴먼모음T" pitchFamily="18" charset="-127"/>
              </a:rPr>
              <a:t>p2</a:t>
            </a:r>
            <a:endParaRPr lang="en-US" altLang="ko-KR" sz="1200" b="1" dirty="0">
              <a:latin typeface="Arial" charset="0"/>
              <a:ea typeface="휴먼모음T" pitchFamily="18" charset="-127"/>
            </a:endParaRPr>
          </a:p>
        </p:txBody>
      </p:sp>
      <p:sp>
        <p:nvSpPr>
          <p:cNvPr id="59" name="Text Box 1083"/>
          <p:cNvSpPr txBox="1">
            <a:spLocks noChangeArrowheads="1"/>
          </p:cNvSpPr>
          <p:nvPr/>
        </p:nvSpPr>
        <p:spPr bwMode="auto">
          <a:xfrm>
            <a:off x="8672294" y="1420366"/>
            <a:ext cx="3642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 smtClean="0">
                <a:latin typeface="Arial" charset="0"/>
                <a:ea typeface="휴먼모음T" pitchFamily="18" charset="-127"/>
              </a:rPr>
              <a:t>u2</a:t>
            </a:r>
            <a:endParaRPr lang="en-US" altLang="ko-KR" sz="1200" b="1" dirty="0">
              <a:latin typeface="Arial" charset="0"/>
              <a:ea typeface="휴먼모음T" pitchFamily="18" charset="-127"/>
            </a:endParaRPr>
          </a:p>
        </p:txBody>
      </p:sp>
      <p:sp>
        <p:nvSpPr>
          <p:cNvPr id="60" name="Text Box 1084"/>
          <p:cNvSpPr txBox="1">
            <a:spLocks noChangeArrowheads="1"/>
          </p:cNvSpPr>
          <p:nvPr/>
        </p:nvSpPr>
        <p:spPr bwMode="auto">
          <a:xfrm>
            <a:off x="3712840" y="1337816"/>
            <a:ext cx="985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>
                <a:solidFill>
                  <a:schemeClr val="tx2"/>
                </a:solidFill>
                <a:latin typeface="Arial" charset="0"/>
                <a:ea typeface="휴먼모음T" pitchFamily="18" charset="-127"/>
              </a:rPr>
              <a:t>NAT</a:t>
            </a:r>
          </a:p>
          <a:p>
            <a:pPr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200" b="1" dirty="0">
                <a:latin typeface="Arial" charset="0"/>
                <a:ea typeface="휴먼모음T" pitchFamily="18" charset="-127"/>
              </a:rPr>
              <a:t>192.168.1.1</a:t>
            </a:r>
          </a:p>
        </p:txBody>
      </p:sp>
      <p:sp>
        <p:nvSpPr>
          <p:cNvPr id="61" name="Text Box 1071"/>
          <p:cNvSpPr txBox="1">
            <a:spLocks noChangeArrowheads="1"/>
          </p:cNvSpPr>
          <p:nvPr/>
        </p:nvSpPr>
        <p:spPr bwMode="auto">
          <a:xfrm>
            <a:off x="3131840" y="2582034"/>
            <a:ext cx="244827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6800" rIns="46800" anchorCtr="1">
            <a:spAutoFit/>
          </a:bodyPr>
          <a:lstStyle/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BYE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6"/>
              </a:rPr>
              <a:t>sip:callee@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u2.domain.com SIP/2.0</a:t>
            </a:r>
          </a:p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Route: &lt;sip:p2.domain.com;lr&gt;</a:t>
            </a:r>
            <a:endParaRPr lang="en-US" altLang="ko-KR" sz="1000" b="1" dirty="0">
              <a:solidFill>
                <a:srgbClr val="6666FF"/>
              </a:solidFill>
              <a:latin typeface="Arial" charset="0"/>
              <a:ea typeface="휴먼모음T" pitchFamily="18" charset="-127"/>
            </a:endParaRPr>
          </a:p>
        </p:txBody>
      </p:sp>
      <p:sp>
        <p:nvSpPr>
          <p:cNvPr id="64" name="Text Box 1071"/>
          <p:cNvSpPr txBox="1">
            <a:spLocks noChangeArrowheads="1"/>
          </p:cNvSpPr>
          <p:nvPr/>
        </p:nvSpPr>
        <p:spPr bwMode="auto">
          <a:xfrm>
            <a:off x="5652120" y="3326795"/>
            <a:ext cx="25922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6800" rIns="46800" anchorCtr="1">
            <a:spAutoFit/>
          </a:bodyPr>
          <a:lstStyle/>
          <a:p>
            <a:pPr algn="l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BYE 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  <a:hlinkClick r:id="rId6"/>
              </a:rPr>
              <a:t>sip:callee@</a:t>
            </a:r>
            <a:r>
              <a:rPr lang="en-US" altLang="ko-KR" sz="1000" b="1" dirty="0" smtClean="0">
                <a:latin typeface="Arial" charset="0"/>
                <a:ea typeface="휴먼모음T" pitchFamily="18" charset="-127"/>
              </a:rPr>
              <a:t>u2.domain.com SIP/2.0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Loose Routing, Strict Routing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376238" y="1087342"/>
            <a:ext cx="829945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Request-URI</a:t>
            </a:r>
            <a:r>
              <a:rPr lang="ko-KR" altLang="en-US" dirty="0" smtClean="0">
                <a:latin typeface="+mn-ea"/>
                <a:ea typeface="+mn-ea"/>
              </a:rPr>
              <a:t>와 </a:t>
            </a:r>
            <a:r>
              <a:rPr lang="en-US" altLang="ko-KR" dirty="0" smtClean="0">
                <a:latin typeface="+mn-ea"/>
                <a:ea typeface="+mn-ea"/>
              </a:rPr>
              <a:t>Route Header field </a:t>
            </a:r>
            <a:r>
              <a:rPr lang="ko-KR" altLang="en-US" dirty="0" smtClean="0">
                <a:latin typeface="+mn-ea"/>
                <a:ea typeface="+mn-ea"/>
              </a:rPr>
              <a:t>값을 어떻게 사용하여 </a:t>
            </a:r>
            <a:r>
              <a:rPr lang="en-US" altLang="ko-KR" dirty="0" smtClean="0">
                <a:latin typeface="+mn-ea"/>
                <a:ea typeface="+mn-ea"/>
              </a:rPr>
              <a:t>Routing </a:t>
            </a:r>
            <a:r>
              <a:rPr lang="ko-KR" altLang="en-US" dirty="0" smtClean="0">
                <a:latin typeface="+mn-ea"/>
                <a:ea typeface="+mn-ea"/>
              </a:rPr>
              <a:t>하느냐에 따라 구분 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err="1" smtClean="0">
                <a:latin typeface="+mn-ea"/>
                <a:ea typeface="+mn-ea"/>
              </a:rPr>
              <a:t>lr</a:t>
            </a:r>
            <a:r>
              <a:rPr lang="en-US" altLang="ko-KR" dirty="0" smtClean="0">
                <a:latin typeface="+mn-ea"/>
                <a:ea typeface="+mn-ea"/>
              </a:rPr>
              <a:t> parameter</a:t>
            </a:r>
            <a:r>
              <a:rPr lang="ko-KR" altLang="en-US" dirty="0" smtClean="0">
                <a:latin typeface="+mn-ea"/>
                <a:ea typeface="+mn-ea"/>
              </a:rPr>
              <a:t>로 </a:t>
            </a:r>
            <a:r>
              <a:rPr lang="en-US" altLang="ko-KR" dirty="0" smtClean="0">
                <a:latin typeface="+mn-ea"/>
                <a:ea typeface="+mn-ea"/>
              </a:rPr>
              <a:t>loose routing</a:t>
            </a:r>
            <a:r>
              <a:rPr lang="ko-KR" altLang="en-US" dirty="0" smtClean="0">
                <a:latin typeface="+mn-ea"/>
                <a:ea typeface="+mn-ea"/>
              </a:rPr>
              <a:t> 여부 구분</a:t>
            </a:r>
            <a:endParaRPr lang="en-US" altLang="ko-KR" dirty="0" smtClean="0">
              <a:latin typeface="+mn-ea"/>
              <a:ea typeface="+mn-ea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Strict Routing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ko-KR" altLang="en-US" sz="1600" dirty="0" err="1" smtClean="0">
                <a:latin typeface="+mn-ea"/>
                <a:ea typeface="+mn-ea"/>
              </a:rPr>
              <a:t>송신지에서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latin typeface="+mn-ea"/>
                <a:ea typeface="+mn-ea"/>
              </a:rPr>
              <a:t>수신지까지</a:t>
            </a:r>
            <a:r>
              <a:rPr lang="ko-KR" altLang="en-US" sz="1600" dirty="0" smtClean="0">
                <a:latin typeface="+mn-ea"/>
                <a:ea typeface="+mn-ea"/>
              </a:rPr>
              <a:t> 경유 하는 </a:t>
            </a:r>
            <a:r>
              <a:rPr lang="en-US" altLang="ko-KR" sz="1600" dirty="0" smtClean="0">
                <a:latin typeface="+mn-ea"/>
                <a:ea typeface="+mn-ea"/>
              </a:rPr>
              <a:t>element</a:t>
            </a:r>
            <a:r>
              <a:rPr lang="ko-KR" altLang="en-US" sz="1600" dirty="0" smtClean="0">
                <a:latin typeface="+mn-ea"/>
                <a:ea typeface="+mn-ea"/>
              </a:rPr>
              <a:t>를 지정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  <a:ea typeface="+mn-ea"/>
              </a:rPr>
              <a:t>RFC 2543 </a:t>
            </a:r>
            <a:r>
              <a:rPr lang="ko-KR" altLang="en-US" sz="1600" dirty="0" smtClean="0">
                <a:latin typeface="+mn-ea"/>
                <a:ea typeface="+mn-ea"/>
              </a:rPr>
              <a:t>규격에 명시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  <a:ea typeface="+mn-ea"/>
              </a:rPr>
              <a:t>Example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600" dirty="0" smtClean="0">
                <a:latin typeface="+mn-ea"/>
                <a:ea typeface="+mn-ea"/>
              </a:rPr>
              <a:t>	Record-Route: &lt;sip:p3.middle.com&gt;</a:t>
            </a: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Loose Routing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en-US" altLang="ko-KR" sz="1600" dirty="0" smtClean="0">
                <a:latin typeface="+mn-ea"/>
                <a:ea typeface="+mn-ea"/>
              </a:rPr>
              <a:t>Top Route Header </a:t>
            </a:r>
            <a:r>
              <a:rPr lang="ko-KR" altLang="en-US" sz="1600" dirty="0" smtClean="0">
                <a:latin typeface="+mn-ea"/>
                <a:ea typeface="+mn-ea"/>
              </a:rPr>
              <a:t>값으로 메시지를 전달 하다가 없다면 </a:t>
            </a:r>
            <a:r>
              <a:rPr lang="en-US" altLang="ko-KR" sz="1600" dirty="0" smtClean="0">
                <a:latin typeface="+mn-ea"/>
                <a:ea typeface="+mn-ea"/>
              </a:rPr>
              <a:t>Request-URI </a:t>
            </a:r>
            <a:r>
              <a:rPr lang="ko-KR" altLang="en-US" sz="1600" dirty="0" smtClean="0">
                <a:latin typeface="+mn-ea"/>
                <a:ea typeface="+mn-ea"/>
              </a:rPr>
              <a:t>값을 전달 하는 것을 의미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  <a:ea typeface="+mn-ea"/>
              </a:rPr>
              <a:t>   RFP 3261</a:t>
            </a:r>
            <a:r>
              <a:rPr lang="ko-KR" altLang="en-US" sz="1600" dirty="0" smtClean="0">
                <a:latin typeface="+mn-ea"/>
                <a:ea typeface="+mn-ea"/>
              </a:rPr>
              <a:t>에서 권장 하는 </a:t>
            </a:r>
            <a:r>
              <a:rPr lang="en-US" altLang="ko-KR" sz="1600" dirty="0" smtClean="0">
                <a:latin typeface="+mn-ea"/>
                <a:ea typeface="+mn-ea"/>
              </a:rPr>
              <a:t>routing </a:t>
            </a:r>
            <a:r>
              <a:rPr lang="ko-KR" altLang="en-US" sz="1600" dirty="0" smtClean="0">
                <a:latin typeface="+mn-ea"/>
                <a:ea typeface="+mn-ea"/>
              </a:rPr>
              <a:t>방법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유연성을 위해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  <a:ea typeface="+mn-ea"/>
              </a:rPr>
              <a:t>   Example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600" dirty="0" smtClean="0"/>
              <a:t>	</a:t>
            </a:r>
            <a:r>
              <a:rPr lang="en-US" altLang="ko-KR" sz="1600" dirty="0" smtClean="0">
                <a:latin typeface="+mj-ea"/>
                <a:ea typeface="+mj-ea"/>
              </a:rPr>
              <a:t>  Record-Route: &lt;sip:p3.middle.com</a:t>
            </a:r>
            <a:r>
              <a:rPr lang="en-US" altLang="ko-KR" sz="1600" b="1" dirty="0" smtClean="0">
                <a:solidFill>
                  <a:srgbClr val="FF0000"/>
                </a:solidFill>
                <a:latin typeface="+mj-ea"/>
                <a:ea typeface="+mj-ea"/>
              </a:rPr>
              <a:t>;lr</a:t>
            </a:r>
            <a:r>
              <a:rPr lang="en-US" altLang="ko-KR" sz="1600" dirty="0" smtClean="0">
                <a:latin typeface="+mj-ea"/>
                <a:ea typeface="+mj-ea"/>
              </a:rPr>
              <a:t>&gt;</a:t>
            </a:r>
            <a:endParaRPr lang="ko-KR" altLang="ko-KR" sz="1600" dirty="0" smtClean="0">
              <a:latin typeface="+mj-ea"/>
              <a:ea typeface="+mj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endParaRPr lang="en-US" altLang="ko-KR" sz="1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of Strict Routing 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3968" y="1124744"/>
            <a:ext cx="417646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UA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사이에 총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4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개의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proxy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를 거쳐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dialog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가 구성되는 환경을 가정한다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메시지 전달 경로는 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U1-&gt;P1-&gt;P2-&gt;P3-&gt;P4-&gt;U2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P3 Proxy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strict-routing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방식으로 구현</a:t>
            </a:r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grpSp>
        <p:nvGrpSpPr>
          <p:cNvPr id="2" name="그룹 64"/>
          <p:cNvGrpSpPr/>
          <p:nvPr/>
        </p:nvGrpSpPr>
        <p:grpSpPr>
          <a:xfrm>
            <a:off x="577758" y="836712"/>
            <a:ext cx="3562194" cy="1689870"/>
            <a:chOff x="323528" y="1844824"/>
            <a:chExt cx="3562194" cy="1689870"/>
          </a:xfrm>
        </p:grpSpPr>
        <p:sp>
          <p:nvSpPr>
            <p:cNvPr id="62" name="TextBox 61"/>
            <p:cNvSpPr txBox="1"/>
            <p:nvPr/>
          </p:nvSpPr>
          <p:spPr>
            <a:xfrm>
              <a:off x="323528" y="2149699"/>
              <a:ext cx="3562194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INVITE sip:callee@u2.domain.com SIP/2.0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Contact: sip:caller@u1.example.com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Record-Route: &lt;sip:p4.domain.com;lr&gt;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Record-Route: &lt;sip:p3.middle.com&gt;</a:t>
              </a:r>
              <a:endParaRPr lang="ko-KR" altLang="ko-KR" sz="1400" b="1" dirty="0" smtClean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Record-Route: &lt;sip:p2.example.com;lr&gt;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Record-Route: &lt;sip:p1.example.com;lr&gt;</a:t>
              </a:r>
              <a:endPara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3528" y="1844824"/>
              <a:ext cx="22397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U2</a:t>
              </a:r>
              <a:r>
                <a:rPr lang="ko-KR" altLang="en-US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에 도착한 </a:t>
              </a:r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INVITE</a:t>
              </a:r>
              <a:r>
                <a:rPr lang="ko-KR" altLang="en-US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 메시지</a:t>
              </a:r>
            </a:p>
          </p:txBody>
        </p:sp>
      </p:grpSp>
      <p:grpSp>
        <p:nvGrpSpPr>
          <p:cNvPr id="3" name="그룹 68"/>
          <p:cNvGrpSpPr/>
          <p:nvPr/>
        </p:nvGrpSpPr>
        <p:grpSpPr>
          <a:xfrm>
            <a:off x="611560" y="2852936"/>
            <a:ext cx="3349187" cy="1444516"/>
            <a:chOff x="323528" y="3856692"/>
            <a:chExt cx="3349187" cy="1444516"/>
          </a:xfrm>
        </p:grpSpPr>
        <p:sp>
          <p:nvSpPr>
            <p:cNvPr id="67" name="TextBox 66"/>
            <p:cNvSpPr txBox="1"/>
            <p:nvPr/>
          </p:nvSpPr>
          <p:spPr>
            <a:xfrm>
              <a:off x="323528" y="4131657"/>
              <a:ext cx="3349187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BYE sip:caller@u1.example.com SIP/2.0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&lt;sip:p4.domain.com;lr&gt;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&lt;sip:p3.middle.com&gt;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&lt;sip:p2.example.com;lr&gt;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&lt;sip:p1.example.com;lr&gt;</a:t>
              </a:r>
              <a:endPara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3528" y="3856692"/>
              <a:ext cx="225734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U2</a:t>
              </a:r>
              <a:r>
                <a:rPr lang="ko-KR" altLang="en-US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에서 전송한 </a:t>
              </a:r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BYE </a:t>
              </a:r>
              <a:r>
                <a:rPr lang="ko-KR" altLang="en-US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메시지</a:t>
              </a:r>
            </a:p>
          </p:txBody>
        </p:sp>
      </p:grpSp>
      <p:grpSp>
        <p:nvGrpSpPr>
          <p:cNvPr id="4" name="그룹 71"/>
          <p:cNvGrpSpPr/>
          <p:nvPr/>
        </p:nvGrpSpPr>
        <p:grpSpPr>
          <a:xfrm>
            <a:off x="5477247" y="2852936"/>
            <a:ext cx="3365730" cy="1242139"/>
            <a:chOff x="4572000" y="3573016"/>
            <a:chExt cx="3365730" cy="1242139"/>
          </a:xfrm>
        </p:grpSpPr>
        <p:sp>
          <p:nvSpPr>
            <p:cNvPr id="70" name="TextBox 69"/>
            <p:cNvSpPr txBox="1"/>
            <p:nvPr/>
          </p:nvSpPr>
          <p:spPr>
            <a:xfrm>
              <a:off x="4572000" y="3861048"/>
              <a:ext cx="336573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BYE sip: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p3.middle.com </a:t>
              </a:r>
              <a:r>
                <a:rPr lang="en-US" altLang="ko-KR" sz="1400" dirty="0" smtClean="0">
                  <a:latin typeface="+mn-ea"/>
                  <a:ea typeface="+mn-ea"/>
                </a:rPr>
                <a:t>SIP/2.0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&lt;sip:p2.example.com;lr&gt;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&lt;sip:p1.example.com;lr&gt;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Route: &lt;sip:caller@u1.example.com&gt;</a:t>
              </a:r>
              <a:endParaRPr lang="ko-KR" altLang="en-US" sz="1300" b="1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572000" y="3573016"/>
              <a:ext cx="201208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P4</a:t>
              </a:r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  <a:sym typeface="Wingdings" pitchFamily="2" charset="2"/>
                </a:rPr>
                <a:t>P3</a:t>
              </a:r>
              <a:r>
                <a:rPr lang="ko-KR" altLang="en-US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  <a:sym typeface="Wingdings" pitchFamily="2" charset="2"/>
                </a:rPr>
                <a:t>로 전송한 메시지</a:t>
              </a:r>
              <a:endPara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</p:grpSp>
      <p:grpSp>
        <p:nvGrpSpPr>
          <p:cNvPr id="6" name="그룹 74"/>
          <p:cNvGrpSpPr/>
          <p:nvPr/>
        </p:nvGrpSpPr>
        <p:grpSpPr>
          <a:xfrm>
            <a:off x="5508104" y="4418528"/>
            <a:ext cx="3366363" cy="1026696"/>
            <a:chOff x="4684526" y="4941168"/>
            <a:chExt cx="3366363" cy="1026696"/>
          </a:xfrm>
        </p:grpSpPr>
        <p:sp>
          <p:nvSpPr>
            <p:cNvPr id="73" name="TextBox 72"/>
            <p:cNvSpPr txBox="1"/>
            <p:nvPr/>
          </p:nvSpPr>
          <p:spPr>
            <a:xfrm>
              <a:off x="4684526" y="4941168"/>
              <a:ext cx="201208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P3</a:t>
              </a:r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  <a:sym typeface="Wingdings" pitchFamily="2" charset="2"/>
                </a:rPr>
                <a:t>P2</a:t>
              </a:r>
              <a:r>
                <a:rPr lang="ko-KR" altLang="en-US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  <a:sym typeface="Wingdings" pitchFamily="2" charset="2"/>
                </a:rPr>
                <a:t>로 전송한 메시지</a:t>
              </a:r>
              <a:endPara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85159" y="5229200"/>
              <a:ext cx="3365730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BYE sip: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p2.example.com;lr </a:t>
              </a:r>
              <a:r>
                <a:rPr lang="en-US" altLang="ko-KR" sz="1400" dirty="0" smtClean="0">
                  <a:latin typeface="+mn-ea"/>
                  <a:ea typeface="+mn-ea"/>
                </a:rPr>
                <a:t>SIP/2.0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&lt;sip:p1.example.com;lr&gt;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Route: &lt;sip:caller@u1.example.com&gt;</a:t>
              </a:r>
              <a:endParaRPr lang="ko-KR" altLang="en-US" sz="1300" b="1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" name="그룹 77"/>
          <p:cNvGrpSpPr/>
          <p:nvPr/>
        </p:nvGrpSpPr>
        <p:grpSpPr>
          <a:xfrm>
            <a:off x="646749" y="4485600"/>
            <a:ext cx="3451779" cy="815608"/>
            <a:chOff x="1115616" y="5296852"/>
            <a:chExt cx="3451779" cy="815608"/>
          </a:xfrm>
        </p:grpSpPr>
        <p:sp>
          <p:nvSpPr>
            <p:cNvPr id="76" name="TextBox 75"/>
            <p:cNvSpPr txBox="1"/>
            <p:nvPr/>
          </p:nvSpPr>
          <p:spPr>
            <a:xfrm>
              <a:off x="1115616" y="5589240"/>
              <a:ext cx="345177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BYE sip: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caller@u1.example.com</a:t>
              </a:r>
              <a:r>
                <a:rPr lang="en-US" altLang="ko-KR" sz="1400" dirty="0" smtClean="0">
                  <a:latin typeface="+mn-ea"/>
                  <a:ea typeface="+mn-ea"/>
                </a:rPr>
                <a:t> SIP/2.0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&lt;sip:p1.example.com;lr&gt;</a:t>
              </a:r>
              <a:endPara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15616" y="5296852"/>
              <a:ext cx="201208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P2</a:t>
              </a:r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  <a:sym typeface="Wingdings" pitchFamily="2" charset="2"/>
                </a:rPr>
                <a:t>P1</a:t>
              </a:r>
              <a:r>
                <a:rPr lang="ko-KR" altLang="en-US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  <a:sym typeface="Wingdings" pitchFamily="2" charset="2"/>
                </a:rPr>
                <a:t>로 전송한 메시지</a:t>
              </a:r>
              <a:endPara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</p:grpSp>
      <p:sp>
        <p:nvSpPr>
          <p:cNvPr id="79" name="오른쪽 화살표 78"/>
          <p:cNvSpPr/>
          <p:nvPr/>
        </p:nvSpPr>
        <p:spPr>
          <a:xfrm>
            <a:off x="4211960" y="3573016"/>
            <a:ext cx="1008112" cy="36004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아래쪽 화살표 79"/>
          <p:cNvSpPr/>
          <p:nvPr/>
        </p:nvSpPr>
        <p:spPr>
          <a:xfrm>
            <a:off x="6732240" y="4149080"/>
            <a:ext cx="216024" cy="28803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왼쪽 화살표 80"/>
          <p:cNvSpPr/>
          <p:nvPr/>
        </p:nvSpPr>
        <p:spPr>
          <a:xfrm>
            <a:off x="4211960" y="4869160"/>
            <a:ext cx="936104" cy="288032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81"/>
          <p:cNvGrpSpPr/>
          <p:nvPr/>
        </p:nvGrpSpPr>
        <p:grpSpPr>
          <a:xfrm>
            <a:off x="683568" y="5709155"/>
            <a:ext cx="3349187" cy="600165"/>
            <a:chOff x="1115616" y="5296852"/>
            <a:chExt cx="3349187" cy="600165"/>
          </a:xfrm>
        </p:grpSpPr>
        <p:sp>
          <p:nvSpPr>
            <p:cNvPr id="83" name="TextBox 82"/>
            <p:cNvSpPr txBox="1"/>
            <p:nvPr/>
          </p:nvSpPr>
          <p:spPr>
            <a:xfrm>
              <a:off x="1115616" y="5589240"/>
              <a:ext cx="334918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BYE sip:caller@u1.example.com SIP/2.0</a:t>
              </a:r>
              <a:endParaRPr lang="ko-KR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15616" y="5296852"/>
              <a:ext cx="20265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P1</a:t>
              </a:r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  <a:sym typeface="Wingdings" pitchFamily="2" charset="2"/>
                </a:rPr>
                <a:t>U1</a:t>
              </a:r>
              <a:r>
                <a:rPr lang="ko-KR" altLang="en-US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  <a:sym typeface="Wingdings" pitchFamily="2" charset="2"/>
                </a:rPr>
                <a:t>로 전송한 메시지</a:t>
              </a:r>
              <a:endPara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</p:grpSp>
      <p:sp>
        <p:nvSpPr>
          <p:cNvPr id="85" name="아래쪽 화살표 84"/>
          <p:cNvSpPr/>
          <p:nvPr/>
        </p:nvSpPr>
        <p:spPr>
          <a:xfrm>
            <a:off x="1979712" y="5445224"/>
            <a:ext cx="432048" cy="21602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of Loose Routing 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3968" y="1124744"/>
            <a:ext cx="41764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UA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사이에 총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4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개의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proxy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를 거쳐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dialog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가 구성되는 환경을 가정한다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메시지 전달 경로는 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U1-&gt;P1-&gt;P2-&gt;P3-&gt;P4-&gt;U2</a:t>
            </a:r>
          </a:p>
          <a:p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grpSp>
        <p:nvGrpSpPr>
          <p:cNvPr id="2" name="그룹 64"/>
          <p:cNvGrpSpPr/>
          <p:nvPr/>
        </p:nvGrpSpPr>
        <p:grpSpPr>
          <a:xfrm>
            <a:off x="577758" y="836712"/>
            <a:ext cx="3562194" cy="1689870"/>
            <a:chOff x="323528" y="1844824"/>
            <a:chExt cx="3562194" cy="1689870"/>
          </a:xfrm>
        </p:grpSpPr>
        <p:sp>
          <p:nvSpPr>
            <p:cNvPr id="62" name="TextBox 61"/>
            <p:cNvSpPr txBox="1"/>
            <p:nvPr/>
          </p:nvSpPr>
          <p:spPr>
            <a:xfrm>
              <a:off x="323528" y="2149699"/>
              <a:ext cx="3562194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INVITE sip:callee@u2.domain.com SIP/2.0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Contact: sip:caller@u1.example.com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Record-Route: &lt;sip:p4.domain.com;lr&gt;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Record-Route: &lt;sip:p3.middle.com;lr&gt;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Record-Route: &lt;sip:p2.example.com;lr&gt;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Record-Route: &lt;sip:p1.example.com;lr&gt;</a:t>
              </a:r>
              <a:endPara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3528" y="1844824"/>
              <a:ext cx="22397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U2</a:t>
              </a:r>
              <a:r>
                <a:rPr lang="ko-KR" altLang="en-US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에 도착한 </a:t>
              </a:r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INVITE</a:t>
              </a:r>
              <a:r>
                <a:rPr lang="ko-KR" altLang="en-US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 메시지</a:t>
              </a:r>
            </a:p>
          </p:txBody>
        </p:sp>
      </p:grpSp>
      <p:grpSp>
        <p:nvGrpSpPr>
          <p:cNvPr id="3" name="그룹 68"/>
          <p:cNvGrpSpPr/>
          <p:nvPr/>
        </p:nvGrpSpPr>
        <p:grpSpPr>
          <a:xfrm>
            <a:off x="611560" y="2852936"/>
            <a:ext cx="3349187" cy="1444516"/>
            <a:chOff x="323528" y="3856692"/>
            <a:chExt cx="3349187" cy="1444516"/>
          </a:xfrm>
        </p:grpSpPr>
        <p:sp>
          <p:nvSpPr>
            <p:cNvPr id="67" name="TextBox 66"/>
            <p:cNvSpPr txBox="1"/>
            <p:nvPr/>
          </p:nvSpPr>
          <p:spPr>
            <a:xfrm>
              <a:off x="323528" y="4131657"/>
              <a:ext cx="3349187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BYE sip:caller@u1.example.com SIP/2.0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&lt;sip:p4.domain.com;lr&gt;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&lt;sip:p3.middle.com;lr&gt;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&lt;sip:p2.example.com;lr&gt;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&lt;sip:p1.example.com;lr&gt;</a:t>
              </a:r>
              <a:endPara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3528" y="3856692"/>
              <a:ext cx="225734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U2</a:t>
              </a:r>
              <a:r>
                <a:rPr lang="ko-KR" altLang="en-US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에서 전송한 </a:t>
              </a:r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BYE </a:t>
              </a:r>
              <a:r>
                <a:rPr lang="ko-KR" altLang="en-US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메시지</a:t>
              </a:r>
            </a:p>
          </p:txBody>
        </p:sp>
      </p:grpSp>
      <p:grpSp>
        <p:nvGrpSpPr>
          <p:cNvPr id="4" name="그룹 71"/>
          <p:cNvGrpSpPr/>
          <p:nvPr/>
        </p:nvGrpSpPr>
        <p:grpSpPr>
          <a:xfrm>
            <a:off x="5477247" y="2852936"/>
            <a:ext cx="3451779" cy="1242139"/>
            <a:chOff x="4572000" y="3573016"/>
            <a:chExt cx="3451779" cy="1242139"/>
          </a:xfrm>
        </p:grpSpPr>
        <p:sp>
          <p:nvSpPr>
            <p:cNvPr id="70" name="TextBox 69"/>
            <p:cNvSpPr txBox="1"/>
            <p:nvPr/>
          </p:nvSpPr>
          <p:spPr>
            <a:xfrm>
              <a:off x="4572000" y="3861048"/>
              <a:ext cx="345177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BYE sip: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caller@u1.example.com</a:t>
              </a:r>
              <a:r>
                <a:rPr lang="en-US" altLang="ko-KR" sz="1400" dirty="0" smtClean="0">
                  <a:latin typeface="+mn-ea"/>
                  <a:ea typeface="+mn-ea"/>
                </a:rPr>
                <a:t> SIP/2.0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&lt;sip:p3.middle.com;lr&gt;</a:t>
              </a: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&lt;sip:p2.example.com;lr&gt;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&lt;sip:p1.example.com;lr&gt;</a:t>
              </a:r>
              <a:endParaRPr lang="ko-KR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572000" y="3573016"/>
              <a:ext cx="201208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P4</a:t>
              </a:r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  <a:sym typeface="Wingdings" pitchFamily="2" charset="2"/>
                </a:rPr>
                <a:t>P3</a:t>
              </a:r>
              <a:r>
                <a:rPr lang="ko-KR" altLang="en-US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  <a:sym typeface="Wingdings" pitchFamily="2" charset="2"/>
                </a:rPr>
                <a:t>로 전송한 메시지</a:t>
              </a:r>
              <a:endPara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</p:grpSp>
      <p:grpSp>
        <p:nvGrpSpPr>
          <p:cNvPr id="6" name="그룹 74"/>
          <p:cNvGrpSpPr/>
          <p:nvPr/>
        </p:nvGrpSpPr>
        <p:grpSpPr>
          <a:xfrm>
            <a:off x="5508104" y="4418528"/>
            <a:ext cx="3349820" cy="1026696"/>
            <a:chOff x="4684526" y="4941168"/>
            <a:chExt cx="3349820" cy="1026696"/>
          </a:xfrm>
        </p:grpSpPr>
        <p:sp>
          <p:nvSpPr>
            <p:cNvPr id="73" name="TextBox 72"/>
            <p:cNvSpPr txBox="1"/>
            <p:nvPr/>
          </p:nvSpPr>
          <p:spPr>
            <a:xfrm>
              <a:off x="4684526" y="4941168"/>
              <a:ext cx="201208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P3</a:t>
              </a:r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  <a:sym typeface="Wingdings" pitchFamily="2" charset="2"/>
                </a:rPr>
                <a:t>P2</a:t>
              </a:r>
              <a:r>
                <a:rPr lang="ko-KR" altLang="en-US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  <a:sym typeface="Wingdings" pitchFamily="2" charset="2"/>
                </a:rPr>
                <a:t>로 전송한 메시지</a:t>
              </a:r>
              <a:endPara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85159" y="5229200"/>
              <a:ext cx="334918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BYE sip:caller@u1.example.com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400" dirty="0" smtClean="0">
                  <a:latin typeface="+mn-ea"/>
                  <a:ea typeface="+mn-ea"/>
                </a:rPr>
                <a:t>SIP/2.0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&lt;sip:p2.example.com;lr&gt;</a:t>
              </a: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&lt;sip:p1.example.com;lr&gt;</a:t>
              </a:r>
              <a:endParaRPr lang="ko-KR" altLang="ko-KR" sz="14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7" name="그룹 77"/>
          <p:cNvGrpSpPr/>
          <p:nvPr/>
        </p:nvGrpSpPr>
        <p:grpSpPr>
          <a:xfrm>
            <a:off x="646749" y="4485600"/>
            <a:ext cx="3451779" cy="815608"/>
            <a:chOff x="1115616" y="5296852"/>
            <a:chExt cx="3451779" cy="815608"/>
          </a:xfrm>
        </p:grpSpPr>
        <p:sp>
          <p:nvSpPr>
            <p:cNvPr id="76" name="TextBox 75"/>
            <p:cNvSpPr txBox="1"/>
            <p:nvPr/>
          </p:nvSpPr>
          <p:spPr>
            <a:xfrm>
              <a:off x="1115616" y="5589240"/>
              <a:ext cx="345177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BYE sip: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caller@u1.example.com</a:t>
              </a:r>
              <a:r>
                <a:rPr lang="en-US" altLang="ko-KR" sz="1400" dirty="0" smtClean="0">
                  <a:latin typeface="+mn-ea"/>
                  <a:ea typeface="+mn-ea"/>
                </a:rPr>
                <a:t> SIP/2.0</a:t>
              </a:r>
              <a:endParaRPr lang="ko-KR" altLang="ko-KR" sz="1400" dirty="0" smtClean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Route: &lt;sip:p1.example.com;lr&gt;</a:t>
              </a:r>
              <a:endPara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15616" y="5296852"/>
              <a:ext cx="201208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P2</a:t>
              </a:r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  <a:sym typeface="Wingdings" pitchFamily="2" charset="2"/>
                </a:rPr>
                <a:t>P1</a:t>
              </a:r>
              <a:r>
                <a:rPr lang="ko-KR" altLang="en-US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  <a:sym typeface="Wingdings" pitchFamily="2" charset="2"/>
                </a:rPr>
                <a:t>로 전송한 메시지</a:t>
              </a:r>
              <a:endPara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</p:grpSp>
      <p:sp>
        <p:nvSpPr>
          <p:cNvPr id="79" name="오른쪽 화살표 78"/>
          <p:cNvSpPr/>
          <p:nvPr/>
        </p:nvSpPr>
        <p:spPr>
          <a:xfrm>
            <a:off x="4211960" y="3573016"/>
            <a:ext cx="1008112" cy="36004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아래쪽 화살표 79"/>
          <p:cNvSpPr/>
          <p:nvPr/>
        </p:nvSpPr>
        <p:spPr>
          <a:xfrm>
            <a:off x="6732240" y="4149080"/>
            <a:ext cx="216024" cy="28803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왼쪽 화살표 80"/>
          <p:cNvSpPr/>
          <p:nvPr/>
        </p:nvSpPr>
        <p:spPr>
          <a:xfrm>
            <a:off x="4211960" y="4869160"/>
            <a:ext cx="936104" cy="288032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81"/>
          <p:cNvGrpSpPr/>
          <p:nvPr/>
        </p:nvGrpSpPr>
        <p:grpSpPr>
          <a:xfrm>
            <a:off x="683568" y="5709155"/>
            <a:ext cx="3349187" cy="600165"/>
            <a:chOff x="1115616" y="5296852"/>
            <a:chExt cx="3349187" cy="600165"/>
          </a:xfrm>
        </p:grpSpPr>
        <p:sp>
          <p:nvSpPr>
            <p:cNvPr id="83" name="TextBox 82"/>
            <p:cNvSpPr txBox="1"/>
            <p:nvPr/>
          </p:nvSpPr>
          <p:spPr>
            <a:xfrm>
              <a:off x="1115616" y="5589240"/>
              <a:ext cx="334918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BYE sip:caller@u1.example.com SIP/2.0</a:t>
              </a:r>
              <a:endParaRPr lang="ko-KR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15616" y="5296852"/>
              <a:ext cx="20265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P1</a:t>
              </a:r>
              <a:r>
                <a:rPr lang="en-US" altLang="ko-KR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  <a:sym typeface="Wingdings" pitchFamily="2" charset="2"/>
                </a:rPr>
                <a:t>U1</a:t>
              </a:r>
              <a:r>
                <a:rPr lang="ko-KR" altLang="en-US" sz="13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중고딕" pitchFamily="18" charset="-127"/>
                  <a:ea typeface="HY중고딕" pitchFamily="18" charset="-127"/>
                  <a:sym typeface="Wingdings" pitchFamily="2" charset="2"/>
                </a:rPr>
                <a:t>로 전송한 메시지</a:t>
              </a:r>
              <a:endPara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</p:grpSp>
      <p:sp>
        <p:nvSpPr>
          <p:cNvPr id="85" name="아래쪽 화살표 84"/>
          <p:cNvSpPr/>
          <p:nvPr/>
        </p:nvSpPr>
        <p:spPr>
          <a:xfrm>
            <a:off x="1979712" y="5445224"/>
            <a:ext cx="432048" cy="21602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rot="5400000">
            <a:off x="3642736" y="3516889"/>
            <a:ext cx="1713718" cy="7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835079" y="2625293"/>
            <a:ext cx="356024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0050" indent="-4000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Transaction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Transport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Component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Header Fields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Response Codes</a:t>
            </a:r>
          </a:p>
          <a:p>
            <a:pPr marL="265113" indent="-265113" eaLnBrk="1" hangingPunct="1">
              <a:lnSpc>
                <a:spcPct val="150000"/>
              </a:lnSpc>
            </a:pPr>
            <a:endParaRPr kumimoji="0" lang="en-US" altLang="ko-KR" sz="1400" b="1" dirty="0" smtClean="0">
              <a:solidFill>
                <a:srgbClr val="7F7F7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91880" y="1940347"/>
            <a:ext cx="50806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kumimoji="0" lang="en-US" altLang="ko-KR" b="1" dirty="0" smtClean="0">
                <a:solidFill>
                  <a:srgbClr val="262626"/>
                </a:solidFill>
                <a:latin typeface="+mn-ea"/>
                <a:ea typeface="+mn-ea"/>
                <a:cs typeface="Tahoma" pitchFamily="34" charset="0"/>
              </a:rPr>
              <a:t>SIP Message </a:t>
            </a:r>
            <a:endParaRPr kumimoji="0" lang="ko-KR" altLang="en-US" b="1" dirty="0">
              <a:solidFill>
                <a:srgbClr val="262626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462338" y="2376587"/>
            <a:ext cx="5038725" cy="128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Transactions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299450" cy="263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ko-KR" altLang="en-US" dirty="0" smtClean="0">
                <a:latin typeface="+mn-ea"/>
                <a:ea typeface="+mn-ea"/>
              </a:rPr>
              <a:t>하나의 </a:t>
            </a:r>
            <a:r>
              <a:rPr lang="en-US" altLang="ko-KR" dirty="0" smtClean="0">
                <a:latin typeface="+mn-ea"/>
                <a:ea typeface="+mn-ea"/>
              </a:rPr>
              <a:t>Request</a:t>
            </a:r>
            <a:r>
              <a:rPr lang="ko-KR" altLang="en-US" dirty="0" smtClean="0">
                <a:latin typeface="+mn-ea"/>
                <a:ea typeface="+mn-ea"/>
              </a:rPr>
              <a:t>와 하나 이상의 </a:t>
            </a:r>
            <a:r>
              <a:rPr lang="en-US" altLang="ko-KR" dirty="0" smtClean="0">
                <a:latin typeface="+mn-ea"/>
                <a:ea typeface="+mn-ea"/>
              </a:rPr>
              <a:t>Responses</a:t>
            </a:r>
            <a:r>
              <a:rPr lang="ko-KR" altLang="en-US" dirty="0" smtClean="0">
                <a:latin typeface="+mn-ea"/>
                <a:ea typeface="+mn-ea"/>
              </a:rPr>
              <a:t>로 구성</a:t>
            </a:r>
            <a:endParaRPr lang="en-US" altLang="ko-KR" dirty="0" smtClean="0">
              <a:latin typeface="+mn-ea"/>
              <a:ea typeface="+mn-ea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INVITE transaction : Final Response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2xx response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가 아닌 경우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ACK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까지 포함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</a:rPr>
              <a:t>Client Transaction 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TU</a:t>
            </a:r>
            <a:r>
              <a:rPr lang="ko-KR" altLang="en-US" sz="1600" dirty="0" smtClean="0">
                <a:latin typeface="+mn-ea"/>
              </a:rPr>
              <a:t>로부터 </a:t>
            </a:r>
            <a:r>
              <a:rPr lang="en-US" altLang="ko-KR" sz="1600" dirty="0" err="1" smtClean="0">
                <a:latin typeface="+mn-ea"/>
              </a:rPr>
              <a:t>Requset</a:t>
            </a:r>
            <a:r>
              <a:rPr lang="ko-KR" altLang="en-US" sz="1600" dirty="0" smtClean="0">
                <a:latin typeface="+mn-ea"/>
              </a:rPr>
              <a:t>를 받아 </a:t>
            </a:r>
            <a:r>
              <a:rPr lang="en-US" altLang="ko-KR" sz="1600" dirty="0" smtClean="0">
                <a:latin typeface="+mn-ea"/>
              </a:rPr>
              <a:t>Server Transaction</a:t>
            </a:r>
            <a:r>
              <a:rPr lang="ko-KR" altLang="en-US" sz="1600" dirty="0" smtClean="0">
                <a:latin typeface="+mn-ea"/>
              </a:rPr>
              <a:t>으로 전송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Response</a:t>
            </a:r>
            <a:r>
              <a:rPr lang="ko-KR" altLang="en-US" sz="1600" dirty="0" smtClean="0">
                <a:latin typeface="+mn-ea"/>
              </a:rPr>
              <a:t>를 수신하여 </a:t>
            </a:r>
            <a:r>
              <a:rPr lang="en-US" altLang="ko-KR" sz="1600" dirty="0" smtClean="0">
                <a:latin typeface="+mn-ea"/>
              </a:rPr>
              <a:t>TU</a:t>
            </a:r>
            <a:r>
              <a:rPr lang="ko-KR" altLang="en-US" sz="1600" dirty="0" smtClean="0">
                <a:latin typeface="+mn-ea"/>
              </a:rPr>
              <a:t>로 전달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</a:rPr>
              <a:t>Server Transaction 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Transport Layer</a:t>
            </a:r>
            <a:r>
              <a:rPr lang="ko-KR" altLang="en-US" sz="1600" dirty="0" smtClean="0">
                <a:latin typeface="+mn-ea"/>
              </a:rPr>
              <a:t>로부터 </a:t>
            </a:r>
            <a:r>
              <a:rPr lang="en-US" altLang="ko-KR" sz="1600" dirty="0" err="1" smtClean="0">
                <a:latin typeface="+mn-ea"/>
              </a:rPr>
              <a:t>Requset</a:t>
            </a:r>
            <a:r>
              <a:rPr lang="ko-KR" altLang="en-US" sz="1600" dirty="0" smtClean="0">
                <a:latin typeface="+mn-ea"/>
              </a:rPr>
              <a:t>를 받아 </a:t>
            </a:r>
            <a:r>
              <a:rPr lang="en-US" altLang="ko-KR" sz="1600" dirty="0" smtClean="0">
                <a:latin typeface="+mn-ea"/>
              </a:rPr>
              <a:t>TU</a:t>
            </a:r>
            <a:r>
              <a:rPr lang="ko-KR" altLang="en-US" sz="1600" dirty="0" smtClean="0">
                <a:latin typeface="+mn-ea"/>
              </a:rPr>
              <a:t>으로 전송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TU</a:t>
            </a:r>
            <a:r>
              <a:rPr lang="ko-KR" altLang="en-US" sz="1600" dirty="0" smtClean="0">
                <a:latin typeface="+mn-ea"/>
              </a:rPr>
              <a:t>로부터 </a:t>
            </a:r>
            <a:r>
              <a:rPr lang="en-US" altLang="ko-KR" sz="1600" dirty="0" smtClean="0">
                <a:latin typeface="+mn-ea"/>
              </a:rPr>
              <a:t>Response</a:t>
            </a:r>
            <a:r>
              <a:rPr lang="ko-KR" altLang="en-US" sz="1600" dirty="0" smtClean="0">
                <a:latin typeface="+mn-ea"/>
              </a:rPr>
              <a:t>를 수신하여 </a:t>
            </a:r>
            <a:r>
              <a:rPr lang="en-US" altLang="ko-KR" sz="1600" dirty="0" smtClean="0">
                <a:latin typeface="+mn-ea"/>
              </a:rPr>
              <a:t>Transport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Layer</a:t>
            </a:r>
            <a:r>
              <a:rPr lang="ko-KR" altLang="en-US" sz="1600" dirty="0" smtClean="0">
                <a:latin typeface="+mn-ea"/>
              </a:rPr>
              <a:t>를 통해 </a:t>
            </a:r>
            <a:r>
              <a:rPr lang="en-US" altLang="ko-KR" sz="1600" dirty="0" err="1" smtClean="0">
                <a:latin typeface="+mn-ea"/>
              </a:rPr>
              <a:t>reponse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전송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27" name="Oval 2"/>
          <p:cNvSpPr>
            <a:spLocks noChangeArrowheads="1"/>
          </p:cNvSpPr>
          <p:nvPr/>
        </p:nvSpPr>
        <p:spPr bwMode="auto">
          <a:xfrm>
            <a:off x="4212481" y="3908375"/>
            <a:ext cx="720725" cy="2664148"/>
          </a:xfrm>
          <a:prstGeom prst="ellipse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6084143" y="3908375"/>
            <a:ext cx="720725" cy="2592710"/>
          </a:xfrm>
          <a:prstGeom prst="ellipse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2267793" y="3908523"/>
            <a:ext cx="720725" cy="2664148"/>
          </a:xfrm>
          <a:prstGeom prst="ellipse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3132981" y="4268614"/>
            <a:ext cx="1008062" cy="20161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5004643" y="4268614"/>
            <a:ext cx="1008063" cy="20161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6876306" y="4268614"/>
            <a:ext cx="1008062" cy="20161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88293" y="4268614"/>
            <a:ext cx="1008063" cy="20161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331168" y="6356176"/>
            <a:ext cx="6477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Arial" charset="0"/>
              </a:rPr>
              <a:t>UAC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7092206" y="6356176"/>
            <a:ext cx="6477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Arial" charset="0"/>
              </a:rPr>
              <a:t>UAS</a:t>
            </a: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3131393" y="6356176"/>
            <a:ext cx="936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Arial" charset="0"/>
              </a:rPr>
              <a:t>Outbound Proxy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5004643" y="6356176"/>
            <a:ext cx="936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Arial" charset="0"/>
              </a:rPr>
              <a:t>Inbound</a:t>
            </a:r>
            <a:br>
              <a:rPr lang="en-US" altLang="ko-KR" sz="1200">
                <a:latin typeface="Arial" charset="0"/>
              </a:rPr>
            </a:br>
            <a:r>
              <a:rPr lang="en-US" altLang="ko-KR" sz="1200">
                <a:latin typeface="Arial" charset="0"/>
              </a:rPr>
              <a:t>Proxy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1835993" y="4484514"/>
            <a:ext cx="215900" cy="1584325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CT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3779093" y="4484514"/>
            <a:ext cx="215900" cy="1584325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CT</a:t>
            </a: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5652343" y="4484514"/>
            <a:ext cx="215900" cy="1584325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CT</a:t>
            </a: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3275856" y="4484514"/>
            <a:ext cx="215900" cy="1584325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ST</a:t>
            </a: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5147518" y="4484514"/>
            <a:ext cx="215900" cy="1584325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ST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7020768" y="4484514"/>
            <a:ext cx="215900" cy="1584325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ST</a:t>
            </a:r>
          </a:p>
        </p:txBody>
      </p:sp>
      <p:cxnSp>
        <p:nvCxnSpPr>
          <p:cNvPr id="45" name="AutoShape 21"/>
          <p:cNvCxnSpPr>
            <a:cxnSpLocks noChangeShapeType="1"/>
            <a:stCxn id="39" idx="0"/>
            <a:endCxn id="42" idx="0"/>
          </p:cNvCxnSpPr>
          <p:nvPr/>
        </p:nvCxnSpPr>
        <p:spPr bwMode="auto">
          <a:xfrm>
            <a:off x="1943943" y="4484514"/>
            <a:ext cx="1439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2"/>
          <p:cNvCxnSpPr>
            <a:cxnSpLocks noChangeShapeType="1"/>
            <a:stCxn id="40" idx="0"/>
            <a:endCxn id="43" idx="0"/>
          </p:cNvCxnSpPr>
          <p:nvPr/>
        </p:nvCxnSpPr>
        <p:spPr bwMode="auto">
          <a:xfrm>
            <a:off x="3887043" y="4484514"/>
            <a:ext cx="1368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3"/>
          <p:cNvCxnSpPr>
            <a:cxnSpLocks noChangeShapeType="1"/>
            <a:stCxn id="41" idx="0"/>
            <a:endCxn id="44" idx="0"/>
          </p:cNvCxnSpPr>
          <p:nvPr/>
        </p:nvCxnSpPr>
        <p:spPr bwMode="auto">
          <a:xfrm>
            <a:off x="5760293" y="4484514"/>
            <a:ext cx="1368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4"/>
          <p:cNvCxnSpPr>
            <a:cxnSpLocks noChangeShapeType="1"/>
            <a:stCxn id="42" idx="2"/>
            <a:endCxn id="39" idx="2"/>
          </p:cNvCxnSpPr>
          <p:nvPr/>
        </p:nvCxnSpPr>
        <p:spPr bwMode="auto">
          <a:xfrm flipH="1">
            <a:off x="1943943" y="6068839"/>
            <a:ext cx="1439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5"/>
          <p:cNvCxnSpPr>
            <a:cxnSpLocks noChangeShapeType="1"/>
            <a:stCxn id="43" idx="2"/>
            <a:endCxn id="40" idx="2"/>
          </p:cNvCxnSpPr>
          <p:nvPr/>
        </p:nvCxnSpPr>
        <p:spPr bwMode="auto">
          <a:xfrm flipH="1">
            <a:off x="3887043" y="6068839"/>
            <a:ext cx="1368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6"/>
          <p:cNvCxnSpPr>
            <a:cxnSpLocks noChangeShapeType="1"/>
            <a:stCxn id="44" idx="2"/>
            <a:endCxn id="41" idx="2"/>
          </p:cNvCxnSpPr>
          <p:nvPr/>
        </p:nvCxnSpPr>
        <p:spPr bwMode="auto">
          <a:xfrm flipH="1">
            <a:off x="5760293" y="6068839"/>
            <a:ext cx="1368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2196356" y="4240039"/>
            <a:ext cx="86518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Request</a:t>
            </a: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4139456" y="4240039"/>
            <a:ext cx="86518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Request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6011118" y="4240039"/>
            <a:ext cx="86518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Request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2196356" y="5851351"/>
            <a:ext cx="86518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Response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4139456" y="5851351"/>
            <a:ext cx="86518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Response</a:t>
            </a:r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6012706" y="5851351"/>
            <a:ext cx="86518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Response</a:t>
            </a: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3635896" y="3501008"/>
            <a:ext cx="1871663" cy="284162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ko-KR" sz="1000" b="1">
                <a:latin typeface="Arial" charset="0"/>
              </a:rPr>
              <a:t>transaction</a:t>
            </a:r>
          </a:p>
        </p:txBody>
      </p:sp>
      <p:cxnSp>
        <p:nvCxnSpPr>
          <p:cNvPr id="58" name="AutoShape 34"/>
          <p:cNvCxnSpPr>
            <a:cxnSpLocks noChangeShapeType="1"/>
            <a:stCxn id="57" idx="2"/>
            <a:endCxn id="29" idx="7"/>
          </p:cNvCxnSpPr>
          <p:nvPr/>
        </p:nvCxnSpPr>
        <p:spPr bwMode="auto">
          <a:xfrm rot="5400000">
            <a:off x="3470595" y="3197545"/>
            <a:ext cx="513508" cy="16887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" name="AutoShape 35"/>
          <p:cNvCxnSpPr>
            <a:cxnSpLocks noChangeShapeType="1"/>
            <a:stCxn id="57" idx="2"/>
            <a:endCxn id="27" idx="0"/>
          </p:cNvCxnSpPr>
          <p:nvPr/>
        </p:nvCxnSpPr>
        <p:spPr bwMode="auto">
          <a:xfrm rot="16200000" flipH="1">
            <a:off x="4510684" y="3846214"/>
            <a:ext cx="123205" cy="11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" name="AutoShape 36"/>
          <p:cNvCxnSpPr>
            <a:cxnSpLocks noChangeShapeType="1"/>
            <a:stCxn id="57" idx="2"/>
            <a:endCxn id="28" idx="1"/>
          </p:cNvCxnSpPr>
          <p:nvPr/>
        </p:nvCxnSpPr>
        <p:spPr bwMode="auto">
          <a:xfrm rot="16200000" flipH="1">
            <a:off x="5129260" y="3227637"/>
            <a:ext cx="502898" cy="1617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 Client Transaction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299450" cy="259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State Machine 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Calling, Proceeding, Completed, Terminated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 구성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</a:rPr>
              <a:t>Timer A,B,D 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Timer A(T1) : Round-Trip Time(RTT), Default : 500ms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600" dirty="0" smtClean="0">
                <a:latin typeface="+mn-ea"/>
              </a:rPr>
              <a:t>                      Unreliable Transport(UDP)</a:t>
            </a:r>
            <a:r>
              <a:rPr lang="ko-KR" altLang="en-US" sz="1600" dirty="0" smtClean="0">
                <a:latin typeface="+mn-ea"/>
              </a:rPr>
              <a:t> 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재전송 시간은 </a:t>
            </a:r>
            <a:r>
              <a:rPr lang="en-US" altLang="ko-KR" sz="1600" dirty="0" smtClean="0">
                <a:latin typeface="+mn-ea"/>
              </a:rPr>
              <a:t>2</a:t>
            </a:r>
            <a:r>
              <a:rPr lang="ko-KR" altLang="en-US" sz="1600" dirty="0" smtClean="0">
                <a:latin typeface="+mn-ea"/>
              </a:rPr>
              <a:t>배수로 처리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Timer B : 64*T1, Transaction Timeout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Timer D : 32 sec( Unreliable Transport )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600" dirty="0" smtClean="0">
                <a:latin typeface="+mn-ea"/>
              </a:rPr>
              <a:t>                 300-699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response </a:t>
            </a:r>
            <a:r>
              <a:rPr lang="ko-KR" altLang="en-US" sz="1600" dirty="0" smtClean="0">
                <a:latin typeface="+mn-ea"/>
              </a:rPr>
              <a:t>수신 후 </a:t>
            </a:r>
            <a:r>
              <a:rPr lang="en-US" altLang="ko-KR" sz="1600" dirty="0" smtClean="0">
                <a:latin typeface="+mn-ea"/>
              </a:rPr>
              <a:t>ACK</a:t>
            </a:r>
            <a:r>
              <a:rPr lang="ko-KR" altLang="en-US" sz="1600" dirty="0" smtClean="0">
                <a:latin typeface="+mn-ea"/>
              </a:rPr>
              <a:t>를 발신 할 때까지의 상태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341438" y="5269185"/>
            <a:ext cx="936625" cy="6492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Calling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4068638" y="5269185"/>
            <a:ext cx="936625" cy="6492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Proceeding</a:t>
            </a: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5797426" y="5269185"/>
            <a:ext cx="936625" cy="6492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Completed</a:t>
            </a: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7524626" y="5269185"/>
            <a:ext cx="936625" cy="6492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Terminated</a:t>
            </a:r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1477838" y="5413648"/>
            <a:ext cx="215900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66" name="AutoShape 9"/>
          <p:cNvCxnSpPr>
            <a:cxnSpLocks noChangeShapeType="1"/>
            <a:stCxn id="65" idx="3"/>
            <a:endCxn id="61" idx="1"/>
          </p:cNvCxnSpPr>
          <p:nvPr/>
        </p:nvCxnSpPr>
        <p:spPr bwMode="auto">
          <a:xfrm>
            <a:off x="1693738" y="5594623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0"/>
          <p:cNvCxnSpPr>
            <a:cxnSpLocks noChangeShapeType="1"/>
            <a:stCxn id="61" idx="3"/>
            <a:endCxn id="62" idx="1"/>
          </p:cNvCxnSpPr>
          <p:nvPr/>
        </p:nvCxnSpPr>
        <p:spPr bwMode="auto">
          <a:xfrm>
            <a:off x="3278063" y="5594623"/>
            <a:ext cx="790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11"/>
          <p:cNvCxnSpPr>
            <a:cxnSpLocks noChangeShapeType="1"/>
            <a:stCxn id="62" idx="3"/>
            <a:endCxn id="63" idx="1"/>
          </p:cNvCxnSpPr>
          <p:nvPr/>
        </p:nvCxnSpPr>
        <p:spPr bwMode="auto">
          <a:xfrm>
            <a:off x="5005263" y="5594623"/>
            <a:ext cx="792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12"/>
          <p:cNvCxnSpPr>
            <a:cxnSpLocks noChangeShapeType="1"/>
            <a:stCxn id="63" idx="3"/>
            <a:endCxn id="64" idx="1"/>
          </p:cNvCxnSpPr>
          <p:nvPr/>
        </p:nvCxnSpPr>
        <p:spPr bwMode="auto">
          <a:xfrm>
            <a:off x="6734051" y="5594623"/>
            <a:ext cx="790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0" name="Text Box 13"/>
          <p:cNvSpPr txBox="1">
            <a:spLocks noChangeArrowheads="1"/>
          </p:cNvSpPr>
          <p:nvPr/>
        </p:nvSpPr>
        <p:spPr bwMode="auto">
          <a:xfrm>
            <a:off x="1261938" y="5232673"/>
            <a:ext cx="12239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INVITE from TU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INVITE sent</a:t>
            </a:r>
          </a:p>
        </p:txBody>
      </p:sp>
      <p:sp>
        <p:nvSpPr>
          <p:cNvPr id="71" name="Text Box 14"/>
          <p:cNvSpPr txBox="1">
            <a:spLocks noChangeArrowheads="1"/>
          </p:cNvSpPr>
          <p:nvPr/>
        </p:nvSpPr>
        <p:spPr bwMode="auto">
          <a:xfrm>
            <a:off x="3278063" y="5232673"/>
            <a:ext cx="7921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1xx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1xx to TU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5005263" y="5053285"/>
            <a:ext cx="936625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dirty="0" smtClean="0">
                <a:latin typeface="Arial" charset="0"/>
              </a:rPr>
              <a:t>300-699</a:t>
            </a:r>
            <a:r>
              <a:rPr lang="en-US" altLang="ko-KR" sz="1000" dirty="0">
                <a:latin typeface="Arial" charset="0"/>
              </a:rPr>
              <a:t/>
            </a:r>
            <a:br>
              <a:rPr lang="en-US" altLang="ko-KR" sz="1000" dirty="0">
                <a:latin typeface="Arial" charset="0"/>
              </a:rPr>
            </a:br>
            <a:r>
              <a:rPr lang="en-US" altLang="ko-KR" sz="1000" dirty="0">
                <a:latin typeface="Arial" charset="0"/>
              </a:rPr>
              <a:t>ACK sent,</a:t>
            </a:r>
            <a:br>
              <a:rPr lang="en-US" altLang="ko-KR" sz="1000" dirty="0">
                <a:latin typeface="Arial" charset="0"/>
              </a:rPr>
            </a:br>
            <a:r>
              <a:rPr lang="en-US" altLang="ko-KR" sz="1000" dirty="0">
                <a:latin typeface="Arial" charset="0"/>
              </a:rPr>
              <a:t>resp. to TU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734051" y="5269185"/>
            <a:ext cx="10080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Timer D fires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-</a:t>
            </a:r>
          </a:p>
        </p:txBody>
      </p:sp>
      <p:cxnSp>
        <p:nvCxnSpPr>
          <p:cNvPr id="74" name="AutoShape 17"/>
          <p:cNvCxnSpPr>
            <a:cxnSpLocks noChangeShapeType="1"/>
            <a:stCxn id="61" idx="2"/>
            <a:endCxn id="64" idx="2"/>
          </p:cNvCxnSpPr>
          <p:nvPr/>
        </p:nvCxnSpPr>
        <p:spPr bwMode="auto">
          <a:xfrm rot="16200000" flipH="1">
            <a:off x="5400551" y="3327673"/>
            <a:ext cx="1587" cy="5183187"/>
          </a:xfrm>
          <a:prstGeom prst="bentConnector3">
            <a:avLst>
              <a:gd name="adj1" fmla="val 34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5" name="Text Box 18"/>
          <p:cNvSpPr txBox="1">
            <a:spLocks noChangeArrowheads="1"/>
          </p:cNvSpPr>
          <p:nvPr/>
        </p:nvSpPr>
        <p:spPr bwMode="auto">
          <a:xfrm>
            <a:off x="1693738" y="5989910"/>
            <a:ext cx="1150938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Timer B fires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or Transport Err..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inform TU</a:t>
            </a:r>
          </a:p>
        </p:txBody>
      </p:sp>
      <p:sp>
        <p:nvSpPr>
          <p:cNvPr id="76" name="Rectangle 19"/>
          <p:cNvSpPr>
            <a:spLocks noChangeArrowheads="1"/>
          </p:cNvSpPr>
          <p:nvPr/>
        </p:nvSpPr>
        <p:spPr bwMode="auto">
          <a:xfrm>
            <a:off x="4286126" y="6453460"/>
            <a:ext cx="503237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Rectangle 20"/>
          <p:cNvSpPr>
            <a:spLocks noChangeArrowheads="1"/>
          </p:cNvSpPr>
          <p:nvPr/>
        </p:nvSpPr>
        <p:spPr bwMode="auto">
          <a:xfrm>
            <a:off x="6013326" y="6453460"/>
            <a:ext cx="503237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78" name="AutoShape 21"/>
          <p:cNvCxnSpPr>
            <a:cxnSpLocks noChangeShapeType="1"/>
            <a:stCxn id="62" idx="2"/>
            <a:endCxn id="76" idx="0"/>
          </p:cNvCxnSpPr>
          <p:nvPr/>
        </p:nvCxnSpPr>
        <p:spPr bwMode="auto">
          <a:xfrm>
            <a:off x="4536951" y="5918473"/>
            <a:ext cx="1587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9" name="AutoShape 22"/>
          <p:cNvCxnSpPr>
            <a:cxnSpLocks noChangeShapeType="1"/>
            <a:stCxn id="63" idx="2"/>
            <a:endCxn id="77" idx="0"/>
          </p:cNvCxnSpPr>
          <p:nvPr/>
        </p:nvCxnSpPr>
        <p:spPr bwMode="auto">
          <a:xfrm>
            <a:off x="6265738" y="5918473"/>
            <a:ext cx="0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0" name="Text Box 23"/>
          <p:cNvSpPr txBox="1">
            <a:spLocks noChangeArrowheads="1"/>
          </p:cNvSpPr>
          <p:nvPr/>
        </p:nvSpPr>
        <p:spPr bwMode="auto">
          <a:xfrm>
            <a:off x="4573463" y="5918473"/>
            <a:ext cx="7921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2xx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2xx to TU</a:t>
            </a:r>
          </a:p>
        </p:txBody>
      </p:sp>
      <p:sp>
        <p:nvSpPr>
          <p:cNvPr id="81" name="Rectangle 24"/>
          <p:cNvSpPr>
            <a:spLocks noChangeArrowheads="1"/>
          </p:cNvSpPr>
          <p:nvPr/>
        </p:nvSpPr>
        <p:spPr bwMode="auto">
          <a:xfrm>
            <a:off x="2773238" y="6453460"/>
            <a:ext cx="503238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" name="Rectangle 25"/>
          <p:cNvSpPr>
            <a:spLocks noChangeArrowheads="1"/>
          </p:cNvSpPr>
          <p:nvPr/>
        </p:nvSpPr>
        <p:spPr bwMode="auto">
          <a:xfrm>
            <a:off x="2773238" y="5702573"/>
            <a:ext cx="503238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83" name="AutoShape 26"/>
          <p:cNvCxnSpPr>
            <a:cxnSpLocks noChangeShapeType="1"/>
            <a:stCxn id="82" idx="2"/>
            <a:endCxn id="81" idx="0"/>
          </p:cNvCxnSpPr>
          <p:nvPr/>
        </p:nvCxnSpPr>
        <p:spPr bwMode="auto">
          <a:xfrm>
            <a:off x="3025651" y="5918473"/>
            <a:ext cx="0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4" name="Text Box 27"/>
          <p:cNvSpPr txBox="1">
            <a:spLocks noChangeArrowheads="1"/>
          </p:cNvSpPr>
          <p:nvPr/>
        </p:nvSpPr>
        <p:spPr bwMode="auto">
          <a:xfrm>
            <a:off x="2989138" y="5918473"/>
            <a:ext cx="7921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2xx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2xx to TU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6229226" y="5918473"/>
            <a:ext cx="1081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Transport Err.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Inform TU</a:t>
            </a:r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941888" y="5269185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6373688" y="5269185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88" name="AutoShape 31"/>
          <p:cNvCxnSpPr>
            <a:cxnSpLocks noChangeShapeType="1"/>
            <a:stCxn id="86" idx="0"/>
            <a:endCxn id="87" idx="0"/>
          </p:cNvCxnSpPr>
          <p:nvPr/>
        </p:nvCxnSpPr>
        <p:spPr bwMode="auto">
          <a:xfrm rot="5400000" flipV="1">
            <a:off x="6264944" y="5054079"/>
            <a:ext cx="1588" cy="4318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5365626" y="4729435"/>
            <a:ext cx="7191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300-699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ACK sent</a:t>
            </a:r>
          </a:p>
        </p:txBody>
      </p:sp>
      <p:sp>
        <p:nvSpPr>
          <p:cNvPr id="90" name="Rectangle 33"/>
          <p:cNvSpPr>
            <a:spLocks noChangeArrowheads="1"/>
          </p:cNvSpPr>
          <p:nvPr/>
        </p:nvSpPr>
        <p:spPr bwMode="auto">
          <a:xfrm>
            <a:off x="4211513" y="5269185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Rectangle 34"/>
          <p:cNvSpPr>
            <a:spLocks noChangeArrowheads="1"/>
          </p:cNvSpPr>
          <p:nvPr/>
        </p:nvSpPr>
        <p:spPr bwMode="auto">
          <a:xfrm>
            <a:off x="4643313" y="5269185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92" name="AutoShape 35"/>
          <p:cNvCxnSpPr>
            <a:cxnSpLocks noChangeShapeType="1"/>
            <a:stCxn id="90" idx="0"/>
            <a:endCxn id="91" idx="0"/>
          </p:cNvCxnSpPr>
          <p:nvPr/>
        </p:nvCxnSpPr>
        <p:spPr bwMode="auto">
          <a:xfrm rot="5400000" flipV="1">
            <a:off x="4534569" y="5054079"/>
            <a:ext cx="1588" cy="4318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3" name="Text Box 36"/>
          <p:cNvSpPr txBox="1">
            <a:spLocks noChangeArrowheads="1"/>
          </p:cNvSpPr>
          <p:nvPr/>
        </p:nvSpPr>
        <p:spPr bwMode="auto">
          <a:xfrm>
            <a:off x="4140076" y="4621485"/>
            <a:ext cx="1081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1xx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1xx to TU</a:t>
            </a:r>
          </a:p>
        </p:txBody>
      </p:sp>
      <p:sp>
        <p:nvSpPr>
          <p:cNvPr id="94" name="Rectangle 37"/>
          <p:cNvSpPr>
            <a:spLocks noChangeArrowheads="1"/>
          </p:cNvSpPr>
          <p:nvPr/>
        </p:nvSpPr>
        <p:spPr bwMode="auto">
          <a:xfrm>
            <a:off x="2484313" y="5269185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" name="Rectangle 38"/>
          <p:cNvSpPr>
            <a:spLocks noChangeArrowheads="1"/>
          </p:cNvSpPr>
          <p:nvPr/>
        </p:nvSpPr>
        <p:spPr bwMode="auto">
          <a:xfrm>
            <a:off x="2916113" y="5269185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96" name="AutoShape 39"/>
          <p:cNvCxnSpPr>
            <a:cxnSpLocks noChangeShapeType="1"/>
            <a:stCxn id="94" idx="0"/>
            <a:endCxn id="95" idx="0"/>
          </p:cNvCxnSpPr>
          <p:nvPr/>
        </p:nvCxnSpPr>
        <p:spPr bwMode="auto">
          <a:xfrm rot="5400000" flipV="1">
            <a:off x="2807369" y="5054079"/>
            <a:ext cx="1588" cy="4318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7" name="Text Box 40"/>
          <p:cNvSpPr txBox="1">
            <a:spLocks noChangeArrowheads="1"/>
          </p:cNvSpPr>
          <p:nvPr/>
        </p:nvSpPr>
        <p:spPr bwMode="auto">
          <a:xfrm>
            <a:off x="1765176" y="4648473"/>
            <a:ext cx="936625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Timer A fires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Reset A,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INVITE sent</a:t>
            </a:r>
          </a:p>
        </p:txBody>
      </p:sp>
      <p:cxnSp>
        <p:nvCxnSpPr>
          <p:cNvPr id="98" name="AutoShape 41"/>
          <p:cNvCxnSpPr>
            <a:cxnSpLocks noChangeShapeType="1"/>
            <a:stCxn id="61" idx="0"/>
            <a:endCxn id="63" idx="0"/>
          </p:cNvCxnSpPr>
          <p:nvPr/>
        </p:nvCxnSpPr>
        <p:spPr bwMode="auto">
          <a:xfrm rot="5400000" flipV="1">
            <a:off x="4536951" y="3541985"/>
            <a:ext cx="1588" cy="3455987"/>
          </a:xfrm>
          <a:prstGeom prst="bentConnector3">
            <a:avLst>
              <a:gd name="adj1" fmla="val -40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9" name="Text Box 42"/>
          <p:cNvSpPr txBox="1">
            <a:spLocks noChangeArrowheads="1"/>
          </p:cNvSpPr>
          <p:nvPr/>
        </p:nvSpPr>
        <p:spPr bwMode="auto">
          <a:xfrm>
            <a:off x="6013326" y="4045223"/>
            <a:ext cx="936625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dirty="0" smtClean="0">
                <a:latin typeface="Arial" charset="0"/>
              </a:rPr>
              <a:t>300-699</a:t>
            </a:r>
            <a:r>
              <a:rPr lang="en-US" altLang="ko-KR" sz="1000" dirty="0">
                <a:latin typeface="Arial" charset="0"/>
              </a:rPr>
              <a:t/>
            </a:r>
            <a:br>
              <a:rPr lang="en-US" altLang="ko-KR" sz="1000" dirty="0">
                <a:latin typeface="Arial" charset="0"/>
              </a:rPr>
            </a:br>
            <a:r>
              <a:rPr lang="en-US" altLang="ko-KR" sz="1000" dirty="0">
                <a:latin typeface="Arial" charset="0"/>
              </a:rPr>
              <a:t>ACK sent</a:t>
            </a:r>
            <a:br>
              <a:rPr lang="en-US" altLang="ko-KR" sz="1000" dirty="0">
                <a:latin typeface="Arial" charset="0"/>
              </a:rPr>
            </a:br>
            <a:r>
              <a:rPr lang="en-US" altLang="ko-KR" sz="1000" dirty="0">
                <a:latin typeface="Arial" charset="0"/>
              </a:rPr>
              <a:t>resp. to TU</a:t>
            </a:r>
          </a:p>
        </p:txBody>
      </p:sp>
      <p:sp>
        <p:nvSpPr>
          <p:cNvPr id="100" name="Oval 43"/>
          <p:cNvSpPr>
            <a:spLocks noChangeArrowheads="1"/>
          </p:cNvSpPr>
          <p:nvPr/>
        </p:nvSpPr>
        <p:spPr bwMode="auto">
          <a:xfrm>
            <a:off x="1765176" y="4619898"/>
            <a:ext cx="576262" cy="28892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" name="Oval 44"/>
          <p:cNvSpPr>
            <a:spLocks noChangeArrowheads="1"/>
          </p:cNvSpPr>
          <p:nvPr/>
        </p:nvSpPr>
        <p:spPr bwMode="auto">
          <a:xfrm>
            <a:off x="1693738" y="5916885"/>
            <a:ext cx="576263" cy="28892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" name="Oval 45"/>
          <p:cNvSpPr>
            <a:spLocks noChangeArrowheads="1"/>
          </p:cNvSpPr>
          <p:nvPr/>
        </p:nvSpPr>
        <p:spPr bwMode="auto">
          <a:xfrm>
            <a:off x="6734051" y="5196160"/>
            <a:ext cx="576262" cy="28892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" name="AutoShape 46"/>
          <p:cNvSpPr>
            <a:spLocks/>
          </p:cNvSpPr>
          <p:nvPr/>
        </p:nvSpPr>
        <p:spPr bwMode="auto">
          <a:xfrm>
            <a:off x="396751" y="4218260"/>
            <a:ext cx="1152525" cy="401638"/>
          </a:xfrm>
          <a:prstGeom prst="borderCallout2">
            <a:avLst>
              <a:gd name="adj1" fmla="val 28458"/>
              <a:gd name="adj2" fmla="val 106611"/>
              <a:gd name="adj3" fmla="val 28458"/>
              <a:gd name="adj4" fmla="val 118870"/>
              <a:gd name="adj5" fmla="val 100000"/>
              <a:gd name="adj6" fmla="val 131681"/>
            </a:avLst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1000">
                <a:latin typeface="Arial" charset="0"/>
              </a:rPr>
              <a:t>controls request retransmissions</a:t>
            </a:r>
          </a:p>
        </p:txBody>
      </p:sp>
      <p:sp>
        <p:nvSpPr>
          <p:cNvPr id="104" name="AutoShape 48"/>
          <p:cNvSpPr>
            <a:spLocks/>
          </p:cNvSpPr>
          <p:nvPr/>
        </p:nvSpPr>
        <p:spPr bwMode="auto">
          <a:xfrm>
            <a:off x="7453188" y="4303985"/>
            <a:ext cx="1511300" cy="688975"/>
          </a:xfrm>
          <a:prstGeom prst="borderCallout2">
            <a:avLst>
              <a:gd name="adj1" fmla="val 16588"/>
              <a:gd name="adj2" fmla="val -5042"/>
              <a:gd name="adj3" fmla="val 16588"/>
              <a:gd name="adj4" fmla="val -15861"/>
              <a:gd name="adj5" fmla="val 128343"/>
              <a:gd name="adj6" fmla="val -27310"/>
            </a:avLst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1000">
                <a:latin typeface="Arial" charset="0"/>
              </a:rPr>
              <a:t>unreliable transports : at least 32sec</a:t>
            </a:r>
          </a:p>
          <a:p>
            <a:r>
              <a:rPr lang="en-US" altLang="ko-KR" sz="1000">
                <a:latin typeface="Arial" charset="0"/>
              </a:rPr>
              <a:t>reliable transports :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SIP Functionality(2)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76238" y="1674322"/>
            <a:ext cx="8299450" cy="391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UA(User Agent)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 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메시지 송신을 위한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UAC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와 메시지 수신 처리를 위한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UAS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로 동작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  UA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와 다른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UA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가 직접 연결 설정 하거나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Proxy/Redirect Server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통해 연결 설정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Proxy Server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  UA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로 </a:t>
            </a:r>
            <a:r>
              <a:rPr lang="ko-KR" altLang="en-US" dirty="0" err="1" smtClean="0">
                <a:latin typeface="Tahoma" pitchFamily="34" charset="0"/>
                <a:ea typeface="돋움" pitchFamily="50" charset="-127"/>
              </a:rPr>
              <a:t>부터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 수신된 메시지를 다른 도메인의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Proxy/Redirect server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로 전달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  UA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의 메시지 전달 및 과금 정보 유지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Redirect Server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 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메시지 재전송해야 할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UA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 또는 </a:t>
            </a: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Proxy Server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의 주소를 알려 주는 역할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Blip>
                <a:blip r:embed="rId3"/>
              </a:buBlip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Registrar</a:t>
            </a: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  UA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로 </a:t>
            </a:r>
            <a:r>
              <a:rPr lang="ko-KR" altLang="en-US" dirty="0" err="1" smtClean="0">
                <a:latin typeface="Tahoma" pitchFamily="34" charset="0"/>
                <a:ea typeface="돋움" pitchFamily="50" charset="-127"/>
              </a:rPr>
              <a:t>부터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 등록 요청 메시지 수신</a:t>
            </a:r>
            <a:endParaRPr lang="en-US" altLang="ko-KR" dirty="0" smtClean="0">
              <a:latin typeface="Tahoma" pitchFamily="34" charset="0"/>
              <a:ea typeface="돋움" pitchFamily="50" charset="-127"/>
            </a:endParaRPr>
          </a:p>
          <a:p>
            <a:pPr algn="l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dirty="0" smtClean="0">
                <a:latin typeface="Tahoma" pitchFamily="34" charset="0"/>
                <a:ea typeface="돋움" pitchFamily="50" charset="-127"/>
              </a:rPr>
              <a:t>   Location Service </a:t>
            </a:r>
            <a:r>
              <a:rPr lang="ko-KR" altLang="en-US" dirty="0" smtClean="0">
                <a:latin typeface="Tahoma" pitchFamily="34" charset="0"/>
                <a:ea typeface="돋움" pitchFamily="50" charset="-127"/>
              </a:rPr>
              <a:t>제공을 위한 </a:t>
            </a:r>
            <a:r>
              <a:rPr lang="ko-KR" altLang="en-US" dirty="0" err="1" smtClean="0">
                <a:latin typeface="Tahoma" pitchFamily="34" charset="0"/>
                <a:ea typeface="돋움" pitchFamily="50" charset="-127"/>
              </a:rPr>
              <a:t>노드</a:t>
            </a:r>
            <a:endParaRPr lang="en-US" altLang="ko-KR" dirty="0"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gray">
          <a:xfrm>
            <a:off x="395536" y="980530"/>
            <a:ext cx="7488832" cy="43224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▣</a:t>
            </a:r>
            <a:r>
              <a:rPr lang="en-US" altLang="ko-KR" sz="2000" b="1" dirty="0" smtClean="0">
                <a:solidFill>
                  <a:schemeClr val="accent6"/>
                </a:solidFill>
                <a:latin typeface="+mn-ea"/>
                <a:ea typeface="+mn-ea"/>
              </a:rPr>
              <a:t> SIP</a:t>
            </a:r>
            <a:r>
              <a:rPr lang="ko-KR" altLang="en-US" sz="2000" b="1" dirty="0" smtClean="0">
                <a:solidFill>
                  <a:schemeClr val="accent6"/>
                </a:solidFill>
                <a:latin typeface="+mn-ea"/>
                <a:ea typeface="+mn-ea"/>
              </a:rPr>
              <a:t>의 주요 개체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endParaRPr lang="en-US" altLang="ko-KR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 Server Transaction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299450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State Machine 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Proceeding, Completed, Confirmed, Terminated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 구성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</a:rPr>
              <a:t>Timer G,H,I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Timer G : T1 (Unreliable),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Response </a:t>
            </a:r>
            <a:r>
              <a:rPr lang="ko-KR" altLang="en-US" sz="1600" dirty="0" smtClean="0">
                <a:latin typeface="+mn-ea"/>
              </a:rPr>
              <a:t>재전송 </a:t>
            </a:r>
            <a:r>
              <a:rPr lang="en-US" altLang="ko-KR" sz="1600" dirty="0" smtClean="0">
                <a:latin typeface="+mn-ea"/>
              </a:rPr>
              <a:t>Timer. T2</a:t>
            </a:r>
            <a:r>
              <a:rPr lang="ko-KR" altLang="en-US" sz="1600" dirty="0" smtClean="0">
                <a:latin typeface="+mn-ea"/>
              </a:rPr>
              <a:t>까지 </a:t>
            </a:r>
            <a:r>
              <a:rPr lang="en-US" altLang="ko-KR" sz="1600" dirty="0" smtClean="0">
                <a:latin typeface="+mn-ea"/>
              </a:rPr>
              <a:t>2</a:t>
            </a:r>
            <a:r>
              <a:rPr lang="ko-KR" altLang="en-US" sz="1600" dirty="0" smtClean="0">
                <a:latin typeface="+mn-ea"/>
              </a:rPr>
              <a:t>배수로 증가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Timer H : 64*T1, Server Transaction</a:t>
            </a:r>
            <a:r>
              <a:rPr lang="ko-KR" altLang="en-US" sz="1600" dirty="0" smtClean="0">
                <a:latin typeface="+mn-ea"/>
              </a:rPr>
              <a:t>이 </a:t>
            </a:r>
            <a:r>
              <a:rPr lang="en-US" altLang="ko-KR" sz="1600" dirty="0" smtClean="0">
                <a:latin typeface="+mn-ea"/>
              </a:rPr>
              <a:t>Response</a:t>
            </a:r>
            <a:r>
              <a:rPr lang="ko-KR" altLang="en-US" sz="1600" dirty="0" smtClean="0">
                <a:latin typeface="+mn-ea"/>
              </a:rPr>
              <a:t> 재전송을 완료하는 시간</a:t>
            </a:r>
            <a:endParaRPr lang="en-US" altLang="ko-KR" sz="1600" dirty="0" smtClean="0">
              <a:latin typeface="+mn-ea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Timer I : Unreliable(T4)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1765548" y="4209752"/>
            <a:ext cx="936625" cy="6492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Proceeding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3780086" y="4209752"/>
            <a:ext cx="936625" cy="6492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Completed</a:t>
            </a: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5508873" y="4209752"/>
            <a:ext cx="936625" cy="6492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Confirmed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7236073" y="4209752"/>
            <a:ext cx="936625" cy="6492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Terminated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901948" y="4354215"/>
            <a:ext cx="215900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54" name="AutoShape 9"/>
          <p:cNvCxnSpPr>
            <a:cxnSpLocks noChangeShapeType="1"/>
            <a:stCxn id="53" idx="3"/>
            <a:endCxn id="49" idx="1"/>
          </p:cNvCxnSpPr>
          <p:nvPr/>
        </p:nvCxnSpPr>
        <p:spPr bwMode="auto">
          <a:xfrm>
            <a:off x="1117848" y="4535190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" name="AutoShape 10"/>
          <p:cNvCxnSpPr>
            <a:cxnSpLocks noChangeShapeType="1"/>
            <a:stCxn id="49" idx="3"/>
            <a:endCxn id="50" idx="1"/>
          </p:cNvCxnSpPr>
          <p:nvPr/>
        </p:nvCxnSpPr>
        <p:spPr bwMode="auto">
          <a:xfrm>
            <a:off x="2702173" y="4535190"/>
            <a:ext cx="10779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11"/>
          <p:cNvCxnSpPr>
            <a:cxnSpLocks noChangeShapeType="1"/>
            <a:stCxn id="50" idx="3"/>
            <a:endCxn id="51" idx="1"/>
          </p:cNvCxnSpPr>
          <p:nvPr/>
        </p:nvCxnSpPr>
        <p:spPr bwMode="auto">
          <a:xfrm>
            <a:off x="4716711" y="4535190"/>
            <a:ext cx="792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" name="AutoShape 12"/>
          <p:cNvCxnSpPr>
            <a:cxnSpLocks noChangeShapeType="1"/>
            <a:stCxn id="51" idx="3"/>
            <a:endCxn id="52" idx="1"/>
          </p:cNvCxnSpPr>
          <p:nvPr/>
        </p:nvCxnSpPr>
        <p:spPr bwMode="auto">
          <a:xfrm>
            <a:off x="6445498" y="4535190"/>
            <a:ext cx="790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395536" y="4036715"/>
            <a:ext cx="1223962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INVITE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pass INV to TU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send 100 if TU won’t in 200ms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2698998" y="4143077"/>
            <a:ext cx="1222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300-699 from TU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send response</a:t>
            </a: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4716711" y="4143077"/>
            <a:ext cx="9366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ACK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-</a:t>
            </a:r>
          </a:p>
        </p:txBody>
      </p:sp>
      <p:sp>
        <p:nvSpPr>
          <p:cNvPr id="106" name="Text Box 16"/>
          <p:cNvSpPr txBox="1">
            <a:spLocks noChangeArrowheads="1"/>
          </p:cNvSpPr>
          <p:nvPr/>
        </p:nvSpPr>
        <p:spPr bwMode="auto">
          <a:xfrm>
            <a:off x="6445498" y="4179590"/>
            <a:ext cx="862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Timer I fires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-</a:t>
            </a:r>
          </a:p>
        </p:txBody>
      </p:sp>
      <p:cxnSp>
        <p:nvCxnSpPr>
          <p:cNvPr id="107" name="AutoShape 17"/>
          <p:cNvCxnSpPr>
            <a:cxnSpLocks noChangeShapeType="1"/>
            <a:stCxn id="135" idx="2"/>
            <a:endCxn id="52" idx="2"/>
          </p:cNvCxnSpPr>
          <p:nvPr/>
        </p:nvCxnSpPr>
        <p:spPr bwMode="auto">
          <a:xfrm rot="5400000" flipH="1" flipV="1">
            <a:off x="5075486" y="2231727"/>
            <a:ext cx="1587" cy="5256213"/>
          </a:xfrm>
          <a:prstGeom prst="bentConnector3">
            <a:avLst>
              <a:gd name="adj1" fmla="val -44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8" name="Rectangle 18"/>
          <p:cNvSpPr>
            <a:spLocks noChangeArrowheads="1"/>
          </p:cNvSpPr>
          <p:nvPr/>
        </p:nvSpPr>
        <p:spPr bwMode="auto">
          <a:xfrm>
            <a:off x="4370636" y="5571827"/>
            <a:ext cx="401637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9" name="Rectangle 19"/>
          <p:cNvSpPr>
            <a:spLocks noChangeArrowheads="1"/>
          </p:cNvSpPr>
          <p:nvPr/>
        </p:nvSpPr>
        <p:spPr bwMode="auto">
          <a:xfrm>
            <a:off x="5724773" y="5394027"/>
            <a:ext cx="503238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" name="Text Box 20"/>
          <p:cNvSpPr txBox="1">
            <a:spLocks noChangeArrowheads="1"/>
          </p:cNvSpPr>
          <p:nvPr/>
        </p:nvSpPr>
        <p:spPr bwMode="auto">
          <a:xfrm>
            <a:off x="4572248" y="4855865"/>
            <a:ext cx="1081088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Timer H fires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or Transport Err.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Inform TU</a:t>
            </a:r>
          </a:p>
        </p:txBody>
      </p:sp>
      <p:sp>
        <p:nvSpPr>
          <p:cNvPr id="111" name="Rectangle 21"/>
          <p:cNvSpPr>
            <a:spLocks noChangeArrowheads="1"/>
          </p:cNvSpPr>
          <p:nvPr/>
        </p:nvSpPr>
        <p:spPr bwMode="auto">
          <a:xfrm>
            <a:off x="2197348" y="5394027"/>
            <a:ext cx="503238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" name="Rectangle 22"/>
          <p:cNvSpPr>
            <a:spLocks noChangeArrowheads="1"/>
          </p:cNvSpPr>
          <p:nvPr/>
        </p:nvSpPr>
        <p:spPr bwMode="auto">
          <a:xfrm>
            <a:off x="2197348" y="4643140"/>
            <a:ext cx="503238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" name="Text Box 23"/>
          <p:cNvSpPr txBox="1">
            <a:spLocks noChangeArrowheads="1"/>
          </p:cNvSpPr>
          <p:nvPr/>
        </p:nvSpPr>
        <p:spPr bwMode="auto">
          <a:xfrm>
            <a:off x="1979861" y="5584527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Transport Err.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Inform TU</a:t>
            </a:r>
          </a:p>
        </p:txBody>
      </p:sp>
      <p:sp>
        <p:nvSpPr>
          <p:cNvPr id="114" name="Rectangle 24"/>
          <p:cNvSpPr>
            <a:spLocks noChangeArrowheads="1"/>
          </p:cNvSpPr>
          <p:nvPr/>
        </p:nvSpPr>
        <p:spPr bwMode="auto">
          <a:xfrm>
            <a:off x="5653336" y="4209752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" name="Rectangle 25"/>
          <p:cNvSpPr>
            <a:spLocks noChangeArrowheads="1"/>
          </p:cNvSpPr>
          <p:nvPr/>
        </p:nvSpPr>
        <p:spPr bwMode="auto">
          <a:xfrm>
            <a:off x="6085136" y="4209752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" name="Rectangle 26"/>
          <p:cNvSpPr>
            <a:spLocks noChangeArrowheads="1"/>
          </p:cNvSpPr>
          <p:nvPr/>
        </p:nvSpPr>
        <p:spPr bwMode="auto">
          <a:xfrm>
            <a:off x="3922961" y="4209752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" name="Rectangle 27"/>
          <p:cNvSpPr>
            <a:spLocks noChangeArrowheads="1"/>
          </p:cNvSpPr>
          <p:nvPr/>
        </p:nvSpPr>
        <p:spPr bwMode="auto">
          <a:xfrm>
            <a:off x="4354761" y="4209752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18" name="AutoShape 28"/>
          <p:cNvCxnSpPr>
            <a:cxnSpLocks noChangeShapeType="1"/>
            <a:stCxn id="116" idx="0"/>
            <a:endCxn id="117" idx="0"/>
          </p:cNvCxnSpPr>
          <p:nvPr/>
        </p:nvCxnSpPr>
        <p:spPr bwMode="auto">
          <a:xfrm rot="5400000" flipV="1">
            <a:off x="4246017" y="3994646"/>
            <a:ext cx="1588" cy="4318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1908423" y="4209752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" name="Rectangle 30"/>
          <p:cNvSpPr>
            <a:spLocks noChangeArrowheads="1"/>
          </p:cNvSpPr>
          <p:nvPr/>
        </p:nvSpPr>
        <p:spPr bwMode="auto">
          <a:xfrm>
            <a:off x="2340223" y="4209752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21" name="AutoShape 31"/>
          <p:cNvCxnSpPr>
            <a:cxnSpLocks noChangeShapeType="1"/>
            <a:stCxn id="119" idx="0"/>
            <a:endCxn id="120" idx="0"/>
          </p:cNvCxnSpPr>
          <p:nvPr/>
        </p:nvCxnSpPr>
        <p:spPr bwMode="auto">
          <a:xfrm rot="5400000" flipV="1">
            <a:off x="2231479" y="3994646"/>
            <a:ext cx="1588" cy="4318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2" name="Text Box 32"/>
          <p:cNvSpPr txBox="1">
            <a:spLocks noChangeArrowheads="1"/>
          </p:cNvSpPr>
          <p:nvPr/>
        </p:nvSpPr>
        <p:spPr bwMode="auto">
          <a:xfrm>
            <a:off x="1835398" y="3604915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INVITE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send response</a:t>
            </a:r>
          </a:p>
        </p:txBody>
      </p:sp>
      <p:sp>
        <p:nvSpPr>
          <p:cNvPr id="123" name="Oval 33"/>
          <p:cNvSpPr>
            <a:spLocks noChangeArrowheads="1"/>
          </p:cNvSpPr>
          <p:nvPr/>
        </p:nvSpPr>
        <p:spPr bwMode="auto">
          <a:xfrm>
            <a:off x="6445498" y="4136727"/>
            <a:ext cx="576263" cy="28892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" name="AutoShape 34"/>
          <p:cNvSpPr>
            <a:spLocks/>
          </p:cNvSpPr>
          <p:nvPr/>
        </p:nvSpPr>
        <p:spPr bwMode="auto">
          <a:xfrm>
            <a:off x="7164636" y="3460452"/>
            <a:ext cx="1655762" cy="504825"/>
          </a:xfrm>
          <a:prstGeom prst="borderCallout2">
            <a:avLst>
              <a:gd name="adj1" fmla="val 22644"/>
              <a:gd name="adj2" fmla="val -4602"/>
              <a:gd name="adj3" fmla="val 22644"/>
              <a:gd name="adj4" fmla="val -14477"/>
              <a:gd name="adj5" fmla="val 132389"/>
              <a:gd name="adj6" fmla="val -24926"/>
            </a:avLst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1000">
                <a:latin typeface="Arial" charset="0"/>
              </a:rPr>
              <a:t>unreliable transports: T4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reliable transports : 0</a:t>
            </a:r>
          </a:p>
        </p:txBody>
      </p:sp>
      <p:sp>
        <p:nvSpPr>
          <p:cNvPr id="125" name="Rectangle 35"/>
          <p:cNvSpPr>
            <a:spLocks noChangeArrowheads="1"/>
          </p:cNvSpPr>
          <p:nvPr/>
        </p:nvSpPr>
        <p:spPr bwMode="auto">
          <a:xfrm>
            <a:off x="3780086" y="4636790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6" name="Rectangle 36"/>
          <p:cNvSpPr>
            <a:spLocks noChangeArrowheads="1"/>
          </p:cNvSpPr>
          <p:nvPr/>
        </p:nvSpPr>
        <p:spPr bwMode="auto">
          <a:xfrm>
            <a:off x="3997573" y="4636790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27" name="AutoShape 37"/>
          <p:cNvCxnSpPr>
            <a:cxnSpLocks noChangeShapeType="1"/>
            <a:stCxn id="125" idx="2"/>
            <a:endCxn id="126" idx="2"/>
          </p:cNvCxnSpPr>
          <p:nvPr/>
        </p:nvCxnSpPr>
        <p:spPr bwMode="auto">
          <a:xfrm rot="16200000" flipH="1">
            <a:off x="3995986" y="4744740"/>
            <a:ext cx="1587" cy="217487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8" name="Text Box 38"/>
          <p:cNvSpPr txBox="1">
            <a:spLocks noChangeArrowheads="1"/>
          </p:cNvSpPr>
          <p:nvPr/>
        </p:nvSpPr>
        <p:spPr bwMode="auto">
          <a:xfrm>
            <a:off x="3851523" y="3604915"/>
            <a:ext cx="11525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INVITE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send response</a:t>
            </a:r>
          </a:p>
        </p:txBody>
      </p: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2772023" y="5571827"/>
            <a:ext cx="503238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30" name="AutoShape 40"/>
          <p:cNvCxnSpPr>
            <a:cxnSpLocks noChangeShapeType="1"/>
            <a:stCxn id="112" idx="3"/>
            <a:endCxn id="129" idx="0"/>
          </p:cNvCxnSpPr>
          <p:nvPr/>
        </p:nvCxnSpPr>
        <p:spPr bwMode="auto">
          <a:xfrm>
            <a:off x="2700586" y="4751090"/>
            <a:ext cx="323850" cy="8207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1" name="Text Box 41"/>
          <p:cNvSpPr txBox="1">
            <a:spLocks noChangeArrowheads="1"/>
          </p:cNvSpPr>
          <p:nvPr/>
        </p:nvSpPr>
        <p:spPr bwMode="auto">
          <a:xfrm>
            <a:off x="2698998" y="4828877"/>
            <a:ext cx="11525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2xx from TU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send response</a:t>
            </a:r>
          </a:p>
        </p:txBody>
      </p:sp>
      <p:sp>
        <p:nvSpPr>
          <p:cNvPr id="132" name="Rectangle 42"/>
          <p:cNvSpPr>
            <a:spLocks noChangeArrowheads="1"/>
          </p:cNvSpPr>
          <p:nvPr/>
        </p:nvSpPr>
        <p:spPr bwMode="auto">
          <a:xfrm>
            <a:off x="1763961" y="4643140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1981448" y="4643140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34" name="AutoShape 44"/>
          <p:cNvCxnSpPr>
            <a:cxnSpLocks noChangeShapeType="1"/>
            <a:stCxn id="132" idx="2"/>
            <a:endCxn id="133" idx="2"/>
          </p:cNvCxnSpPr>
          <p:nvPr/>
        </p:nvCxnSpPr>
        <p:spPr bwMode="auto">
          <a:xfrm rot="16200000" flipH="1">
            <a:off x="1979861" y="4751090"/>
            <a:ext cx="1587" cy="217487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2340223" y="4644727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4427786" y="4644727"/>
            <a:ext cx="2889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37" name="AutoShape 47"/>
          <p:cNvCxnSpPr>
            <a:cxnSpLocks noChangeShapeType="1"/>
            <a:stCxn id="136" idx="2"/>
            <a:endCxn id="108" idx="0"/>
          </p:cNvCxnSpPr>
          <p:nvPr/>
        </p:nvCxnSpPr>
        <p:spPr bwMode="auto">
          <a:xfrm>
            <a:off x="4572248" y="4860627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" name="Text Box 48"/>
          <p:cNvSpPr txBox="1">
            <a:spLocks noChangeArrowheads="1"/>
          </p:cNvSpPr>
          <p:nvPr/>
        </p:nvSpPr>
        <p:spPr bwMode="auto">
          <a:xfrm>
            <a:off x="755898" y="5008265"/>
            <a:ext cx="12239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101-199 from TU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send response</a:t>
            </a:r>
          </a:p>
        </p:txBody>
      </p:sp>
      <p:sp>
        <p:nvSpPr>
          <p:cNvPr id="139" name="Text Box 49"/>
          <p:cNvSpPr txBox="1">
            <a:spLocks noChangeArrowheads="1"/>
          </p:cNvSpPr>
          <p:nvPr/>
        </p:nvSpPr>
        <p:spPr bwMode="auto">
          <a:xfrm>
            <a:off x="3564186" y="5044777"/>
            <a:ext cx="1081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Timer G fires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send response</a:t>
            </a:r>
          </a:p>
        </p:txBody>
      </p:sp>
      <p:sp>
        <p:nvSpPr>
          <p:cNvPr id="140" name="Oval 50"/>
          <p:cNvSpPr>
            <a:spLocks noChangeArrowheads="1"/>
          </p:cNvSpPr>
          <p:nvPr/>
        </p:nvSpPr>
        <p:spPr bwMode="auto">
          <a:xfrm>
            <a:off x="4572248" y="4827290"/>
            <a:ext cx="576263" cy="28892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" name="Oval 51"/>
          <p:cNvSpPr>
            <a:spLocks noChangeArrowheads="1"/>
          </p:cNvSpPr>
          <p:nvPr/>
        </p:nvSpPr>
        <p:spPr bwMode="auto">
          <a:xfrm>
            <a:off x="3564186" y="5043190"/>
            <a:ext cx="576262" cy="28892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2" name="AutoShape 52"/>
          <p:cNvSpPr>
            <a:spLocks/>
          </p:cNvSpPr>
          <p:nvPr/>
        </p:nvSpPr>
        <p:spPr bwMode="auto">
          <a:xfrm>
            <a:off x="5435848" y="6011565"/>
            <a:ext cx="1657350" cy="546100"/>
          </a:xfrm>
          <a:prstGeom prst="borderCallout2">
            <a:avLst>
              <a:gd name="adj1" fmla="val 20931"/>
              <a:gd name="adj2" fmla="val -4597"/>
              <a:gd name="adj3" fmla="val 20931"/>
              <a:gd name="adj4" fmla="val -18583"/>
              <a:gd name="adj5" fmla="val -163662"/>
              <a:gd name="adj6" fmla="val -33333"/>
            </a:avLst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1000">
                <a:latin typeface="Arial" charset="0"/>
              </a:rPr>
              <a:t>determines retransmitting timeout</a:t>
            </a:r>
          </a:p>
        </p:txBody>
      </p:sp>
      <p:sp>
        <p:nvSpPr>
          <p:cNvPr id="143" name="AutoShape 53"/>
          <p:cNvSpPr>
            <a:spLocks/>
          </p:cNvSpPr>
          <p:nvPr/>
        </p:nvSpPr>
        <p:spPr bwMode="auto">
          <a:xfrm>
            <a:off x="1684586" y="6124277"/>
            <a:ext cx="1295400" cy="473075"/>
          </a:xfrm>
          <a:prstGeom prst="borderCallout2">
            <a:avLst>
              <a:gd name="adj1" fmla="val 24162"/>
              <a:gd name="adj2" fmla="val 105884"/>
              <a:gd name="adj3" fmla="val 24162"/>
              <a:gd name="adj4" fmla="val 133944"/>
              <a:gd name="adj5" fmla="val -167116"/>
              <a:gd name="adj6" fmla="val 163602"/>
            </a:avLst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1000">
                <a:latin typeface="Arial" charset="0"/>
              </a:rPr>
              <a:t>controls response retransmissions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Non-INVITE Client Transaction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299450" cy="227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State Machine 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Trying, Proceeding, Completed, Terminated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 구성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</a:rPr>
              <a:t>Timer E,F,K 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Timer E : 500ms (Unreliable Transport), </a:t>
            </a:r>
            <a:r>
              <a:rPr lang="ko-KR" altLang="en-US" sz="1600" dirty="0" smtClean="0">
                <a:latin typeface="+mn-ea"/>
              </a:rPr>
              <a:t>재전송 시간은 </a:t>
            </a:r>
            <a:r>
              <a:rPr lang="en-US" altLang="ko-KR" sz="1600" dirty="0" smtClean="0">
                <a:latin typeface="+mn-ea"/>
              </a:rPr>
              <a:t>2</a:t>
            </a:r>
            <a:r>
              <a:rPr lang="ko-KR" altLang="en-US" sz="1600" dirty="0" smtClean="0">
                <a:latin typeface="+mn-ea"/>
              </a:rPr>
              <a:t>배수로 처리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sz="1600" dirty="0" smtClean="0">
                <a:latin typeface="+mn-ea"/>
              </a:rPr>
              <a:t>                 </a:t>
            </a:r>
            <a:r>
              <a:rPr lang="ko-KR" altLang="en-US" sz="1600" dirty="0" smtClean="0">
                <a:latin typeface="+mn-ea"/>
              </a:rPr>
              <a:t>최고 </a:t>
            </a:r>
            <a:r>
              <a:rPr lang="en-US" altLang="ko-KR" sz="1600" dirty="0" smtClean="0">
                <a:latin typeface="+mn-ea"/>
              </a:rPr>
              <a:t>T2 </a:t>
            </a:r>
            <a:r>
              <a:rPr lang="ko-KR" altLang="en-US" sz="1600" dirty="0" smtClean="0">
                <a:latin typeface="+mn-ea"/>
              </a:rPr>
              <a:t>시간만큼 증가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Timer F : 64*T1, Transaction Timeout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Timer K : T4 sec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(Unreliable Transport),  Default : 5 sec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2413000" y="4551933"/>
            <a:ext cx="936625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Trying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140200" y="4551933"/>
            <a:ext cx="936625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Proceeding</a:t>
            </a: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5868988" y="4551933"/>
            <a:ext cx="936625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Completed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7596188" y="4551933"/>
            <a:ext cx="936625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Terminated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1549400" y="4696395"/>
            <a:ext cx="215900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54" name="AutoShape 9"/>
          <p:cNvCxnSpPr>
            <a:cxnSpLocks noChangeShapeType="1"/>
            <a:stCxn id="53" idx="3"/>
            <a:endCxn id="49" idx="1"/>
          </p:cNvCxnSpPr>
          <p:nvPr/>
        </p:nvCxnSpPr>
        <p:spPr bwMode="auto">
          <a:xfrm>
            <a:off x="1765300" y="4877370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" name="AutoShape 10"/>
          <p:cNvCxnSpPr>
            <a:cxnSpLocks noChangeShapeType="1"/>
            <a:stCxn id="49" idx="3"/>
            <a:endCxn id="50" idx="1"/>
          </p:cNvCxnSpPr>
          <p:nvPr/>
        </p:nvCxnSpPr>
        <p:spPr bwMode="auto">
          <a:xfrm>
            <a:off x="3349625" y="4877370"/>
            <a:ext cx="790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11"/>
          <p:cNvCxnSpPr>
            <a:cxnSpLocks noChangeShapeType="1"/>
            <a:stCxn id="50" idx="3"/>
            <a:endCxn id="51" idx="1"/>
          </p:cNvCxnSpPr>
          <p:nvPr/>
        </p:nvCxnSpPr>
        <p:spPr bwMode="auto">
          <a:xfrm>
            <a:off x="5076825" y="4877370"/>
            <a:ext cx="792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" name="AutoShape 12"/>
          <p:cNvCxnSpPr>
            <a:cxnSpLocks noChangeShapeType="1"/>
            <a:stCxn id="51" idx="3"/>
            <a:endCxn id="52" idx="1"/>
          </p:cNvCxnSpPr>
          <p:nvPr/>
        </p:nvCxnSpPr>
        <p:spPr bwMode="auto">
          <a:xfrm>
            <a:off x="6805613" y="4877370"/>
            <a:ext cx="790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1258888" y="4515420"/>
            <a:ext cx="1223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Request from TU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send request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3349625" y="4485258"/>
            <a:ext cx="7921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1xx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1xx to TU</a:t>
            </a: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5076825" y="4485258"/>
            <a:ext cx="9366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200-699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resp. to TU</a:t>
            </a:r>
          </a:p>
        </p:txBody>
      </p:sp>
      <p:sp>
        <p:nvSpPr>
          <p:cNvPr id="106" name="Text Box 16"/>
          <p:cNvSpPr txBox="1">
            <a:spLocks noChangeArrowheads="1"/>
          </p:cNvSpPr>
          <p:nvPr/>
        </p:nvSpPr>
        <p:spPr bwMode="auto">
          <a:xfrm>
            <a:off x="6805613" y="4521770"/>
            <a:ext cx="7191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Timer K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-</a:t>
            </a:r>
          </a:p>
        </p:txBody>
      </p:sp>
      <p:cxnSp>
        <p:nvCxnSpPr>
          <p:cNvPr id="107" name="AutoShape 17"/>
          <p:cNvCxnSpPr>
            <a:cxnSpLocks noChangeShapeType="1"/>
            <a:stCxn id="49" idx="2"/>
            <a:endCxn id="52" idx="2"/>
          </p:cNvCxnSpPr>
          <p:nvPr/>
        </p:nvCxnSpPr>
        <p:spPr bwMode="auto">
          <a:xfrm rot="16200000" flipH="1">
            <a:off x="5472113" y="2610420"/>
            <a:ext cx="1588" cy="5183187"/>
          </a:xfrm>
          <a:prstGeom prst="bentConnector3">
            <a:avLst>
              <a:gd name="adj1" fmla="val 34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8" name="Rectangle 18"/>
          <p:cNvSpPr>
            <a:spLocks noChangeArrowheads="1"/>
          </p:cNvSpPr>
          <p:nvPr/>
        </p:nvSpPr>
        <p:spPr bwMode="auto">
          <a:xfrm>
            <a:off x="4357688" y="5736208"/>
            <a:ext cx="503237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9" name="Rectangle 19"/>
          <p:cNvSpPr>
            <a:spLocks noChangeArrowheads="1"/>
          </p:cNvSpPr>
          <p:nvPr/>
        </p:nvSpPr>
        <p:spPr bwMode="auto">
          <a:xfrm>
            <a:off x="6084888" y="5736208"/>
            <a:ext cx="503237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10" name="AutoShape 20"/>
          <p:cNvCxnSpPr>
            <a:cxnSpLocks noChangeShapeType="1"/>
            <a:stCxn id="50" idx="2"/>
            <a:endCxn id="108" idx="0"/>
          </p:cNvCxnSpPr>
          <p:nvPr/>
        </p:nvCxnSpPr>
        <p:spPr bwMode="auto">
          <a:xfrm>
            <a:off x="4608513" y="5201220"/>
            <a:ext cx="1587" cy="534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1" name="Text Box 21"/>
          <p:cNvSpPr txBox="1">
            <a:spLocks noChangeArrowheads="1"/>
          </p:cNvSpPr>
          <p:nvPr/>
        </p:nvSpPr>
        <p:spPr bwMode="auto">
          <a:xfrm>
            <a:off x="4211638" y="5772720"/>
            <a:ext cx="1081087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Timer F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or Transport Err.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inform TU</a:t>
            </a:r>
          </a:p>
        </p:txBody>
      </p:sp>
      <p:sp>
        <p:nvSpPr>
          <p:cNvPr id="112" name="Rectangle 22"/>
          <p:cNvSpPr>
            <a:spLocks noChangeArrowheads="1"/>
          </p:cNvSpPr>
          <p:nvPr/>
        </p:nvSpPr>
        <p:spPr bwMode="auto">
          <a:xfrm>
            <a:off x="2844800" y="5736208"/>
            <a:ext cx="503238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" name="Rectangle 23"/>
          <p:cNvSpPr>
            <a:spLocks noChangeArrowheads="1"/>
          </p:cNvSpPr>
          <p:nvPr/>
        </p:nvSpPr>
        <p:spPr bwMode="auto">
          <a:xfrm>
            <a:off x="2844800" y="4985320"/>
            <a:ext cx="503238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" name="Text Box 24"/>
          <p:cNvSpPr txBox="1">
            <a:spLocks noChangeArrowheads="1"/>
          </p:cNvSpPr>
          <p:nvPr/>
        </p:nvSpPr>
        <p:spPr bwMode="auto">
          <a:xfrm>
            <a:off x="1835150" y="5269483"/>
            <a:ext cx="1079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Timer F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or Transport Err.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inform TU</a:t>
            </a:r>
          </a:p>
        </p:txBody>
      </p:sp>
      <p:sp>
        <p:nvSpPr>
          <p:cNvPr id="115" name="Rectangle 25"/>
          <p:cNvSpPr>
            <a:spLocks noChangeArrowheads="1"/>
          </p:cNvSpPr>
          <p:nvPr/>
        </p:nvSpPr>
        <p:spPr bwMode="auto">
          <a:xfrm>
            <a:off x="6013450" y="4551933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" name="Rectangle 26"/>
          <p:cNvSpPr>
            <a:spLocks noChangeArrowheads="1"/>
          </p:cNvSpPr>
          <p:nvPr/>
        </p:nvSpPr>
        <p:spPr bwMode="auto">
          <a:xfrm>
            <a:off x="6445250" y="4551933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" name="Rectangle 27"/>
          <p:cNvSpPr>
            <a:spLocks noChangeArrowheads="1"/>
          </p:cNvSpPr>
          <p:nvPr/>
        </p:nvSpPr>
        <p:spPr bwMode="auto">
          <a:xfrm>
            <a:off x="4283075" y="4551933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8" name="Rectangle 28"/>
          <p:cNvSpPr>
            <a:spLocks noChangeArrowheads="1"/>
          </p:cNvSpPr>
          <p:nvPr/>
        </p:nvSpPr>
        <p:spPr bwMode="auto">
          <a:xfrm>
            <a:off x="4714875" y="4551933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19" name="AutoShape 29"/>
          <p:cNvCxnSpPr>
            <a:cxnSpLocks noChangeShapeType="1"/>
            <a:stCxn id="117" idx="0"/>
            <a:endCxn id="118" idx="0"/>
          </p:cNvCxnSpPr>
          <p:nvPr/>
        </p:nvCxnSpPr>
        <p:spPr bwMode="auto">
          <a:xfrm rot="5400000" flipV="1">
            <a:off x="4606131" y="4336827"/>
            <a:ext cx="1587" cy="4318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211638" y="3904233"/>
            <a:ext cx="720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Timer E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send req</a:t>
            </a:r>
          </a:p>
        </p:txBody>
      </p:sp>
      <p:sp>
        <p:nvSpPr>
          <p:cNvPr id="121" name="Rectangle 31"/>
          <p:cNvSpPr>
            <a:spLocks noChangeArrowheads="1"/>
          </p:cNvSpPr>
          <p:nvPr/>
        </p:nvSpPr>
        <p:spPr bwMode="auto">
          <a:xfrm>
            <a:off x="2555875" y="4551933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" name="Rectangle 32"/>
          <p:cNvSpPr>
            <a:spLocks noChangeArrowheads="1"/>
          </p:cNvSpPr>
          <p:nvPr/>
        </p:nvSpPr>
        <p:spPr bwMode="auto">
          <a:xfrm>
            <a:off x="2987675" y="4551933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23" name="AutoShape 33"/>
          <p:cNvCxnSpPr>
            <a:cxnSpLocks noChangeShapeType="1"/>
            <a:stCxn id="121" idx="0"/>
            <a:endCxn id="122" idx="0"/>
          </p:cNvCxnSpPr>
          <p:nvPr/>
        </p:nvCxnSpPr>
        <p:spPr bwMode="auto">
          <a:xfrm rot="5400000" flipV="1">
            <a:off x="2878931" y="4336827"/>
            <a:ext cx="1587" cy="4318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4" name="Text Box 34"/>
          <p:cNvSpPr txBox="1">
            <a:spLocks noChangeArrowheads="1"/>
          </p:cNvSpPr>
          <p:nvPr/>
        </p:nvSpPr>
        <p:spPr bwMode="auto">
          <a:xfrm>
            <a:off x="1836738" y="3931220"/>
            <a:ext cx="9366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Timer E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send request</a:t>
            </a:r>
          </a:p>
        </p:txBody>
      </p:sp>
      <p:cxnSp>
        <p:nvCxnSpPr>
          <p:cNvPr id="125" name="AutoShape 35"/>
          <p:cNvCxnSpPr>
            <a:cxnSpLocks noChangeShapeType="1"/>
            <a:stCxn id="49" idx="0"/>
            <a:endCxn id="51" idx="0"/>
          </p:cNvCxnSpPr>
          <p:nvPr/>
        </p:nvCxnSpPr>
        <p:spPr bwMode="auto">
          <a:xfrm rot="5400000" flipV="1">
            <a:off x="4608513" y="2824733"/>
            <a:ext cx="1587" cy="3455987"/>
          </a:xfrm>
          <a:prstGeom prst="bentConnector3">
            <a:avLst>
              <a:gd name="adj1" fmla="val -40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6" name="Text Box 36"/>
          <p:cNvSpPr txBox="1">
            <a:spLocks noChangeArrowheads="1"/>
          </p:cNvSpPr>
          <p:nvPr/>
        </p:nvSpPr>
        <p:spPr bwMode="auto">
          <a:xfrm>
            <a:off x="5076825" y="3513708"/>
            <a:ext cx="9366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200-699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resp. to TU</a:t>
            </a:r>
          </a:p>
        </p:txBody>
      </p:sp>
      <p:sp>
        <p:nvSpPr>
          <p:cNvPr id="127" name="Oval 37"/>
          <p:cNvSpPr>
            <a:spLocks noChangeArrowheads="1"/>
          </p:cNvSpPr>
          <p:nvPr/>
        </p:nvSpPr>
        <p:spPr bwMode="auto">
          <a:xfrm>
            <a:off x="1836738" y="3902645"/>
            <a:ext cx="576262" cy="28892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8" name="Oval 38"/>
          <p:cNvSpPr>
            <a:spLocks noChangeArrowheads="1"/>
          </p:cNvSpPr>
          <p:nvPr/>
        </p:nvSpPr>
        <p:spPr bwMode="auto">
          <a:xfrm>
            <a:off x="6805613" y="4478908"/>
            <a:ext cx="576262" cy="28892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9" name="AutoShape 39"/>
          <p:cNvSpPr>
            <a:spLocks/>
          </p:cNvSpPr>
          <p:nvPr/>
        </p:nvSpPr>
        <p:spPr bwMode="auto">
          <a:xfrm>
            <a:off x="468313" y="3501008"/>
            <a:ext cx="1152525" cy="401637"/>
          </a:xfrm>
          <a:prstGeom prst="borderCallout2">
            <a:avLst>
              <a:gd name="adj1" fmla="val 28458"/>
              <a:gd name="adj2" fmla="val 106611"/>
              <a:gd name="adj3" fmla="val 28458"/>
              <a:gd name="adj4" fmla="val 118870"/>
              <a:gd name="adj5" fmla="val 100000"/>
              <a:gd name="adj6" fmla="val 131681"/>
            </a:avLst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1000">
                <a:latin typeface="Arial" charset="0"/>
              </a:rPr>
              <a:t>controls request retransmissions</a:t>
            </a:r>
          </a:p>
        </p:txBody>
      </p:sp>
      <p:sp>
        <p:nvSpPr>
          <p:cNvPr id="130" name="AutoShape 40"/>
          <p:cNvSpPr>
            <a:spLocks/>
          </p:cNvSpPr>
          <p:nvPr/>
        </p:nvSpPr>
        <p:spPr bwMode="auto">
          <a:xfrm>
            <a:off x="7308850" y="3586733"/>
            <a:ext cx="1727200" cy="503237"/>
          </a:xfrm>
          <a:prstGeom prst="borderCallout2">
            <a:avLst>
              <a:gd name="adj1" fmla="val 22713"/>
              <a:gd name="adj2" fmla="val -4412"/>
              <a:gd name="adj3" fmla="val 22713"/>
              <a:gd name="adj4" fmla="val -11213"/>
              <a:gd name="adj5" fmla="val 181074"/>
              <a:gd name="adj6" fmla="val -18384"/>
            </a:avLst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1000">
                <a:latin typeface="Arial" charset="0"/>
              </a:rPr>
              <a:t>unreliable transports : T4</a:t>
            </a:r>
          </a:p>
          <a:p>
            <a:r>
              <a:rPr lang="en-US" altLang="ko-KR" sz="1000">
                <a:latin typeface="Arial" charset="0"/>
              </a:rPr>
              <a:t>reliable transports : 0</a:t>
            </a:r>
          </a:p>
        </p:txBody>
      </p:sp>
      <p:sp>
        <p:nvSpPr>
          <p:cNvPr id="131" name="Rectangle 41"/>
          <p:cNvSpPr>
            <a:spLocks noChangeArrowheads="1"/>
          </p:cNvSpPr>
          <p:nvPr/>
        </p:nvSpPr>
        <p:spPr bwMode="auto">
          <a:xfrm>
            <a:off x="4643438" y="4978970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" name="Rectangle 42"/>
          <p:cNvSpPr>
            <a:spLocks noChangeArrowheads="1"/>
          </p:cNvSpPr>
          <p:nvPr/>
        </p:nvSpPr>
        <p:spPr bwMode="auto">
          <a:xfrm>
            <a:off x="4860925" y="4978970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33" name="AutoShape 43"/>
          <p:cNvCxnSpPr>
            <a:cxnSpLocks noChangeShapeType="1"/>
            <a:stCxn id="131" idx="2"/>
            <a:endCxn id="132" idx="2"/>
          </p:cNvCxnSpPr>
          <p:nvPr/>
        </p:nvCxnSpPr>
        <p:spPr bwMode="auto">
          <a:xfrm rot="16200000" flipH="1">
            <a:off x="4859338" y="5086920"/>
            <a:ext cx="1588" cy="217487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4" name="Text Box 44"/>
          <p:cNvSpPr txBox="1">
            <a:spLocks noChangeArrowheads="1"/>
          </p:cNvSpPr>
          <p:nvPr/>
        </p:nvSpPr>
        <p:spPr bwMode="auto">
          <a:xfrm>
            <a:off x="4932363" y="5242495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1xx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resp to TU</a:t>
            </a:r>
          </a:p>
        </p:txBody>
      </p:sp>
      <p:sp>
        <p:nvSpPr>
          <p:cNvPr id="135" name="Oval 45"/>
          <p:cNvSpPr>
            <a:spLocks noChangeArrowheads="1"/>
          </p:cNvSpPr>
          <p:nvPr/>
        </p:nvSpPr>
        <p:spPr bwMode="auto">
          <a:xfrm>
            <a:off x="1835150" y="5242495"/>
            <a:ext cx="576263" cy="28892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6" name="AutoShape 46"/>
          <p:cNvSpPr>
            <a:spLocks/>
          </p:cNvSpPr>
          <p:nvPr/>
        </p:nvSpPr>
        <p:spPr bwMode="auto">
          <a:xfrm>
            <a:off x="250825" y="5818758"/>
            <a:ext cx="1296988" cy="401637"/>
          </a:xfrm>
          <a:prstGeom prst="borderCallout2">
            <a:avLst>
              <a:gd name="adj1" fmla="val 28458"/>
              <a:gd name="adj2" fmla="val 105875"/>
              <a:gd name="adj3" fmla="val 28458"/>
              <a:gd name="adj4" fmla="val 116889"/>
              <a:gd name="adj5" fmla="val -79843"/>
              <a:gd name="adj6" fmla="val 128273"/>
            </a:avLst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1000">
                <a:latin typeface="Arial" charset="0"/>
              </a:rPr>
              <a:t>controls transaction timeout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Non-INVITE Server Transaction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299450" cy="131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State Machine 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Trying, Proceeding, Completed, Terminated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 구성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</a:rPr>
              <a:t>Timer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Timer J : Unreliable Transport(64*T1)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765300" y="4249614"/>
            <a:ext cx="936625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Trying</a:t>
            </a: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3779838" y="4249614"/>
            <a:ext cx="936625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Proceeding</a:t>
            </a: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5508625" y="4249614"/>
            <a:ext cx="936625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Completed</a:t>
            </a:r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7235825" y="4249614"/>
            <a:ext cx="936625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000">
                <a:latin typeface="Arial" charset="0"/>
              </a:rPr>
              <a:t>Terminated</a:t>
            </a:r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901700" y="4394076"/>
            <a:ext cx="215900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64" name="AutoShape 9"/>
          <p:cNvCxnSpPr>
            <a:cxnSpLocks noChangeShapeType="1"/>
            <a:stCxn id="63" idx="3"/>
            <a:endCxn id="47" idx="1"/>
          </p:cNvCxnSpPr>
          <p:nvPr/>
        </p:nvCxnSpPr>
        <p:spPr bwMode="auto">
          <a:xfrm>
            <a:off x="1117600" y="4575051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0"/>
          <p:cNvCxnSpPr>
            <a:cxnSpLocks noChangeShapeType="1"/>
            <a:stCxn id="47" idx="3"/>
            <a:endCxn id="48" idx="1"/>
          </p:cNvCxnSpPr>
          <p:nvPr/>
        </p:nvCxnSpPr>
        <p:spPr bwMode="auto">
          <a:xfrm>
            <a:off x="2701925" y="4575051"/>
            <a:ext cx="10779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1"/>
          <p:cNvCxnSpPr>
            <a:cxnSpLocks noChangeShapeType="1"/>
            <a:stCxn id="48" idx="3"/>
            <a:endCxn id="61" idx="1"/>
          </p:cNvCxnSpPr>
          <p:nvPr/>
        </p:nvCxnSpPr>
        <p:spPr bwMode="auto">
          <a:xfrm>
            <a:off x="4716463" y="4575051"/>
            <a:ext cx="792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2"/>
          <p:cNvCxnSpPr>
            <a:cxnSpLocks noChangeShapeType="1"/>
            <a:stCxn id="61" idx="3"/>
            <a:endCxn id="62" idx="1"/>
          </p:cNvCxnSpPr>
          <p:nvPr/>
        </p:nvCxnSpPr>
        <p:spPr bwMode="auto">
          <a:xfrm>
            <a:off x="6445250" y="4575051"/>
            <a:ext cx="790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468313" y="4182939"/>
            <a:ext cx="1223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Request received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pass to TU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2698750" y="4182939"/>
            <a:ext cx="1222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1xx from TU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send response</a:t>
            </a:r>
          </a:p>
        </p:txBody>
      </p:sp>
      <p:sp>
        <p:nvSpPr>
          <p:cNvPr id="70" name="Text Box 15"/>
          <p:cNvSpPr txBox="1">
            <a:spLocks noChangeArrowheads="1"/>
          </p:cNvSpPr>
          <p:nvPr/>
        </p:nvSpPr>
        <p:spPr bwMode="auto">
          <a:xfrm>
            <a:off x="4716463" y="4182939"/>
            <a:ext cx="11525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200-699 from TU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send response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6445250" y="4219451"/>
            <a:ext cx="862013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Timer J fires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-</a:t>
            </a:r>
          </a:p>
        </p:txBody>
      </p:sp>
      <p:cxnSp>
        <p:nvCxnSpPr>
          <p:cNvPr id="72" name="AutoShape 17"/>
          <p:cNvCxnSpPr>
            <a:cxnSpLocks noChangeShapeType="1"/>
            <a:stCxn id="48" idx="2"/>
            <a:endCxn id="62" idx="2"/>
          </p:cNvCxnSpPr>
          <p:nvPr/>
        </p:nvCxnSpPr>
        <p:spPr bwMode="auto">
          <a:xfrm rot="16200000" flipH="1">
            <a:off x="5975350" y="3171701"/>
            <a:ext cx="1588" cy="3455988"/>
          </a:xfrm>
          <a:prstGeom prst="bentConnector3">
            <a:avLst>
              <a:gd name="adj1" fmla="val 449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3" name="Rectangle 18"/>
          <p:cNvSpPr>
            <a:spLocks noChangeArrowheads="1"/>
          </p:cNvSpPr>
          <p:nvPr/>
        </p:nvSpPr>
        <p:spPr bwMode="auto">
          <a:xfrm>
            <a:off x="4370388" y="5611689"/>
            <a:ext cx="401637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Rectangle 19"/>
          <p:cNvSpPr>
            <a:spLocks noChangeArrowheads="1"/>
          </p:cNvSpPr>
          <p:nvPr/>
        </p:nvSpPr>
        <p:spPr bwMode="auto">
          <a:xfrm>
            <a:off x="5724525" y="5605339"/>
            <a:ext cx="503238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Rectangle 20"/>
          <p:cNvSpPr>
            <a:spLocks noChangeArrowheads="1"/>
          </p:cNvSpPr>
          <p:nvPr/>
        </p:nvSpPr>
        <p:spPr bwMode="auto">
          <a:xfrm>
            <a:off x="3922713" y="4249614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Rectangle 21"/>
          <p:cNvSpPr>
            <a:spLocks noChangeArrowheads="1"/>
          </p:cNvSpPr>
          <p:nvPr/>
        </p:nvSpPr>
        <p:spPr bwMode="auto">
          <a:xfrm>
            <a:off x="4354513" y="4249614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77" name="AutoShape 22"/>
          <p:cNvCxnSpPr>
            <a:cxnSpLocks noChangeShapeType="1"/>
            <a:stCxn id="75" idx="0"/>
            <a:endCxn id="76" idx="0"/>
          </p:cNvCxnSpPr>
          <p:nvPr/>
        </p:nvCxnSpPr>
        <p:spPr bwMode="auto">
          <a:xfrm rot="5400000" flipV="1">
            <a:off x="4245769" y="4034508"/>
            <a:ext cx="1587" cy="4318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8" name="Oval 23"/>
          <p:cNvSpPr>
            <a:spLocks noChangeArrowheads="1"/>
          </p:cNvSpPr>
          <p:nvPr/>
        </p:nvSpPr>
        <p:spPr bwMode="auto">
          <a:xfrm>
            <a:off x="6445250" y="4176589"/>
            <a:ext cx="576263" cy="28892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AutoShape 24"/>
          <p:cNvSpPr>
            <a:spLocks/>
          </p:cNvSpPr>
          <p:nvPr/>
        </p:nvSpPr>
        <p:spPr bwMode="auto">
          <a:xfrm>
            <a:off x="7164388" y="3500314"/>
            <a:ext cx="1439862" cy="504825"/>
          </a:xfrm>
          <a:prstGeom prst="borderCallout2">
            <a:avLst>
              <a:gd name="adj1" fmla="val 22644"/>
              <a:gd name="adj2" fmla="val -5292"/>
              <a:gd name="adj3" fmla="val 22644"/>
              <a:gd name="adj4" fmla="val -16648"/>
              <a:gd name="adj5" fmla="val 132389"/>
              <a:gd name="adj6" fmla="val -28667"/>
            </a:avLst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1000">
                <a:latin typeface="Arial" charset="0"/>
              </a:rPr>
              <a:t>unreliable transports: 64*T1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reliable transports : 0</a:t>
            </a:r>
          </a:p>
        </p:txBody>
      </p:sp>
      <p:sp>
        <p:nvSpPr>
          <p:cNvPr id="80" name="Rectangle 25"/>
          <p:cNvSpPr>
            <a:spLocks noChangeArrowheads="1"/>
          </p:cNvSpPr>
          <p:nvPr/>
        </p:nvSpPr>
        <p:spPr bwMode="auto">
          <a:xfrm>
            <a:off x="3779838" y="4676651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Rectangle 26"/>
          <p:cNvSpPr>
            <a:spLocks noChangeArrowheads="1"/>
          </p:cNvSpPr>
          <p:nvPr/>
        </p:nvSpPr>
        <p:spPr bwMode="auto">
          <a:xfrm>
            <a:off x="3997325" y="4676651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82" name="AutoShape 27"/>
          <p:cNvCxnSpPr>
            <a:cxnSpLocks noChangeShapeType="1"/>
            <a:stCxn id="80" idx="2"/>
            <a:endCxn id="81" idx="2"/>
          </p:cNvCxnSpPr>
          <p:nvPr/>
        </p:nvCxnSpPr>
        <p:spPr bwMode="auto">
          <a:xfrm rot="16200000" flipH="1">
            <a:off x="3995738" y="4784601"/>
            <a:ext cx="1588" cy="217487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3" name="Text Box 28"/>
          <p:cNvSpPr txBox="1">
            <a:spLocks noChangeArrowheads="1"/>
          </p:cNvSpPr>
          <p:nvPr/>
        </p:nvSpPr>
        <p:spPr bwMode="auto">
          <a:xfrm>
            <a:off x="3851275" y="3644776"/>
            <a:ext cx="11525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Request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send response</a:t>
            </a:r>
          </a:p>
        </p:txBody>
      </p:sp>
      <p:sp>
        <p:nvSpPr>
          <p:cNvPr id="84" name="Text Box 29"/>
          <p:cNvSpPr txBox="1">
            <a:spLocks noChangeArrowheads="1"/>
          </p:cNvSpPr>
          <p:nvPr/>
        </p:nvSpPr>
        <p:spPr bwMode="auto">
          <a:xfrm>
            <a:off x="3132138" y="5084639"/>
            <a:ext cx="1081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1xx from TU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send response</a:t>
            </a:r>
          </a:p>
        </p:txBody>
      </p:sp>
      <p:cxnSp>
        <p:nvCxnSpPr>
          <p:cNvPr id="85" name="AutoShape 30"/>
          <p:cNvCxnSpPr>
            <a:cxnSpLocks noChangeShapeType="1"/>
            <a:stCxn id="47" idx="0"/>
            <a:endCxn id="61" idx="0"/>
          </p:cNvCxnSpPr>
          <p:nvPr/>
        </p:nvCxnSpPr>
        <p:spPr bwMode="auto">
          <a:xfrm rot="5400000" flipV="1">
            <a:off x="4104482" y="2378745"/>
            <a:ext cx="1587" cy="3743325"/>
          </a:xfrm>
          <a:prstGeom prst="bentConnector3">
            <a:avLst>
              <a:gd name="adj1" fmla="val -38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2843213" y="3212976"/>
            <a:ext cx="11525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200-699 from TU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send response</a:t>
            </a:r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3635375" y="5587876"/>
            <a:ext cx="10810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Transport Err.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Inform TU</a:t>
            </a:r>
          </a:p>
        </p:txBody>
      </p:sp>
      <p:sp>
        <p:nvSpPr>
          <p:cNvPr id="88" name="Text Box 33"/>
          <p:cNvSpPr txBox="1">
            <a:spLocks noChangeArrowheads="1"/>
          </p:cNvSpPr>
          <p:nvPr/>
        </p:nvSpPr>
        <p:spPr bwMode="auto">
          <a:xfrm>
            <a:off x="4932363" y="5013201"/>
            <a:ext cx="11525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Request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send response</a:t>
            </a:r>
          </a:p>
        </p:txBody>
      </p:sp>
      <p:sp>
        <p:nvSpPr>
          <p:cNvPr id="89" name="Rectangle 34"/>
          <p:cNvSpPr>
            <a:spLocks noChangeArrowheads="1"/>
          </p:cNvSpPr>
          <p:nvPr/>
        </p:nvSpPr>
        <p:spPr bwMode="auto">
          <a:xfrm>
            <a:off x="5507038" y="4676651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Rectangle 35"/>
          <p:cNvSpPr>
            <a:spLocks noChangeArrowheads="1"/>
          </p:cNvSpPr>
          <p:nvPr/>
        </p:nvSpPr>
        <p:spPr bwMode="auto">
          <a:xfrm>
            <a:off x="5724525" y="4676651"/>
            <a:ext cx="2159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91" name="AutoShape 36"/>
          <p:cNvCxnSpPr>
            <a:cxnSpLocks noChangeShapeType="1"/>
            <a:stCxn id="89" idx="2"/>
            <a:endCxn id="90" idx="2"/>
          </p:cNvCxnSpPr>
          <p:nvPr/>
        </p:nvCxnSpPr>
        <p:spPr bwMode="auto">
          <a:xfrm rot="16200000" flipH="1">
            <a:off x="5722938" y="4784601"/>
            <a:ext cx="1588" cy="217487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2" name="AutoShape 37"/>
          <p:cNvCxnSpPr>
            <a:cxnSpLocks noChangeShapeType="1"/>
            <a:stCxn id="61" idx="2"/>
          </p:cNvCxnSpPr>
          <p:nvPr/>
        </p:nvCxnSpPr>
        <p:spPr bwMode="auto">
          <a:xfrm flipH="1">
            <a:off x="5973763" y="4898901"/>
            <a:ext cx="3175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3" name="Text Box 38"/>
          <p:cNvSpPr txBox="1">
            <a:spLocks noChangeArrowheads="1"/>
          </p:cNvSpPr>
          <p:nvPr/>
        </p:nvSpPr>
        <p:spPr bwMode="auto">
          <a:xfrm>
            <a:off x="5940425" y="5084639"/>
            <a:ext cx="11525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Arial" charset="0"/>
              </a:rPr>
              <a:t>Transport Err.</a:t>
            </a:r>
            <a:br>
              <a:rPr lang="en-US" altLang="ko-KR" sz="1000">
                <a:latin typeface="Arial" charset="0"/>
              </a:rPr>
            </a:br>
            <a:r>
              <a:rPr lang="en-US" altLang="ko-KR" sz="1000">
                <a:latin typeface="Arial" charset="0"/>
              </a:rPr>
              <a:t>Inform TU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Transport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299450" cy="337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Network Transport </a:t>
            </a:r>
            <a:r>
              <a:rPr lang="ko-KR" altLang="en-US" dirty="0" smtClean="0">
                <a:latin typeface="+mn-ea"/>
                <a:ea typeface="+mn-ea"/>
              </a:rPr>
              <a:t>상에서 </a:t>
            </a:r>
            <a:r>
              <a:rPr lang="en-US" altLang="ko-KR" dirty="0" smtClean="0">
                <a:latin typeface="+mn-ea"/>
                <a:ea typeface="+mn-ea"/>
              </a:rPr>
              <a:t>Request </a:t>
            </a:r>
            <a:r>
              <a:rPr lang="ko-KR" altLang="en-US" dirty="0" smtClean="0">
                <a:latin typeface="+mn-ea"/>
                <a:ea typeface="+mn-ea"/>
              </a:rPr>
              <a:t>및 </a:t>
            </a:r>
            <a:r>
              <a:rPr lang="en-US" altLang="ko-KR" dirty="0" smtClean="0">
                <a:latin typeface="+mn-ea"/>
                <a:ea typeface="+mn-ea"/>
              </a:rPr>
              <a:t>Response </a:t>
            </a:r>
            <a:r>
              <a:rPr lang="ko-KR" altLang="en-US" dirty="0" smtClean="0">
                <a:latin typeface="+mn-ea"/>
                <a:ea typeface="+mn-ea"/>
              </a:rPr>
              <a:t>전송</a:t>
            </a:r>
            <a:endParaRPr lang="en-US" altLang="ko-KR" dirty="0" smtClean="0">
              <a:latin typeface="+mn-ea"/>
              <a:ea typeface="+mn-ea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Connection-oriented Transport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경우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Request / Response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 사용될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connection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결정하는 기능 포함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</a:rPr>
              <a:t>Transport Protocol (TCP, SCTP, TLS)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Connection </a:t>
            </a:r>
            <a:r>
              <a:rPr lang="ko-KR" altLang="en-US" dirty="0" smtClean="0">
                <a:latin typeface="+mn-ea"/>
              </a:rPr>
              <a:t>관리</a:t>
            </a:r>
            <a:endParaRPr lang="en-US" altLang="ko-KR" dirty="0" smtClean="0">
              <a:latin typeface="+mn-ea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/>
              <a:t>Connection</a:t>
            </a:r>
            <a:r>
              <a:rPr lang="ko-KR" altLang="ko-KR" sz="1600" dirty="0" smtClean="0"/>
              <a:t>이</a:t>
            </a:r>
            <a:r>
              <a:rPr lang="en-US" altLang="ko-KR" sz="1600" dirty="0" smtClean="0"/>
              <a:t> transport layer</a:t>
            </a:r>
            <a:r>
              <a:rPr lang="ko-KR" altLang="ko-KR" sz="1600" dirty="0" smtClean="0"/>
              <a:t>에 의해</a:t>
            </a:r>
            <a:r>
              <a:rPr lang="en-US" altLang="ko-KR" sz="1600" dirty="0" smtClean="0"/>
              <a:t> open</a:t>
            </a:r>
            <a:r>
              <a:rPr lang="ko-KR" altLang="ko-KR" sz="1600" dirty="0" smtClean="0"/>
              <a:t>될 때</a:t>
            </a:r>
            <a:endParaRPr lang="en-US" altLang="ko-KR" sz="1600" dirty="0" smtClean="0"/>
          </a:p>
          <a:p>
            <a:pPr marL="1257300" lvl="2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/>
              <a:t>index</a:t>
            </a:r>
            <a:r>
              <a:rPr lang="ko-KR" altLang="ko-KR" sz="1600" dirty="0" smtClean="0"/>
              <a:t>가</a:t>
            </a:r>
            <a:r>
              <a:rPr lang="en-US" altLang="ko-KR" sz="1600" dirty="0" smtClean="0"/>
              <a:t> destination IP, port, transport</a:t>
            </a:r>
            <a:r>
              <a:rPr lang="ko-KR" altLang="ko-KR" sz="1600" dirty="0" smtClean="0"/>
              <a:t>로 설정</a:t>
            </a:r>
            <a:endParaRPr lang="en-US" altLang="ko-KR" sz="1600" dirty="0" smtClean="0">
              <a:latin typeface="+mn-ea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/>
              <a:t>Connection</a:t>
            </a:r>
            <a:r>
              <a:rPr lang="ko-KR" altLang="ko-KR" sz="1600" dirty="0" smtClean="0"/>
              <a:t>이</a:t>
            </a:r>
            <a:r>
              <a:rPr lang="en-US" altLang="ko-KR" sz="1600" dirty="0" smtClean="0"/>
              <a:t> transport layer</a:t>
            </a:r>
            <a:r>
              <a:rPr lang="ko-KR" altLang="ko-KR" sz="1600" dirty="0" smtClean="0"/>
              <a:t>에 의해</a:t>
            </a:r>
            <a:r>
              <a:rPr lang="en-US" altLang="ko-KR" sz="1600" dirty="0" smtClean="0"/>
              <a:t> accept</a:t>
            </a:r>
            <a:r>
              <a:rPr lang="ko-KR" altLang="ko-KR" sz="1600" dirty="0" smtClean="0"/>
              <a:t>될 때</a:t>
            </a:r>
            <a:r>
              <a:rPr lang="en-US" altLang="ko-KR" sz="1600" dirty="0" smtClean="0"/>
              <a:t> </a:t>
            </a:r>
          </a:p>
          <a:p>
            <a:pPr marL="1257300" lvl="2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/>
              <a:t>index</a:t>
            </a:r>
            <a:r>
              <a:rPr lang="ko-KR" altLang="ko-KR" sz="1600" dirty="0" smtClean="0"/>
              <a:t>가</a:t>
            </a:r>
            <a:r>
              <a:rPr lang="en-US" altLang="ko-KR" sz="1600" dirty="0" smtClean="0"/>
              <a:t> source IP, port, transport</a:t>
            </a:r>
            <a:r>
              <a:rPr lang="ko-KR" altLang="ko-KR" sz="1600" dirty="0" smtClean="0"/>
              <a:t>로 설정</a:t>
            </a:r>
            <a:endParaRPr lang="en-US" altLang="ko-KR" sz="1600" dirty="0" smtClean="0">
              <a:latin typeface="+mn-ea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</a:rPr>
              <a:t>Connection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Last </a:t>
            </a:r>
            <a:r>
              <a:rPr lang="ko-KR" altLang="en-US" dirty="0" smtClean="0">
                <a:latin typeface="+mn-ea"/>
              </a:rPr>
              <a:t>메시지를 송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수신 후 실행이 완료 되는 동안  </a:t>
            </a:r>
            <a:r>
              <a:rPr lang="en-US" altLang="ko-KR" dirty="0" smtClean="0">
                <a:latin typeface="+mn-ea"/>
              </a:rPr>
              <a:t>Connection</a:t>
            </a:r>
            <a:r>
              <a:rPr lang="ko-KR" altLang="en-US" dirty="0" smtClean="0">
                <a:latin typeface="+mn-ea"/>
              </a:rPr>
              <a:t>을 </a:t>
            </a:r>
            <a:r>
              <a:rPr lang="en-US" altLang="ko-KR" dirty="0" smtClean="0">
                <a:latin typeface="+mn-ea"/>
              </a:rPr>
              <a:t>Open </a:t>
            </a:r>
            <a:r>
              <a:rPr lang="ko-KR" altLang="en-US" dirty="0" smtClean="0">
                <a:latin typeface="+mn-ea"/>
              </a:rPr>
              <a:t>한 상태로 유지</a:t>
            </a:r>
            <a:endParaRPr lang="en-US" altLang="ko-KR" dirty="0" smtClean="0">
              <a:latin typeface="+mn-ea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</a:rPr>
              <a:t>Transaction</a:t>
            </a:r>
            <a:r>
              <a:rPr lang="ko-KR" altLang="en-US" sz="1600" dirty="0" smtClean="0">
                <a:latin typeface="+mn-ea"/>
              </a:rPr>
              <a:t>을 완료할 최소 시간 </a:t>
            </a:r>
            <a:r>
              <a:rPr lang="en-US" altLang="ko-KR" sz="1600" dirty="0" smtClean="0">
                <a:latin typeface="+mn-ea"/>
              </a:rPr>
              <a:t>64*T1</a:t>
            </a:r>
            <a:r>
              <a:rPr lang="ko-KR" altLang="en-US" sz="1600" dirty="0" smtClean="0">
                <a:latin typeface="+mn-ea"/>
              </a:rPr>
              <a:t> 이상이어야 함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Transport Client Side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299450" cy="419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Sending Request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Known MTU &gt; 200 bytes, Unknown MTU &gt; 1300 bytes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경우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TCP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 전달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Top via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Transport Protocol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 변경된다면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Top via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변경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Multicast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 전송 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via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maddr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parameter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추가 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ttl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setting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Request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전송 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via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Sent-by(IP or host name and port)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값을 추가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Same or different connection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Response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수신 준비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Multicast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경우 다수의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responses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수신 준비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</a:rPr>
              <a:t>Receiving Responses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/>
              <a:t>Request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sent-by parameter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response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top via </a:t>
            </a:r>
            <a:r>
              <a:rPr lang="ko-KR" altLang="en-US" sz="1600" dirty="0" smtClean="0"/>
              <a:t>일치 확인</a:t>
            </a:r>
            <a:endParaRPr lang="en-US" altLang="ko-KR" sz="1600" dirty="0" smtClean="0"/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/>
              <a:t>Client Transaction</a:t>
            </a:r>
            <a:r>
              <a:rPr lang="ko-KR" altLang="en-US" sz="1600" dirty="0" smtClean="0"/>
              <a:t>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존재 시</a:t>
            </a:r>
            <a:endParaRPr lang="en-US" altLang="ko-KR" sz="1600" dirty="0" smtClean="0"/>
          </a:p>
          <a:p>
            <a:pPr marL="1257300" lvl="2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/>
              <a:t>Response matching </a:t>
            </a:r>
            <a:r>
              <a:rPr lang="ko-KR" altLang="en-US" sz="1600" dirty="0" smtClean="0"/>
              <a:t>시</a:t>
            </a:r>
            <a:r>
              <a:rPr lang="en-US" altLang="ko-KR" sz="1600" dirty="0" smtClean="0"/>
              <a:t>, transaction</a:t>
            </a:r>
            <a:r>
              <a:rPr lang="ko-KR" altLang="en-US" sz="1600" dirty="0" smtClean="0"/>
              <a:t>에 전달</a:t>
            </a:r>
            <a:r>
              <a:rPr lang="en-US" altLang="ko-KR" sz="1600" dirty="0" smtClean="0"/>
              <a:t>.</a:t>
            </a:r>
          </a:p>
          <a:p>
            <a:pPr marL="1257300" lvl="2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/>
              <a:t>Response non-matching </a:t>
            </a:r>
            <a:r>
              <a:rPr lang="ko-KR" altLang="en-US" sz="1600" dirty="0" smtClean="0"/>
              <a:t>시</a:t>
            </a:r>
            <a:r>
              <a:rPr lang="en-US" altLang="ko-KR" sz="1600" dirty="0" smtClean="0"/>
              <a:t>, Core( proxy, UA )</a:t>
            </a:r>
            <a:r>
              <a:rPr lang="ko-KR" altLang="en-US" sz="1600" dirty="0" smtClean="0"/>
              <a:t>로 전달</a:t>
            </a:r>
            <a:r>
              <a:rPr lang="en-US" altLang="ko-KR" sz="16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Transport Server Side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299450" cy="579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Receiving Requests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DNS Lookup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결과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(IP, port, transport)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Request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수신 준비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Request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수신 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sent-by parameter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Check.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Sent-by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paramater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host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 따라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via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received parameter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Sending response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 사용되기 위함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Server matching transaction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 있을 경우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transaction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으로 전달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Server matching transaction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 없을 경우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core(proxy, UA)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 전달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</a:rPr>
              <a:t>Sending Responses by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using via header field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/>
              <a:t>Reliable </a:t>
            </a:r>
            <a:r>
              <a:rPr lang="en-US" altLang="ko-KR" sz="1600" dirty="0" err="1" smtClean="0"/>
              <a:t>trasport</a:t>
            </a:r>
            <a:r>
              <a:rPr lang="en-US" altLang="ko-KR" sz="1600" dirty="0" smtClean="0"/>
              <a:t> protocol</a:t>
            </a:r>
            <a:r>
              <a:rPr lang="ko-KR" altLang="en-US" sz="1600" dirty="0" smtClean="0"/>
              <a:t> 이용 시</a:t>
            </a:r>
            <a:r>
              <a:rPr lang="en-US" altLang="ko-KR" sz="1600" dirty="0" smtClean="0"/>
              <a:t>, Open</a:t>
            </a:r>
            <a:r>
              <a:rPr lang="ko-KR" altLang="en-US" sz="1600" dirty="0" smtClean="0"/>
              <a:t>된 </a:t>
            </a:r>
            <a:r>
              <a:rPr lang="en-US" altLang="ko-KR" sz="1600" dirty="0" smtClean="0"/>
              <a:t>transaction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source </a:t>
            </a:r>
            <a:r>
              <a:rPr lang="ko-KR" altLang="en-US" sz="1600" dirty="0" smtClean="0"/>
              <a:t>이용</a:t>
            </a:r>
            <a:endParaRPr lang="en-US" altLang="ko-KR" sz="1600" dirty="0" smtClean="0"/>
          </a:p>
          <a:p>
            <a:pPr marL="1257300" lvl="2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/>
              <a:t>Unreliable</a:t>
            </a:r>
            <a:r>
              <a:rPr lang="ko-KR" altLang="en-US" sz="1600" dirty="0" smtClean="0"/>
              <a:t>의 경우</a:t>
            </a:r>
            <a:r>
              <a:rPr lang="en-US" altLang="ko-KR" sz="1600" dirty="0" smtClean="0"/>
              <a:t>, received </a:t>
            </a:r>
            <a:r>
              <a:rPr lang="ko-KR" altLang="en-US" sz="1600" dirty="0" smtClean="0"/>
              <a:t>및 </a:t>
            </a:r>
            <a:r>
              <a:rPr lang="en-US" altLang="ko-KR" sz="1600" dirty="0" smtClean="0"/>
              <a:t>sent-by parameter or default </a:t>
            </a:r>
            <a:r>
              <a:rPr lang="ko-KR" altLang="en-US" sz="1600" dirty="0" smtClean="0"/>
              <a:t>값을 이용</a:t>
            </a:r>
            <a:r>
              <a:rPr lang="en-US" altLang="ko-KR" sz="1600" dirty="0" smtClean="0"/>
              <a:t>.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/>
              <a:t>Via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maddr</a:t>
            </a:r>
            <a:r>
              <a:rPr lang="en-US" altLang="ko-KR" sz="1600" dirty="0" smtClean="0"/>
              <a:t> parameter</a:t>
            </a:r>
            <a:r>
              <a:rPr lang="ko-KR" altLang="en-US" sz="1600" dirty="0" smtClean="0"/>
              <a:t>가 있을 경우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maddr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address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response </a:t>
            </a:r>
            <a:r>
              <a:rPr lang="ko-KR" altLang="en-US" sz="1600" dirty="0" smtClean="0"/>
              <a:t>전송</a:t>
            </a:r>
            <a:r>
              <a:rPr lang="en-US" altLang="ko-KR" sz="1600" dirty="0" smtClean="0"/>
              <a:t>.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/>
              <a:t>Top Via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received parameter</a:t>
            </a:r>
            <a:r>
              <a:rPr lang="ko-KR" altLang="en-US" sz="1600" dirty="0" smtClean="0"/>
              <a:t>가 있을 경우</a:t>
            </a:r>
            <a:r>
              <a:rPr lang="en-US" altLang="ko-KR" sz="1600" dirty="0" smtClean="0"/>
              <a:t>, received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address</a:t>
            </a:r>
            <a:r>
              <a:rPr lang="ko-KR" altLang="en-US" sz="1600" dirty="0" smtClean="0"/>
              <a:t>로 전송</a:t>
            </a:r>
            <a:r>
              <a:rPr lang="en-US" altLang="ko-KR" sz="1600" dirty="0" smtClean="0"/>
              <a:t>.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24000" y="2410088"/>
          <a:ext cx="6096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INVITE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sip:bob@Biloxi.com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SIP/2.0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Via: SIP/2.0/UDP bobspc.biloxi.com:5060</a:t>
                      </a:r>
                    </a:p>
                    <a:p>
                      <a:pPr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INVITE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sip:bob@Biloxi.com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SIP/2.0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Via: SIP/2.0/UDP bobspc.biloxi.com:5060;received=192.0.2.4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 Fields - 1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44423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endParaRPr lang="en-US" altLang="ko-KR" sz="1600" dirty="0" smtClean="0"/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7544" y="1052736"/>
          <a:ext cx="8136907" cy="5008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Header 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Where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Proxy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BYE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CAN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Accept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Acceptable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media-type </a:t>
                      </a:r>
                      <a:r>
                        <a:rPr lang="ko-KR" altLang="en-US" sz="1200" dirty="0" smtClean="0"/>
                        <a:t>명시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Default</a:t>
                      </a:r>
                      <a:r>
                        <a:rPr lang="en-US" altLang="ko-KR" sz="1200" baseline="0" dirty="0" smtClean="0"/>
                        <a:t> : application / </a:t>
                      </a:r>
                      <a:r>
                        <a:rPr lang="en-US" altLang="ko-KR" sz="1200" baseline="0" dirty="0" err="1" smtClean="0"/>
                        <a:t>sdp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m*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Accept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2xx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m*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Accept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415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Accept-Encoding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Accept</a:t>
                      </a:r>
                      <a:r>
                        <a:rPr lang="ko-KR" altLang="en-US" sz="1200" dirty="0" smtClean="0"/>
                        <a:t>와 유사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Response</a:t>
                      </a:r>
                      <a:r>
                        <a:rPr lang="ko-KR" altLang="en-US" sz="1200" dirty="0" smtClean="0"/>
                        <a:t>에 받아 들일 수 있는 </a:t>
                      </a:r>
                      <a:r>
                        <a:rPr lang="en-US" altLang="ko-KR" sz="1200" dirty="0" smtClean="0"/>
                        <a:t>Content-coding</a:t>
                      </a:r>
                      <a:r>
                        <a:rPr lang="ko-KR" altLang="en-US" sz="1200" dirty="0" smtClean="0"/>
                        <a:t>을 제한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Default</a:t>
                      </a:r>
                      <a:r>
                        <a:rPr lang="en-US" altLang="ko-KR" sz="1200" baseline="0" dirty="0" smtClean="0"/>
                        <a:t> : identity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Accept-Encoding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2xx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Accept-Encoding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415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Accept-Language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사용되는 </a:t>
                      </a:r>
                      <a:r>
                        <a:rPr lang="en-US" altLang="ko-KR" sz="1200" dirty="0" smtClean="0"/>
                        <a:t>Language</a:t>
                      </a:r>
                      <a:r>
                        <a:rPr lang="ko-KR" altLang="en-US" sz="1200" dirty="0" smtClean="0"/>
                        <a:t>를 명시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Default : all of</a:t>
                      </a:r>
                      <a:r>
                        <a:rPr lang="en-US" altLang="ko-KR" sz="1200" baseline="0" dirty="0" smtClean="0"/>
                        <a:t> language</a:t>
                      </a:r>
                      <a:endParaRPr lang="en-US" altLang="ko-KR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Accept-Language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2xx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Accept-Language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415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Alert-Info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UAS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Ring</a:t>
                      </a:r>
                      <a:r>
                        <a:rPr lang="en-US" altLang="ko-KR" sz="1200" baseline="0" dirty="0" smtClean="0"/>
                        <a:t> Tone</a:t>
                      </a:r>
                      <a:r>
                        <a:rPr lang="ko-KR" altLang="en-US" sz="1200" baseline="0" dirty="0" smtClean="0"/>
                        <a:t>을 대신할 </a:t>
                      </a:r>
                      <a:r>
                        <a:rPr lang="en-US" altLang="ko-KR" sz="1200" baseline="0" dirty="0" smtClean="0"/>
                        <a:t>Alert</a:t>
                      </a:r>
                      <a:r>
                        <a:rPr lang="ko-KR" altLang="en-US" sz="1200" baseline="0" dirty="0" smtClean="0"/>
                        <a:t>을 명시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ar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Alert-Info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180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UAC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Ring</a:t>
                      </a:r>
                      <a:r>
                        <a:rPr lang="en-US" altLang="ko-KR" sz="1200" baseline="0" dirty="0" smtClean="0"/>
                        <a:t> Tone</a:t>
                      </a:r>
                      <a:r>
                        <a:rPr lang="ko-KR" altLang="en-US" sz="1200" baseline="0" dirty="0" smtClean="0"/>
                        <a:t>을 대신할 </a:t>
                      </a:r>
                      <a:r>
                        <a:rPr lang="en-US" altLang="ko-KR" sz="1200" baseline="0" dirty="0" smtClean="0"/>
                        <a:t>Alert</a:t>
                      </a:r>
                      <a:r>
                        <a:rPr lang="ko-KR" altLang="en-US" sz="1200" baseline="0" dirty="0" smtClean="0"/>
                        <a:t>을 명시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ar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 Fields - 2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44423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endParaRPr lang="en-US" altLang="ko-KR" sz="1600" dirty="0" smtClean="0"/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7544" y="1052736"/>
          <a:ext cx="8136907" cy="5534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Header 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Where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Proxy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BYE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CAN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Allow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UA</a:t>
                      </a:r>
                      <a:r>
                        <a:rPr lang="ko-KR" altLang="en-US" sz="1200" dirty="0" smtClean="0"/>
                        <a:t>에 지원되는 </a:t>
                      </a:r>
                      <a:r>
                        <a:rPr lang="en-US" altLang="ko-KR" sz="1200" dirty="0" smtClean="0"/>
                        <a:t>Method</a:t>
                      </a:r>
                      <a:r>
                        <a:rPr lang="ko-KR" altLang="en-US" sz="1200" dirty="0" smtClean="0"/>
                        <a:t>들을 명시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Allow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2xx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sng" dirty="0" smtClean="0"/>
                        <a:t>m</a:t>
                      </a:r>
                      <a:r>
                        <a:rPr lang="en-US" altLang="ko-KR" sz="1200" dirty="0" smtClean="0"/>
                        <a:t>*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m*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Allow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Allow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205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Authentication-Info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2xx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HTTP</a:t>
                      </a:r>
                      <a:r>
                        <a:rPr lang="en-US" altLang="ko-KR" sz="1200" baseline="0" dirty="0" smtClean="0"/>
                        <a:t> Digest</a:t>
                      </a:r>
                      <a:r>
                        <a:rPr lang="ko-KR" altLang="en-US" sz="1200" baseline="0" dirty="0" smtClean="0"/>
                        <a:t>와의 </a:t>
                      </a:r>
                      <a:r>
                        <a:rPr lang="en-US" altLang="ko-KR" sz="1200" baseline="0" dirty="0" smtClean="0"/>
                        <a:t>mutual authentication</a:t>
                      </a:r>
                      <a:r>
                        <a:rPr lang="ko-KR" altLang="en-US" sz="1200" baseline="0" dirty="0" smtClean="0"/>
                        <a:t>을 제공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Authorization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UA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authentication credentials </a:t>
                      </a:r>
                      <a:r>
                        <a:rPr lang="ko-KR" altLang="en-US" sz="1200" dirty="0" smtClean="0"/>
                        <a:t>를 명시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Call-ID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registrations</a:t>
                      </a:r>
                      <a:r>
                        <a:rPr lang="ko-KR" altLang="en-US" sz="1200" dirty="0" smtClean="0"/>
                        <a:t>과 </a:t>
                      </a:r>
                      <a:r>
                        <a:rPr lang="en-US" altLang="ko-KR" sz="1200" dirty="0" err="1" smtClean="0"/>
                        <a:t>inviatation</a:t>
                      </a:r>
                      <a:r>
                        <a:rPr lang="ko-KR" altLang="en-US" sz="1200" dirty="0" smtClean="0"/>
                        <a:t>의 식별자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Call-Info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Caller, </a:t>
                      </a:r>
                      <a:r>
                        <a:rPr lang="en-US" altLang="ko-KR" sz="1200" dirty="0" err="1" smtClean="0"/>
                        <a:t>Callee</a:t>
                      </a:r>
                      <a:r>
                        <a:rPr lang="ko-KR" altLang="en-US" sz="1200" dirty="0" smtClean="0"/>
                        <a:t>의 추가적인 정보 제공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icon,card</a:t>
                      </a:r>
                      <a:r>
                        <a:rPr lang="en-US" altLang="ko-KR" sz="1200" dirty="0" smtClean="0"/>
                        <a:t>, purpose, info)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ar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Contact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Caller,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Callee</a:t>
                      </a:r>
                      <a:r>
                        <a:rPr lang="ko-KR" altLang="en-US" sz="1200" baseline="0" dirty="0" smtClean="0"/>
                        <a:t>의 위치 정보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en-US" altLang="ko-KR" sz="1200" baseline="0" dirty="0" smtClean="0"/>
                        <a:t>Request </a:t>
                      </a:r>
                      <a:r>
                        <a:rPr lang="ko-KR" altLang="en-US" sz="1200" baseline="0" dirty="0" smtClean="0"/>
                        <a:t>및 </a:t>
                      </a:r>
                      <a:r>
                        <a:rPr lang="en-US" altLang="ko-KR" sz="1200" baseline="0" dirty="0" smtClean="0"/>
                        <a:t>response </a:t>
                      </a:r>
                      <a:r>
                        <a:rPr lang="ko-KR" altLang="en-US" sz="1200" baseline="0" dirty="0" smtClean="0"/>
                        <a:t>타입에 따라 달리 해석 가능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Contact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1xx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Contact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2xx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Contact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3xx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Contact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485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 Fields - 3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44423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endParaRPr lang="en-US" altLang="ko-KR" sz="1600" dirty="0" smtClean="0"/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7544" y="1052736"/>
          <a:ext cx="8136907" cy="50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Header 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Where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Proxy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BYE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CAN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Content-Disposition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UAC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</a:t>
                      </a:r>
                      <a:r>
                        <a:rPr lang="en-US" altLang="ko-KR" sz="1200" baseline="0" dirty="0" smtClean="0"/>
                        <a:t>UAS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Content disposition</a:t>
                      </a:r>
                      <a:r>
                        <a:rPr lang="ko-KR" altLang="en-US" sz="1200" baseline="0" dirty="0" smtClean="0"/>
                        <a:t>을 명시 </a:t>
                      </a:r>
                      <a:r>
                        <a:rPr lang="en-US" altLang="ko-KR" sz="1200" baseline="0" dirty="0" smtClean="0"/>
                        <a:t>(session, render, </a:t>
                      </a:r>
                      <a:r>
                        <a:rPr lang="en-US" altLang="ko-KR" sz="1200" baseline="0" dirty="0" err="1" smtClean="0"/>
                        <a:t>icon,alert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Content-Encoding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Entity-body</a:t>
                      </a:r>
                      <a:r>
                        <a:rPr lang="ko-KR" altLang="en-US" sz="1200" dirty="0" smtClean="0"/>
                        <a:t>에 적용된 추가된 </a:t>
                      </a:r>
                      <a:r>
                        <a:rPr lang="en-US" altLang="ko-KR" sz="1200" dirty="0" smtClean="0"/>
                        <a:t>content coding</a:t>
                      </a:r>
                      <a:r>
                        <a:rPr lang="ko-KR" altLang="en-US" sz="1200" dirty="0" smtClean="0"/>
                        <a:t>을 명시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Content-Language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Entity-body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Content-Length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Message</a:t>
                      </a:r>
                      <a:r>
                        <a:rPr lang="en-US" altLang="ko-KR" sz="1200" baseline="0" dirty="0" smtClean="0"/>
                        <a:t> Body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Octet </a:t>
                      </a:r>
                      <a:r>
                        <a:rPr lang="ko-KR" altLang="en-US" sz="1200" baseline="0" dirty="0" smtClean="0"/>
                        <a:t>개수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Content-Type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Message Body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media 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Cseq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Sequence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Number + Request</a:t>
                      </a:r>
                      <a:r>
                        <a:rPr lang="en-US" altLang="ko-KR" sz="1200" baseline="0" dirty="0" smtClean="0"/>
                        <a:t> Method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Date: Sat, 13 Nov 2010 23:29:00 GMT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Error-Info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300-699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Error</a:t>
                      </a:r>
                      <a:r>
                        <a:rPr lang="en-US" altLang="ko-KR" sz="1200" baseline="0" dirty="0" smtClean="0"/>
                        <a:t> Status Response</a:t>
                      </a:r>
                      <a:r>
                        <a:rPr lang="ko-KR" altLang="en-US" sz="1200" baseline="0" dirty="0" smtClean="0"/>
                        <a:t>에 대한 추가적인 정보 제공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Expires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Meesage</a:t>
                      </a:r>
                      <a:r>
                        <a:rPr lang="en-US" altLang="ko-KR" sz="1200" dirty="0" smtClean="0"/>
                        <a:t> or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Content</a:t>
                      </a:r>
                      <a:r>
                        <a:rPr lang="ko-KR" altLang="en-US" sz="1200" baseline="0" dirty="0" smtClean="0"/>
                        <a:t>의 만료 시간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From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를 보낸 </a:t>
                      </a:r>
                      <a:r>
                        <a:rPr lang="en-US" altLang="ko-KR" sz="1200" dirty="0" err="1" smtClean="0"/>
                        <a:t>Callee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Max-Forwards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en-US" altLang="ko-KR" sz="1200" dirty="0" smtClean="0"/>
                        <a:t>forward</a:t>
                      </a:r>
                      <a:r>
                        <a:rPr lang="ko-KR" altLang="en-US" sz="1200" baseline="0" dirty="0" smtClean="0"/>
                        <a:t> 가능 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amr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 Fields - 4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44423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endParaRPr lang="en-US" altLang="ko-KR" sz="1600" dirty="0" smtClean="0"/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3531" y="1052736"/>
          <a:ext cx="8280920" cy="527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1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9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9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9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Header 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Where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Proxy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BYE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CAN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Min-Expires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Register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가능 한 </a:t>
                      </a:r>
                      <a:r>
                        <a:rPr lang="en-US" altLang="ko-KR" sz="1200" baseline="0" dirty="0" smtClean="0"/>
                        <a:t>expires </a:t>
                      </a:r>
                      <a:r>
                        <a:rPr lang="ko-KR" altLang="en-US" sz="1200" baseline="0" dirty="0" smtClean="0"/>
                        <a:t>범위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MIME-Version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Organization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Request or Response</a:t>
                      </a:r>
                      <a:r>
                        <a:rPr lang="ko-KR" altLang="en-US" sz="1200" dirty="0" smtClean="0"/>
                        <a:t>를 발생하는 조직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우선순위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Proxy-Authenticate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407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Authentication challenge</a:t>
                      </a:r>
                      <a:r>
                        <a:rPr lang="ko-KR" altLang="en-US" sz="1200" dirty="0" smtClean="0"/>
                        <a:t>를 포함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ar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Proxy-Authenticate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401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ar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Proxy-Authorization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authentication </a:t>
                      </a:r>
                      <a:r>
                        <a:rPr lang="ko-KR" altLang="en-US" sz="1200" dirty="0" smtClean="0"/>
                        <a:t>정보와 요청된 </a:t>
                      </a:r>
                      <a:r>
                        <a:rPr lang="en-US" altLang="ko-KR" sz="1200" baseline="0" dirty="0" smtClean="0"/>
                        <a:t> credential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dr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Proxy-Require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Proxy</a:t>
                      </a:r>
                      <a:r>
                        <a:rPr lang="ko-KR" altLang="en-US" sz="1200" dirty="0" smtClean="0"/>
                        <a:t>가 지원해야하는 관련 기능 명시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ar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Record-Route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Dialog</a:t>
                      </a:r>
                      <a:r>
                        <a:rPr lang="ko-KR" altLang="en-US" sz="1200" dirty="0" smtClean="0"/>
                        <a:t>에서 </a:t>
                      </a:r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proxy</a:t>
                      </a:r>
                      <a:r>
                        <a:rPr lang="ko-KR" altLang="en-US" sz="1200" dirty="0" smtClean="0"/>
                        <a:t>를 통하기 위해 </a:t>
                      </a:r>
                      <a:r>
                        <a:rPr lang="en-US" altLang="ko-KR" sz="1200" dirty="0" smtClean="0"/>
                        <a:t>Routing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경로를 명시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ar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Record-Route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2xx,18x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mr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Reply-To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Logical</a:t>
                      </a:r>
                      <a:r>
                        <a:rPr lang="en-US" altLang="ko-KR" sz="1200" baseline="0" dirty="0" smtClean="0"/>
                        <a:t> return URI </a:t>
                      </a:r>
                      <a:r>
                        <a:rPr lang="ko-KR" altLang="en-US" sz="1200" baseline="0" dirty="0" smtClean="0"/>
                        <a:t>를 명시 </a:t>
                      </a:r>
                      <a:r>
                        <a:rPr lang="en-US" altLang="ko-KR" sz="1200" baseline="0" dirty="0" smtClean="0"/>
                        <a:t>(Callback)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Require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UAC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smtClean="0">
                          <a:sym typeface="Wingdings" pitchFamily="2" charset="2"/>
                        </a:rPr>
                        <a:t> UAS</a:t>
                      </a:r>
                      <a:r>
                        <a:rPr lang="ko-KR" altLang="en-US" sz="1200" baseline="0" dirty="0" smtClean="0">
                          <a:sym typeface="Wingdings" pitchFamily="2" charset="2"/>
                        </a:rPr>
                        <a:t>로 지원되길 바라는 </a:t>
                      </a:r>
                      <a:r>
                        <a:rPr lang="en-US" altLang="ko-KR" sz="1200" baseline="0" dirty="0" smtClean="0">
                          <a:sym typeface="Wingdings" pitchFamily="2" charset="2"/>
                        </a:rPr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ar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Basic Call Flow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Line 1028"/>
          <p:cNvSpPr>
            <a:spLocks noChangeShapeType="1"/>
          </p:cNvSpPr>
          <p:nvPr/>
        </p:nvSpPr>
        <p:spPr bwMode="auto">
          <a:xfrm flipH="1">
            <a:off x="1043608" y="2007840"/>
            <a:ext cx="16842" cy="444549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26" name="Line 1029"/>
          <p:cNvSpPr>
            <a:spLocks noChangeShapeType="1"/>
          </p:cNvSpPr>
          <p:nvPr/>
        </p:nvSpPr>
        <p:spPr bwMode="auto">
          <a:xfrm>
            <a:off x="7740352" y="1988840"/>
            <a:ext cx="0" cy="43204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46" name="AutoShape 1049"/>
          <p:cNvSpPr>
            <a:spLocks noChangeArrowheads="1"/>
          </p:cNvSpPr>
          <p:nvPr/>
        </p:nvSpPr>
        <p:spPr bwMode="auto">
          <a:xfrm>
            <a:off x="1066800" y="4725144"/>
            <a:ext cx="6673552" cy="288032"/>
          </a:xfrm>
          <a:prstGeom prst="leftRightArrow">
            <a:avLst>
              <a:gd name="adj1" fmla="val 62889"/>
              <a:gd name="adj2" fmla="val 76264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t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600" b="1" dirty="0" smtClean="0">
                <a:solidFill>
                  <a:srgbClr val="FF5050"/>
                </a:solidFill>
                <a:latin typeface="Arial" pitchFamily="34" charset="0"/>
                <a:ea typeface="휴먼모음T" pitchFamily="18" charset="-127"/>
              </a:rPr>
              <a:t>Media Session</a:t>
            </a:r>
            <a:endParaRPr lang="en-US" altLang="ko-KR" sz="1600" b="1" dirty="0">
              <a:solidFill>
                <a:srgbClr val="FF5050"/>
              </a:solidFill>
              <a:latin typeface="Arial" pitchFamily="34" charset="0"/>
              <a:ea typeface="휴먼모음T" pitchFamily="18" charset="-127"/>
            </a:endParaRPr>
          </a:p>
        </p:txBody>
      </p:sp>
      <p:sp>
        <p:nvSpPr>
          <p:cNvPr id="47" name="Line 1050"/>
          <p:cNvSpPr>
            <a:spLocks noChangeShapeType="1"/>
          </p:cNvSpPr>
          <p:nvPr/>
        </p:nvSpPr>
        <p:spPr bwMode="auto">
          <a:xfrm>
            <a:off x="3200400" y="2007840"/>
            <a:ext cx="3448" cy="444549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48" name="Line 1051"/>
          <p:cNvSpPr>
            <a:spLocks noChangeShapeType="1"/>
          </p:cNvSpPr>
          <p:nvPr/>
        </p:nvSpPr>
        <p:spPr bwMode="auto">
          <a:xfrm>
            <a:off x="5354638" y="1931640"/>
            <a:ext cx="9450" cy="4449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endParaRPr lang="ko-KR" altLang="en-US"/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398240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TextBox 79"/>
          <p:cNvSpPr txBox="1"/>
          <p:nvPr/>
        </p:nvSpPr>
        <p:spPr>
          <a:xfrm>
            <a:off x="755576" y="111020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Alice</a:t>
            </a:r>
            <a:endParaRPr lang="ko-KR" altLang="en-US" sz="1400" b="1" dirty="0" smtClean="0"/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4959" y="1398240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TextBox 81"/>
          <p:cNvSpPr txBox="1"/>
          <p:nvPr/>
        </p:nvSpPr>
        <p:spPr>
          <a:xfrm>
            <a:off x="7366967" y="1110208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Bob</a:t>
            </a:r>
            <a:endParaRPr lang="ko-KR" altLang="en-US" sz="1400" b="1" dirty="0" smtClean="0"/>
          </a:p>
        </p:txBody>
      </p:sp>
      <p:pic>
        <p:nvPicPr>
          <p:cNvPr id="83" name="Picture 3" descr="serv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254224"/>
            <a:ext cx="43656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TextBox 83"/>
          <p:cNvSpPr txBox="1"/>
          <p:nvPr/>
        </p:nvSpPr>
        <p:spPr>
          <a:xfrm>
            <a:off x="2699792" y="966192"/>
            <a:ext cx="99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SIP Proxy</a:t>
            </a:r>
            <a:endParaRPr lang="ko-KR" altLang="en-US" sz="1400" b="1" dirty="0" smtClean="0"/>
          </a:p>
        </p:txBody>
      </p:sp>
      <p:pic>
        <p:nvPicPr>
          <p:cNvPr id="85" name="Picture 3" descr="serv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1673" y="1254224"/>
            <a:ext cx="43656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xtBox 85"/>
          <p:cNvSpPr txBox="1"/>
          <p:nvPr/>
        </p:nvSpPr>
        <p:spPr>
          <a:xfrm>
            <a:off x="4873641" y="966192"/>
            <a:ext cx="99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SIP Proxy</a:t>
            </a:r>
            <a:endParaRPr lang="ko-KR" altLang="en-US" sz="1400" b="1" dirty="0" smtClean="0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043608" y="2276872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3203848" y="2492896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5364088" y="2708920"/>
            <a:ext cx="2376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rot="10800000">
            <a:off x="1043608" y="2708920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10800000">
            <a:off x="3203848" y="2924944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rot="10800000">
            <a:off x="5364088" y="3140968"/>
            <a:ext cx="2376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rot="10800000">
            <a:off x="3203848" y="3429000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rot="10800000">
            <a:off x="1043608" y="3645024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rot="10800000">
            <a:off x="5364088" y="3717032"/>
            <a:ext cx="2376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rot="10800000">
            <a:off x="3203848" y="4005064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rot="10800000">
            <a:off x="1043608" y="4221088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1043608" y="4509120"/>
            <a:ext cx="66967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rot="10800000">
            <a:off x="1043608" y="5445224"/>
            <a:ext cx="66967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1043608" y="5877272"/>
            <a:ext cx="66967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699706" y="1988840"/>
            <a:ext cx="7120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INVITE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923928" y="2204864"/>
            <a:ext cx="7120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INVITE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228184" y="2416532"/>
            <a:ext cx="7120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INVITE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47664" y="2420888"/>
            <a:ext cx="10070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100 Trying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779912" y="2636912"/>
            <a:ext cx="10070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100 Trying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2160" y="2852936"/>
            <a:ext cx="1136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180 Ringing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79912" y="3140968"/>
            <a:ext cx="1136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180 Ringing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47664" y="3356992"/>
            <a:ext cx="1136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180 Ringing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28184" y="3429000"/>
            <a:ext cx="7729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200 OK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71039" y="3717032"/>
            <a:ext cx="7729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200 OK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710799" y="3933056"/>
            <a:ext cx="7729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200 OK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967474" y="4221088"/>
            <a:ext cx="5325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ACK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995936" y="5157192"/>
            <a:ext cx="511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BYE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71039" y="5589240"/>
            <a:ext cx="7729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200 OK</a:t>
            </a:r>
            <a:endParaRPr lang="ko-KR" altLang="en-US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 Fields - 5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44423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endParaRPr lang="en-US" altLang="ko-KR" sz="1600" dirty="0" smtClean="0"/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51521" y="1052736"/>
          <a:ext cx="8352930" cy="487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4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Header 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Where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Proxy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BYE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CAN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Retry-After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(1)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4xx, 6xx</a:t>
                      </a:r>
                      <a:r>
                        <a:rPr lang="en-US" altLang="ko-KR" sz="1200" baseline="0" dirty="0" smtClean="0"/>
                        <a:t> : called Party</a:t>
                      </a:r>
                      <a:r>
                        <a:rPr lang="ko-KR" altLang="en-US" sz="1200" baseline="0" dirty="0" smtClean="0"/>
                        <a:t>의 상태 변화 시간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en-US" altLang="ko-KR" sz="1200" baseline="0" dirty="0" smtClean="0"/>
                        <a:t>5xx : server</a:t>
                      </a:r>
                      <a:r>
                        <a:rPr lang="ko-KR" altLang="en-US" sz="1200" baseline="0" dirty="0" smtClean="0"/>
                        <a:t>의 응답 불가 시간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Route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Routing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adr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Server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UAS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software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정보 명시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Call</a:t>
                      </a:r>
                      <a:r>
                        <a:rPr lang="ko-KR" altLang="en-US" sz="1200" dirty="0" smtClean="0"/>
                        <a:t>의 특성 또는 요약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Supported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UAC </a:t>
                      </a:r>
                      <a:r>
                        <a:rPr lang="ko-KR" altLang="en-US" sz="1200" dirty="0" smtClean="0"/>
                        <a:t>및 </a:t>
                      </a:r>
                      <a:r>
                        <a:rPr lang="en-US" altLang="ko-KR" sz="1200" dirty="0" smtClean="0"/>
                        <a:t>UAS</a:t>
                      </a:r>
                      <a:r>
                        <a:rPr lang="ko-KR" altLang="en-US" sz="1200" dirty="0" smtClean="0"/>
                        <a:t>에 의해 제공되는 </a:t>
                      </a:r>
                      <a:r>
                        <a:rPr lang="en-US" altLang="ko-KR" sz="1200" dirty="0" smtClean="0"/>
                        <a:t>extension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Supported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2xx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UAC-&gt;</a:t>
                      </a:r>
                      <a:r>
                        <a:rPr lang="en-US" altLang="ko-KR" sz="1200" baseline="0" dirty="0" smtClean="0"/>
                        <a:t> UAS</a:t>
                      </a:r>
                      <a:r>
                        <a:rPr lang="ko-KR" altLang="en-US" sz="1200" baseline="0" dirty="0" smtClean="0"/>
                        <a:t>로 </a:t>
                      </a:r>
                      <a:r>
                        <a:rPr lang="en-US" altLang="ko-KR" sz="1200" baseline="0" dirty="0" smtClean="0"/>
                        <a:t>Request</a:t>
                      </a:r>
                      <a:r>
                        <a:rPr lang="ko-KR" altLang="en-US" sz="1200" baseline="0" dirty="0" smtClean="0"/>
                        <a:t>를 보낸 시간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logical recipient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Unsupported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UAS</a:t>
                      </a:r>
                      <a:r>
                        <a:rPr lang="ko-KR" altLang="en-US" sz="1200" dirty="0" smtClean="0"/>
                        <a:t>에서 지원 불가능한 기능</a:t>
                      </a:r>
                      <a:r>
                        <a:rPr lang="ko-KR" altLang="en-US" sz="1200" baseline="0" dirty="0" smtClean="0"/>
                        <a:t> 나열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User-Agent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를 생성하는 </a:t>
                      </a:r>
                      <a:r>
                        <a:rPr lang="en-US" altLang="ko-KR" sz="1200" dirty="0" smtClean="0"/>
                        <a:t>UAC</a:t>
                      </a:r>
                      <a:r>
                        <a:rPr lang="ko-KR" altLang="en-US" sz="1200" dirty="0" smtClean="0"/>
                        <a:t>의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가 거쳐온 경로</a:t>
                      </a:r>
                      <a:r>
                        <a:rPr lang="en-US" altLang="ko-KR" sz="1200" dirty="0" smtClean="0"/>
                        <a:t>, response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routing </a:t>
                      </a:r>
                      <a:r>
                        <a:rPr lang="ko-KR" altLang="en-US" sz="1200" dirty="0" smtClean="0"/>
                        <a:t>되어야 할 경로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amr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rc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dr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 Fields - 6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44423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endParaRPr lang="en-US" altLang="ko-KR" sz="1600" dirty="0" smtClean="0"/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51521" y="1052736"/>
          <a:ext cx="83529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4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Header 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Where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Proxy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BYE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CAN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Warning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Response</a:t>
                      </a:r>
                      <a:r>
                        <a:rPr lang="ko-KR" altLang="en-US" sz="1200" dirty="0" smtClean="0"/>
                        <a:t>의 상태에 대한 추가적인 정보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–3-digit warning code, host name, warning text </a:t>
                      </a:r>
                      <a:r>
                        <a:rPr lang="ko-KR" altLang="en-US" sz="1200" dirty="0" smtClean="0"/>
                        <a:t>포함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–300 ~ 329 : session description</a:t>
                      </a:r>
                      <a:r>
                        <a:rPr lang="ko-KR" altLang="en-US" sz="1200" dirty="0" smtClean="0"/>
                        <a:t>에서</a:t>
                      </a:r>
                      <a:r>
                        <a:rPr lang="en-US" altLang="ko-KR" sz="1200" dirty="0" smtClean="0"/>
                        <a:t>keyword</a:t>
                      </a:r>
                      <a:r>
                        <a:rPr lang="ko-KR" altLang="en-US" sz="1200" dirty="0" smtClean="0"/>
                        <a:t>와 관련된 문제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–330 ~ 339 : basic network service</a:t>
                      </a:r>
                      <a:r>
                        <a:rPr lang="ko-KR" altLang="en-US" sz="1200" dirty="0" smtClean="0"/>
                        <a:t>와 관련된 </a:t>
                      </a:r>
                      <a:r>
                        <a:rPr lang="en-US" altLang="ko-KR" sz="1200" dirty="0" smtClean="0"/>
                        <a:t>warning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–370 ~ 379 : quantitative </a:t>
                      </a:r>
                      <a:r>
                        <a:rPr lang="en-US" altLang="ko-KR" sz="1200" dirty="0" err="1" smtClean="0"/>
                        <a:t>QoS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err="1" smtClean="0"/>
                        <a:t>파라미터와</a:t>
                      </a:r>
                      <a:r>
                        <a:rPr lang="ko-KR" altLang="en-US" sz="1200" dirty="0" smtClean="0"/>
                        <a:t> 관련된 </a:t>
                      </a:r>
                      <a:r>
                        <a:rPr lang="en-US" altLang="ko-KR" sz="1200" dirty="0" smtClean="0"/>
                        <a:t>warning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–390 ~ 399 : miscellaneous warning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WWW-Authenticate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401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Authentication</a:t>
                      </a:r>
                      <a:r>
                        <a:rPr lang="en-US" altLang="ko-KR" sz="1200" baseline="0" dirty="0" smtClean="0"/>
                        <a:t> challenge</a:t>
                      </a:r>
                      <a:r>
                        <a:rPr lang="ko-KR" altLang="en-US" sz="1200" baseline="0" dirty="0" smtClean="0"/>
                        <a:t>를 포함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WWW-Authenticate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407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Codes(1xx)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67544" y="1052736"/>
          <a:ext cx="8136903" cy="2459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Trying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Next-Hop Server</a:t>
                      </a:r>
                      <a:r>
                        <a:rPr lang="ko-KR" altLang="en-US" sz="1200" dirty="0" smtClean="0"/>
                        <a:t>에게서 수신 받고</a:t>
                      </a:r>
                      <a:r>
                        <a:rPr lang="en-US" altLang="ko-KR" sz="1200" dirty="0" smtClean="0"/>
                        <a:t>, Unspecified</a:t>
                      </a:r>
                      <a:r>
                        <a:rPr lang="en-US" altLang="ko-KR" sz="1200" baseline="0" dirty="0" smtClean="0"/>
                        <a:t> Action</a:t>
                      </a:r>
                      <a:r>
                        <a:rPr lang="ko-KR" altLang="en-US" sz="1200" baseline="0" dirty="0" smtClean="0"/>
                        <a:t>이 진행 중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180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Ringing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INVITE</a:t>
                      </a:r>
                      <a:r>
                        <a:rPr lang="en-US" altLang="ko-KR" sz="1200" baseline="0" dirty="0" smtClean="0"/>
                        <a:t> Request</a:t>
                      </a:r>
                      <a:r>
                        <a:rPr lang="ko-KR" altLang="en-US" sz="1200" baseline="0" dirty="0" smtClean="0"/>
                        <a:t>를 </a:t>
                      </a:r>
                      <a:r>
                        <a:rPr lang="en-US" altLang="ko-KR" sz="1200" baseline="0" dirty="0" smtClean="0"/>
                        <a:t>User</a:t>
                      </a:r>
                      <a:r>
                        <a:rPr lang="ko-KR" altLang="en-US" sz="1200" baseline="0" dirty="0" smtClean="0"/>
                        <a:t>에게 </a:t>
                      </a:r>
                      <a:r>
                        <a:rPr lang="en-US" altLang="ko-KR" sz="1200" baseline="0" dirty="0" smtClean="0"/>
                        <a:t>Alert</a:t>
                      </a:r>
                      <a:r>
                        <a:rPr lang="ko-KR" altLang="en-US" sz="1200" baseline="0" dirty="0" smtClean="0"/>
                        <a:t>하는 중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181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Call Is Being Forwarded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Call</a:t>
                      </a:r>
                      <a:r>
                        <a:rPr lang="ko-KR" altLang="en-US" sz="1200" dirty="0" smtClean="0"/>
                        <a:t>이 </a:t>
                      </a:r>
                      <a:r>
                        <a:rPr lang="en-US" altLang="ko-KR" sz="1200" dirty="0" smtClean="0"/>
                        <a:t>Forwarding</a:t>
                      </a:r>
                      <a:r>
                        <a:rPr lang="ko-KR" altLang="en-US" sz="1200" dirty="0" smtClean="0"/>
                        <a:t>되어 다른 주소로 전송 중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182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Queued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일시적으로 호 연결이 불가능</a:t>
                      </a:r>
                      <a:r>
                        <a:rPr lang="en-US" altLang="ko-KR" sz="1200" dirty="0" smtClean="0"/>
                        <a:t>, Reject</a:t>
                      </a:r>
                      <a:r>
                        <a:rPr lang="ko-KR" altLang="en-US" sz="1200" dirty="0" smtClean="0"/>
                        <a:t>를 하지 않고 </a:t>
                      </a:r>
                      <a:r>
                        <a:rPr lang="en-US" altLang="ko-KR" sz="1200" dirty="0" err="1" smtClean="0"/>
                        <a:t>Callee</a:t>
                      </a:r>
                      <a:r>
                        <a:rPr lang="ko-KR" altLang="en-US" sz="1200" dirty="0" smtClean="0"/>
                        <a:t>가 이용 가능해지면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Final Status</a:t>
                      </a:r>
                      <a:r>
                        <a:rPr lang="en-US" altLang="ko-KR" sz="1200" baseline="0" dirty="0" smtClean="0"/>
                        <a:t> response</a:t>
                      </a:r>
                      <a:r>
                        <a:rPr lang="ko-KR" altLang="en-US" sz="1200" baseline="0" dirty="0" smtClean="0"/>
                        <a:t>를 전달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183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Session Progress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진행되고 있는 </a:t>
                      </a:r>
                      <a:r>
                        <a:rPr lang="en-US" altLang="ko-KR" sz="1200" dirty="0" smtClean="0"/>
                        <a:t>Call</a:t>
                      </a:r>
                      <a:r>
                        <a:rPr lang="ko-KR" altLang="en-US" sz="1200" dirty="0" smtClean="0"/>
                        <a:t>에 대한 </a:t>
                      </a:r>
                      <a:r>
                        <a:rPr lang="en-US" altLang="ko-KR" sz="1200" dirty="0" smtClean="0"/>
                        <a:t>Information</a:t>
                      </a:r>
                      <a:r>
                        <a:rPr lang="ko-KR" altLang="en-US" sz="1200" dirty="0" smtClean="0"/>
                        <a:t>을 전달을 목적으로 함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Reason-Phrase,</a:t>
                      </a:r>
                      <a:r>
                        <a:rPr lang="en-US" altLang="ko-KR" sz="1200" baseline="0" dirty="0" smtClean="0"/>
                        <a:t> Header-Fields or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Message Body</a:t>
                      </a:r>
                      <a:r>
                        <a:rPr lang="ko-KR" altLang="en-US" sz="1200" baseline="0" dirty="0" smtClean="0"/>
                        <a:t>를 이용하여 </a:t>
                      </a:r>
                      <a:r>
                        <a:rPr lang="en-US" altLang="ko-KR" sz="1200" baseline="0" dirty="0" smtClean="0"/>
                        <a:t>Call Progress</a:t>
                      </a:r>
                      <a:r>
                        <a:rPr lang="ko-KR" altLang="en-US" sz="1200" baseline="0" dirty="0" smtClean="0"/>
                        <a:t>에 대해 </a:t>
                      </a:r>
                      <a:r>
                        <a:rPr lang="en-US" altLang="ko-KR" sz="1200" baseline="0" dirty="0" smtClean="0"/>
                        <a:t>detail </a:t>
                      </a:r>
                      <a:r>
                        <a:rPr lang="ko-KR" altLang="en-US" sz="1200" baseline="0" dirty="0" smtClean="0"/>
                        <a:t>하게 전달 가능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Codes(2xx)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67544" y="1052736"/>
          <a:ext cx="8136903" cy="64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Success.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Codes(3xx)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67544" y="1052736"/>
          <a:ext cx="81369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Multiple Choices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Callee</a:t>
                      </a:r>
                      <a:r>
                        <a:rPr lang="ko-KR" altLang="en-US" sz="1200" dirty="0" smtClean="0"/>
                        <a:t>의 위치가 다수 등록되어 있는 경우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하나의 위치를 선택하여 </a:t>
                      </a:r>
                      <a:r>
                        <a:rPr lang="en-US" altLang="ko-KR" sz="1200" dirty="0" smtClean="0"/>
                        <a:t>Redirection</a:t>
                      </a:r>
                      <a:r>
                        <a:rPr lang="ko-KR" altLang="en-US" sz="1200" dirty="0" smtClean="0"/>
                        <a:t>하기 위함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Move</a:t>
                      </a:r>
                      <a:r>
                        <a:rPr lang="en-US" altLang="ko-KR" sz="1200" baseline="0" dirty="0" smtClean="0"/>
                        <a:t> Permanently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r>
                        <a:rPr lang="en-US" altLang="ko-KR" sz="1200" baseline="0" dirty="0" smtClean="0"/>
                        <a:t> URI</a:t>
                      </a:r>
                      <a:r>
                        <a:rPr lang="ko-KR" altLang="en-US" sz="1200" baseline="0" dirty="0" smtClean="0"/>
                        <a:t>에서 사용자를 찾을 수 없고</a:t>
                      </a:r>
                      <a:r>
                        <a:rPr lang="en-US" altLang="ko-KR" sz="1200" baseline="0" dirty="0" smtClean="0"/>
                        <a:t>, Contact header field</a:t>
                      </a:r>
                      <a:r>
                        <a:rPr lang="ko-KR" altLang="en-US" sz="1200" baseline="0" dirty="0" smtClean="0"/>
                        <a:t>에 의해 </a:t>
                      </a:r>
                      <a:r>
                        <a:rPr lang="en-US" altLang="ko-KR" sz="1200" baseline="0" dirty="0" smtClean="0"/>
                        <a:t>New Address</a:t>
                      </a:r>
                      <a:r>
                        <a:rPr lang="ko-KR" altLang="en-US" sz="1200" baseline="0" dirty="0" smtClean="0"/>
                        <a:t>가 제공되면 </a:t>
                      </a:r>
                      <a:r>
                        <a:rPr lang="en-US" altLang="ko-KR" sz="1200" baseline="0" dirty="0" smtClean="0"/>
                        <a:t>Request</a:t>
                      </a:r>
                      <a:r>
                        <a:rPr lang="ko-KR" altLang="en-US" sz="1200" baseline="0" dirty="0" smtClean="0"/>
                        <a:t>를 재시도하기 위함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302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Move</a:t>
                      </a:r>
                      <a:r>
                        <a:rPr lang="en-US" altLang="ko-KR" sz="1200" baseline="0" dirty="0" smtClean="0"/>
                        <a:t> Temporarily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r>
                        <a:rPr lang="en-US" altLang="ko-KR" sz="1200" baseline="0" dirty="0" smtClean="0"/>
                        <a:t> URI</a:t>
                      </a:r>
                      <a:r>
                        <a:rPr lang="ko-KR" altLang="en-US" sz="1200" baseline="0" dirty="0" smtClean="0"/>
                        <a:t>에서 사용자가 임시적으로 이동하였고</a:t>
                      </a:r>
                      <a:r>
                        <a:rPr lang="en-US" altLang="ko-KR" sz="1200" baseline="0" dirty="0" smtClean="0"/>
                        <a:t>, Contact header field</a:t>
                      </a:r>
                      <a:r>
                        <a:rPr lang="ko-KR" altLang="en-US" sz="1200" baseline="0" dirty="0" smtClean="0"/>
                        <a:t>에 의해 </a:t>
                      </a:r>
                      <a:r>
                        <a:rPr lang="en-US" altLang="ko-KR" sz="1200" baseline="0" dirty="0" smtClean="0"/>
                        <a:t>New Address</a:t>
                      </a:r>
                      <a:r>
                        <a:rPr lang="ko-KR" altLang="en-US" sz="1200" baseline="0" dirty="0" smtClean="0"/>
                        <a:t>가 제공되어 </a:t>
                      </a:r>
                      <a:r>
                        <a:rPr lang="en-US" altLang="ko-KR" sz="1200" baseline="0" dirty="0" smtClean="0"/>
                        <a:t>Request</a:t>
                      </a:r>
                      <a:r>
                        <a:rPr lang="ko-KR" altLang="en-US" sz="1200" baseline="0" dirty="0" smtClean="0"/>
                        <a:t>를 재시도하기 위함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305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Use</a:t>
                      </a:r>
                      <a:r>
                        <a:rPr lang="en-US" altLang="ko-KR" sz="1200" baseline="0" dirty="0" smtClean="0"/>
                        <a:t> Proxy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Requested Resource</a:t>
                      </a:r>
                      <a:r>
                        <a:rPr lang="ko-KR" altLang="en-US" sz="1200" dirty="0" smtClean="0"/>
                        <a:t>에 접근을 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지정된 </a:t>
                      </a:r>
                      <a:r>
                        <a:rPr lang="en-US" altLang="ko-KR" sz="1200" dirty="0" smtClean="0"/>
                        <a:t>Proxy</a:t>
                      </a:r>
                      <a:r>
                        <a:rPr lang="ko-KR" altLang="en-US" sz="1200" dirty="0" smtClean="0"/>
                        <a:t>를 사용하여 접근하기를 원할 경우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380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Alternative</a:t>
                      </a:r>
                      <a:r>
                        <a:rPr lang="en-US" altLang="ko-KR" sz="1200" baseline="0" dirty="0" smtClean="0"/>
                        <a:t> Service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Call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 성곡적이지 못하고</a:t>
                      </a:r>
                      <a:r>
                        <a:rPr lang="en-US" altLang="ko-KR" sz="1200" baseline="0" dirty="0" smtClean="0"/>
                        <a:t>, Alternative Services</a:t>
                      </a:r>
                      <a:r>
                        <a:rPr lang="ko-KR" altLang="en-US" sz="1200" baseline="0" dirty="0" smtClean="0"/>
                        <a:t>가 가능할 경우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Response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Message Body</a:t>
                      </a:r>
                      <a:r>
                        <a:rPr lang="ko-KR" altLang="en-US" sz="1200" baseline="0" dirty="0" smtClean="0"/>
                        <a:t>에 </a:t>
                      </a:r>
                      <a:r>
                        <a:rPr lang="en-US" altLang="ko-KR" sz="1200" baseline="0" dirty="0" smtClean="0"/>
                        <a:t>Alternative Services</a:t>
                      </a:r>
                      <a:r>
                        <a:rPr lang="ko-KR" altLang="en-US" sz="1200" baseline="0" dirty="0" smtClean="0"/>
                        <a:t>가 기술 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Codes(4xx)-1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67544" y="1052736"/>
          <a:ext cx="8136903" cy="477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Bad</a:t>
                      </a:r>
                      <a:r>
                        <a:rPr lang="en-US" altLang="ko-KR" sz="1200" baseline="0" dirty="0" smtClean="0"/>
                        <a:t> Request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에 </a:t>
                      </a:r>
                      <a:r>
                        <a:rPr lang="en-US" altLang="ko-KR" sz="1200" dirty="0" smtClean="0"/>
                        <a:t>malformed</a:t>
                      </a:r>
                      <a:r>
                        <a:rPr lang="en-US" altLang="ko-KR" sz="1200" baseline="0" dirty="0" smtClean="0"/>
                        <a:t> syntax</a:t>
                      </a:r>
                      <a:r>
                        <a:rPr lang="ko-KR" altLang="en-US" sz="1200" baseline="0" dirty="0" smtClean="0"/>
                        <a:t>가 포함된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Unauthorized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인증을 요구할 때 사용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Payment Required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Reserved</a:t>
                      </a:r>
                      <a:r>
                        <a:rPr lang="en-US" altLang="ko-KR" sz="1200" baseline="0" dirty="0" smtClean="0"/>
                        <a:t> for future use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Forbidden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syntax</a:t>
                      </a:r>
                      <a:r>
                        <a:rPr lang="ko-KR" altLang="en-US" sz="1200" dirty="0" smtClean="0"/>
                        <a:t>는 문제 없지만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실행이 거부 당함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Found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User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Information</a:t>
                      </a:r>
                      <a:r>
                        <a:rPr lang="ko-KR" altLang="en-US" sz="1200" dirty="0" smtClean="0"/>
                        <a:t>을 가지고 있는 경우</a:t>
                      </a:r>
                      <a:r>
                        <a:rPr lang="en-US" altLang="ko-KR" sz="1200" dirty="0" smtClean="0"/>
                        <a:t>, Request</a:t>
                      </a:r>
                      <a:r>
                        <a:rPr lang="en-US" altLang="ko-KR" sz="1200" baseline="0" dirty="0" smtClean="0"/>
                        <a:t>-URI</a:t>
                      </a:r>
                      <a:r>
                        <a:rPr lang="ko-KR" altLang="en-US" sz="1200" baseline="0" dirty="0" smtClean="0"/>
                        <a:t>에 기록된 </a:t>
                      </a:r>
                      <a:r>
                        <a:rPr lang="en-US" altLang="ko-KR" sz="1200" baseline="0" dirty="0" smtClean="0"/>
                        <a:t>domain</a:t>
                      </a:r>
                      <a:r>
                        <a:rPr lang="ko-KR" altLang="en-US" sz="1200" baseline="0" dirty="0" smtClean="0"/>
                        <a:t>에 사용자가 존재하지 않을 경우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수신자의 </a:t>
                      </a:r>
                      <a:r>
                        <a:rPr lang="en-US" altLang="ko-KR" sz="1200" baseline="0" dirty="0" smtClean="0"/>
                        <a:t>Domain</a:t>
                      </a:r>
                      <a:r>
                        <a:rPr lang="ko-KR" altLang="en-US" sz="1200" baseline="0" dirty="0" smtClean="0"/>
                        <a:t>과 </a:t>
                      </a:r>
                      <a:r>
                        <a:rPr lang="en-US" altLang="ko-KR" sz="1200" baseline="0" dirty="0" smtClean="0"/>
                        <a:t>Request-URI</a:t>
                      </a:r>
                      <a:r>
                        <a:rPr lang="ko-KR" altLang="en-US" sz="1200" baseline="0" dirty="0" smtClean="0"/>
                        <a:t>의 도메인이 일치하지 않을 경우</a:t>
                      </a:r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405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Method</a:t>
                      </a:r>
                      <a:r>
                        <a:rPr lang="en-US" altLang="ko-KR" sz="1200" baseline="0" dirty="0" smtClean="0"/>
                        <a:t> Not Allowed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허용하지 않는 </a:t>
                      </a:r>
                      <a:r>
                        <a:rPr lang="en-US" altLang="ko-KR" sz="1200" baseline="0" dirty="0" smtClean="0"/>
                        <a:t>Request-URI Method</a:t>
                      </a:r>
                      <a:r>
                        <a:rPr lang="ko-KR" altLang="en-US" sz="1200" baseline="0" dirty="0" smtClean="0"/>
                        <a:t>를 포함하고 있는 경우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Response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Allow header field</a:t>
                      </a:r>
                      <a:r>
                        <a:rPr lang="ko-KR" altLang="en-US" sz="1200" baseline="0" dirty="0" smtClean="0"/>
                        <a:t>에 허용하는 </a:t>
                      </a:r>
                      <a:r>
                        <a:rPr lang="en-US" altLang="ko-KR" sz="1200" baseline="0" dirty="0" smtClean="0"/>
                        <a:t>Method for Address List</a:t>
                      </a:r>
                      <a:r>
                        <a:rPr lang="ko-KR" altLang="en-US" sz="1200" baseline="0" dirty="0" smtClean="0"/>
                        <a:t>를 포함</a:t>
                      </a:r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406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Acceptable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Accept </a:t>
                      </a:r>
                      <a:r>
                        <a:rPr lang="ko-KR" altLang="en-US" sz="1200" baseline="0" dirty="0" smtClean="0"/>
                        <a:t>할 수 없는 </a:t>
                      </a:r>
                      <a:r>
                        <a:rPr lang="en-US" altLang="ko-KR" sz="1200" baseline="0" dirty="0" smtClean="0"/>
                        <a:t>contents</a:t>
                      </a:r>
                      <a:r>
                        <a:rPr lang="ko-KR" altLang="en-US" sz="1200" baseline="0" dirty="0" smtClean="0"/>
                        <a:t>를 포함한 경우</a:t>
                      </a:r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407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Proxy Authentication Required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 smtClean="0"/>
                        <a:t>Callee</a:t>
                      </a:r>
                      <a:r>
                        <a:rPr lang="ko-KR" altLang="en-US" sz="1200" baseline="0" dirty="0" smtClean="0"/>
                        <a:t>가 아닌 </a:t>
                      </a:r>
                      <a:r>
                        <a:rPr lang="en-US" altLang="ko-KR" sz="1200" baseline="0" dirty="0" smtClean="0"/>
                        <a:t>Communication channel</a:t>
                      </a:r>
                      <a:r>
                        <a:rPr lang="ko-KR" altLang="en-US" sz="1200" baseline="0" dirty="0" smtClean="0"/>
                        <a:t>에서 인증을 요구할 때 사용</a:t>
                      </a:r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408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 Timeout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 Request</a:t>
                      </a:r>
                      <a:r>
                        <a:rPr lang="ko-KR" altLang="en-US" sz="1200" baseline="0" dirty="0" smtClean="0"/>
                        <a:t>에 대한 </a:t>
                      </a:r>
                      <a:r>
                        <a:rPr lang="en-US" altLang="ko-KR" sz="1200" baseline="0" dirty="0" smtClean="0"/>
                        <a:t>Response</a:t>
                      </a:r>
                      <a:r>
                        <a:rPr lang="ko-KR" altLang="en-US" sz="1200" baseline="0" dirty="0" smtClean="0"/>
                        <a:t> 생성을 못하고 </a:t>
                      </a:r>
                      <a:r>
                        <a:rPr lang="en-US" altLang="ko-KR" sz="1200" baseline="0" dirty="0" smtClean="0"/>
                        <a:t>timeout</a:t>
                      </a:r>
                      <a:r>
                        <a:rPr lang="ko-KR" altLang="en-US" sz="1200" baseline="0" dirty="0" smtClean="0"/>
                        <a:t>이 발생한 경우</a:t>
                      </a:r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Gone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Requested Resource</a:t>
                      </a:r>
                      <a:r>
                        <a:rPr lang="ko-KR" altLang="en-US" sz="1200" baseline="0" dirty="0" smtClean="0"/>
                        <a:t>가 불가능하고</a:t>
                      </a:r>
                      <a:r>
                        <a:rPr lang="en-US" altLang="ko-KR" sz="1200" baseline="0" dirty="0" smtClean="0"/>
                        <a:t>, Server</a:t>
                      </a:r>
                      <a:r>
                        <a:rPr lang="ko-KR" altLang="en-US" sz="1200" baseline="0" dirty="0" smtClean="0"/>
                        <a:t>에 사용가능한 </a:t>
                      </a:r>
                      <a:r>
                        <a:rPr lang="en-US" altLang="ko-KR" sz="1200" baseline="0" dirty="0" smtClean="0"/>
                        <a:t>Address</a:t>
                      </a:r>
                      <a:r>
                        <a:rPr lang="ko-KR" altLang="en-US" sz="1200" baseline="0" dirty="0" smtClean="0"/>
                        <a:t>를 모를 경우</a:t>
                      </a:r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r>
                        <a:rPr lang="en-US" altLang="ko-KR" sz="1200" baseline="0" dirty="0" smtClean="0"/>
                        <a:t> Entity Too Large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Request Body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Size</a:t>
                      </a:r>
                      <a:r>
                        <a:rPr lang="ko-KR" altLang="en-US" sz="1200" baseline="0" dirty="0" smtClean="0"/>
                        <a:t>가 허용 범위를 넘을 경우</a:t>
                      </a:r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Codes(4xx)-2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67544" y="1052736"/>
          <a:ext cx="8136903" cy="467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414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Request-URI</a:t>
                      </a:r>
                      <a:r>
                        <a:rPr lang="en-US" altLang="ko-KR" sz="1200" baseline="0" dirty="0" smtClean="0"/>
                        <a:t> Too Long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에서 해석 가능한 </a:t>
                      </a:r>
                      <a:r>
                        <a:rPr lang="en-US" altLang="ko-KR" sz="1200" dirty="0" smtClean="0"/>
                        <a:t>Request-URI</a:t>
                      </a:r>
                      <a:r>
                        <a:rPr lang="ko-KR" altLang="en-US" sz="1200" dirty="0" smtClean="0"/>
                        <a:t>의 번위를 초과할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415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Unsupported</a:t>
                      </a:r>
                      <a:r>
                        <a:rPr lang="en-US" altLang="ko-KR" sz="1200" baseline="0" dirty="0" smtClean="0"/>
                        <a:t> Media 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Body</a:t>
                      </a:r>
                      <a:r>
                        <a:rPr lang="ko-KR" altLang="en-US" sz="1200" dirty="0" smtClean="0"/>
                        <a:t>에 지원하지 않는 </a:t>
                      </a:r>
                      <a:r>
                        <a:rPr lang="en-US" altLang="ko-KR" sz="1200" dirty="0" smtClean="0"/>
                        <a:t>Media</a:t>
                      </a:r>
                      <a:r>
                        <a:rPr lang="ko-KR" altLang="en-US" sz="1200" dirty="0" smtClean="0"/>
                        <a:t>가 포함된 경우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Response</a:t>
                      </a:r>
                      <a:r>
                        <a:rPr lang="ko-KR" altLang="en-US" sz="1200" dirty="0" smtClean="0"/>
                        <a:t>에 </a:t>
                      </a:r>
                      <a:r>
                        <a:rPr lang="en-US" altLang="ko-KR" sz="1200" dirty="0" smtClean="0"/>
                        <a:t>Accept,</a:t>
                      </a:r>
                      <a:r>
                        <a:rPr lang="en-US" altLang="ko-KR" sz="1200" baseline="0" dirty="0" smtClean="0"/>
                        <a:t> Accept-Encoding, Accept-Language header Field </a:t>
                      </a:r>
                      <a:r>
                        <a:rPr lang="ko-KR" altLang="en-US" sz="1200" baseline="0" dirty="0" smtClean="0"/>
                        <a:t>포함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Unsupported</a:t>
                      </a:r>
                      <a:r>
                        <a:rPr lang="en-US" altLang="ko-KR" sz="1200" baseline="0" dirty="0" smtClean="0"/>
                        <a:t> URI Scheme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Request-URI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scheme</a:t>
                      </a:r>
                      <a:r>
                        <a:rPr lang="ko-KR" altLang="en-US" sz="1200" dirty="0" smtClean="0"/>
                        <a:t>을 </a:t>
                      </a:r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가 지원하지 않는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Bad Extension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Proxy-Require</a:t>
                      </a:r>
                      <a:r>
                        <a:rPr lang="en-US" altLang="ko-KR" sz="1200" baseline="0" dirty="0" smtClean="0"/>
                        <a:t> or Require header Field</a:t>
                      </a:r>
                      <a:r>
                        <a:rPr lang="ko-KR" altLang="en-US" sz="1200" baseline="0" dirty="0" smtClean="0"/>
                        <a:t>에 사용된 확장 </a:t>
                      </a:r>
                      <a:r>
                        <a:rPr lang="en-US" altLang="ko-KR" sz="1200" baseline="0" dirty="0" smtClean="0"/>
                        <a:t>protocol</a:t>
                      </a:r>
                      <a:r>
                        <a:rPr lang="ko-KR" altLang="en-US" sz="1200" baseline="0" dirty="0" smtClean="0"/>
                        <a:t>을 이해할 수 없는 경우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en-US" altLang="ko-KR" sz="1200" baseline="0" dirty="0" err="1" smtClean="0"/>
                        <a:t>Reponse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unsupported Header Filed</a:t>
                      </a:r>
                      <a:r>
                        <a:rPr lang="ko-KR" altLang="en-US" sz="1200" baseline="0" dirty="0" smtClean="0"/>
                        <a:t>를 설정하여 전송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Extension</a:t>
                      </a:r>
                      <a:r>
                        <a:rPr lang="en-US" altLang="ko-KR" sz="1200" baseline="0" dirty="0" smtClean="0"/>
                        <a:t> Required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를 처리하기 위해 확장이 필요하지만</a:t>
                      </a:r>
                      <a:r>
                        <a:rPr lang="en-US" altLang="ko-KR" sz="1200" dirty="0" smtClean="0"/>
                        <a:t>, supported header filed</a:t>
                      </a:r>
                      <a:r>
                        <a:rPr lang="ko-KR" altLang="en-US" sz="1200" dirty="0" smtClean="0"/>
                        <a:t>에 기술되지 않은 경우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Reponse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Require</a:t>
                      </a:r>
                      <a:r>
                        <a:rPr lang="en-US" altLang="ko-KR" sz="1200" baseline="0" dirty="0" smtClean="0"/>
                        <a:t> header field</a:t>
                      </a:r>
                      <a:r>
                        <a:rPr lang="ko-KR" altLang="en-US" sz="1200" baseline="0" dirty="0" smtClean="0"/>
                        <a:t>에 요구되는 확장을 기술하여 전송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423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Interval</a:t>
                      </a:r>
                      <a:r>
                        <a:rPr lang="en-US" altLang="ko-KR" sz="1200" baseline="0" dirty="0" smtClean="0"/>
                        <a:t> Too Brief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의 재설정되는 </a:t>
                      </a:r>
                      <a:r>
                        <a:rPr lang="en-US" altLang="ko-KR" sz="1200" dirty="0" smtClean="0"/>
                        <a:t>Resource</a:t>
                      </a:r>
                      <a:r>
                        <a:rPr lang="ko-KR" altLang="en-US" sz="1200" dirty="0" smtClean="0"/>
                        <a:t>의 만료 시간이 짧은 경우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Regitar</a:t>
                      </a:r>
                      <a:r>
                        <a:rPr lang="ko-KR" altLang="en-US" sz="1200" dirty="0" smtClean="0"/>
                        <a:t>에서 사용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480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Temporarily</a:t>
                      </a:r>
                      <a:r>
                        <a:rPr lang="en-US" altLang="ko-KR" sz="1200" baseline="0" dirty="0" smtClean="0"/>
                        <a:t> Unavailable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Callee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End System</a:t>
                      </a:r>
                      <a:r>
                        <a:rPr lang="ko-KR" altLang="en-US" sz="1200" dirty="0" smtClean="0"/>
                        <a:t>에 성공적으로 접속 되었지만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임시적으로 </a:t>
                      </a:r>
                      <a:r>
                        <a:rPr lang="en-US" altLang="ko-KR" sz="1200" dirty="0" smtClean="0"/>
                        <a:t>Call</a:t>
                      </a:r>
                      <a:r>
                        <a:rPr lang="ko-KR" altLang="en-US" sz="1200" dirty="0" smtClean="0"/>
                        <a:t>와 통신이 불가능할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481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Call</a:t>
                      </a:r>
                      <a:r>
                        <a:rPr lang="en-US" altLang="ko-KR" sz="1200" baseline="0" dirty="0" smtClean="0"/>
                        <a:t> / Transaction Does Not Exist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Received</a:t>
                      </a:r>
                      <a:r>
                        <a:rPr lang="en-US" altLang="ko-KR" sz="1200" baseline="0" dirty="0" smtClean="0"/>
                        <a:t> Request</a:t>
                      </a:r>
                      <a:r>
                        <a:rPr lang="ko-KR" altLang="en-US" sz="1200" baseline="0" dirty="0" smtClean="0"/>
                        <a:t>와 </a:t>
                      </a:r>
                      <a:r>
                        <a:rPr lang="en-US" altLang="ko-KR" sz="1200" baseline="0" dirty="0" smtClean="0"/>
                        <a:t>Matching</a:t>
                      </a:r>
                      <a:r>
                        <a:rPr lang="ko-KR" altLang="en-US" sz="1200" baseline="0" dirty="0" smtClean="0"/>
                        <a:t>되는 </a:t>
                      </a:r>
                      <a:r>
                        <a:rPr lang="en-US" altLang="ko-KR" sz="1200" baseline="0" dirty="0" smtClean="0"/>
                        <a:t>dialog </a:t>
                      </a:r>
                      <a:r>
                        <a:rPr lang="ko-KR" altLang="en-US" sz="1200" baseline="0" dirty="0" smtClean="0"/>
                        <a:t>또는 </a:t>
                      </a:r>
                      <a:r>
                        <a:rPr lang="en-US" altLang="ko-KR" sz="1200" baseline="0" dirty="0" smtClean="0"/>
                        <a:t>Transaction </a:t>
                      </a:r>
                      <a:r>
                        <a:rPr lang="ko-KR" altLang="en-US" sz="1200" baseline="0" dirty="0" smtClean="0"/>
                        <a:t>이 없는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483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Too Many Hops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Max-Forwards</a:t>
                      </a:r>
                      <a:r>
                        <a:rPr lang="en-US" altLang="ko-KR" sz="1200" baseline="0" dirty="0" smtClean="0"/>
                        <a:t> header field </a:t>
                      </a:r>
                      <a:r>
                        <a:rPr lang="ko-KR" altLang="en-US" sz="1200" baseline="0" dirty="0" smtClean="0"/>
                        <a:t>값이 </a:t>
                      </a:r>
                      <a:r>
                        <a:rPr lang="en-US" altLang="ko-KR" sz="1200" baseline="0" dirty="0" smtClean="0"/>
                        <a:t>0</a:t>
                      </a:r>
                      <a:r>
                        <a:rPr lang="ko-KR" altLang="en-US" sz="1200" baseline="0" dirty="0" smtClean="0"/>
                        <a:t>인 </a:t>
                      </a:r>
                      <a:r>
                        <a:rPr lang="en-US" altLang="ko-KR" sz="1200" baseline="0" dirty="0" smtClean="0"/>
                        <a:t>request </a:t>
                      </a:r>
                      <a:r>
                        <a:rPr lang="ko-KR" altLang="en-US" sz="1200" baseline="0" dirty="0" smtClean="0"/>
                        <a:t>수신 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484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Address</a:t>
                      </a:r>
                      <a:r>
                        <a:rPr lang="en-US" altLang="ko-KR" sz="1200" baseline="0" dirty="0" smtClean="0"/>
                        <a:t> Incomplete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불완전한 </a:t>
                      </a:r>
                      <a:r>
                        <a:rPr lang="en-US" altLang="ko-KR" sz="1200" dirty="0" smtClean="0"/>
                        <a:t>Request-URI</a:t>
                      </a:r>
                      <a:r>
                        <a:rPr lang="ko-KR" altLang="en-US" sz="1200" dirty="0" smtClean="0"/>
                        <a:t>를 수신한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Codes(4xx)-3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67544" y="1052736"/>
          <a:ext cx="8136903" cy="3115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485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Ambiguous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Request-URI</a:t>
                      </a:r>
                      <a:r>
                        <a:rPr lang="ko-KR" altLang="en-US" sz="1200" dirty="0" smtClean="0"/>
                        <a:t>가 모호할 경우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이 응답은 </a:t>
                      </a:r>
                      <a:r>
                        <a:rPr lang="en-US" altLang="ko-KR" sz="1200" dirty="0" smtClean="0"/>
                        <a:t>Contact header field</a:t>
                      </a:r>
                      <a:r>
                        <a:rPr lang="ko-KR" altLang="en-US" sz="1200" dirty="0" smtClean="0"/>
                        <a:t>에 사용 가능한 </a:t>
                      </a:r>
                      <a:r>
                        <a:rPr lang="en-US" altLang="ko-KR" sz="1200" dirty="0" smtClean="0"/>
                        <a:t>Specific Address</a:t>
                      </a:r>
                      <a:r>
                        <a:rPr lang="ko-KR" altLang="en-US" sz="1200" dirty="0" smtClean="0"/>
                        <a:t>를 포함 할 수 있으나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정보 누출을 방지하기 위해 </a:t>
                      </a:r>
                      <a:r>
                        <a:rPr lang="en-US" altLang="ko-KR" sz="1200" dirty="0" smtClean="0"/>
                        <a:t>404(Not Found)</a:t>
                      </a:r>
                      <a:r>
                        <a:rPr lang="ko-KR" altLang="en-US" sz="1200" dirty="0" smtClean="0"/>
                        <a:t>나</a:t>
                      </a:r>
                      <a:r>
                        <a:rPr lang="en-US" altLang="ko-KR" sz="1200" baseline="0" dirty="0" smtClean="0"/>
                        <a:t> Specific Address </a:t>
                      </a:r>
                      <a:r>
                        <a:rPr lang="ko-KR" altLang="en-US" sz="1200" baseline="0" dirty="0" smtClean="0"/>
                        <a:t>표현을 금지할 수 있음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486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Busy Here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Callee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End System</a:t>
                      </a:r>
                      <a:r>
                        <a:rPr lang="ko-KR" altLang="en-US" sz="1200" baseline="0" dirty="0" smtClean="0"/>
                        <a:t>에 접속하였지만 </a:t>
                      </a:r>
                      <a:r>
                        <a:rPr lang="en-US" altLang="ko-KR" sz="1200" baseline="0" dirty="0" err="1" smtClean="0"/>
                        <a:t>Callee</a:t>
                      </a:r>
                      <a:r>
                        <a:rPr lang="ko-KR" altLang="en-US" sz="1200" baseline="0" dirty="0" smtClean="0"/>
                        <a:t>가 응답이 없거나 다른 </a:t>
                      </a:r>
                      <a:r>
                        <a:rPr lang="en-US" altLang="ko-KR" sz="1200" baseline="0" dirty="0" smtClean="0"/>
                        <a:t>Call</a:t>
                      </a:r>
                      <a:r>
                        <a:rPr lang="ko-KR" altLang="en-US" sz="1200" baseline="0" dirty="0" smtClean="0"/>
                        <a:t>을 처리 하고 있는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487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 Terminated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BYE</a:t>
                      </a:r>
                      <a:r>
                        <a:rPr lang="en-US" altLang="ko-KR" sz="1200" baseline="0" dirty="0" smtClean="0"/>
                        <a:t> or CANCEL</a:t>
                      </a:r>
                      <a:r>
                        <a:rPr lang="ko-KR" altLang="en-US" sz="1200" baseline="0" dirty="0" smtClean="0"/>
                        <a:t>에 의해 중단된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488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Acceptable Here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606( Not Acceptable )</a:t>
                      </a:r>
                      <a:r>
                        <a:rPr lang="ko-KR" altLang="en-US" sz="1200" dirty="0" smtClean="0"/>
                        <a:t>과 동일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Request-URI</a:t>
                      </a:r>
                      <a:r>
                        <a:rPr lang="ko-KR" altLang="en-US" sz="1200" dirty="0" smtClean="0"/>
                        <a:t>에</a:t>
                      </a:r>
                      <a:r>
                        <a:rPr lang="ko-KR" altLang="en-US" sz="1200" baseline="0" dirty="0" smtClean="0"/>
                        <a:t> 설정된 </a:t>
                      </a:r>
                      <a:r>
                        <a:rPr lang="en-US" altLang="ko-KR" sz="1200" baseline="0" dirty="0" smtClean="0"/>
                        <a:t>Address</a:t>
                      </a:r>
                      <a:r>
                        <a:rPr lang="ko-KR" altLang="en-US" sz="1200" baseline="0" dirty="0" smtClean="0"/>
                        <a:t>에서 특정 </a:t>
                      </a:r>
                      <a:r>
                        <a:rPr lang="en-US" altLang="ko-KR" sz="1200" baseline="0" dirty="0" smtClean="0"/>
                        <a:t>Media</a:t>
                      </a:r>
                      <a:r>
                        <a:rPr lang="ko-KR" altLang="en-US" sz="1200" baseline="0" dirty="0" smtClean="0"/>
                        <a:t>의 처리 능력이 없을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491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 Pending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를 처리하는 도중 같은 </a:t>
                      </a:r>
                      <a:r>
                        <a:rPr lang="en-US" altLang="ko-KR" sz="1200" dirty="0" smtClean="0"/>
                        <a:t>Dialog</a:t>
                      </a:r>
                      <a:r>
                        <a:rPr lang="ko-KR" altLang="en-US" sz="1200" dirty="0" smtClean="0"/>
                        <a:t>에 </a:t>
                      </a:r>
                      <a:r>
                        <a:rPr lang="en-US" altLang="ko-KR" sz="1200" dirty="0" smtClean="0"/>
                        <a:t>UAS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를 수신한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493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Undecipherable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해독할 </a:t>
                      </a:r>
                      <a:r>
                        <a:rPr lang="en-US" altLang="ko-KR" sz="1200" dirty="0" smtClean="0"/>
                        <a:t>MIME Body</a:t>
                      </a:r>
                      <a:r>
                        <a:rPr lang="ko-KR" altLang="en-US" sz="1200" dirty="0" smtClean="0"/>
                        <a:t>가 없거나 해독을 위한 </a:t>
                      </a:r>
                      <a:r>
                        <a:rPr lang="en-US" altLang="ko-KR" sz="1200" dirty="0" smtClean="0"/>
                        <a:t>Key</a:t>
                      </a:r>
                      <a:r>
                        <a:rPr lang="ko-KR" altLang="en-US" sz="1200" dirty="0" smtClean="0"/>
                        <a:t>가 포함되자 않은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Codes(5xx)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67544" y="1052736"/>
          <a:ext cx="8136903" cy="302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Server Internal Error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를 처리할 수 없는 상태인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Implemented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UAS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Request</a:t>
                      </a:r>
                      <a:r>
                        <a:rPr lang="en-US" altLang="ko-KR" sz="1200" baseline="0" dirty="0" smtClean="0"/>
                        <a:t> Method</a:t>
                      </a:r>
                      <a:r>
                        <a:rPr lang="ko-KR" altLang="en-US" sz="1200" baseline="0" dirty="0" smtClean="0"/>
                        <a:t>를 인지할 수 없는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Bad Gateway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gateway</a:t>
                      </a:r>
                      <a:r>
                        <a:rPr lang="en-US" altLang="ko-KR" sz="1200" baseline="0" dirty="0" smtClean="0"/>
                        <a:t> or proxy</a:t>
                      </a:r>
                      <a:r>
                        <a:rPr lang="ko-KR" altLang="en-US" sz="1200" baseline="0" dirty="0" smtClean="0"/>
                        <a:t>로 사용되는 동안</a:t>
                      </a:r>
                      <a:r>
                        <a:rPr lang="en-US" altLang="ko-KR" sz="1200" baseline="0" dirty="0" smtClean="0"/>
                        <a:t>, downstream Server</a:t>
                      </a:r>
                      <a:r>
                        <a:rPr lang="ko-KR" altLang="en-US" sz="1200" baseline="0" dirty="0" smtClean="0"/>
                        <a:t>로 </a:t>
                      </a:r>
                      <a:r>
                        <a:rPr lang="ko-KR" altLang="en-US" sz="1200" baseline="0" dirty="0" err="1" smtClean="0"/>
                        <a:t>부터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invalid response</a:t>
                      </a:r>
                      <a:r>
                        <a:rPr lang="ko-KR" altLang="en-US" sz="1200" baseline="0" dirty="0" smtClean="0"/>
                        <a:t>를 수신한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Service Unavailable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가 임시적으로 과부하 또는 유지보수로 </a:t>
                      </a:r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를 처리 할 수 없는 경우</a:t>
                      </a:r>
                      <a:r>
                        <a:rPr lang="en-US" altLang="ko-KR" sz="1200" dirty="0" err="1" smtClean="0"/>
                        <a:t>Reponse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Retry-After</a:t>
                      </a:r>
                      <a:r>
                        <a:rPr lang="en-US" altLang="ko-KR" sz="1200" baseline="0" dirty="0" smtClean="0"/>
                        <a:t> header field</a:t>
                      </a:r>
                      <a:r>
                        <a:rPr lang="ko-KR" altLang="en-US" sz="1200" baseline="0" dirty="0" smtClean="0"/>
                        <a:t>를 설정 가능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Server</a:t>
                      </a:r>
                      <a:r>
                        <a:rPr lang="en-US" altLang="ko-KR" sz="1200" baseline="0" dirty="0" smtClean="0"/>
                        <a:t> Time-out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request </a:t>
                      </a:r>
                      <a:r>
                        <a:rPr lang="ko-KR" altLang="en-US" sz="1200" dirty="0" smtClean="0"/>
                        <a:t>처리를 위해 접속한 </a:t>
                      </a:r>
                      <a:r>
                        <a:rPr lang="en-US" altLang="ko-KR" sz="1200" dirty="0" smtClean="0"/>
                        <a:t>other Server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en-US" altLang="ko-KR" sz="1200" dirty="0" smtClean="0"/>
                        <a:t>Time</a:t>
                      </a:r>
                      <a:r>
                        <a:rPr lang="en-US" altLang="ko-KR" sz="1200" baseline="0" dirty="0" smtClean="0"/>
                        <a:t> out</a:t>
                      </a:r>
                      <a:r>
                        <a:rPr lang="ko-KR" altLang="en-US" sz="1200" baseline="0" dirty="0" smtClean="0"/>
                        <a:t>이 발생한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505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Version</a:t>
                      </a:r>
                      <a:r>
                        <a:rPr lang="en-US" altLang="ko-KR" sz="1200" baseline="0" dirty="0" smtClean="0"/>
                        <a:t> Not Supported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r>
                        <a:rPr lang="ko-KR" altLang="en-US" sz="1200" dirty="0" smtClean="0"/>
                        <a:t>에 설정된 </a:t>
                      </a:r>
                      <a:r>
                        <a:rPr lang="en-US" altLang="ko-KR" sz="1200" dirty="0" smtClean="0"/>
                        <a:t>SIP version</a:t>
                      </a:r>
                      <a:r>
                        <a:rPr lang="ko-KR" altLang="en-US" sz="1200" dirty="0" smtClean="0"/>
                        <a:t>을 </a:t>
                      </a:r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가 지원하지 않는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Message Too Large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message</a:t>
                      </a:r>
                      <a:r>
                        <a:rPr lang="en-US" altLang="ko-KR" sz="1200" baseline="0" dirty="0" smtClean="0"/>
                        <a:t> length </a:t>
                      </a:r>
                      <a:r>
                        <a:rPr lang="ko-KR" altLang="en-US" sz="1200" baseline="0" dirty="0" smtClean="0"/>
                        <a:t>허용 범위를 초과한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Codes(6xx)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67544" y="1052736"/>
          <a:ext cx="8136903" cy="247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Busy Everywhere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Callee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End System</a:t>
                      </a:r>
                      <a:r>
                        <a:rPr lang="ko-KR" altLang="en-US" sz="1200" dirty="0" smtClean="0"/>
                        <a:t>에 접속은 성공하였지만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Callee</a:t>
                      </a:r>
                      <a:r>
                        <a:rPr lang="ko-KR" altLang="en-US" sz="1200" dirty="0" smtClean="0"/>
                        <a:t>는 통화 중 이거나 호를 거부한 경우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거부 이유를 명시하기 싫은 경우 </a:t>
                      </a:r>
                      <a:r>
                        <a:rPr lang="en-US" altLang="ko-KR" sz="1200" dirty="0" smtClean="0"/>
                        <a:t>603(Decline)</a:t>
                      </a:r>
                      <a:r>
                        <a:rPr lang="ko-KR" altLang="en-US" sz="1200" dirty="0" smtClean="0"/>
                        <a:t>사용 가능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다른 어떤 </a:t>
                      </a:r>
                      <a:r>
                        <a:rPr lang="en-US" altLang="ko-KR" sz="1200" dirty="0" smtClean="0"/>
                        <a:t>End Point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 대해서도 응답을 하지 않을 것을 아는 경우 사용</a:t>
                      </a:r>
                      <a:r>
                        <a:rPr lang="en-US" altLang="ko-KR" sz="1200" baseline="0" dirty="0" smtClean="0"/>
                        <a:t>, otherwise 486(Busy Here) </a:t>
                      </a:r>
                      <a:r>
                        <a:rPr lang="ko-KR" altLang="en-US" sz="1200" baseline="0" dirty="0" smtClean="0"/>
                        <a:t>사용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Decline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Callee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End System</a:t>
                      </a:r>
                      <a:r>
                        <a:rPr lang="ko-KR" altLang="en-US" sz="1200" dirty="0" smtClean="0"/>
                        <a:t>에 접속은 성공하였지만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Callee</a:t>
                      </a:r>
                      <a:r>
                        <a:rPr lang="ko-KR" altLang="en-US" sz="1200" dirty="0" smtClean="0"/>
                        <a:t>에 의해 거부 되는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Does</a:t>
                      </a:r>
                      <a:r>
                        <a:rPr lang="en-US" altLang="ko-KR" sz="1200" baseline="0" dirty="0" smtClean="0"/>
                        <a:t> Not Exist Anywhere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Request-URI</a:t>
                      </a:r>
                      <a:r>
                        <a:rPr lang="ko-KR" altLang="en-US" sz="1200" dirty="0" smtClean="0"/>
                        <a:t>에 표시된 </a:t>
                      </a:r>
                      <a:r>
                        <a:rPr lang="en-US" altLang="ko-KR" sz="1200" dirty="0" smtClean="0"/>
                        <a:t>User</a:t>
                      </a:r>
                      <a:r>
                        <a:rPr lang="ko-KR" altLang="en-US" sz="1200" dirty="0" smtClean="0"/>
                        <a:t>가 존재하지 않는다는 정보가 있을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606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Acceptable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사용자의 </a:t>
                      </a:r>
                      <a:r>
                        <a:rPr lang="en-US" altLang="ko-KR" sz="1200" dirty="0" smtClean="0"/>
                        <a:t>Agent</a:t>
                      </a:r>
                      <a:r>
                        <a:rPr lang="ko-KR" altLang="en-US" sz="1200" dirty="0" smtClean="0"/>
                        <a:t>는 연결되길 윈하나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session description (media, bandwidth, address</a:t>
                      </a:r>
                      <a:r>
                        <a:rPr lang="ko-KR" altLang="en-US" sz="1200" baseline="0" dirty="0" smtClean="0"/>
                        <a:t> 형태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baseline="0" dirty="0" smtClean="0"/>
                        <a:t>등이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받아들여질 수 없는 경우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Structure of the protocol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840432" y="2555776"/>
            <a:ext cx="3276600" cy="457200"/>
          </a:xfrm>
          <a:prstGeom prst="rect">
            <a:avLst/>
          </a:prstGeom>
          <a:solidFill>
            <a:srgbClr val="CCECFF">
              <a:alpha val="50000"/>
            </a:srgb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Transaction User</a:t>
            </a: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840432" y="3165376"/>
            <a:ext cx="3276600" cy="457200"/>
          </a:xfrm>
          <a:prstGeom prst="rect">
            <a:avLst/>
          </a:prstGeom>
          <a:solidFill>
            <a:srgbClr val="99CCFF">
              <a:alpha val="50000"/>
            </a:srgb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Transaction Layer</a:t>
            </a: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840432" y="3774976"/>
            <a:ext cx="3276600" cy="457200"/>
          </a:xfrm>
          <a:prstGeom prst="rect">
            <a:avLst/>
          </a:prstGeom>
          <a:solidFill>
            <a:srgbClr val="3366FF">
              <a:alpha val="50000"/>
            </a:srgb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Transport Layer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840432" y="4384576"/>
            <a:ext cx="3276600" cy="442913"/>
          </a:xfrm>
          <a:prstGeom prst="rect">
            <a:avLst/>
          </a:prstGeom>
          <a:solidFill>
            <a:srgbClr val="0000FF">
              <a:alpha val="50000"/>
            </a:srgb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Syntax &amp; Encoding</a:t>
            </a:r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4269432" y="4613176"/>
            <a:ext cx="7620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4269432" y="4003576"/>
            <a:ext cx="7620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4269432" y="3393976"/>
            <a:ext cx="7620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39"/>
          <p:cNvSpPr>
            <a:spLocks noChangeShapeType="1"/>
          </p:cNvSpPr>
          <p:nvPr/>
        </p:nvSpPr>
        <p:spPr bwMode="auto">
          <a:xfrm>
            <a:off x="4269432" y="2784376"/>
            <a:ext cx="762000" cy="0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5183832" y="2555776"/>
            <a:ext cx="3276600" cy="4572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ko-KR" sz="1400" b="1">
                <a:latin typeface="Century Gothic" pitchFamily="34" charset="0"/>
              </a:rPr>
              <a:t>State Management</a:t>
            </a:r>
          </a:p>
        </p:txBody>
      </p:sp>
      <p:sp>
        <p:nvSpPr>
          <p:cNvPr id="17" name="Text Box 41"/>
          <p:cNvSpPr txBox="1">
            <a:spLocks noChangeArrowheads="1"/>
          </p:cNvSpPr>
          <p:nvPr/>
        </p:nvSpPr>
        <p:spPr bwMode="auto">
          <a:xfrm>
            <a:off x="5183832" y="3165376"/>
            <a:ext cx="3276600" cy="4572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ko-KR" sz="1400" b="1">
                <a:latin typeface="Century Gothic" pitchFamily="34" charset="0"/>
              </a:rPr>
              <a:t>Transaction Management : retransmission, timeout </a:t>
            </a: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5183832" y="3774976"/>
            <a:ext cx="3276600" cy="4572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ko-KR" sz="1400" b="1">
                <a:latin typeface="Century Gothic" pitchFamily="34" charset="0"/>
              </a:rPr>
              <a:t>Transport Management</a:t>
            </a: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5183832" y="4384576"/>
            <a:ext cx="3276600" cy="4429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ko-KR" sz="1400" b="1">
                <a:latin typeface="Century Gothic" pitchFamily="34" charset="0"/>
              </a:rPr>
              <a:t>Syntax Check, Message Encoding</a:t>
            </a:r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840432" y="1412776"/>
            <a:ext cx="3276600" cy="4238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User</a:t>
            </a:r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>
            <a:off x="2135832" y="1898551"/>
            <a:ext cx="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>
            <a:off x="2593032" y="1898551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Text Box 47"/>
          <p:cNvSpPr txBox="1">
            <a:spLocks noChangeArrowheads="1"/>
          </p:cNvSpPr>
          <p:nvPr/>
        </p:nvSpPr>
        <p:spPr bwMode="auto">
          <a:xfrm>
            <a:off x="535632" y="2022376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Hook on/off</a:t>
            </a:r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2745432" y="2022376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Ringing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rot="5400000">
            <a:off x="3642736" y="3516889"/>
            <a:ext cx="1713718" cy="7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835079" y="2625293"/>
            <a:ext cx="356024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0050" indent="-4000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Overview of Security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HTTP Authentication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S/MIME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91880" y="1940347"/>
            <a:ext cx="50806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kumimoji="0" lang="en-US" altLang="ko-KR" b="1" dirty="0" smtClean="0">
                <a:solidFill>
                  <a:srgbClr val="262626"/>
                </a:solidFill>
                <a:latin typeface="+mn-ea"/>
                <a:ea typeface="+mn-ea"/>
                <a:cs typeface="Tahoma" pitchFamily="34" charset="0"/>
              </a:rPr>
              <a:t>SIP Message Security</a:t>
            </a:r>
            <a:endParaRPr kumimoji="0" lang="ko-KR" altLang="en-US" b="1" dirty="0">
              <a:solidFill>
                <a:srgbClr val="262626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462338" y="2376587"/>
            <a:ext cx="5038725" cy="128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 of SIP Message Security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76238" y="836712"/>
            <a:ext cx="8444234" cy="579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SIP signaling message</a:t>
            </a:r>
            <a:r>
              <a:rPr lang="ko-KR" altLang="en-US" dirty="0" smtClean="0">
                <a:latin typeface="+mn-ea"/>
                <a:ea typeface="+mn-ea"/>
              </a:rPr>
              <a:t>에만 적용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미디어에 대한 보완은 배제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ko-KR" altLang="en-US" dirty="0" smtClean="0">
                <a:latin typeface="+mn-ea"/>
                <a:ea typeface="+mn-ea"/>
              </a:rPr>
              <a:t>기존 보안 모델의 재사용을 권고</a:t>
            </a:r>
            <a:endParaRPr lang="en-US" altLang="ko-KR" dirty="0" smtClean="0">
              <a:latin typeface="+mn-ea"/>
              <a:ea typeface="+mn-ea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ko-KR" altLang="en-US" dirty="0" smtClean="0">
                <a:latin typeface="+mn-ea"/>
                <a:ea typeface="+mn-ea"/>
              </a:rPr>
              <a:t>보안 메커니즘</a:t>
            </a:r>
            <a:endParaRPr lang="en-US" altLang="ko-KR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dirty="0" smtClean="0">
                <a:latin typeface="+mn-ea"/>
                <a:ea typeface="+mn-ea"/>
              </a:rPr>
              <a:t>HTTP </a:t>
            </a:r>
            <a:r>
              <a:rPr lang="ko-KR" altLang="en-US" dirty="0" smtClean="0">
                <a:latin typeface="+mn-ea"/>
                <a:ea typeface="+mn-ea"/>
              </a:rPr>
              <a:t>인증</a:t>
            </a:r>
            <a:endParaRPr lang="en-US" altLang="ko-KR" dirty="0" smtClean="0">
              <a:latin typeface="+mn-ea"/>
              <a:ea typeface="+mn-ea"/>
            </a:endParaRP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en-US" altLang="ko-KR" sz="1600" dirty="0" smtClean="0">
                <a:latin typeface="+mn-ea"/>
                <a:ea typeface="+mn-ea"/>
              </a:rPr>
              <a:t>HTTP</a:t>
            </a:r>
            <a:r>
              <a:rPr lang="ko-KR" altLang="en-US" sz="1600" dirty="0" smtClean="0">
                <a:latin typeface="+mn-ea"/>
                <a:ea typeface="+mn-ea"/>
              </a:rPr>
              <a:t>에서 사용하는 인증 방법으로 </a:t>
            </a:r>
            <a:r>
              <a:rPr lang="en-US" altLang="ko-KR" sz="1600" dirty="0" smtClean="0">
                <a:latin typeface="+mn-ea"/>
                <a:ea typeface="+mn-ea"/>
              </a:rPr>
              <a:t>Digest </a:t>
            </a:r>
            <a:r>
              <a:rPr lang="ko-KR" altLang="en-US" sz="1600" dirty="0" smtClean="0">
                <a:latin typeface="+mn-ea"/>
                <a:ea typeface="+mn-ea"/>
              </a:rPr>
              <a:t>인증만을 사용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en-US" altLang="ko-KR" sz="1600" dirty="0" smtClean="0">
                <a:latin typeface="+mn-ea"/>
                <a:ea typeface="+mn-ea"/>
              </a:rPr>
              <a:t>Relay</a:t>
            </a:r>
            <a:r>
              <a:rPr lang="ko-KR" altLang="en-US" sz="1600" dirty="0" smtClean="0">
                <a:latin typeface="+mn-ea"/>
                <a:ea typeface="+mn-ea"/>
              </a:rPr>
              <a:t>와 인증 기능을 제공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en-US" altLang="ko-KR" sz="1600" dirty="0" smtClean="0">
                <a:latin typeface="+mn-ea"/>
                <a:ea typeface="+mn-ea"/>
              </a:rPr>
              <a:t>RFC 2617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dirty="0" smtClean="0">
                <a:latin typeface="+mn-ea"/>
                <a:ea typeface="+mn-ea"/>
              </a:rPr>
              <a:t>TLS</a:t>
            </a: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en-US" altLang="ko-KR" sz="1600" dirty="0" smtClean="0">
                <a:latin typeface="+mn-ea"/>
                <a:ea typeface="+mn-ea"/>
              </a:rPr>
              <a:t>UDP</a:t>
            </a:r>
            <a:r>
              <a:rPr lang="ko-KR" altLang="en-US" sz="1600" dirty="0" smtClean="0">
                <a:latin typeface="+mn-ea"/>
                <a:ea typeface="+mn-ea"/>
              </a:rPr>
              <a:t>에서는 사용할 수 없으며 </a:t>
            </a:r>
            <a:r>
              <a:rPr lang="en-US" altLang="ko-KR" sz="1600" dirty="0" smtClean="0">
                <a:latin typeface="+mn-ea"/>
                <a:ea typeface="+mn-ea"/>
              </a:rPr>
              <a:t>TCP </a:t>
            </a:r>
            <a:r>
              <a:rPr lang="ko-KR" altLang="en-US" sz="1600" dirty="0" smtClean="0">
                <a:latin typeface="+mn-ea"/>
                <a:ea typeface="+mn-ea"/>
              </a:rPr>
              <a:t>에서만 사용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ko-KR" altLang="en-US" sz="1600" dirty="0" smtClean="0">
                <a:latin typeface="+mn-ea"/>
                <a:ea typeface="+mn-ea"/>
              </a:rPr>
              <a:t>암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ko-KR" altLang="en-US" sz="1600" dirty="0" err="1" smtClean="0">
                <a:latin typeface="+mn-ea"/>
                <a:ea typeface="+mn-ea"/>
              </a:rPr>
              <a:t>복호화를</a:t>
            </a:r>
            <a:r>
              <a:rPr lang="ko-KR" altLang="en-US" sz="1600" dirty="0" smtClean="0">
                <a:latin typeface="+mn-ea"/>
                <a:ea typeface="+mn-ea"/>
              </a:rPr>
              <a:t> 통한 신뢰 구간 형성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ko-KR" altLang="en-US" sz="1600" dirty="0" smtClean="0">
                <a:latin typeface="+mn-ea"/>
                <a:ea typeface="+mn-ea"/>
              </a:rPr>
              <a:t>메시지의 보안 및 </a:t>
            </a:r>
            <a:r>
              <a:rPr lang="ko-KR" altLang="en-US" sz="1600" dirty="0" err="1" smtClean="0">
                <a:latin typeface="+mn-ea"/>
                <a:ea typeface="+mn-ea"/>
              </a:rPr>
              <a:t>무결성을</a:t>
            </a:r>
            <a:r>
              <a:rPr lang="ko-KR" altLang="en-US" sz="1600" dirty="0" smtClean="0">
                <a:latin typeface="+mn-ea"/>
                <a:ea typeface="+mn-ea"/>
              </a:rPr>
              <a:t> 제공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en-US" altLang="ko-KR" sz="1600" dirty="0" smtClean="0">
                <a:latin typeface="+mn-ea"/>
                <a:ea typeface="+mn-ea"/>
              </a:rPr>
              <a:t>RFC 2246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dirty="0" smtClean="0">
                <a:latin typeface="+mn-ea"/>
                <a:ea typeface="+mn-ea"/>
              </a:rPr>
              <a:t>S/MIME(Secure/Multipurpose Internet Mail Extension)</a:t>
            </a: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en-US" altLang="ko-KR" sz="1600" dirty="0" smtClean="0">
                <a:latin typeface="+mn-ea"/>
                <a:ea typeface="+mn-ea"/>
              </a:rPr>
              <a:t>SIP </a:t>
            </a:r>
            <a:r>
              <a:rPr lang="ko-KR" altLang="en-US" sz="1600" dirty="0" smtClean="0">
                <a:latin typeface="+mn-ea"/>
                <a:ea typeface="+mn-ea"/>
              </a:rPr>
              <a:t>사용자 양단의 보안 기능을 제공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ko-KR" altLang="en-US" sz="1600" dirty="0" smtClean="0">
                <a:latin typeface="+mn-ea"/>
                <a:ea typeface="+mn-ea"/>
              </a:rPr>
              <a:t>메시지에 대한 보안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err="1" smtClean="0">
                <a:latin typeface="+mn-ea"/>
                <a:ea typeface="+mn-ea"/>
              </a:rPr>
              <a:t>무결성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상호 인증 기능 제공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ü"/>
            </a:pPr>
            <a:r>
              <a:rPr lang="en-US" altLang="ko-KR" sz="1600" dirty="0" smtClean="0">
                <a:latin typeface="+mn-ea"/>
                <a:ea typeface="+mn-ea"/>
              </a:rPr>
              <a:t>RFC 2633</a:t>
            </a: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endParaRPr lang="en-US" altLang="ko-KR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Usage of HTTP Authentication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44423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endParaRPr lang="en-US" altLang="ko-KR" sz="1600" dirty="0" smtClean="0"/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76238" y="836712"/>
            <a:ext cx="8444234" cy="579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HTTP authentication</a:t>
            </a:r>
            <a:r>
              <a:rPr lang="ko-KR" altLang="en-US" dirty="0" smtClean="0">
                <a:latin typeface="+mn-ea"/>
                <a:ea typeface="+mn-ea"/>
              </a:rPr>
              <a:t>을 기반한 </a:t>
            </a:r>
            <a:r>
              <a:rPr lang="en-US" altLang="ko-KR" dirty="0" smtClean="0">
                <a:latin typeface="+mn-ea"/>
                <a:ea typeface="+mn-ea"/>
              </a:rPr>
              <a:t>stateless, challenge-based mechanism </a:t>
            </a:r>
            <a:r>
              <a:rPr lang="ko-KR" altLang="en-US" dirty="0" smtClean="0">
                <a:latin typeface="+mn-ea"/>
                <a:ea typeface="+mn-ea"/>
              </a:rPr>
              <a:t>제공</a:t>
            </a:r>
            <a:endParaRPr lang="en-US" altLang="ko-KR" dirty="0" smtClean="0">
              <a:latin typeface="+mn-ea"/>
              <a:ea typeface="+mn-ea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Digest </a:t>
            </a:r>
            <a:r>
              <a:rPr lang="ko-KR" altLang="en-US" dirty="0" smtClean="0">
                <a:latin typeface="+mn-ea"/>
                <a:ea typeface="+mn-ea"/>
              </a:rPr>
              <a:t>인증 </a:t>
            </a:r>
            <a:r>
              <a:rPr lang="en-US" altLang="ko-KR" dirty="0" smtClean="0">
                <a:latin typeface="+mn-ea"/>
                <a:ea typeface="+mn-ea"/>
              </a:rPr>
              <a:t>mechanism</a:t>
            </a:r>
            <a:r>
              <a:rPr lang="ko-KR" altLang="en-US" dirty="0" smtClean="0">
                <a:latin typeface="+mn-ea"/>
                <a:ea typeface="+mn-ea"/>
              </a:rPr>
              <a:t>은 메시지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인증을 제공</a:t>
            </a:r>
            <a:endParaRPr lang="en-US" altLang="ko-KR" dirty="0" smtClean="0">
              <a:latin typeface="+mn-ea"/>
              <a:ea typeface="+mn-ea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  <a:ea typeface="+mn-ea"/>
              </a:rPr>
              <a:t>Security </a:t>
            </a:r>
            <a:r>
              <a:rPr lang="ko-KR" altLang="en-US" dirty="0" smtClean="0">
                <a:latin typeface="+mn-ea"/>
                <a:ea typeface="+mn-ea"/>
              </a:rPr>
              <a:t>문제로 </a:t>
            </a:r>
            <a:r>
              <a:rPr lang="en-US" altLang="ko-KR" dirty="0" smtClean="0">
                <a:latin typeface="+mn-ea"/>
                <a:ea typeface="+mn-ea"/>
              </a:rPr>
              <a:t>“Basic” authentication</a:t>
            </a:r>
            <a:r>
              <a:rPr lang="ko-KR" altLang="en-US" dirty="0" smtClean="0">
                <a:latin typeface="+mn-ea"/>
                <a:ea typeface="+mn-ea"/>
              </a:rPr>
              <a:t>은 사용하지 않음</a:t>
            </a:r>
            <a:endParaRPr lang="en-US" altLang="ko-KR" dirty="0" smtClean="0">
              <a:latin typeface="+mn-ea"/>
              <a:ea typeface="+mn-ea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endParaRPr lang="en-US" altLang="ko-KR" dirty="0" smtClean="0">
              <a:latin typeface="+mn-ea"/>
              <a:ea typeface="+mn-ea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ea"/>
              </a:rPr>
              <a:t>Framework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lt"/>
              </a:rPr>
              <a:t>HTTP (RFC 2617)</a:t>
            </a:r>
            <a:r>
              <a:rPr lang="ko-KR" altLang="en-US" sz="1600" dirty="0" smtClean="0">
                <a:latin typeface="+mn-lt"/>
              </a:rPr>
              <a:t>와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ko-KR" altLang="en-US" sz="1600" dirty="0" smtClean="0">
                <a:latin typeface="+mn-lt"/>
              </a:rPr>
              <a:t>유사</a:t>
            </a:r>
            <a:endParaRPr lang="en-US" altLang="ko-KR" sz="1600" dirty="0" smtClean="0">
              <a:latin typeface="+mn-lt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lt"/>
              </a:rPr>
              <a:t>auth-scheme, auth-</a:t>
            </a:r>
            <a:r>
              <a:rPr lang="en-US" altLang="ko-KR" sz="1600" dirty="0" err="1" smtClean="0">
                <a:latin typeface="+mn-lt"/>
              </a:rPr>
              <a:t>param</a:t>
            </a:r>
            <a:r>
              <a:rPr lang="en-US" altLang="ko-KR" sz="1600" dirty="0" smtClean="0">
                <a:latin typeface="+mn-lt"/>
              </a:rPr>
              <a:t>, challenge, realm, realm-value, and credentials</a:t>
            </a:r>
            <a:r>
              <a:rPr lang="ko-KR" altLang="en-US" sz="1600" dirty="0" smtClean="0">
                <a:latin typeface="+mn-lt"/>
              </a:rPr>
              <a:t>는 </a:t>
            </a:r>
            <a:r>
              <a:rPr lang="en-US" altLang="ko-KR" sz="1600" dirty="0" smtClean="0">
                <a:latin typeface="+mn-lt"/>
              </a:rPr>
              <a:t>HTTP</a:t>
            </a:r>
            <a:r>
              <a:rPr lang="ko-KR" altLang="en-US" sz="1600" dirty="0" smtClean="0">
                <a:latin typeface="+mn-lt"/>
              </a:rPr>
              <a:t>와 동일</a:t>
            </a:r>
            <a:endParaRPr lang="en-US" altLang="ko-KR" sz="1600" dirty="0" smtClean="0">
              <a:latin typeface="+mn-lt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ko-KR" altLang="en-US" sz="1600" dirty="0" smtClean="0">
                <a:latin typeface="+mn-lt"/>
              </a:rPr>
              <a:t> </a:t>
            </a:r>
            <a:r>
              <a:rPr lang="en-US" altLang="ko-KR" sz="1600" dirty="0" smtClean="0">
                <a:latin typeface="+mn-lt"/>
              </a:rPr>
              <a:t>UAS, registrar, redirect server :</a:t>
            </a:r>
            <a:r>
              <a:rPr lang="ko-KR" altLang="en-US" sz="1600" dirty="0" smtClean="0">
                <a:latin typeface="+mn-lt"/>
              </a:rPr>
              <a:t> </a:t>
            </a:r>
            <a:r>
              <a:rPr lang="en-US" altLang="ko-KR" sz="1600" dirty="0" smtClean="0">
                <a:latin typeface="+mn-lt"/>
              </a:rPr>
              <a:t>401(Unauthorized)</a:t>
            </a:r>
            <a:r>
              <a:rPr lang="ko-KR" altLang="en-US" sz="1600" dirty="0" smtClean="0">
                <a:latin typeface="+mn-lt"/>
              </a:rPr>
              <a:t>를 </a:t>
            </a:r>
            <a:r>
              <a:rPr lang="en-US" altLang="ko-KR" sz="1600" dirty="0" smtClean="0">
                <a:latin typeface="+mn-lt"/>
              </a:rPr>
              <a:t>Authentication</a:t>
            </a:r>
            <a:r>
              <a:rPr lang="ko-KR" altLang="en-US" sz="1600" dirty="0" smtClean="0">
                <a:latin typeface="+mn-lt"/>
              </a:rPr>
              <a:t>을 위해 사용</a:t>
            </a:r>
            <a:endParaRPr lang="en-US" altLang="ko-KR" sz="1600" dirty="0" smtClean="0">
              <a:latin typeface="+mn-lt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lt"/>
              </a:rPr>
              <a:t>Proxy</a:t>
            </a:r>
            <a:r>
              <a:rPr lang="ko-KR" altLang="en-US" sz="1600" dirty="0" smtClean="0">
                <a:latin typeface="+mn-lt"/>
              </a:rPr>
              <a:t> </a:t>
            </a:r>
            <a:r>
              <a:rPr lang="en-US" altLang="ko-KR" sz="1600" dirty="0" smtClean="0">
                <a:latin typeface="+mn-lt"/>
              </a:rPr>
              <a:t>: 407(Proxy Authentication Required)</a:t>
            </a:r>
            <a:r>
              <a:rPr lang="ko-KR" altLang="en-US" sz="1600" dirty="0" smtClean="0">
                <a:latin typeface="+mn-lt"/>
              </a:rPr>
              <a:t>를 사용</a:t>
            </a:r>
            <a:endParaRPr lang="en-US" altLang="ko-KR" sz="1600" dirty="0" smtClean="0">
              <a:latin typeface="+mn-lt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lt"/>
              </a:rPr>
              <a:t>realm string</a:t>
            </a:r>
          </a:p>
          <a:p>
            <a:pPr marL="1257300" lvl="2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lt"/>
              </a:rPr>
              <a:t>Protection domain</a:t>
            </a:r>
          </a:p>
          <a:p>
            <a:pPr marL="1257300" lvl="2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lt"/>
              </a:rPr>
              <a:t>Globally unique</a:t>
            </a:r>
          </a:p>
          <a:p>
            <a:pPr marL="1257300" lvl="2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lt"/>
              </a:rPr>
              <a:t>Human-readable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lt"/>
              </a:rPr>
              <a:t>Default username : “anonymous”, password : “”</a:t>
            </a: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lt"/>
              </a:rPr>
              <a:t>ACK and CANCEL</a:t>
            </a:r>
            <a:r>
              <a:rPr lang="ko-KR" altLang="en-US" sz="1600" dirty="0" smtClean="0">
                <a:latin typeface="+mn-lt"/>
              </a:rPr>
              <a:t>에 대해서는 인증 요구 불가</a:t>
            </a:r>
            <a:endParaRPr lang="en-US" altLang="ko-KR" sz="1600" dirty="0" smtClean="0">
              <a:latin typeface="+mn-lt"/>
            </a:endParaRPr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lt"/>
              </a:rPr>
              <a:t>UAC</a:t>
            </a:r>
            <a:r>
              <a:rPr lang="ko-KR" altLang="en-US" sz="1600" dirty="0" smtClean="0">
                <a:latin typeface="+mn-lt"/>
              </a:rPr>
              <a:t>가 </a:t>
            </a:r>
            <a:r>
              <a:rPr lang="en-US" altLang="ko-KR" sz="1600" dirty="0" smtClean="0">
                <a:latin typeface="+mn-lt"/>
              </a:rPr>
              <a:t>Challenge </a:t>
            </a:r>
            <a:r>
              <a:rPr lang="ko-KR" altLang="en-US" sz="1600" dirty="0" err="1" smtClean="0">
                <a:latin typeface="+mn-lt"/>
              </a:rPr>
              <a:t>수신시</a:t>
            </a:r>
            <a:r>
              <a:rPr lang="ko-KR" altLang="en-US" sz="1600" dirty="0" smtClean="0">
                <a:latin typeface="+mn-lt"/>
              </a:rPr>
              <a:t> </a:t>
            </a:r>
            <a:r>
              <a:rPr lang="en-US" altLang="ko-KR" sz="1600" dirty="0" smtClean="0">
                <a:latin typeface="+mn-lt"/>
              </a:rPr>
              <a:t>Credential</a:t>
            </a:r>
            <a:r>
              <a:rPr lang="ko-KR" altLang="en-US" sz="1600" dirty="0" smtClean="0">
                <a:latin typeface="+mn-lt"/>
              </a:rPr>
              <a:t>을 전송</a:t>
            </a:r>
            <a:endParaRPr lang="en-US" altLang="ko-KR" sz="1600" dirty="0" smtClean="0">
              <a:latin typeface="+mn-lt"/>
            </a:endParaRPr>
          </a:p>
          <a:p>
            <a:pPr marL="1257300" lvl="2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lt"/>
              </a:rPr>
              <a:t>WWW-Authenticate header field or Proxy-Authenticate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User-to-User Authentication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44423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endParaRPr lang="en-US" altLang="ko-KR" sz="1600" dirty="0" smtClean="0"/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/>
          </a:p>
        </p:txBody>
      </p:sp>
      <p:pic>
        <p:nvPicPr>
          <p:cNvPr id="10" name="그림 9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980728"/>
            <a:ext cx="7554258" cy="51848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Proxy-to-User Authentication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44423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endParaRPr lang="en-US" altLang="ko-KR" sz="1600" dirty="0" smtClean="0"/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/>
          </a:p>
        </p:txBody>
      </p:sp>
      <p:pic>
        <p:nvPicPr>
          <p:cNvPr id="6" name="그림 5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39" y="908720"/>
            <a:ext cx="6612213" cy="31683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S/MIME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44423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endParaRPr lang="en-US" altLang="ko-KR" sz="1600" dirty="0" smtClean="0"/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76238" y="836712"/>
            <a:ext cx="844423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fr-FR" altLang="ko-KR" dirty="0" smtClean="0">
                <a:latin typeface="+mn-lt"/>
              </a:rPr>
              <a:t>Secure Multi-Purpose Internet Mail Extensions</a:t>
            </a:r>
            <a:endParaRPr lang="en-US" altLang="ko-KR" dirty="0" smtClean="0">
              <a:latin typeface="+mn-lt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ko-KR" altLang="en-US" dirty="0" smtClean="0">
                <a:latin typeface="+mn-lt"/>
              </a:rPr>
              <a:t>양단간</a:t>
            </a:r>
            <a:r>
              <a:rPr lang="en-US" altLang="ko-KR" dirty="0" smtClean="0">
                <a:latin typeface="+mn-lt"/>
              </a:rPr>
              <a:t>(UAC to UAS)</a:t>
            </a:r>
            <a:r>
              <a:rPr lang="ko-KR" altLang="en-US" dirty="0" smtClean="0">
                <a:latin typeface="+mn-lt"/>
              </a:rPr>
              <a:t>에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적용되는 보안 메커니즘</a:t>
            </a:r>
            <a:endParaRPr lang="en-US" altLang="ko-KR" dirty="0" smtClean="0">
              <a:latin typeface="+mn-lt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lt"/>
              </a:rPr>
              <a:t>SIP </a:t>
            </a:r>
            <a:r>
              <a:rPr lang="ko-KR" altLang="en-US" dirty="0" smtClean="0">
                <a:latin typeface="+mn-lt"/>
              </a:rPr>
              <a:t>양단간 기밀성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무결성의 보안 서비스 제공</a:t>
            </a:r>
            <a:endParaRPr lang="en-US" altLang="ko-KR" dirty="0" smtClean="0">
              <a:latin typeface="+mn-lt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lt"/>
              </a:rPr>
              <a:t>OPTION </a:t>
            </a:r>
            <a:r>
              <a:rPr lang="ko-KR" altLang="en-US" dirty="0" err="1" smtClean="0">
                <a:latin typeface="+mn-lt"/>
              </a:rPr>
              <a:t>메소드를</a:t>
            </a:r>
            <a:r>
              <a:rPr lang="ko-KR" altLang="en-US" dirty="0" smtClean="0">
                <a:latin typeface="+mn-lt"/>
              </a:rPr>
              <a:t> 사용하여 상대방의 인증서 및 서명을 요청</a:t>
            </a:r>
            <a:endParaRPr lang="en-US" altLang="ko-KR" dirty="0" smtClean="0">
              <a:latin typeface="+mn-lt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ko-KR" altLang="en-US" dirty="0" smtClean="0">
                <a:latin typeface="+mn-lt"/>
              </a:rPr>
              <a:t>인증서는 사용자 인증</a:t>
            </a:r>
            <a:r>
              <a:rPr lang="en-US" altLang="ko-KR" dirty="0" smtClean="0">
                <a:latin typeface="+mn-lt"/>
              </a:rPr>
              <a:t>, SIP </a:t>
            </a:r>
            <a:r>
              <a:rPr lang="ko-KR" altLang="en-US" dirty="0" smtClean="0">
                <a:latin typeface="+mn-lt"/>
              </a:rPr>
              <a:t>메시지의 서명에 사용되는 키</a:t>
            </a:r>
            <a:r>
              <a:rPr lang="en-US" altLang="ko-KR" dirty="0" smtClean="0">
                <a:latin typeface="+mn-lt"/>
              </a:rPr>
              <a:t>, SIP  </a:t>
            </a:r>
            <a:r>
              <a:rPr lang="ko-KR" altLang="en-US" dirty="0" smtClean="0">
                <a:latin typeface="+mn-lt"/>
              </a:rPr>
              <a:t>메시지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암호화에 사용되는 </a:t>
            </a:r>
            <a:r>
              <a:rPr lang="ko-KR" altLang="en-US" dirty="0" err="1" smtClean="0">
                <a:latin typeface="+mn-lt"/>
              </a:rPr>
              <a:t>대칭키를</a:t>
            </a:r>
            <a:r>
              <a:rPr lang="ko-KR" altLang="en-US" dirty="0" smtClean="0">
                <a:latin typeface="+mn-lt"/>
              </a:rPr>
              <a:t> 암호화 하는 키 정보 저장</a:t>
            </a:r>
            <a:endParaRPr lang="en-US" altLang="ko-KR" dirty="0" smtClean="0">
              <a:latin typeface="+mn-lt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ko-KR" altLang="en-US" dirty="0" smtClean="0">
                <a:latin typeface="+mn-lt"/>
              </a:rPr>
              <a:t>인증서는 공인 인증 기관을 통해서 획득</a:t>
            </a:r>
            <a:endParaRPr lang="en-US" altLang="ko-KR" dirty="0" smtClean="0">
              <a:latin typeface="+mn-lt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 altLang="ko-KR" dirty="0" smtClean="0">
                <a:latin typeface="+mn-lt"/>
              </a:rPr>
              <a:t>   (</a:t>
            </a:r>
            <a:r>
              <a:rPr lang="ko-KR" altLang="en-US" dirty="0" smtClean="0">
                <a:latin typeface="+mn-lt"/>
              </a:rPr>
              <a:t>사설 인증서 사용이 가능 하나 권고 하지 않음</a:t>
            </a:r>
            <a:r>
              <a:rPr lang="en-US" altLang="ko-KR" dirty="0" smtClean="0">
                <a:latin typeface="+mn-lt"/>
              </a:rPr>
              <a:t>)</a:t>
            </a:r>
            <a:endParaRPr lang="fr-FR" altLang="ko-KR" dirty="0" smtClean="0">
              <a:latin typeface="+mn-lt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ko-KR" altLang="en-US" dirty="0" smtClean="0">
                <a:latin typeface="+mn-lt"/>
                <a:sym typeface="Wingdings" pitchFamily="2" charset="2"/>
              </a:rPr>
              <a:t>사용자 인증은 인증서와 </a:t>
            </a:r>
            <a:r>
              <a:rPr lang="en-US" altLang="ko-KR" dirty="0" smtClean="0">
                <a:latin typeface="+mn-lt"/>
                <a:sym typeface="Wingdings" pitchFamily="2" charset="2"/>
              </a:rPr>
              <a:t>SIP </a:t>
            </a:r>
            <a:r>
              <a:rPr lang="ko-KR" altLang="en-US" dirty="0" smtClean="0">
                <a:latin typeface="+mn-lt"/>
                <a:sym typeface="Wingdings" pitchFamily="2" charset="2"/>
              </a:rPr>
              <a:t>메시지의 주소 관련 필드가 일치하는지 비교</a:t>
            </a:r>
            <a:endParaRPr lang="en-US" altLang="ko-KR" dirty="0" smtClean="0">
              <a:latin typeface="+mn-lt"/>
              <a:sym typeface="Wingdings" pitchFamily="2" charset="2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lt"/>
                <a:sym typeface="Wingdings" pitchFamily="2" charset="2"/>
              </a:rPr>
              <a:t>SDP </a:t>
            </a:r>
            <a:r>
              <a:rPr lang="ko-KR" altLang="en-US" dirty="0" smtClean="0">
                <a:latin typeface="+mn-lt"/>
                <a:sym typeface="Wingdings" pitchFamily="2" charset="2"/>
              </a:rPr>
              <a:t>암호화가 적용된 </a:t>
            </a:r>
            <a:r>
              <a:rPr lang="en-US" altLang="ko-KR" dirty="0" smtClean="0">
                <a:latin typeface="+mn-lt"/>
                <a:sym typeface="Wingdings" pitchFamily="2" charset="2"/>
              </a:rPr>
              <a:t>SIP </a:t>
            </a:r>
            <a:r>
              <a:rPr lang="ko-KR" altLang="en-US" dirty="0" smtClean="0">
                <a:latin typeface="+mn-lt"/>
                <a:sym typeface="Wingdings" pitchFamily="2" charset="2"/>
              </a:rPr>
              <a:t>메시지 예제</a:t>
            </a:r>
            <a:endParaRPr lang="en-US" altLang="ko-KR" dirty="0" smtClean="0">
              <a:latin typeface="+mn-lt"/>
              <a:sym typeface="Wingdings" pitchFamily="2" charset="2"/>
            </a:endParaRP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221088"/>
            <a:ext cx="3960440" cy="213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S/MIME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6238" y="836712"/>
            <a:ext cx="844423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endParaRPr lang="en-US" altLang="ko-KR" sz="1600" dirty="0" smtClean="0"/>
          </a:p>
          <a:p>
            <a:pPr marL="800100" lvl="1" indent="-342900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</a:pPr>
            <a:endParaRPr lang="en-US" altLang="ko-KR" sz="1600" dirty="0" smtClean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76238" y="836712"/>
            <a:ext cx="8444234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lt"/>
              </a:rPr>
              <a:t>493(Undecipherable) </a:t>
            </a:r>
            <a:r>
              <a:rPr lang="en-US" altLang="ko-KR" dirty="0" err="1" smtClean="0">
                <a:latin typeface="+mn-lt"/>
              </a:rPr>
              <a:t>reponse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처리</a:t>
            </a:r>
            <a:endParaRPr lang="en-US" altLang="ko-KR" dirty="0" smtClean="0">
              <a:latin typeface="+mn-lt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  <a:ea typeface="+mn-ea"/>
              </a:rPr>
              <a:t>UAS</a:t>
            </a:r>
            <a:r>
              <a:rPr lang="ko-KR" altLang="en-US" sz="1600" dirty="0" smtClean="0">
                <a:latin typeface="+mn-ea"/>
                <a:ea typeface="+mn-ea"/>
              </a:rPr>
              <a:t>에서 메시지 복호화를 할 수 없는 경우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  <a:ea typeface="+mn-ea"/>
              </a:rPr>
              <a:t>Response </a:t>
            </a:r>
            <a:r>
              <a:rPr lang="ko-KR" altLang="en-US" sz="1600" dirty="0" smtClean="0">
                <a:latin typeface="+mn-ea"/>
                <a:ea typeface="+mn-ea"/>
              </a:rPr>
              <a:t>시 </a:t>
            </a:r>
            <a:r>
              <a:rPr lang="en-US" altLang="ko-KR" sz="1600" dirty="0" smtClean="0">
                <a:latin typeface="+mn-ea"/>
                <a:ea typeface="+mn-ea"/>
              </a:rPr>
              <a:t>“</a:t>
            </a:r>
            <a:r>
              <a:rPr lang="en-US" altLang="ko-KR" sz="1600" dirty="0" err="1" smtClean="0">
                <a:latin typeface="+mn-ea"/>
                <a:ea typeface="+mn-ea"/>
              </a:rPr>
              <a:t>smime</a:t>
            </a:r>
            <a:r>
              <a:rPr lang="en-US" altLang="ko-KR" sz="1600" dirty="0" smtClean="0">
                <a:latin typeface="+mn-ea"/>
                <a:ea typeface="+mn-ea"/>
              </a:rPr>
              <a:t>-type=</a:t>
            </a:r>
            <a:r>
              <a:rPr lang="en-US" altLang="ko-KR" sz="1600" dirty="0" err="1" smtClean="0">
                <a:latin typeface="+mn-ea"/>
                <a:ea typeface="+mn-ea"/>
              </a:rPr>
              <a:t>certs</a:t>
            </a:r>
            <a:r>
              <a:rPr lang="en-US" altLang="ko-KR" sz="1600" dirty="0" smtClean="0">
                <a:latin typeface="+mn-ea"/>
                <a:ea typeface="+mn-ea"/>
              </a:rPr>
              <a:t>-only” </a:t>
            </a:r>
            <a:r>
              <a:rPr lang="ko-KR" altLang="en-US" sz="1600" dirty="0" smtClean="0">
                <a:latin typeface="+mn-ea"/>
                <a:ea typeface="+mn-ea"/>
              </a:rPr>
              <a:t>구문을 사용하여 </a:t>
            </a:r>
            <a:r>
              <a:rPr lang="en-US" altLang="ko-KR" sz="1600" dirty="0" smtClean="0">
                <a:latin typeface="+mn-ea"/>
                <a:ea typeface="+mn-ea"/>
              </a:rPr>
              <a:t>S/MIME </a:t>
            </a:r>
            <a:r>
              <a:rPr lang="ko-KR" altLang="en-US" sz="1600" dirty="0" smtClean="0">
                <a:latin typeface="+mn-ea"/>
                <a:ea typeface="+mn-ea"/>
              </a:rPr>
              <a:t>형태로 인증서를 보낼 수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ko-KR" altLang="en-US" sz="1600" dirty="0" smtClean="0">
                <a:latin typeface="+mn-ea"/>
                <a:ea typeface="+mn-ea"/>
              </a:rPr>
              <a:t>인증서를 포함 하지 않는 </a:t>
            </a:r>
            <a:r>
              <a:rPr lang="en-US" altLang="ko-KR" sz="1600" dirty="0" smtClean="0">
                <a:latin typeface="+mn-ea"/>
                <a:ea typeface="+mn-ea"/>
              </a:rPr>
              <a:t>493 response</a:t>
            </a:r>
            <a:r>
              <a:rPr lang="ko-KR" altLang="en-US" sz="1600" dirty="0" smtClean="0">
                <a:latin typeface="+mn-ea"/>
                <a:ea typeface="+mn-ea"/>
              </a:rPr>
              <a:t>는 양단의 암호화를 사용하지 않음을 의미 </a:t>
            </a:r>
            <a:endParaRPr lang="en-US" altLang="ko-KR" sz="1600" dirty="0" smtClean="0">
              <a:latin typeface="+mn-ea"/>
              <a:ea typeface="+mn-ea"/>
            </a:endParaRP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lt"/>
              </a:rPr>
              <a:t>Secure MIME </a:t>
            </a:r>
            <a:r>
              <a:rPr lang="en-US" altLang="ko-KR" dirty="0" err="1" smtClean="0">
                <a:latin typeface="+mn-lt"/>
              </a:rPr>
              <a:t>bodie</a:t>
            </a:r>
            <a:r>
              <a:rPr lang="en-US" altLang="ko-KR" dirty="0" smtClean="0">
                <a:latin typeface="+mn-lt"/>
              </a:rPr>
              <a:t> type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  <a:ea typeface="+mn-ea"/>
              </a:rPr>
              <a:t>application/pkcs7-mime</a:t>
            </a:r>
          </a:p>
          <a:p>
            <a:pPr lvl="1"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Ø"/>
            </a:pPr>
            <a:r>
              <a:rPr lang="en-US" altLang="ko-KR" sz="1600" dirty="0" smtClean="0">
                <a:latin typeface="+mn-ea"/>
                <a:ea typeface="+mn-ea"/>
              </a:rPr>
              <a:t>application/pkcs7-signature</a:t>
            </a:r>
          </a:p>
          <a:p>
            <a:pPr defTabSz="762000" latinLnBrk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0000"/>
              <a:buBlip>
                <a:blip r:embed="rId3"/>
              </a:buBlip>
            </a:pPr>
            <a:r>
              <a:rPr lang="en-US" altLang="ko-KR" dirty="0" smtClean="0">
                <a:latin typeface="+mn-lt"/>
                <a:sym typeface="Wingdings" pitchFamily="2" charset="2"/>
              </a:rPr>
              <a:t>SHA1 </a:t>
            </a:r>
            <a:r>
              <a:rPr lang="ko-KR" altLang="en-US" dirty="0" smtClean="0">
                <a:latin typeface="+mn-lt"/>
                <a:sym typeface="Wingdings" pitchFamily="2" charset="2"/>
              </a:rPr>
              <a:t>인증과 </a:t>
            </a:r>
            <a:r>
              <a:rPr lang="en-US" altLang="ko-KR" dirty="0" smtClean="0">
                <a:latin typeface="+mn-lt"/>
                <a:sym typeface="Wingdings" pitchFamily="2" charset="2"/>
              </a:rPr>
              <a:t>3 DES </a:t>
            </a:r>
            <a:r>
              <a:rPr lang="ko-KR" altLang="en-US" dirty="0" smtClean="0">
                <a:latin typeface="+mn-lt"/>
                <a:sym typeface="Wingdings" pitchFamily="2" charset="2"/>
              </a:rPr>
              <a:t>암호화 알고리즘을 사용</a:t>
            </a:r>
            <a:endParaRPr lang="en-US" altLang="ko-KR" dirty="0" smtClean="0">
              <a:latin typeface="+mn-lt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1675" y="1211263"/>
            <a:ext cx="4933950" cy="4594225"/>
            <a:chOff x="1242" y="763"/>
            <a:chExt cx="3108" cy="2894"/>
          </a:xfrm>
        </p:grpSpPr>
        <p:pic>
          <p:nvPicPr>
            <p:cNvPr id="45061" name="Picture 5" descr="01"/>
            <p:cNvPicPr>
              <a:picLocks noChangeAspect="1" noChangeArrowheads="1"/>
            </p:cNvPicPr>
            <p:nvPr/>
          </p:nvPicPr>
          <p:blipFill>
            <a:blip r:embed="rId3" cstate="print"/>
            <a:srcRect l="24802" t="8247" r="20575" b="5525"/>
            <a:stretch>
              <a:fillRect/>
            </a:stretch>
          </p:blipFill>
          <p:spPr bwMode="auto">
            <a:xfrm rot="-248080">
              <a:off x="1714" y="763"/>
              <a:ext cx="2388" cy="2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2" name="Picture 6" descr="02"/>
            <p:cNvPicPr>
              <a:picLocks noChangeAspect="1" noChangeArrowheads="1"/>
            </p:cNvPicPr>
            <p:nvPr/>
          </p:nvPicPr>
          <p:blipFill>
            <a:blip r:embed="rId4" cstate="print"/>
            <a:srcRect l="10529" t="14697" r="12149" b="12958"/>
            <a:stretch>
              <a:fillRect/>
            </a:stretch>
          </p:blipFill>
          <p:spPr bwMode="auto">
            <a:xfrm>
              <a:off x="1242" y="997"/>
              <a:ext cx="3084" cy="2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292" y="1140"/>
              <a:ext cx="2977" cy="1606"/>
              <a:chOff x="1292" y="1140"/>
              <a:chExt cx="2977" cy="1606"/>
            </a:xfrm>
          </p:grpSpPr>
          <p:pic>
            <p:nvPicPr>
              <p:cNvPr id="45065" name="Picture 8" descr="ending_0215-04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18000" contrast="18000"/>
              </a:blip>
              <a:srcRect/>
              <a:stretch>
                <a:fillRect/>
              </a:stretch>
            </p:blipFill>
            <p:spPr bwMode="auto">
              <a:xfrm>
                <a:off x="3974" y="1140"/>
                <a:ext cx="295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066" name="Picture 9" descr="ending_0215-04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18000" contrast="18000"/>
              </a:blip>
              <a:srcRect/>
              <a:stretch>
                <a:fillRect/>
              </a:stretch>
            </p:blipFill>
            <p:spPr bwMode="auto">
              <a:xfrm>
                <a:off x="1292" y="2559"/>
                <a:ext cx="194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5064" name="Picture 10" descr="thankyou"/>
            <p:cNvPicPr>
              <a:picLocks noChangeAspect="1" noChangeArrowheads="1"/>
            </p:cNvPicPr>
            <p:nvPr/>
          </p:nvPicPr>
          <p:blipFill>
            <a:blip r:embed="rId6" cstate="print">
              <a:lum bright="-12000" contrast="12000"/>
            </a:blip>
            <a:srcRect l="19357" t="34305" r="16962" b="46945"/>
            <a:stretch>
              <a:fillRect/>
            </a:stretch>
          </p:blipFill>
          <p:spPr bwMode="auto">
            <a:xfrm>
              <a:off x="1400" y="1802"/>
              <a:ext cx="2950" cy="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554413" y="5588000"/>
            <a:ext cx="2014537" cy="936625"/>
            <a:chOff x="2239" y="3520"/>
            <a:chExt cx="1269" cy="590"/>
          </a:xfrm>
        </p:grpSpPr>
        <p:sp>
          <p:nvSpPr>
            <p:cNvPr id="45059" name="AutoShape 19"/>
            <p:cNvSpPr>
              <a:spLocks noChangeArrowheads="1"/>
            </p:cNvSpPr>
            <p:nvPr/>
          </p:nvSpPr>
          <p:spPr bwMode="auto">
            <a:xfrm>
              <a:off x="2239" y="3520"/>
              <a:ext cx="1269" cy="260"/>
            </a:xfrm>
            <a:prstGeom prst="roundRect">
              <a:avLst>
                <a:gd name="adj" fmla="val 0"/>
              </a:avLst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2000">
                  <a:solidFill>
                    <a:srgbClr val="000078"/>
                  </a:solidFill>
                  <a:latin typeface="Arial" charset="0"/>
                  <a:ea typeface="산돌고딕B"/>
                  <a:cs typeface="산돌고딕B"/>
                </a:rPr>
                <a:t>UANGEL Corporation</a:t>
              </a:r>
            </a:p>
          </p:txBody>
        </p:sp>
        <p:sp>
          <p:nvSpPr>
            <p:cNvPr id="45060" name="AutoShape 20"/>
            <p:cNvSpPr>
              <a:spLocks noChangeArrowheads="1"/>
            </p:cNvSpPr>
            <p:nvPr/>
          </p:nvSpPr>
          <p:spPr bwMode="auto">
            <a:xfrm>
              <a:off x="2239" y="3850"/>
              <a:ext cx="1269" cy="260"/>
            </a:xfrm>
            <a:prstGeom prst="roundRect">
              <a:avLst>
                <a:gd name="adj" fmla="val 0"/>
              </a:avLst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 sz="1000">
                <a:solidFill>
                  <a:srgbClr val="5F5F5F"/>
                </a:solidFill>
                <a:latin typeface="Arial" charset="0"/>
                <a:ea typeface="산돌고딕B"/>
                <a:cs typeface="산돌고딕B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rot="5400000">
            <a:off x="3642736" y="3516889"/>
            <a:ext cx="1713718" cy="7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835079" y="2625293"/>
            <a:ext cx="356024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0050" indent="-4000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Structure of SIP Message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Major Method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Syntax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User Agent(UA)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Dialog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Redirection Server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91880" y="1940347"/>
            <a:ext cx="50806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kumimoji="0" lang="en-US" altLang="ko-KR" b="1" dirty="0" smtClean="0">
                <a:solidFill>
                  <a:srgbClr val="262626"/>
                </a:solidFill>
                <a:latin typeface="+mn-ea"/>
                <a:ea typeface="+mn-ea"/>
                <a:cs typeface="Tahoma" pitchFamily="34" charset="0"/>
              </a:rPr>
              <a:t> SIP Elements</a:t>
            </a:r>
            <a:endParaRPr kumimoji="0" lang="ko-KR" altLang="en-US" b="1" dirty="0">
              <a:solidFill>
                <a:srgbClr val="262626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462338" y="2376587"/>
            <a:ext cx="5038725" cy="128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61908" y="317532"/>
            <a:ext cx="8054508" cy="4286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Structure of SIP Message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838200" y="1412776"/>
            <a:ext cx="5486400" cy="304800"/>
          </a:xfrm>
          <a:prstGeom prst="rect">
            <a:avLst/>
          </a:prstGeom>
          <a:solidFill>
            <a:srgbClr val="FFD3B5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 b="1" dirty="0">
                <a:latin typeface="Arial" pitchFamily="34" charset="0"/>
              </a:rPr>
              <a:t>INVITE </a:t>
            </a:r>
            <a:r>
              <a:rPr lang="en-US" altLang="ko-KR" sz="1600" b="1" dirty="0" err="1" smtClean="0">
                <a:latin typeface="Arial" pitchFamily="34" charset="0"/>
              </a:rPr>
              <a:t>sip:bob@biloxi.com</a:t>
            </a:r>
            <a:r>
              <a:rPr lang="en-US" altLang="ko-KR" sz="1600" b="1" dirty="0" smtClean="0">
                <a:latin typeface="Arial" pitchFamily="34" charset="0"/>
              </a:rPr>
              <a:t> SIP/2.0 </a:t>
            </a:r>
            <a:r>
              <a:rPr lang="en-US" altLang="ko-KR" sz="1600" b="1" dirty="0">
                <a:latin typeface="Arial" pitchFamily="34" charset="0"/>
              </a:rPr>
              <a:t>&lt;CRLF&gt;</a:t>
            </a:r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838200" y="2186608"/>
            <a:ext cx="5486400" cy="1800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 b="1" dirty="0">
                <a:latin typeface="Arial" pitchFamily="34" charset="0"/>
              </a:rPr>
              <a:t>Via: SIP/2.0/UDP </a:t>
            </a:r>
            <a:r>
              <a:rPr lang="en-US" altLang="ko-KR" sz="1600" b="1" dirty="0" smtClean="0">
                <a:latin typeface="Arial" pitchFamily="34" charset="0"/>
              </a:rPr>
              <a:t>pc33.atlanta.com;branch=z9hG4bKK77</a:t>
            </a:r>
          </a:p>
          <a:p>
            <a:r>
              <a:rPr lang="en-US" altLang="ko-KR" sz="1600" b="1" dirty="0" smtClean="0">
                <a:latin typeface="Arial" pitchFamily="34" charset="0"/>
              </a:rPr>
              <a:t>Max-Froward: 70</a:t>
            </a:r>
          </a:p>
          <a:p>
            <a:r>
              <a:rPr lang="en-US" altLang="ko-KR" sz="1600" b="1" dirty="0" smtClean="0">
                <a:latin typeface="Arial" pitchFamily="34" charset="0"/>
              </a:rPr>
              <a:t>From</a:t>
            </a:r>
            <a:r>
              <a:rPr lang="en-US" altLang="ko-KR" sz="1600" b="1" dirty="0">
                <a:latin typeface="Arial" pitchFamily="34" charset="0"/>
              </a:rPr>
              <a:t>: </a:t>
            </a:r>
            <a:r>
              <a:rPr lang="en-US" altLang="ko-KR" sz="1600" b="1" dirty="0" smtClean="0">
                <a:latin typeface="Arial" pitchFamily="34" charset="0"/>
              </a:rPr>
              <a:t>Alice &lt;</a:t>
            </a:r>
            <a:r>
              <a:rPr lang="en-US" altLang="ko-KR" sz="1600" b="1" dirty="0" err="1" smtClean="0">
                <a:latin typeface="Arial" pitchFamily="34" charset="0"/>
              </a:rPr>
              <a:t>sip:alice@atlanta.com</a:t>
            </a:r>
            <a:r>
              <a:rPr lang="en-US" altLang="ko-KR" sz="1600" b="1" dirty="0">
                <a:latin typeface="Arial" pitchFamily="34" charset="0"/>
              </a:rPr>
              <a:t>&gt;</a:t>
            </a:r>
          </a:p>
          <a:p>
            <a:pPr algn="l"/>
            <a:r>
              <a:rPr lang="en-US" altLang="ko-KR" sz="1600" b="1" dirty="0">
                <a:latin typeface="Arial" pitchFamily="34" charset="0"/>
              </a:rPr>
              <a:t>To: </a:t>
            </a:r>
            <a:r>
              <a:rPr lang="en-US" altLang="ko-KR" sz="1600" b="1" dirty="0" smtClean="0">
                <a:latin typeface="Arial" pitchFamily="34" charset="0"/>
              </a:rPr>
              <a:t>Bob &lt;</a:t>
            </a:r>
            <a:r>
              <a:rPr lang="en-US" altLang="ko-KR" sz="1600" b="1" dirty="0" err="1" smtClean="0">
                <a:latin typeface="Arial" pitchFamily="34" charset="0"/>
              </a:rPr>
              <a:t>sip:bob@biloxi.com</a:t>
            </a:r>
            <a:r>
              <a:rPr lang="en-US" altLang="ko-KR" sz="1600" b="1" dirty="0" smtClean="0">
                <a:latin typeface="Arial" pitchFamily="34" charset="0"/>
              </a:rPr>
              <a:t>&gt;</a:t>
            </a:r>
          </a:p>
          <a:p>
            <a:r>
              <a:rPr lang="en-US" altLang="ko-KR" sz="1600" b="1" dirty="0" smtClean="0">
                <a:latin typeface="Arial" pitchFamily="34" charset="0"/>
              </a:rPr>
              <a:t>Call-ID: z84b4c76e66710@pc33.atlanta.com</a:t>
            </a:r>
          </a:p>
          <a:p>
            <a:pPr algn="l"/>
            <a:r>
              <a:rPr lang="en-US" altLang="ko-KR" sz="1600" b="1" dirty="0" err="1" smtClean="0">
                <a:latin typeface="Arial" pitchFamily="34" charset="0"/>
              </a:rPr>
              <a:t>CSeq</a:t>
            </a:r>
            <a:r>
              <a:rPr lang="en-US" altLang="ko-KR" sz="1600" b="1" dirty="0">
                <a:latin typeface="Arial" pitchFamily="34" charset="0"/>
              </a:rPr>
              <a:t>: </a:t>
            </a:r>
            <a:r>
              <a:rPr lang="en-US" altLang="ko-KR" sz="1600" b="1" dirty="0" smtClean="0">
                <a:latin typeface="Arial" pitchFamily="34" charset="0"/>
              </a:rPr>
              <a:t>214159 INVITE</a:t>
            </a:r>
          </a:p>
          <a:p>
            <a:pPr algn="l"/>
            <a:r>
              <a:rPr lang="en-US" altLang="ko-KR" sz="1600" b="1" dirty="0" smtClean="0">
                <a:latin typeface="Arial" pitchFamily="34" charset="0"/>
              </a:rPr>
              <a:t>Contact: &lt;sip:alice@pc33.atlanta.com&gt;</a:t>
            </a:r>
            <a:endParaRPr lang="en-US" altLang="ko-KR" sz="1600" b="1" dirty="0">
              <a:latin typeface="Arial" pitchFamily="34" charset="0"/>
            </a:endParaRPr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838200" y="4109864"/>
            <a:ext cx="5486400" cy="457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 b="1" dirty="0">
                <a:latin typeface="Arial" pitchFamily="34" charset="0"/>
              </a:rPr>
              <a:t>Content-Type: application/</a:t>
            </a:r>
            <a:r>
              <a:rPr lang="en-US" altLang="ko-KR" sz="1600" b="1" dirty="0" err="1">
                <a:latin typeface="Arial" pitchFamily="34" charset="0"/>
              </a:rPr>
              <a:t>sdp</a:t>
            </a:r>
            <a:endParaRPr lang="en-US" altLang="ko-KR" sz="1600" b="1" dirty="0">
              <a:latin typeface="Arial" pitchFamily="34" charset="0"/>
            </a:endParaRPr>
          </a:p>
          <a:p>
            <a:pPr algn="l"/>
            <a:r>
              <a:rPr lang="en-US" altLang="ko-KR" sz="1600" b="1" dirty="0">
                <a:latin typeface="Arial" pitchFamily="34" charset="0"/>
              </a:rPr>
              <a:t>Content-Length:700</a:t>
            </a:r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838200" y="5329064"/>
            <a:ext cx="5486400" cy="990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 b="1" dirty="0">
                <a:latin typeface="Arial" pitchFamily="34" charset="0"/>
              </a:rPr>
              <a:t>v=0</a:t>
            </a:r>
          </a:p>
          <a:p>
            <a:pPr algn="l"/>
            <a:r>
              <a:rPr lang="en-US" altLang="ko-KR" sz="1600" b="1" dirty="0">
                <a:latin typeface="Arial" pitchFamily="34" charset="0"/>
              </a:rPr>
              <a:t>s=example session</a:t>
            </a:r>
          </a:p>
          <a:p>
            <a:pPr algn="l"/>
            <a:r>
              <a:rPr lang="en-US" altLang="ko-KR" sz="1600" b="1" dirty="0">
                <a:latin typeface="Arial" pitchFamily="34" charset="0"/>
              </a:rPr>
              <a:t>c=IN IP4 134.180.144.94</a:t>
            </a:r>
          </a:p>
          <a:p>
            <a:pPr algn="l"/>
            <a:r>
              <a:rPr lang="en-US" altLang="ko-KR" sz="1600" b="1" dirty="0">
                <a:latin typeface="Arial" pitchFamily="34" charset="0"/>
              </a:rPr>
              <a:t>m=audio 3456 RTP/AVP 0 3 4 5</a:t>
            </a:r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838200" y="4795664"/>
            <a:ext cx="5486400" cy="304800"/>
          </a:xfrm>
          <a:prstGeom prst="rect">
            <a:avLst/>
          </a:prstGeom>
          <a:solidFill>
            <a:srgbClr val="C0C0C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 b="1" dirty="0">
                <a:latin typeface="Arial" pitchFamily="34" charset="0"/>
              </a:rPr>
              <a:t>&lt;CRLF&gt;</a:t>
            </a:r>
          </a:p>
        </p:txBody>
      </p:sp>
      <p:sp>
        <p:nvSpPr>
          <p:cNvPr id="56" name="AutoShape 51"/>
          <p:cNvSpPr>
            <a:spLocks noChangeArrowheads="1"/>
          </p:cNvSpPr>
          <p:nvPr/>
        </p:nvSpPr>
        <p:spPr bwMode="auto">
          <a:xfrm>
            <a:off x="6934200" y="1412776"/>
            <a:ext cx="1600200" cy="685800"/>
          </a:xfrm>
          <a:prstGeom prst="wedgeRoundRectCallout">
            <a:avLst>
              <a:gd name="adj1" fmla="val -88986"/>
              <a:gd name="adj2" fmla="val -1389"/>
              <a:gd name="adj3" fmla="val 16667"/>
            </a:avLst>
          </a:prstGeom>
          <a:solidFill>
            <a:srgbClr val="CCD1E8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1400" b="1">
                <a:latin typeface="Arial" pitchFamily="34" charset="0"/>
              </a:rPr>
              <a:t>Start Line(</a:t>
            </a:r>
          </a:p>
          <a:p>
            <a:r>
              <a:rPr lang="en-US" altLang="ko-KR" sz="1400" b="1">
                <a:latin typeface="Arial" pitchFamily="34" charset="0"/>
              </a:rPr>
              <a:t>Request Line / </a:t>
            </a:r>
          </a:p>
          <a:p>
            <a:r>
              <a:rPr lang="en-US" altLang="ko-KR" sz="1400" b="1">
                <a:latin typeface="Arial" pitchFamily="34" charset="0"/>
              </a:rPr>
              <a:t>Response Line)</a:t>
            </a:r>
          </a:p>
        </p:txBody>
      </p:sp>
      <p:sp>
        <p:nvSpPr>
          <p:cNvPr id="57" name="AutoShape 52"/>
          <p:cNvSpPr>
            <a:spLocks noChangeArrowheads="1"/>
          </p:cNvSpPr>
          <p:nvPr/>
        </p:nvSpPr>
        <p:spPr bwMode="auto">
          <a:xfrm>
            <a:off x="6934200" y="2327176"/>
            <a:ext cx="1600200" cy="609600"/>
          </a:xfrm>
          <a:prstGeom prst="wedgeRoundRectCallout">
            <a:avLst>
              <a:gd name="adj1" fmla="val -87796"/>
              <a:gd name="adj2" fmla="val -7810"/>
              <a:gd name="adj3" fmla="val 16667"/>
            </a:avLst>
          </a:prstGeom>
          <a:solidFill>
            <a:srgbClr val="CCD1E8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1600" b="1">
                <a:latin typeface="Arial" pitchFamily="34" charset="0"/>
              </a:rPr>
              <a:t>General Header</a:t>
            </a:r>
          </a:p>
        </p:txBody>
      </p:sp>
      <p:sp>
        <p:nvSpPr>
          <p:cNvPr id="59" name="AutoShape 54"/>
          <p:cNvSpPr>
            <a:spLocks noChangeArrowheads="1"/>
          </p:cNvSpPr>
          <p:nvPr/>
        </p:nvSpPr>
        <p:spPr bwMode="auto">
          <a:xfrm>
            <a:off x="6934200" y="3914800"/>
            <a:ext cx="1600200" cy="609600"/>
          </a:xfrm>
          <a:prstGeom prst="wedgeRoundRectCallout">
            <a:avLst>
              <a:gd name="adj1" fmla="val -87204"/>
              <a:gd name="adj2" fmla="val -6250"/>
              <a:gd name="adj3" fmla="val 16667"/>
            </a:avLst>
          </a:prstGeom>
          <a:solidFill>
            <a:srgbClr val="CCD1E8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1600" b="1">
                <a:latin typeface="Arial" pitchFamily="34" charset="0"/>
              </a:rPr>
              <a:t>Entity</a:t>
            </a:r>
          </a:p>
          <a:p>
            <a:r>
              <a:rPr lang="en-US" altLang="ko-KR" sz="1600" b="1">
                <a:latin typeface="Arial" pitchFamily="34" charset="0"/>
              </a:rPr>
              <a:t>Header</a:t>
            </a:r>
          </a:p>
        </p:txBody>
      </p:sp>
      <p:sp>
        <p:nvSpPr>
          <p:cNvPr id="60" name="AutoShape 55"/>
          <p:cNvSpPr>
            <a:spLocks noChangeArrowheads="1"/>
          </p:cNvSpPr>
          <p:nvPr/>
        </p:nvSpPr>
        <p:spPr bwMode="auto">
          <a:xfrm>
            <a:off x="6934200" y="4676800"/>
            <a:ext cx="1600200" cy="457200"/>
          </a:xfrm>
          <a:prstGeom prst="wedgeRoundRectCallout">
            <a:avLst>
              <a:gd name="adj1" fmla="val -87796"/>
              <a:gd name="adj2" fmla="val -4167"/>
              <a:gd name="adj3" fmla="val 16667"/>
            </a:avLst>
          </a:prstGeom>
          <a:solidFill>
            <a:srgbClr val="CCD1E8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1600" b="1">
                <a:latin typeface="Arial" pitchFamily="34" charset="0"/>
              </a:rPr>
              <a:t>Blank Line</a:t>
            </a:r>
          </a:p>
        </p:txBody>
      </p:sp>
      <p:sp>
        <p:nvSpPr>
          <p:cNvPr id="61" name="AutoShape 56"/>
          <p:cNvSpPr>
            <a:spLocks noChangeArrowheads="1"/>
          </p:cNvSpPr>
          <p:nvPr/>
        </p:nvSpPr>
        <p:spPr bwMode="auto">
          <a:xfrm>
            <a:off x="6934200" y="5438800"/>
            <a:ext cx="1600200" cy="457200"/>
          </a:xfrm>
          <a:prstGeom prst="wedgeRoundRectCallout">
            <a:avLst>
              <a:gd name="adj1" fmla="val -87796"/>
              <a:gd name="adj2" fmla="val -10417"/>
              <a:gd name="adj3" fmla="val 16667"/>
            </a:avLst>
          </a:prstGeom>
          <a:solidFill>
            <a:srgbClr val="CCD1E8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1600" b="1">
                <a:latin typeface="Arial" pitchFamily="34" charset="0"/>
              </a:rPr>
              <a:t>Content</a:t>
            </a:r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838200" y="1793776"/>
            <a:ext cx="5486400" cy="304800"/>
          </a:xfrm>
          <a:prstGeom prst="rect">
            <a:avLst/>
          </a:prstGeom>
          <a:solidFill>
            <a:srgbClr val="FFD3B5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 b="1" dirty="0">
                <a:latin typeface="Arial" pitchFamily="34" charset="0"/>
              </a:rPr>
              <a:t>SIP/2.0 200 OK &lt;CRLF&gt;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4419" y="764704"/>
            <a:ext cx="34275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Text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기반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protocol, UTF-8 </a:t>
            </a:r>
            <a:r>
              <a:rPr lang="en-US" altLang="ko-KR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charset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사용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300" b="1" dirty="0" smtClean="0">
            <a:solidFill>
              <a:schemeClr val="tx1">
                <a:lumMod val="50000"/>
                <a:lumOff val="50000"/>
              </a:schemeClr>
            </a:solidFill>
            <a:latin typeface="HY중고딕" pitchFamily="18" charset="-127"/>
            <a:ea typeface="HY중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300" b="1" dirty="0" smtClean="0">
            <a:solidFill>
              <a:schemeClr val="tx1">
                <a:lumMod val="50000"/>
                <a:lumOff val="50000"/>
              </a:schemeClr>
            </a:solidFill>
            <a:latin typeface="HY중고딕" pitchFamily="18" charset="-127"/>
            <a:ea typeface="HY중고딕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AFDD507-EAD9-44FB-8A63-3FB3172289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8966A1-8C86-4856-A59B-7EBD7BA42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1DADAB4-731E-4222-A5F5-9C05A1D2B471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10888</TotalTime>
  <Words>6924</Words>
  <Application>Microsoft Office PowerPoint</Application>
  <PresentationFormat>화면 슬라이드 쇼(4:3)</PresentationFormat>
  <Paragraphs>2071</Paragraphs>
  <Slides>77</Slides>
  <Notes>77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77</vt:i4>
      </vt:variant>
    </vt:vector>
  </HeadingPairs>
  <TitlesOfParts>
    <vt:vector size="93" baseType="lpstr">
      <vt:lpstr>HY중고딕</vt:lpstr>
      <vt:lpstr>HY헤드라인M</vt:lpstr>
      <vt:lpstr>굴림</vt:lpstr>
      <vt:lpstr>돋움</vt:lpstr>
      <vt:lpstr>맑은 고딕</vt:lpstr>
      <vt:lpstr>산돌고딕B</vt:lpstr>
      <vt:lpstr>휴먼모음T</vt:lpstr>
      <vt:lpstr>Arial</vt:lpstr>
      <vt:lpstr>Century Gothic</vt:lpstr>
      <vt:lpstr>Tahoma</vt:lpstr>
      <vt:lpstr>Verdana</vt:lpstr>
      <vt:lpstr>Wingdings</vt:lpstr>
      <vt:lpstr>테마1</vt:lpstr>
      <vt:lpstr>2_Office 테마</vt:lpstr>
      <vt:lpstr>Picture</vt:lpstr>
      <vt:lpstr>VISIO</vt:lpstr>
      <vt:lpstr>PowerPoint 프레젠테이션</vt:lpstr>
      <vt:lpstr>PowerPoint 프레젠테이션</vt:lpstr>
      <vt:lpstr>SIP 란</vt:lpstr>
      <vt:lpstr>SIP Functionality</vt:lpstr>
      <vt:lpstr>SIP Functionality(2)</vt:lpstr>
      <vt:lpstr>Basic Call Flow</vt:lpstr>
      <vt:lpstr>Structure of the protocol</vt:lpstr>
      <vt:lpstr>PowerPoint 프레젠테이션</vt:lpstr>
      <vt:lpstr>Structure of SIP Message</vt:lpstr>
      <vt:lpstr>Method</vt:lpstr>
      <vt:lpstr>Request(start line]</vt:lpstr>
      <vt:lpstr>SIP Component</vt:lpstr>
      <vt:lpstr>Response(start line]</vt:lpstr>
      <vt:lpstr>Status-Code</vt:lpstr>
      <vt:lpstr>Header Fields</vt:lpstr>
      <vt:lpstr>UA(User Agent) 란</vt:lpstr>
      <vt:lpstr>UAC(User Agent Client)</vt:lpstr>
      <vt:lpstr>Request message header</vt:lpstr>
      <vt:lpstr>Request message header</vt:lpstr>
      <vt:lpstr>Request message header</vt:lpstr>
      <vt:lpstr>UAS(User Agent Server)</vt:lpstr>
      <vt:lpstr>Dialogs 란</vt:lpstr>
      <vt:lpstr>Dialogs내의 구성</vt:lpstr>
      <vt:lpstr>Redirect Servers</vt:lpstr>
      <vt:lpstr>Redirect Call Flow</vt:lpstr>
      <vt:lpstr>Canceling a Request</vt:lpstr>
      <vt:lpstr>Registerations</vt:lpstr>
      <vt:lpstr>Call flow for Register </vt:lpstr>
      <vt:lpstr>Register example</vt:lpstr>
      <vt:lpstr>Querying for capabilities</vt:lpstr>
      <vt:lpstr>Call flow for OPTIONS</vt:lpstr>
      <vt:lpstr>Initiating a Session</vt:lpstr>
      <vt:lpstr>Simple Call flow for initiation</vt:lpstr>
      <vt:lpstr>Simple Call flow for initiation</vt:lpstr>
      <vt:lpstr>Modifying and Existing Session</vt:lpstr>
      <vt:lpstr>PowerPoint 프레젠테이션</vt:lpstr>
      <vt:lpstr>Overview of Proxy</vt:lpstr>
      <vt:lpstr>Stateful Proxy</vt:lpstr>
      <vt:lpstr>Call flow with Stateless Proxy</vt:lpstr>
      <vt:lpstr>Call flow with Stateless Proxy</vt:lpstr>
      <vt:lpstr>Call flow with Stateful Proxy</vt:lpstr>
      <vt:lpstr>Call flow with Stateful Proxy</vt:lpstr>
      <vt:lpstr>Call flow with Stateful Proxy</vt:lpstr>
      <vt:lpstr>Loose Routing, Strict Routing</vt:lpstr>
      <vt:lpstr>Example of Strict Routing </vt:lpstr>
      <vt:lpstr>Example of Loose Routing </vt:lpstr>
      <vt:lpstr>PowerPoint 프레젠테이션</vt:lpstr>
      <vt:lpstr>Transactions</vt:lpstr>
      <vt:lpstr>INVITE Client Transaction</vt:lpstr>
      <vt:lpstr>INVITE Server Transaction</vt:lpstr>
      <vt:lpstr>Non-INVITE Client Transaction</vt:lpstr>
      <vt:lpstr>Non-INVITE Server Transaction</vt:lpstr>
      <vt:lpstr>Transport</vt:lpstr>
      <vt:lpstr>Transport Client Side</vt:lpstr>
      <vt:lpstr>Transport Server Side</vt:lpstr>
      <vt:lpstr>Header Fields - 1</vt:lpstr>
      <vt:lpstr>Header Fields - 2</vt:lpstr>
      <vt:lpstr>Header Fields - 3</vt:lpstr>
      <vt:lpstr>Header Fields - 4</vt:lpstr>
      <vt:lpstr>Header Fields - 5</vt:lpstr>
      <vt:lpstr>Header Fields - 6</vt:lpstr>
      <vt:lpstr>Response Codes(1xx)</vt:lpstr>
      <vt:lpstr>Response Codes(2xx)</vt:lpstr>
      <vt:lpstr>Response Codes(3xx)</vt:lpstr>
      <vt:lpstr>Response Codes(4xx)-1</vt:lpstr>
      <vt:lpstr>Response Codes(4xx)-2</vt:lpstr>
      <vt:lpstr>Response Codes(4xx)-3</vt:lpstr>
      <vt:lpstr>Response Codes(5xx)</vt:lpstr>
      <vt:lpstr>Response Codes(6xx)</vt:lpstr>
      <vt:lpstr>PowerPoint 프레젠테이션</vt:lpstr>
      <vt:lpstr>Overview of SIP Message Security</vt:lpstr>
      <vt:lpstr>Usage of HTTP Authentication</vt:lpstr>
      <vt:lpstr>User-to-User Authentication</vt:lpstr>
      <vt:lpstr>Proxy-to-User Authentication</vt:lpstr>
      <vt:lpstr>S/MIME</vt:lpstr>
      <vt:lpstr>S/MIME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WAC</dc:title>
  <dc:creator>hs1004</dc:creator>
  <cp:lastModifiedBy>정동욱</cp:lastModifiedBy>
  <cp:revision>829</cp:revision>
  <dcterms:created xsi:type="dcterms:W3CDTF">2010-08-18T14:34:48Z</dcterms:created>
  <dcterms:modified xsi:type="dcterms:W3CDTF">2020-02-25T05:34:38Z</dcterms:modified>
</cp:coreProperties>
</file>