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y="5143500" cx="9144000"/>
  <p:notesSz cx="6858000" cy="9144000"/>
  <p:embeddedFontLst>
    <p:embeddedFont>
      <p:font typeface="Roboto Slab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5B8DFE-B53A-4790-BC7F-BE04A53D02C4}">
  <a:tblStyle styleId="{865B8DFE-B53A-4790-BC7F-BE04A53D0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9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1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0.xml"/><Relationship Id="rId43" Type="http://schemas.openxmlformats.org/officeDocument/2006/relationships/font" Target="fonts/Roboto-italic.fntdata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5f3e12c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35f3e12c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606514ef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63606514ef_7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5f3e12c8_4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35f3e12c8_4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62d06c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6362d06cce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62d06c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6362d06cc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62d06c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6362d06cce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62d06c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6362d06cce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62d06c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6362d06cc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62d06c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6362d06cce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62d06c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362d06cce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5f3e12c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5f3e12c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5f3e12c8_4_9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35f3e12c8_4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35f3e12c8_4_9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5f3e12c8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635f3e12c8_3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35f3e12c8_4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635f3e12c8_4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5f3e12c8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635f3e12c8_3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35f3e12c8_4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35f3e12c8_4_9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5f3e12c8_4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635f3e12c8_4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5f3e12c8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635f3e12c8_3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3606514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3606514ef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362d06cc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6362d06cce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606514ef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63606514ef_7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606514ef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63606514ef_7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6c2fd69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36c2fd693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606514ef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63606514ef_7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606514ef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63606514ef_7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606514ef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63606514ef_7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606514ef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63606514ef_7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0" y="212446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-148" y="270052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/>
          <p:nvPr>
            <p:ph idx="3" type="pic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/>
          <p:nvPr>
            <p:ph idx="4" type="pic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/>
          <p:nvPr>
            <p:ph idx="5" type="pic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/>
          <p:nvPr>
            <p:ph idx="3" type="pic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4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88" name="Google Shape;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287" y="1489421"/>
            <a:ext cx="3035425" cy="30265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/>
          <p:nvPr>
            <p:ph idx="5" type="pic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0" y="0"/>
            <a:ext cx="4835732" cy="38678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/>
          <p:nvPr>
            <p:ph idx="3" type="pic"/>
          </p:nvPr>
        </p:nvSpPr>
        <p:spPr>
          <a:xfrm>
            <a:off x="4268065" y="1243801"/>
            <a:ext cx="4875935" cy="3899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>
            <p:ph idx="2" type="pic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/>
          <p:nvPr>
            <p:ph idx="3" type="pic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790894"/>
            <a:ext cx="3816424" cy="19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>
            <p:ph idx="3" type="pic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/>
          <p:nvPr>
            <p:ph idx="3" type="pic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00000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>
            <p:ph idx="2" type="pic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/>
          <p:nvPr>
            <p:ph idx="3" type="pic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/>
          <p:nvPr>
            <p:ph idx="4" type="pic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/>
          <p:nvPr/>
        </p:nvSpPr>
        <p:spPr>
          <a:xfrm rot="2700000">
            <a:off x="1947315" y="994934"/>
            <a:ext cx="3188468" cy="3188468"/>
          </a:xfrm>
          <a:prstGeom prst="frame">
            <a:avLst>
              <a:gd fmla="val 180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 rot="10800000">
            <a:off x="906447" y="1455157"/>
            <a:ext cx="1432854" cy="2268009"/>
          </a:xfrm>
          <a:prstGeom prst="chevron">
            <a:avLst>
              <a:gd fmla="val 808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1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>
            <p:ph idx="1" type="body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5"/>
          <p:cNvSpPr txBox="1"/>
          <p:nvPr>
            <p:ph idx="2" type="body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hyperlink" Target="https://ko.wikipedia.org/wiki/%EC%9E%90%EB%B0%94%EC%8A%A4%ED%81%AC%EB%A6%BD%ED%8A%B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웹 게임 개발</a:t>
            </a:r>
            <a:endParaRPr/>
          </a:p>
        </p:txBody>
      </p:sp>
      <p:sp>
        <p:nvSpPr>
          <p:cNvPr id="143" name="Google Shape;143;p39"/>
          <p:cNvSpPr txBox="1"/>
          <p:nvPr>
            <p:ph idx="2" type="body"/>
          </p:nvPr>
        </p:nvSpPr>
        <p:spPr>
          <a:xfrm>
            <a:off x="409188" y="1563638"/>
            <a:ext cx="4450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ko"/>
              <a:t>캐주얼 부머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게임 설명</a:t>
            </a:r>
            <a:endParaRPr/>
          </a:p>
        </p:txBody>
      </p:sp>
      <p:grpSp>
        <p:nvGrpSpPr>
          <p:cNvPr id="251" name="Google Shape;251;p48"/>
          <p:cNvGrpSpPr/>
          <p:nvPr/>
        </p:nvGrpSpPr>
        <p:grpSpPr>
          <a:xfrm>
            <a:off x="5393527" y="972356"/>
            <a:ext cx="2884650" cy="779891"/>
            <a:chOff x="1192716" y="1263548"/>
            <a:chExt cx="2884650" cy="779891"/>
          </a:xfrm>
        </p:grpSpPr>
        <p:sp>
          <p:nvSpPr>
            <p:cNvPr id="252" name="Google Shape;252;p48"/>
            <p:cNvSpPr txBox="1"/>
            <p:nvPr/>
          </p:nvSpPr>
          <p:spPr>
            <a:xfrm>
              <a:off x="1278732" y="1263548"/>
              <a:ext cx="456913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#01.</a:t>
              </a:r>
              <a:endPara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8"/>
            <p:cNvSpPr txBox="1"/>
            <p:nvPr/>
          </p:nvSpPr>
          <p:spPr>
            <a:xfrm>
              <a:off x="1192716" y="1493562"/>
              <a:ext cx="2884650" cy="549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사용자는 ↑, →, ↓, ←키로 자신의 캐릭터를 이동시킬 수 있다.</a:t>
              </a:r>
              <a:endPara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크레이지아케이드 비슷한 게임에 대한 이미지 검색결과" id="254" name="Google Shape;254;p48"/>
          <p:cNvPicPr preferRelativeResize="0"/>
          <p:nvPr/>
        </p:nvPicPr>
        <p:blipFill rotWithShape="1">
          <a:blip r:embed="rId3">
            <a:alphaModFix/>
          </a:blip>
          <a:srcRect b="5828" l="0" r="0" t="6547"/>
          <a:stretch/>
        </p:blipFill>
        <p:spPr>
          <a:xfrm>
            <a:off x="580069" y="1073764"/>
            <a:ext cx="4412959" cy="3179003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5" name="Google Shape;255;p48"/>
          <p:cNvGrpSpPr/>
          <p:nvPr/>
        </p:nvGrpSpPr>
        <p:grpSpPr>
          <a:xfrm>
            <a:off x="5393525" y="1791858"/>
            <a:ext cx="2884800" cy="871417"/>
            <a:chOff x="1192714" y="1263548"/>
            <a:chExt cx="2884800" cy="871417"/>
          </a:xfrm>
        </p:grpSpPr>
        <p:sp>
          <p:nvSpPr>
            <p:cNvPr id="256" name="Google Shape;256;p48"/>
            <p:cNvSpPr txBox="1"/>
            <p:nvPr/>
          </p:nvSpPr>
          <p:spPr>
            <a:xfrm>
              <a:off x="1278732" y="1263548"/>
              <a:ext cx="456913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#02.</a:t>
              </a:r>
              <a:endPara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8"/>
            <p:cNvSpPr txBox="1"/>
            <p:nvPr/>
          </p:nvSpPr>
          <p:spPr>
            <a:xfrm>
              <a:off x="1192714" y="1493565"/>
              <a:ext cx="28848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사용자는 space 키로 폭탄을 설치</a:t>
              </a:r>
              <a:endPara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할 수 있다. </a:t>
              </a:r>
              <a:r>
                <a:rPr b="0" i="0" lang="ko" sz="105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(크레이지 아케이드와 동일한 룰)</a:t>
              </a:r>
              <a:endPara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8"/>
          <p:cNvGrpSpPr/>
          <p:nvPr/>
        </p:nvGrpSpPr>
        <p:grpSpPr>
          <a:xfrm>
            <a:off x="5415675" y="2663266"/>
            <a:ext cx="2884650" cy="1151496"/>
            <a:chOff x="5415675" y="2663266"/>
            <a:chExt cx="2884650" cy="1151496"/>
          </a:xfrm>
        </p:grpSpPr>
        <p:sp>
          <p:nvSpPr>
            <p:cNvPr id="259" name="Google Shape;259;p48"/>
            <p:cNvSpPr txBox="1"/>
            <p:nvPr/>
          </p:nvSpPr>
          <p:spPr>
            <a:xfrm>
              <a:off x="5936456" y="2663266"/>
              <a:ext cx="921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- </a:t>
              </a:r>
              <a:r>
                <a:rPr b="0" i="0" lang="ko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차별 점</a:t>
              </a:r>
              <a:endParaRPr/>
            </a:p>
          </p:txBody>
        </p:sp>
        <p:grpSp>
          <p:nvGrpSpPr>
            <p:cNvPr id="260" name="Google Shape;260;p48"/>
            <p:cNvGrpSpPr/>
            <p:nvPr/>
          </p:nvGrpSpPr>
          <p:grpSpPr>
            <a:xfrm>
              <a:off x="5415675" y="2689970"/>
              <a:ext cx="2884650" cy="1124792"/>
              <a:chOff x="1192716" y="1263548"/>
              <a:chExt cx="2884650" cy="1124792"/>
            </a:xfrm>
          </p:grpSpPr>
          <p:sp>
            <p:nvSpPr>
              <p:cNvPr id="261" name="Google Shape;261;p48"/>
              <p:cNvSpPr txBox="1"/>
              <p:nvPr/>
            </p:nvSpPr>
            <p:spPr>
              <a:xfrm>
                <a:off x="1278732" y="1263548"/>
                <a:ext cx="456913" cy="2769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" sz="1200" u="none" cap="none" strike="noStrike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#03.</a:t>
                </a:r>
                <a:endParaRPr b="0" i="0" sz="11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8"/>
              <p:cNvSpPr txBox="1"/>
              <p:nvPr/>
            </p:nvSpPr>
            <p:spPr>
              <a:xfrm>
                <a:off x="1192716" y="1493562"/>
                <a:ext cx="2884650" cy="894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0" i="0" lang="ko" sz="12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사용자는 플레이 캐릭터를 선택 할 수 있으며, 각 캐릭터는 고유의 Active 스킬을 가지고 있다.</a:t>
                </a:r>
                <a:endParaRPr b="0" i="0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48"/>
          <p:cNvGrpSpPr/>
          <p:nvPr/>
        </p:nvGrpSpPr>
        <p:grpSpPr>
          <a:xfrm>
            <a:off x="5393526" y="3640759"/>
            <a:ext cx="3321849" cy="843719"/>
            <a:chOff x="5415674" y="2663266"/>
            <a:chExt cx="3321849" cy="843719"/>
          </a:xfrm>
        </p:grpSpPr>
        <p:sp>
          <p:nvSpPr>
            <p:cNvPr id="264" name="Google Shape;264;p48"/>
            <p:cNvSpPr txBox="1"/>
            <p:nvPr/>
          </p:nvSpPr>
          <p:spPr>
            <a:xfrm>
              <a:off x="5936456" y="2663266"/>
              <a:ext cx="9215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- </a:t>
              </a:r>
              <a:r>
                <a:rPr b="0" i="0" lang="ko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차별 점</a:t>
              </a:r>
              <a:endParaRPr/>
            </a:p>
          </p:txBody>
        </p:sp>
        <p:grpSp>
          <p:nvGrpSpPr>
            <p:cNvPr id="265" name="Google Shape;265;p48"/>
            <p:cNvGrpSpPr/>
            <p:nvPr/>
          </p:nvGrpSpPr>
          <p:grpSpPr>
            <a:xfrm>
              <a:off x="5415674" y="2689970"/>
              <a:ext cx="3321849" cy="817015"/>
              <a:chOff x="1192715" y="1263548"/>
              <a:chExt cx="3321849" cy="817015"/>
            </a:xfrm>
          </p:grpSpPr>
          <p:sp>
            <p:nvSpPr>
              <p:cNvPr id="266" name="Google Shape;266;p48"/>
              <p:cNvSpPr txBox="1"/>
              <p:nvPr/>
            </p:nvSpPr>
            <p:spPr>
              <a:xfrm>
                <a:off x="1278732" y="1263548"/>
                <a:ext cx="456913" cy="2769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" sz="1200" u="none" cap="none" strike="noStrike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#04.</a:t>
                </a:r>
                <a:endParaRPr b="0" i="0" sz="11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8"/>
              <p:cNvSpPr txBox="1"/>
              <p:nvPr/>
            </p:nvSpPr>
            <p:spPr>
              <a:xfrm>
                <a:off x="1192715" y="1493562"/>
                <a:ext cx="3321849" cy="587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0" i="0" lang="ko" sz="12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Active 스킬은 쿨 타임이 존재하며,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rial"/>
                  <a:buNone/>
                </a:pPr>
                <a:r>
                  <a:rPr b="0" i="0" lang="ko" sz="12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버프와, 디 버프, 순간이동, 투명화 등이있다.</a:t>
                </a:r>
                <a:endParaRPr b="0" i="0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273" name="Google Shape;273;p49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ko"/>
              <a:t>사용할 API 및 Framework 소개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graphicFrame>
        <p:nvGraphicFramePr>
          <p:cNvPr id="279" name="Google Shape;279;p50"/>
          <p:cNvGraphicFramePr/>
          <p:nvPr/>
        </p:nvGraphicFramePr>
        <p:xfrm>
          <a:off x="341925" y="1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{865B8DFE-B53A-4790-BC7F-BE04A53D02C4}</a:tableStyleId>
              </a:tblPr>
              <a:tblGrid>
                <a:gridCol w="1290625"/>
                <a:gridCol w="728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FED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FED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Audio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Web Audio API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Graphics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WebGL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Touch events, Gamepad API, device sensors, WebRTC, Full Screen API, Pointer Lock API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Javascript (또는 Emscripten을 이용한 C/C++)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Networking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WebRTC and/or WebSockets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IndexedDB or CLOUD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HTML, CSS, SVG, Social API 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HTML5 게임 플랫폼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Server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500" y="2657137"/>
            <a:ext cx="3839500" cy="21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542325" y="1563625"/>
            <a:ext cx="789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>
                <a:solidFill>
                  <a:schemeClr val="accent2"/>
                </a:solidFill>
              </a:rPr>
              <a:t>Node.js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9" name="Google Shape;289;p51"/>
          <p:cNvSpPr txBox="1"/>
          <p:nvPr/>
        </p:nvSpPr>
        <p:spPr>
          <a:xfrm>
            <a:off x="542325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확장성 있는 네트워크 애플리케이션 개발에 사용되는 소프트웨어 플랫폼.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  <a:uFill>
                  <a:noFill/>
                </a:uFill>
                <a:hlinkClick r:id="rId4"/>
              </a:rPr>
              <a:t>자바스크립트</a:t>
            </a:r>
            <a:r>
              <a:rPr lang="ko" sz="2400">
                <a:solidFill>
                  <a:schemeClr val="accent2"/>
                </a:solidFill>
              </a:rPr>
              <a:t>를 활용하며 Non-blocking I/O와 단일 스레드 이벤트 루프를 통한 높은 처리 성능을 가지고 있다. 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295" name="Google Shape;295;p52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HTML5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2325" y="1563625"/>
            <a:ext cx="789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>
                <a:solidFill>
                  <a:schemeClr val="accent2"/>
                </a:solidFill>
              </a:rPr>
              <a:t>Canvas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7" name="Google Shape;297;p52"/>
          <p:cNvSpPr txBox="1"/>
          <p:nvPr/>
        </p:nvSpPr>
        <p:spPr>
          <a:xfrm>
            <a:off x="542325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자바스크립트를 통해 다양한 그림을 그릴 수 있는 공간을 제공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해상도 독립적으로 SVG 그래픽을 활용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그래픽이나 다른 기타 이미지를 실시간으로 그리는 기능 제공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425" y="1782000"/>
            <a:ext cx="2421725" cy="3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304" name="Google Shape;304;p53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WebGL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542325" y="1563625"/>
            <a:ext cx="789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>
                <a:solidFill>
                  <a:schemeClr val="accent2"/>
                </a:solidFill>
              </a:rPr>
              <a:t>WebGL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" name="Google Shape;306;p53"/>
          <p:cNvSpPr txBox="1"/>
          <p:nvPr/>
        </p:nvSpPr>
        <p:spPr>
          <a:xfrm>
            <a:off x="542325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인터넷 브라우저에서 플러그인의 도움 없이 공식적으로 사용 할 수 있도록 제정한 웹 그래픽스 API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WebGL로 개발 시 브라우저가 지원만 한다면 모든 플랫폼에서 동작이 가능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00" y="2993687"/>
            <a:ext cx="3556500" cy="14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313" name="Google Shape;313;p54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Game Engine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542325" y="1563625"/>
            <a:ext cx="789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>
                <a:solidFill>
                  <a:schemeClr val="accent2"/>
                </a:solidFill>
              </a:rPr>
              <a:t>Phaser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5" name="Google Shape;315;p54"/>
          <p:cNvSpPr txBox="1"/>
          <p:nvPr/>
        </p:nvSpPr>
        <p:spPr>
          <a:xfrm>
            <a:off x="542325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WebGL을 이용하여 만든 무료 오픈소스 HTML5 2D 게임 엔진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ko" sz="2400">
                <a:solidFill>
                  <a:schemeClr val="accent2"/>
                </a:solidFill>
              </a:rPr>
              <a:t>Pixi.js는 2D rendering에 대한 엔진이며, Phaser는 WebGL과 Canvas rendering을 위해 Pixi.js를 사용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316" name="Google Shape;3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372" y="1969700"/>
            <a:ext cx="3178624" cy="27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322" name="Google Shape;322;p55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Game Engine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542325" y="1563625"/>
            <a:ext cx="789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 sz="2400">
                <a:solidFill>
                  <a:schemeClr val="accent2"/>
                </a:solidFill>
              </a:rPr>
              <a:t>Phaser가 가지고 있는 게임 개발에 필요한 요소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542325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Physics(arcase or full body)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I/O(Keyboard and Gamepad....)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Camera scrolling 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Collisions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State management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Tilemap Support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/>
        </p:nvSpPr>
        <p:spPr>
          <a:xfrm>
            <a:off x="4280400" y="2699000"/>
            <a:ext cx="48636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Spritesheets/Animations/Tweens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Audio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Game Loop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Particle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ko" sz="1800">
                <a:solidFill>
                  <a:schemeClr val="accent2"/>
                </a:solidFill>
              </a:rPr>
              <a:t>Game clock + custom timers + timer event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56"/>
          <p:cNvGrpSpPr/>
          <p:nvPr/>
        </p:nvGrpSpPr>
        <p:grpSpPr>
          <a:xfrm>
            <a:off x="899555" y="1275594"/>
            <a:ext cx="3447897" cy="3447897"/>
            <a:chOff x="1628068" y="539750"/>
            <a:chExt cx="4063999" cy="4063999"/>
          </a:xfrm>
        </p:grpSpPr>
        <p:sp>
          <p:nvSpPr>
            <p:cNvPr id="331" name="Google Shape;331;p56"/>
            <p:cNvSpPr/>
            <p:nvPr/>
          </p:nvSpPr>
          <p:spPr>
            <a:xfrm>
              <a:off x="1628068" y="539750"/>
              <a:ext cx="4063999" cy="4063999"/>
            </a:xfrm>
            <a:custGeom>
              <a:rect b="b" l="l" r="r" t="t"/>
              <a:pathLst>
                <a:path extrusionOk="0" h="4063999" w="4063999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rgbClr val="86E5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372100" lIns="1584750" spcFirstLastPara="1" rIns="1584750" wrap="square" tIns="324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6"/>
            <p:cNvSpPr/>
            <p:nvPr/>
          </p:nvSpPr>
          <p:spPr>
            <a:xfrm>
              <a:off x="2034467" y="1352549"/>
              <a:ext cx="3251200" cy="3251200"/>
            </a:xfrm>
            <a:custGeom>
              <a:rect b="b" l="l" r="r" t="t"/>
              <a:pathLst>
                <a:path extrusionOk="0" h="3251200" w="325120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584700" lIns="1171225" spcFirstLastPara="1" rIns="1171225" wrap="square" tIns="308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>
              <a:off x="2440867" y="2165349"/>
              <a:ext cx="2438400" cy="2438400"/>
            </a:xfrm>
            <a:custGeom>
              <a:rect b="b" l="l" r="r" t="t"/>
              <a:pathLst>
                <a:path extrusionOk="0" h="2438400" w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13550" lIns="757725" spcFirstLastPara="1" rIns="757725" wrap="square" tIns="28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6"/>
            <p:cNvSpPr/>
            <p:nvPr/>
          </p:nvSpPr>
          <p:spPr>
            <a:xfrm>
              <a:off x="2847267" y="2978149"/>
              <a:ext cx="1625600" cy="1625600"/>
            </a:xfrm>
            <a:custGeom>
              <a:rect b="b" l="l" r="r" t="t"/>
              <a:pathLst>
                <a:path extrusionOk="0" h="1625600" w="162560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rgbClr val="176E6A"/>
            </a:solidFill>
            <a:ln>
              <a:noFill/>
            </a:ln>
          </p:spPr>
          <p:txBody>
            <a:bodyPr anchorCtr="0" anchor="ctr" bIns="569975" lIns="401625" spcFirstLastPara="1" rIns="401625" wrap="square" tIns="569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56"/>
          <p:cNvSpPr txBox="1"/>
          <p:nvPr/>
        </p:nvSpPr>
        <p:spPr>
          <a:xfrm>
            <a:off x="2077325" y="3864725"/>
            <a:ext cx="10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Canvas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6"/>
          <p:cNvSpPr txBox="1"/>
          <p:nvPr/>
        </p:nvSpPr>
        <p:spPr>
          <a:xfrm>
            <a:off x="2000221" y="2156300"/>
            <a:ext cx="12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Pixi.js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56"/>
          <p:cNvCxnSpPr/>
          <p:nvPr/>
        </p:nvCxnSpPr>
        <p:spPr>
          <a:xfrm>
            <a:off x="2987824" y="1660907"/>
            <a:ext cx="2376300" cy="0"/>
          </a:xfrm>
          <a:prstGeom prst="straightConnector1">
            <a:avLst/>
          </a:prstGeom>
          <a:noFill/>
          <a:ln cap="flat" cmpd="sng" w="25400">
            <a:solidFill>
              <a:srgbClr val="AFEDE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38" name="Google Shape;338;p56"/>
          <p:cNvCxnSpPr/>
          <p:nvPr/>
        </p:nvCxnSpPr>
        <p:spPr>
          <a:xfrm>
            <a:off x="2987824" y="2451937"/>
            <a:ext cx="2376300" cy="0"/>
          </a:xfrm>
          <a:prstGeom prst="straightConnector1">
            <a:avLst/>
          </a:prstGeom>
          <a:noFill/>
          <a:ln cap="flat" cmpd="sng" w="25400">
            <a:solidFill>
              <a:srgbClr val="18D1D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39" name="Google Shape;339;p56"/>
          <p:cNvCxnSpPr/>
          <p:nvPr/>
        </p:nvCxnSpPr>
        <p:spPr>
          <a:xfrm>
            <a:off x="2987824" y="3242967"/>
            <a:ext cx="2376300" cy="0"/>
          </a:xfrm>
          <a:prstGeom prst="straightConnector1">
            <a:avLst/>
          </a:prstGeom>
          <a:noFill/>
          <a:ln cap="flat" cmpd="sng" w="25400">
            <a:solidFill>
              <a:srgbClr val="1AB5B9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40" name="Google Shape;340;p56"/>
          <p:cNvCxnSpPr/>
          <p:nvPr/>
        </p:nvCxnSpPr>
        <p:spPr>
          <a:xfrm>
            <a:off x="2987824" y="4033996"/>
            <a:ext cx="2376300" cy="0"/>
          </a:xfrm>
          <a:prstGeom prst="straightConnector1">
            <a:avLst/>
          </a:prstGeom>
          <a:noFill/>
          <a:ln cap="flat" cmpd="sng" w="25400">
            <a:solidFill>
              <a:srgbClr val="23A59F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41" name="Google Shape;341;p56"/>
          <p:cNvGrpSpPr/>
          <p:nvPr/>
        </p:nvGrpSpPr>
        <p:grpSpPr>
          <a:xfrm>
            <a:off x="5542992" y="2112591"/>
            <a:ext cx="3024610" cy="678727"/>
            <a:chOff x="803640" y="3362835"/>
            <a:chExt cx="2059800" cy="678727"/>
          </a:xfrm>
        </p:grpSpPr>
        <p:sp>
          <p:nvSpPr>
            <p:cNvPr id="342" name="Google Shape;342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accent2"/>
                  </a:solidFill>
                </a:rPr>
                <a:t>Rendering 엔진</a:t>
              </a:r>
              <a:endPara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accent2"/>
                  </a:solidFill>
                </a:rPr>
                <a:t>pixi.js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6"/>
          <p:cNvGrpSpPr/>
          <p:nvPr/>
        </p:nvGrpSpPr>
        <p:grpSpPr>
          <a:xfrm>
            <a:off x="5542992" y="1321561"/>
            <a:ext cx="3024610" cy="678727"/>
            <a:chOff x="803640" y="3362835"/>
            <a:chExt cx="2059800" cy="678727"/>
          </a:xfrm>
        </p:grpSpPr>
        <p:sp>
          <p:nvSpPr>
            <p:cNvPr id="345" name="Google Shape;345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accent1"/>
                  </a:solidFill>
                </a:rPr>
                <a:t>웹 2D게임엔진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accent1"/>
                  </a:solidFill>
                </a:rPr>
                <a:t>Phaser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56"/>
          <p:cNvGrpSpPr/>
          <p:nvPr/>
        </p:nvGrpSpPr>
        <p:grpSpPr>
          <a:xfrm>
            <a:off x="5542992" y="2903621"/>
            <a:ext cx="3024610" cy="678727"/>
            <a:chOff x="803640" y="3362835"/>
            <a:chExt cx="2059800" cy="678727"/>
          </a:xfrm>
        </p:grpSpPr>
        <p:sp>
          <p:nvSpPr>
            <p:cNvPr id="348" name="Google Shape;348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accent3"/>
                  </a:solidFill>
                </a:rPr>
                <a:t>웹 그래픽스 API</a:t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accent3"/>
                  </a:solidFill>
                </a:rPr>
                <a:t>WebGL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56"/>
          <p:cNvGrpSpPr/>
          <p:nvPr/>
        </p:nvGrpSpPr>
        <p:grpSpPr>
          <a:xfrm>
            <a:off x="5542992" y="3694650"/>
            <a:ext cx="3024610" cy="678727"/>
            <a:chOff x="803640" y="3362835"/>
            <a:chExt cx="2059800" cy="678727"/>
          </a:xfrm>
        </p:grpSpPr>
        <p:sp>
          <p:nvSpPr>
            <p:cNvPr id="351" name="Google Shape;351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176E6A"/>
                  </a:solidFill>
                </a:rPr>
                <a:t>그림을 그릴 수 있는 공간을 제공하는 HTML5 태그</a:t>
              </a:r>
              <a:endParaRPr sz="1200">
                <a:solidFill>
                  <a:srgbClr val="176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176E6A"/>
                  </a:solidFill>
                </a:rPr>
                <a:t>Canvas</a:t>
              </a:r>
              <a:endParaRPr b="1" sz="1200">
                <a:solidFill>
                  <a:srgbClr val="176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5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필요기술</a:t>
            </a:r>
            <a:endParaRPr/>
          </a:p>
        </p:txBody>
      </p:sp>
      <p:sp>
        <p:nvSpPr>
          <p:cNvPr id="354" name="Google Shape;354;p56"/>
          <p:cNvSpPr txBox="1"/>
          <p:nvPr/>
        </p:nvSpPr>
        <p:spPr>
          <a:xfrm>
            <a:off x="2000096" y="2988963"/>
            <a:ext cx="12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WebGL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6"/>
          <p:cNvSpPr txBox="1"/>
          <p:nvPr/>
        </p:nvSpPr>
        <p:spPr>
          <a:xfrm>
            <a:off x="2000096" y="1491550"/>
            <a:ext cx="12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Phaser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endParaRPr/>
          </a:p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ko"/>
              <a:t>구체적인 계획 소개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/>
        </p:nvSpPr>
        <p:spPr>
          <a:xfrm>
            <a:off x="395536" y="536274"/>
            <a:ext cx="1944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ko" sz="3600">
                <a:solidFill>
                  <a:schemeClr val="lt1"/>
                </a:solidFill>
              </a:rPr>
              <a:t>목차</a:t>
            </a:r>
            <a:endParaRPr/>
          </a:p>
        </p:txBody>
      </p:sp>
      <p:sp>
        <p:nvSpPr>
          <p:cNvPr id="150" name="Google Shape;150;p40"/>
          <p:cNvSpPr/>
          <p:nvPr/>
        </p:nvSpPr>
        <p:spPr>
          <a:xfrm>
            <a:off x="7236296" y="0"/>
            <a:ext cx="1907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0"/>
          <p:cNvSpPr/>
          <p:nvPr/>
        </p:nvSpPr>
        <p:spPr>
          <a:xfrm rot="-1057145">
            <a:off x="7124094" y="873285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0"/>
          <p:cNvSpPr/>
          <p:nvPr/>
        </p:nvSpPr>
        <p:spPr>
          <a:xfrm rot="-1057145">
            <a:off x="7124094" y="1977399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/>
          <p:nvPr/>
        </p:nvSpPr>
        <p:spPr>
          <a:xfrm rot="-1057145">
            <a:off x="7124094" y="3081513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0"/>
          <p:cNvSpPr/>
          <p:nvPr/>
        </p:nvSpPr>
        <p:spPr>
          <a:xfrm flipH="1" rot="1060364">
            <a:off x="5964360" y="1424454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0"/>
          <p:cNvSpPr/>
          <p:nvPr/>
        </p:nvSpPr>
        <p:spPr>
          <a:xfrm flipH="1" rot="1060364">
            <a:off x="5964360" y="2528568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0"/>
          <p:cNvSpPr/>
          <p:nvPr/>
        </p:nvSpPr>
        <p:spPr>
          <a:xfrm flipH="1" rot="1060364">
            <a:off x="5964360" y="3632684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/>
          <p:nvPr/>
        </p:nvSpPr>
        <p:spPr>
          <a:xfrm flipH="1" rot="1060364">
            <a:off x="5964360" y="314442"/>
            <a:ext cx="1383492" cy="10582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0"/>
          <p:cNvSpPr/>
          <p:nvPr/>
        </p:nvSpPr>
        <p:spPr>
          <a:xfrm rot="-1057145">
            <a:off x="7116816" y="4190394"/>
            <a:ext cx="1333308" cy="1057651"/>
          </a:xfrm>
          <a:custGeom>
            <a:rect b="b" l="l" r="r" t="t"/>
            <a:pathLst>
              <a:path extrusionOk="0" h="1058306" w="1334134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0"/>
          <p:cNvSpPr/>
          <p:nvPr/>
        </p:nvSpPr>
        <p:spPr>
          <a:xfrm rot="-1057145">
            <a:off x="7157133" y="13457"/>
            <a:ext cx="1333307" cy="793238"/>
          </a:xfrm>
          <a:custGeom>
            <a:rect b="b" l="l" r="r" t="t"/>
            <a:pathLst>
              <a:path extrusionOk="0" h="793729" w="1334133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0"/>
          <p:cNvSpPr/>
          <p:nvPr/>
        </p:nvSpPr>
        <p:spPr>
          <a:xfrm flipH="1" rot="1057145">
            <a:off x="6021701" y="4705850"/>
            <a:ext cx="1183434" cy="614302"/>
          </a:xfrm>
          <a:custGeom>
            <a:rect b="b" l="l" r="r" t="t"/>
            <a:pathLst>
              <a:path extrusionOk="0" h="614682" w="1184167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6137614" y="528443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 txBox="1"/>
          <p:nvPr/>
        </p:nvSpPr>
        <p:spPr>
          <a:xfrm>
            <a:off x="6137614" y="1646559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/>
        </p:nvSpPr>
        <p:spPr>
          <a:xfrm>
            <a:off x="6137614" y="2764675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 txBox="1"/>
          <p:nvPr/>
        </p:nvSpPr>
        <p:spPr>
          <a:xfrm>
            <a:off x="6137614" y="3882791"/>
            <a:ext cx="5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40"/>
          <p:cNvGrpSpPr/>
          <p:nvPr/>
        </p:nvGrpSpPr>
        <p:grpSpPr>
          <a:xfrm>
            <a:off x="2595902" y="486098"/>
            <a:ext cx="3271853" cy="730975"/>
            <a:chOff x="2175371" y="1762964"/>
            <a:chExt cx="5040600" cy="730975"/>
          </a:xfrm>
        </p:grpSpPr>
        <p:sp>
          <p:nvSpPr>
            <p:cNvPr id="166" name="Google Shape;166;p40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>
                  <a:solidFill>
                    <a:schemeClr val="lt1"/>
                  </a:solidFill>
                </a:rPr>
                <a:t>개요</a:t>
              </a:r>
              <a:endParaRPr/>
            </a:p>
          </p:txBody>
        </p:sp>
        <p:sp>
          <p:nvSpPr>
            <p:cNvPr id="167" name="Google Shape;167;p40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웹 게임 소개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40"/>
          <p:cNvGrpSpPr/>
          <p:nvPr/>
        </p:nvGrpSpPr>
        <p:grpSpPr>
          <a:xfrm>
            <a:off x="2595902" y="1596852"/>
            <a:ext cx="3271853" cy="730975"/>
            <a:chOff x="2175371" y="1762964"/>
            <a:chExt cx="5040600" cy="730975"/>
          </a:xfrm>
        </p:grpSpPr>
        <p:sp>
          <p:nvSpPr>
            <p:cNvPr id="169" name="Google Shape;169;p40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필요 기술</a:t>
              </a:r>
              <a:endParaRPr/>
            </a:p>
          </p:txBody>
        </p:sp>
        <p:sp>
          <p:nvSpPr>
            <p:cNvPr id="170" name="Google Shape;170;p40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사용할 API 및 Framework 소개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40"/>
          <p:cNvGrpSpPr/>
          <p:nvPr/>
        </p:nvGrpSpPr>
        <p:grpSpPr>
          <a:xfrm>
            <a:off x="2595902" y="2707606"/>
            <a:ext cx="3271853" cy="730975"/>
            <a:chOff x="2175371" y="1762964"/>
            <a:chExt cx="5040600" cy="730975"/>
          </a:xfrm>
        </p:grpSpPr>
        <p:sp>
          <p:nvSpPr>
            <p:cNvPr id="172" name="Google Shape;172;p40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구현 계획</a:t>
              </a:r>
              <a:endParaRPr/>
            </a:p>
          </p:txBody>
        </p:sp>
        <p:sp>
          <p:nvSpPr>
            <p:cNvPr id="173" name="Google Shape;173;p40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구체적인 계획 소개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40"/>
          <p:cNvGrpSpPr/>
          <p:nvPr/>
        </p:nvGrpSpPr>
        <p:grpSpPr>
          <a:xfrm>
            <a:off x="2595902" y="3818359"/>
            <a:ext cx="3271853" cy="730975"/>
            <a:chOff x="2175371" y="1762964"/>
            <a:chExt cx="5040600" cy="730975"/>
          </a:xfrm>
        </p:grpSpPr>
        <p:sp>
          <p:nvSpPr>
            <p:cNvPr id="175" name="Google Shape;175;p40"/>
            <p:cNvSpPr txBox="1"/>
            <p:nvPr/>
          </p:nvSpPr>
          <p:spPr>
            <a:xfrm>
              <a:off x="2175371" y="1762964"/>
              <a:ext cx="504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목표 및 결과</a:t>
              </a:r>
              <a:endParaRPr/>
            </a:p>
          </p:txBody>
        </p:sp>
        <p:sp>
          <p:nvSpPr>
            <p:cNvPr id="176" name="Google Shape;176;p40"/>
            <p:cNvSpPr txBox="1"/>
            <p:nvPr/>
          </p:nvSpPr>
          <p:spPr>
            <a:xfrm>
              <a:off x="2175371" y="2032239"/>
              <a:ext cx="5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예상 결과물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0" y="38810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b="1" lang="ko"/>
              <a:t>프로젝트 일정표</a:t>
            </a:r>
            <a:endParaRPr b="1"/>
          </a:p>
        </p:txBody>
      </p:sp>
      <p:graphicFrame>
        <p:nvGraphicFramePr>
          <p:cNvPr id="367" name="Google Shape;367;p58"/>
          <p:cNvGraphicFramePr/>
          <p:nvPr/>
        </p:nvGraphicFramePr>
        <p:xfrm>
          <a:off x="550125" y="146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{865B8DFE-B53A-4790-BC7F-BE04A53D02C4}</a:tableStyleId>
              </a:tblPr>
              <a:tblGrid>
                <a:gridCol w="225195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  <a:gridCol w="413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14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프로젝트 목표 설정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9900"/>
                        </a:solidFill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개발 환경 세팅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네트워크 연결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게임 프레임워크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JavaScript 모션 개발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그래픽 세부작업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QA 및 오류 수정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0" y="2083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ko"/>
              <a:t>전체 프로그램 구조</a:t>
            </a:r>
            <a:endParaRPr b="1"/>
          </a:p>
        </p:txBody>
      </p:sp>
      <p:sp>
        <p:nvSpPr>
          <p:cNvPr id="373" name="Google Shape;373;p59"/>
          <p:cNvSpPr/>
          <p:nvPr/>
        </p:nvSpPr>
        <p:spPr>
          <a:xfrm rot="-8100000">
            <a:off x="6123796" y="2289334"/>
            <a:ext cx="1476439" cy="147643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9"/>
          <p:cNvSpPr/>
          <p:nvPr/>
        </p:nvSpPr>
        <p:spPr>
          <a:xfrm>
            <a:off x="3529891" y="1323312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9"/>
          <p:cNvSpPr/>
          <p:nvPr/>
        </p:nvSpPr>
        <p:spPr>
          <a:xfrm>
            <a:off x="2665920" y="2293407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9"/>
          <p:cNvSpPr/>
          <p:nvPr/>
        </p:nvSpPr>
        <p:spPr>
          <a:xfrm>
            <a:off x="1237968" y="3258861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9"/>
          <p:cNvSpPr/>
          <p:nvPr/>
        </p:nvSpPr>
        <p:spPr>
          <a:xfrm>
            <a:off x="3891390" y="4005645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59"/>
          <p:cNvCxnSpPr>
            <a:endCxn id="374" idx="6"/>
          </p:cNvCxnSpPr>
          <p:nvPr/>
        </p:nvCxnSpPr>
        <p:spPr>
          <a:xfrm rot="10800000">
            <a:off x="4249891" y="1683312"/>
            <a:ext cx="2612100" cy="956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59"/>
          <p:cNvCxnSpPr>
            <a:endCxn id="376" idx="6"/>
          </p:cNvCxnSpPr>
          <p:nvPr/>
        </p:nvCxnSpPr>
        <p:spPr>
          <a:xfrm flipH="1">
            <a:off x="1957968" y="3136161"/>
            <a:ext cx="4896000" cy="48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59"/>
          <p:cNvCxnSpPr>
            <a:endCxn id="377" idx="6"/>
          </p:cNvCxnSpPr>
          <p:nvPr/>
        </p:nvCxnSpPr>
        <p:spPr>
          <a:xfrm flipH="1">
            <a:off x="4611390" y="3384645"/>
            <a:ext cx="2239500" cy="981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59"/>
          <p:cNvSpPr txBox="1"/>
          <p:nvPr/>
        </p:nvSpPr>
        <p:spPr>
          <a:xfrm>
            <a:off x="6986275" y="2658105"/>
            <a:ext cx="72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</a:rPr>
              <a:t>Multi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</a:rPr>
              <a:t>Player</a:t>
            </a:r>
            <a:br>
              <a:rPr b="1" lang="ko">
                <a:solidFill>
                  <a:schemeClr val="accent3"/>
                </a:solidFill>
              </a:rPr>
            </a:br>
            <a:r>
              <a:rPr b="1" lang="ko">
                <a:solidFill>
                  <a:schemeClr val="accent3"/>
                </a:solidFill>
              </a:rPr>
              <a:t>Game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82" name="Google Shape;382;p59"/>
          <p:cNvSpPr/>
          <p:nvPr/>
        </p:nvSpPr>
        <p:spPr>
          <a:xfrm>
            <a:off x="3738050" y="1530157"/>
            <a:ext cx="307800" cy="306900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2858612" y="2467563"/>
            <a:ext cx="356400" cy="3564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9"/>
          <p:cNvSpPr/>
          <p:nvPr/>
        </p:nvSpPr>
        <p:spPr>
          <a:xfrm>
            <a:off x="1389978" y="3409133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9"/>
          <p:cNvSpPr/>
          <p:nvPr/>
        </p:nvSpPr>
        <p:spPr>
          <a:xfrm>
            <a:off x="4062608" y="4192734"/>
            <a:ext cx="347086" cy="345165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9"/>
          <p:cNvSpPr txBox="1"/>
          <p:nvPr/>
        </p:nvSpPr>
        <p:spPr>
          <a:xfrm>
            <a:off x="4269118" y="1334859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HTML5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9"/>
          <p:cNvSpPr txBox="1"/>
          <p:nvPr/>
        </p:nvSpPr>
        <p:spPr>
          <a:xfrm>
            <a:off x="3460071" y="2286359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Phaser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9"/>
          <p:cNvSpPr txBox="1"/>
          <p:nvPr/>
        </p:nvSpPr>
        <p:spPr>
          <a:xfrm>
            <a:off x="2022099" y="3290537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Server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4643273" y="4400136"/>
            <a:ext cx="143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GameData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59"/>
          <p:cNvCxnSpPr>
            <a:endCxn id="375" idx="6"/>
          </p:cNvCxnSpPr>
          <p:nvPr/>
        </p:nvCxnSpPr>
        <p:spPr>
          <a:xfrm rot="10800000">
            <a:off x="3385920" y="2653407"/>
            <a:ext cx="3476100" cy="198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0" y="38810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b="1" lang="ko"/>
              <a:t>프로그램 흐름도</a:t>
            </a:r>
            <a:endParaRPr b="1"/>
          </a:p>
        </p:txBody>
      </p:sp>
      <p:sp>
        <p:nvSpPr>
          <p:cNvPr id="396" name="Google Shape;396;p60"/>
          <p:cNvSpPr/>
          <p:nvPr/>
        </p:nvSpPr>
        <p:spPr>
          <a:xfrm>
            <a:off x="1063750" y="1780425"/>
            <a:ext cx="14787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입장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(방 리스트)</a:t>
            </a:r>
            <a:endParaRPr/>
          </a:p>
        </p:txBody>
      </p:sp>
      <p:sp>
        <p:nvSpPr>
          <p:cNvPr id="397" name="Google Shape;397;p60"/>
          <p:cNvSpPr/>
          <p:nvPr/>
        </p:nvSpPr>
        <p:spPr>
          <a:xfrm>
            <a:off x="3429750" y="1780425"/>
            <a:ext cx="14787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매칭완료</a:t>
            </a:r>
            <a:endParaRPr/>
          </a:p>
        </p:txBody>
      </p:sp>
      <p:cxnSp>
        <p:nvCxnSpPr>
          <p:cNvPr id="398" name="Google Shape;398;p60"/>
          <p:cNvCxnSpPr>
            <a:endCxn id="397" idx="1"/>
          </p:cNvCxnSpPr>
          <p:nvPr/>
        </p:nvCxnSpPr>
        <p:spPr>
          <a:xfrm>
            <a:off x="2542350" y="2121225"/>
            <a:ext cx="8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60"/>
          <p:cNvSpPr txBox="1"/>
          <p:nvPr/>
        </p:nvSpPr>
        <p:spPr>
          <a:xfrm>
            <a:off x="2497350" y="1704225"/>
            <a:ext cx="977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네트워크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연결</a:t>
            </a:r>
            <a:endParaRPr sz="1000"/>
          </a:p>
        </p:txBody>
      </p:sp>
      <p:sp>
        <p:nvSpPr>
          <p:cNvPr id="400" name="Google Shape;400;p60"/>
          <p:cNvSpPr/>
          <p:nvPr/>
        </p:nvSpPr>
        <p:spPr>
          <a:xfrm>
            <a:off x="5795750" y="1780425"/>
            <a:ext cx="14787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게임진행</a:t>
            </a:r>
            <a:endParaRPr/>
          </a:p>
        </p:txBody>
      </p:sp>
      <p:cxnSp>
        <p:nvCxnSpPr>
          <p:cNvPr id="401" name="Google Shape;401;p60"/>
          <p:cNvCxnSpPr>
            <a:endCxn id="400" idx="1"/>
          </p:cNvCxnSpPr>
          <p:nvPr/>
        </p:nvCxnSpPr>
        <p:spPr>
          <a:xfrm>
            <a:off x="4908350" y="2121225"/>
            <a:ext cx="8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60"/>
          <p:cNvSpPr txBox="1"/>
          <p:nvPr/>
        </p:nvSpPr>
        <p:spPr>
          <a:xfrm>
            <a:off x="501750" y="1158200"/>
            <a:ext cx="7334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ko"/>
              <a:t>프로그램 </a:t>
            </a:r>
            <a:r>
              <a:rPr b="1" lang="ko"/>
              <a:t>흐름도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ko"/>
              <a:t>데이터 흐름도</a:t>
            </a:r>
            <a:endParaRPr b="1"/>
          </a:p>
        </p:txBody>
      </p:sp>
      <p:sp>
        <p:nvSpPr>
          <p:cNvPr id="403" name="Google Shape;403;p60"/>
          <p:cNvSpPr/>
          <p:nvPr/>
        </p:nvSpPr>
        <p:spPr>
          <a:xfrm>
            <a:off x="1063750" y="3475875"/>
            <a:ext cx="10839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2701513" y="3475875"/>
            <a:ext cx="14787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 리스트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(리스트 불러오기)</a:t>
            </a:r>
            <a:endParaRPr sz="1100"/>
          </a:p>
        </p:txBody>
      </p:sp>
      <p:cxnSp>
        <p:nvCxnSpPr>
          <p:cNvPr id="405" name="Google Shape;405;p60"/>
          <p:cNvCxnSpPr>
            <a:stCxn id="403" idx="3"/>
            <a:endCxn id="404" idx="1"/>
          </p:cNvCxnSpPr>
          <p:nvPr/>
        </p:nvCxnSpPr>
        <p:spPr>
          <a:xfrm>
            <a:off x="2147650" y="3816675"/>
            <a:ext cx="5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60"/>
          <p:cNvSpPr/>
          <p:nvPr/>
        </p:nvSpPr>
        <p:spPr>
          <a:xfrm>
            <a:off x="4720300" y="3475875"/>
            <a:ext cx="14787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입장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(DB에 아이디 저장)</a:t>
            </a:r>
            <a:endParaRPr sz="1100"/>
          </a:p>
        </p:txBody>
      </p:sp>
      <p:cxnSp>
        <p:nvCxnSpPr>
          <p:cNvPr id="407" name="Google Shape;407;p60"/>
          <p:cNvCxnSpPr/>
          <p:nvPr/>
        </p:nvCxnSpPr>
        <p:spPr>
          <a:xfrm>
            <a:off x="4180225" y="3816675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60"/>
          <p:cNvSpPr/>
          <p:nvPr/>
        </p:nvSpPr>
        <p:spPr>
          <a:xfrm>
            <a:off x="6739075" y="3475875"/>
            <a:ext cx="1830000" cy="6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게임진행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(프로그램 내 데이터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지속 관리 및 업데이트)</a:t>
            </a:r>
            <a:endParaRPr sz="1100"/>
          </a:p>
        </p:txBody>
      </p:sp>
      <p:cxnSp>
        <p:nvCxnSpPr>
          <p:cNvPr id="409" name="Google Shape;409;p60"/>
          <p:cNvCxnSpPr/>
          <p:nvPr/>
        </p:nvCxnSpPr>
        <p:spPr>
          <a:xfrm>
            <a:off x="6199000" y="3816675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목표 및 결과</a:t>
            </a:r>
            <a:endParaRPr/>
          </a:p>
        </p:txBody>
      </p:sp>
      <p:sp>
        <p:nvSpPr>
          <p:cNvPr id="415" name="Google Shape;415;p61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ko"/>
              <a:t>예상 결과물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/>
        </p:nvSpPr>
        <p:spPr>
          <a:xfrm>
            <a:off x="847275" y="668150"/>
            <a:ext cx="79161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ko" sz="3000">
                <a:solidFill>
                  <a:srgbClr val="FFFFFF"/>
                </a:solidFill>
              </a:rPr>
              <a:t>프로젝트 목표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 txBox="1"/>
          <p:nvPr/>
        </p:nvSpPr>
        <p:spPr>
          <a:xfrm>
            <a:off x="847273" y="1669850"/>
            <a:ext cx="7916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게임을 만드는 프로젝트를 진행하며 실질적으로 게임을 만드는데 발생하는 여러사항을 경험해보고자 시작하였다.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웹게임의 특징인 여러 플</a:t>
            </a:r>
            <a:r>
              <a:rPr lang="ko" sz="1800">
                <a:solidFill>
                  <a:srgbClr val="FFFFFF"/>
                </a:solidFill>
              </a:rPr>
              <a:t>랫</a:t>
            </a:r>
            <a:r>
              <a:rPr lang="k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폼에서 제한없이 다 같이 즐길수 있다는 장점을 활용하고 컴퓨터와 모바일 양쪽에서 게임을 만드는 방법을 터득하고자 선택하였다.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유저들간 실시간으로 같이 즐기는 온라인을 지원하여 인터넷상으로 어떻게 소켓을 주고 받을지 공부해본다.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플</a:t>
            </a:r>
            <a:r>
              <a:rPr lang="ko">
                <a:solidFill>
                  <a:srgbClr val="FFFFFF"/>
                </a:solidFill>
              </a:rPr>
              <a:t>랫</a:t>
            </a:r>
            <a:r>
              <a:rPr lang="ko"/>
              <a:t>폼 동기화</a:t>
            </a:r>
            <a:endParaRPr/>
          </a:p>
        </p:txBody>
      </p:sp>
      <p:sp>
        <p:nvSpPr>
          <p:cNvPr id="427" name="Google Shape;427;p6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"/>
              <a:t>여러 플</a:t>
            </a:r>
            <a:r>
              <a:rPr lang="ko">
                <a:solidFill>
                  <a:srgbClr val="FFFFFF"/>
                </a:solidFill>
              </a:rPr>
              <a:t>랫</a:t>
            </a:r>
            <a:r>
              <a:rPr lang="ko"/>
              <a:t>폼에서 같이 즐길수 있는 웹 게임</a:t>
            </a:r>
            <a:endParaRPr/>
          </a:p>
        </p:txBody>
      </p:sp>
      <p:sp>
        <p:nvSpPr>
          <p:cNvPr id="428" name="Google Shape;428;p63"/>
          <p:cNvSpPr/>
          <p:nvPr/>
        </p:nvSpPr>
        <p:spPr>
          <a:xfrm>
            <a:off x="3653898" y="1438419"/>
            <a:ext cx="1834584" cy="1079149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3"/>
          <p:cNvSpPr/>
          <p:nvPr/>
        </p:nvSpPr>
        <p:spPr>
          <a:xfrm>
            <a:off x="3381542" y="3094925"/>
            <a:ext cx="684076" cy="578427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3"/>
          <p:cNvSpPr/>
          <p:nvPr/>
        </p:nvSpPr>
        <p:spPr>
          <a:xfrm>
            <a:off x="5041105" y="3077954"/>
            <a:ext cx="355720" cy="615600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3"/>
          <p:cNvSpPr/>
          <p:nvPr/>
        </p:nvSpPr>
        <p:spPr>
          <a:xfrm>
            <a:off x="2032292" y="2014954"/>
            <a:ext cx="810000" cy="643562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3"/>
          <p:cNvSpPr/>
          <p:nvPr/>
        </p:nvSpPr>
        <p:spPr>
          <a:xfrm>
            <a:off x="6369789" y="2030612"/>
            <a:ext cx="437809" cy="615600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63"/>
          <p:cNvCxnSpPr/>
          <p:nvPr/>
        </p:nvCxnSpPr>
        <p:spPr>
          <a:xfrm flipH="1">
            <a:off x="2843898" y="2158499"/>
            <a:ext cx="810000" cy="28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63"/>
          <p:cNvCxnSpPr/>
          <p:nvPr/>
        </p:nvCxnSpPr>
        <p:spPr>
          <a:xfrm>
            <a:off x="5490102" y="2158499"/>
            <a:ext cx="879600" cy="360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63"/>
          <p:cNvCxnSpPr/>
          <p:nvPr/>
        </p:nvCxnSpPr>
        <p:spPr>
          <a:xfrm flipH="1">
            <a:off x="3724160" y="2510571"/>
            <a:ext cx="487800" cy="576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63"/>
          <p:cNvCxnSpPr/>
          <p:nvPr/>
        </p:nvCxnSpPr>
        <p:spPr>
          <a:xfrm>
            <a:off x="4860032" y="2510571"/>
            <a:ext cx="358200" cy="559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63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3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3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3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842225" y="2567900"/>
            <a:ext cx="885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Player 1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3"/>
          <p:cNvSpPr txBox="1"/>
          <p:nvPr/>
        </p:nvSpPr>
        <p:spPr>
          <a:xfrm>
            <a:off x="2330800" y="3410697"/>
            <a:ext cx="885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Player 2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/>
        </p:nvSpPr>
        <p:spPr>
          <a:xfrm>
            <a:off x="5594350" y="3410697"/>
            <a:ext cx="885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Player 3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7106525" y="2603898"/>
            <a:ext cx="885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Player 4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3"/>
          <p:cNvSpPr txBox="1"/>
          <p:nvPr/>
        </p:nvSpPr>
        <p:spPr>
          <a:xfrm>
            <a:off x="827584" y="4157667"/>
            <a:ext cx="74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542475" y="363350"/>
            <a:ext cx="79161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ko" sz="3000">
                <a:solidFill>
                  <a:schemeClr val="lt1"/>
                </a:solidFill>
              </a:rPr>
              <a:t>기대효과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542473" y="1660800"/>
            <a:ext cx="7916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ko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요즘 국내 게임시장이 모바일 위주로 바뀌어 핸드폰으로 할수 있는 웹 게임을 만드는 경험을 함으로써 추후 게임업계쪽으로 선택시 많은 도움이 될수 있다.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ko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여러 유저들간 코옵을 진행하면서 인터넷상으로 실시간 유저들끼리 소켓을 전송하는 방법을 공부하여 웹에 대한 이해도를 더 높일 수 있다..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idx="1" type="body"/>
          </p:nvPr>
        </p:nvSpPr>
        <p:spPr>
          <a:xfrm>
            <a:off x="0" y="260310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grpSp>
        <p:nvGrpSpPr>
          <p:cNvPr id="457" name="Google Shape;457;p65"/>
          <p:cNvGrpSpPr/>
          <p:nvPr/>
        </p:nvGrpSpPr>
        <p:grpSpPr>
          <a:xfrm>
            <a:off x="4251670" y="1934452"/>
            <a:ext cx="649080" cy="649080"/>
            <a:chOff x="5696730" y="3628850"/>
            <a:chExt cx="1799999" cy="1800000"/>
          </a:xfrm>
        </p:grpSpPr>
        <p:sp>
          <p:nvSpPr>
            <p:cNvPr id="458" name="Google Shape;458;p65"/>
            <p:cNvSpPr/>
            <p:nvPr/>
          </p:nvSpPr>
          <p:spPr>
            <a:xfrm rot="-5400000">
              <a:off x="6488430" y="4421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5"/>
            <p:cNvSpPr/>
            <p:nvPr/>
          </p:nvSpPr>
          <p:spPr>
            <a:xfrm rot="-5400000">
              <a:off x="6488430" y="2837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5696730" y="3822037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5"/>
            <p:cNvSpPr/>
            <p:nvPr/>
          </p:nvSpPr>
          <p:spPr>
            <a:xfrm rot="-5400000">
              <a:off x="6466988" y="4347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5"/>
            <p:cNvSpPr/>
            <p:nvPr/>
          </p:nvSpPr>
          <p:spPr>
            <a:xfrm rot="-5400000">
              <a:off x="6466988" y="3819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6884320" y="4156849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7280729" y="3833303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6129788" y="3844850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ko"/>
              <a:t>웹 게임 소개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0" y="228375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WEB GAME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idx="1" type="body"/>
          </p:nvPr>
        </p:nvSpPr>
        <p:spPr>
          <a:xfrm>
            <a:off x="0" y="3752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b="1" lang="ko"/>
              <a:t>역할분담</a:t>
            </a:r>
            <a:endParaRPr b="1"/>
          </a:p>
        </p:txBody>
      </p:sp>
      <p:sp>
        <p:nvSpPr>
          <p:cNvPr id="193" name="Google Shape;193;p43"/>
          <p:cNvSpPr/>
          <p:nvPr/>
        </p:nvSpPr>
        <p:spPr>
          <a:xfrm>
            <a:off x="1434700" y="1531075"/>
            <a:ext cx="4835100" cy="576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Phaser 전반 구조 관리 및 Class 설계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94" name="Google Shape;194;p43"/>
          <p:cNvSpPr/>
          <p:nvPr/>
        </p:nvSpPr>
        <p:spPr>
          <a:xfrm>
            <a:off x="1434700" y="2283750"/>
            <a:ext cx="4835100" cy="576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데이터 구조 설계 및 HTML5, WebGL 개발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1434700" y="3036425"/>
            <a:ext cx="4835100" cy="576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JavaScript 모션 구현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1434700" y="3789100"/>
            <a:ext cx="4835100" cy="576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3F3F3"/>
                </a:solidFill>
              </a:rPr>
              <a:t>네트워크 연결 및 Node.js 개발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6269725" y="1531075"/>
            <a:ext cx="1499100" cy="57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허강무</a:t>
            </a:r>
            <a:endParaRPr/>
          </a:p>
        </p:txBody>
      </p:sp>
      <p:sp>
        <p:nvSpPr>
          <p:cNvPr id="198" name="Google Shape;198;p43"/>
          <p:cNvSpPr/>
          <p:nvPr/>
        </p:nvSpPr>
        <p:spPr>
          <a:xfrm>
            <a:off x="6269725" y="2283750"/>
            <a:ext cx="1499100" cy="57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김진성</a:t>
            </a:r>
            <a:endParaRPr/>
          </a:p>
        </p:txBody>
      </p:sp>
      <p:sp>
        <p:nvSpPr>
          <p:cNvPr id="199" name="Google Shape;199;p43"/>
          <p:cNvSpPr/>
          <p:nvPr/>
        </p:nvSpPr>
        <p:spPr>
          <a:xfrm>
            <a:off x="6269725" y="3036425"/>
            <a:ext cx="1499100" cy="57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설아현</a:t>
            </a:r>
            <a:endParaRPr/>
          </a:p>
        </p:txBody>
      </p:sp>
      <p:sp>
        <p:nvSpPr>
          <p:cNvPr id="200" name="Google Shape;200;p43"/>
          <p:cNvSpPr/>
          <p:nvPr/>
        </p:nvSpPr>
        <p:spPr>
          <a:xfrm>
            <a:off x="6269725" y="3789100"/>
            <a:ext cx="1499100" cy="57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임희제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WEB GAME</a:t>
            </a:r>
            <a:endParaRPr/>
          </a:p>
        </p:txBody>
      </p:sp>
      <p:sp>
        <p:nvSpPr>
          <p:cNvPr id="206" name="Google Shape;206;p44"/>
          <p:cNvSpPr txBox="1"/>
          <p:nvPr>
            <p:ph idx="2" type="body"/>
          </p:nvPr>
        </p:nvSpPr>
        <p:spPr>
          <a:xfrm>
            <a:off x="0" y="1275613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웹게임 이란?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7" name="Google Shape;207;p44"/>
          <p:cNvSpPr txBox="1"/>
          <p:nvPr/>
        </p:nvSpPr>
        <p:spPr>
          <a:xfrm>
            <a:off x="0" y="1913274"/>
            <a:ext cx="9144000" cy="136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0" i="0" lang="ko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온라인 게임 중 별도의 클라이언트 설치 절차를 거치지 않고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0" i="0" lang="ko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0" i="0" lang="ko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웹 브라우저 상에서 플레이할 수 있는 게임의 통칭.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1696651" y="3628525"/>
            <a:ext cx="6050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장점 : 설치가 필요 없어 쉽게 접근 할 수 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단점 : 웹 브라우저 기반으로, 화려한 그래픽이나 사운드에 한계가 있다.</a:t>
            </a:r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WEB GAME</a:t>
            </a:r>
            <a:endParaRPr/>
          </a:p>
        </p:txBody>
      </p:sp>
      <p:pic>
        <p:nvPicPr>
          <p:cNvPr id="214" name="Google Shape;214;p45"/>
          <p:cNvPicPr preferRelativeResize="0"/>
          <p:nvPr/>
        </p:nvPicPr>
        <p:blipFill rotWithShape="1">
          <a:blip r:embed="rId3">
            <a:alphaModFix/>
          </a:blip>
          <a:srcRect b="21650" l="0" r="0" t="16398"/>
          <a:stretch/>
        </p:blipFill>
        <p:spPr>
          <a:xfrm>
            <a:off x="799070" y="1009509"/>
            <a:ext cx="2858530" cy="373853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45"/>
          <p:cNvSpPr txBox="1"/>
          <p:nvPr/>
        </p:nvSpPr>
        <p:spPr>
          <a:xfrm>
            <a:off x="4300537" y="2206584"/>
            <a:ext cx="4579144" cy="1569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b="0" i="0" lang="ko" sz="1600" u="none" cap="none" strike="noStrike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카카오에서 실제로 서비스 중이며</a:t>
            </a:r>
            <a:endParaRPr b="0" i="0" sz="1600" u="none" cap="none" strike="noStrike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600" u="none" cap="none" strike="noStrike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카카오톡에서 게임 별 메뉴를 클릭한 후 원하는 게임을 클릭하면 별도의 설치없이 게임을 즐길 수 있다. </a:t>
            </a:r>
            <a:endParaRPr b="0" i="0" sz="1600" u="none" cap="none" strike="noStrike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4300537" y="1756467"/>
            <a:ext cx="31265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EXAMPLE - </a:t>
            </a:r>
            <a:r>
              <a:rPr b="0" i="0" lang="ko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카카오 게임 별</a:t>
            </a:r>
            <a:endParaRPr b="0" i="0" sz="1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목표</a:t>
            </a:r>
            <a:endParaRPr/>
          </a:p>
        </p:txBody>
      </p:sp>
      <p:grpSp>
        <p:nvGrpSpPr>
          <p:cNvPr id="222" name="Google Shape;222;p46"/>
          <p:cNvGrpSpPr/>
          <p:nvPr/>
        </p:nvGrpSpPr>
        <p:grpSpPr>
          <a:xfrm>
            <a:off x="229742" y="2062217"/>
            <a:ext cx="2964084" cy="1233366"/>
            <a:chOff x="1141857" y="1263548"/>
            <a:chExt cx="2964084" cy="1233366"/>
          </a:xfrm>
        </p:grpSpPr>
        <p:sp>
          <p:nvSpPr>
            <p:cNvPr id="223" name="Google Shape;223;p46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#01.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6"/>
            <p:cNvSpPr txBox="1"/>
            <p:nvPr/>
          </p:nvSpPr>
          <p:spPr>
            <a:xfrm>
              <a:off x="1141857" y="1536426"/>
              <a:ext cx="2964084" cy="96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별도의 설치 절차 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없이 웹 브라우저 상에서 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플레이할 수 있는 게임 개발</a:t>
              </a:r>
              <a:endParaRPr/>
            </a:p>
          </p:txBody>
        </p:sp>
      </p:grpSp>
      <p:grpSp>
        <p:nvGrpSpPr>
          <p:cNvPr id="225" name="Google Shape;225;p46"/>
          <p:cNvGrpSpPr/>
          <p:nvPr/>
        </p:nvGrpSpPr>
        <p:grpSpPr>
          <a:xfrm>
            <a:off x="3402430" y="2062217"/>
            <a:ext cx="2964084" cy="1233366"/>
            <a:chOff x="1132428" y="1263548"/>
            <a:chExt cx="2964084" cy="1233366"/>
          </a:xfrm>
        </p:grpSpPr>
        <p:sp>
          <p:nvSpPr>
            <p:cNvPr id="226" name="Google Shape;226;p46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#02.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6"/>
            <p:cNvSpPr txBox="1"/>
            <p:nvPr/>
          </p:nvSpPr>
          <p:spPr>
            <a:xfrm>
              <a:off x="1132428" y="1536426"/>
              <a:ext cx="2964084" cy="96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서버를 활용한 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플레이어들 끼리 소통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할 수 있는 온라인 게임 구현</a:t>
              </a:r>
              <a:endParaRPr/>
            </a:p>
          </p:txBody>
        </p:sp>
      </p:grpSp>
      <p:grpSp>
        <p:nvGrpSpPr>
          <p:cNvPr id="228" name="Google Shape;228;p46"/>
          <p:cNvGrpSpPr/>
          <p:nvPr/>
        </p:nvGrpSpPr>
        <p:grpSpPr>
          <a:xfrm>
            <a:off x="6512825" y="2071681"/>
            <a:ext cx="2474100" cy="1378668"/>
            <a:chOff x="1132435" y="1263548"/>
            <a:chExt cx="2474100" cy="1378668"/>
          </a:xfrm>
        </p:grpSpPr>
        <p:sp>
          <p:nvSpPr>
            <p:cNvPr id="229" name="Google Shape;229;p46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#03.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6"/>
            <p:cNvSpPr txBox="1"/>
            <p:nvPr/>
          </p:nvSpPr>
          <p:spPr>
            <a:xfrm>
              <a:off x="1132435" y="1536416"/>
              <a:ext cx="2474100" cy="11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플러그인 기반이 아닌,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WebGL </a:t>
              </a:r>
              <a:r>
                <a:rPr b="0" i="0" lang="ko" sz="105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(웹 기반 그래픽 라이브러리)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을 활용한 웹게임 구현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게임 개요</a:t>
            </a:r>
            <a:endParaRPr/>
          </a:p>
        </p:txBody>
      </p:sp>
      <p:grpSp>
        <p:nvGrpSpPr>
          <p:cNvPr id="236" name="Google Shape;236;p47"/>
          <p:cNvGrpSpPr/>
          <p:nvPr/>
        </p:nvGrpSpPr>
        <p:grpSpPr>
          <a:xfrm>
            <a:off x="5514971" y="1125480"/>
            <a:ext cx="2884650" cy="960488"/>
            <a:chOff x="1221291" y="1263548"/>
            <a:chExt cx="2884650" cy="960488"/>
          </a:xfrm>
        </p:grpSpPr>
        <p:sp>
          <p:nvSpPr>
            <p:cNvPr id="237" name="Google Shape;237;p47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#01.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7"/>
            <p:cNvSpPr txBox="1"/>
            <p:nvPr/>
          </p:nvSpPr>
          <p:spPr>
            <a:xfrm>
              <a:off x="1221291" y="1536426"/>
              <a:ext cx="2884650" cy="6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2D 캐주얼 아케이드 장르</a:t>
              </a:r>
              <a:endParaRPr/>
            </a:p>
          </p:txBody>
        </p:sp>
      </p:grpSp>
      <p:grpSp>
        <p:nvGrpSpPr>
          <p:cNvPr id="239" name="Google Shape;239;p47"/>
          <p:cNvGrpSpPr/>
          <p:nvPr/>
        </p:nvGrpSpPr>
        <p:grpSpPr>
          <a:xfrm>
            <a:off x="5514971" y="2286023"/>
            <a:ext cx="2884650" cy="960488"/>
            <a:chOff x="1221291" y="1263548"/>
            <a:chExt cx="2884650" cy="960488"/>
          </a:xfrm>
        </p:grpSpPr>
        <p:sp>
          <p:nvSpPr>
            <p:cNvPr id="240" name="Google Shape;240;p47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#02.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7"/>
            <p:cNvSpPr txBox="1"/>
            <p:nvPr/>
          </p:nvSpPr>
          <p:spPr>
            <a:xfrm>
              <a:off x="1221291" y="1536426"/>
              <a:ext cx="2884650" cy="6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1 : 1 매칭 및 대결</a:t>
              </a:r>
              <a:endParaRPr/>
            </a:p>
          </p:txBody>
        </p:sp>
      </p:grpSp>
      <p:grpSp>
        <p:nvGrpSpPr>
          <p:cNvPr id="242" name="Google Shape;242;p47"/>
          <p:cNvGrpSpPr/>
          <p:nvPr/>
        </p:nvGrpSpPr>
        <p:grpSpPr>
          <a:xfrm>
            <a:off x="5514970" y="3519389"/>
            <a:ext cx="3121819" cy="960488"/>
            <a:chOff x="1221290" y="1263548"/>
            <a:chExt cx="3121819" cy="960488"/>
          </a:xfrm>
        </p:grpSpPr>
        <p:sp>
          <p:nvSpPr>
            <p:cNvPr id="243" name="Google Shape;243;p47"/>
            <p:cNvSpPr txBox="1"/>
            <p:nvPr/>
          </p:nvSpPr>
          <p:spPr>
            <a:xfrm>
              <a:off x="1278732" y="1263548"/>
              <a:ext cx="650081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20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#03.</a:t>
              </a:r>
              <a:endParaRPr b="0" i="0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7"/>
            <p:cNvSpPr txBox="1"/>
            <p:nvPr/>
          </p:nvSpPr>
          <p:spPr>
            <a:xfrm>
              <a:off x="1221290" y="1536426"/>
              <a:ext cx="3121819" cy="687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한 MAP에서 이뤄지는 서바이벌 게임</a:t>
              </a:r>
              <a:endParaRPr/>
            </a:p>
          </p:txBody>
        </p:sp>
      </p:grpSp>
      <p:pic>
        <p:nvPicPr>
          <p:cNvPr descr="크레이지아케이드 비슷한 게임에 대한 이미지 검색결과" id="245" name="Google Shape;245;p47"/>
          <p:cNvPicPr preferRelativeResize="0"/>
          <p:nvPr/>
        </p:nvPicPr>
        <p:blipFill rotWithShape="1">
          <a:blip r:embed="rId3">
            <a:alphaModFix/>
          </a:blip>
          <a:srcRect b="5828" l="0" r="0" t="6547"/>
          <a:stretch/>
        </p:blipFill>
        <p:spPr>
          <a:xfrm>
            <a:off x="608644" y="1096631"/>
            <a:ext cx="4412959" cy="3179003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