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9" r:id="rId4"/>
    <p:sldId id="258" r:id="rId5"/>
    <p:sldId id="260" r:id="rId6"/>
    <p:sldId id="284" r:id="rId7"/>
    <p:sldId id="285" r:id="rId8"/>
    <p:sldId id="281" r:id="rId9"/>
    <p:sldId id="282" r:id="rId10"/>
    <p:sldId id="266" r:id="rId11"/>
    <p:sldId id="287" r:id="rId12"/>
    <p:sldId id="289" r:id="rId13"/>
    <p:sldId id="275" r:id="rId14"/>
    <p:sldId id="276" r:id="rId15"/>
    <p:sldId id="277" r:id="rId16"/>
    <p:sldId id="278" r:id="rId17"/>
    <p:sldId id="280" r:id="rId18"/>
    <p:sldId id="288" r:id="rId19"/>
    <p:sldId id="261" r:id="rId20"/>
    <p:sldId id="290" r:id="rId21"/>
    <p:sldId id="292" r:id="rId22"/>
    <p:sldId id="293" r:id="rId23"/>
    <p:sldId id="263" r:id="rId24"/>
    <p:sldId id="264" r:id="rId25"/>
    <p:sldId id="273" r:id="rId26"/>
    <p:sldId id="265" r:id="rId27"/>
  </p:sldIdLst>
  <p:sldSz cx="12192000" cy="6858000"/>
  <p:notesSz cx="7102475" cy="102330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1497" autoAdjust="0"/>
  </p:normalViewPr>
  <p:slideViewPr>
    <p:cSldViewPr snapToGrid="0">
      <p:cViewPr>
        <p:scale>
          <a:sx n="100" d="100"/>
          <a:sy n="100" d="100"/>
        </p:scale>
        <p:origin x="22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IPC for each benchmarks</a:t>
            </a:r>
            <a:endParaRPr lang="ko-K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LRU</c:v>
                </c:pt>
              </c:strCache>
            </c:strRef>
          </c:tx>
          <c:spPr>
            <a:solidFill>
              <a:schemeClr val="accent1"/>
            </a:solidFill>
            <a:ln>
              <a:noFill/>
            </a:ln>
            <a:effectLst/>
          </c:spPr>
          <c:invertIfNegative val="0"/>
          <c:cat>
            <c:strRef>
              <c:f>Sheet1!$A$2:$A$5</c:f>
              <c:strCache>
                <c:ptCount val="4"/>
                <c:pt idx="0">
                  <c:v>2MM</c:v>
                </c:pt>
                <c:pt idx="1">
                  <c:v>BFS</c:v>
                </c:pt>
                <c:pt idx="2">
                  <c:v>bzip2</c:v>
                </c:pt>
                <c:pt idx="3">
                  <c:v>MCF</c:v>
                </c:pt>
              </c:strCache>
            </c:strRef>
          </c:cat>
          <c:val>
            <c:numRef>
              <c:f>Sheet1!$B$2:$B$5</c:f>
              <c:numCache>
                <c:formatCode>General</c:formatCode>
                <c:ptCount val="4"/>
                <c:pt idx="0">
                  <c:v>1.3631</c:v>
                </c:pt>
                <c:pt idx="1">
                  <c:v>0.94679000000000002</c:v>
                </c:pt>
                <c:pt idx="2">
                  <c:v>0.18944</c:v>
                </c:pt>
                <c:pt idx="3">
                  <c:v>0.94799999999999995</c:v>
                </c:pt>
              </c:numCache>
            </c:numRef>
          </c:val>
          <c:extLst>
            <c:ext xmlns:c16="http://schemas.microsoft.com/office/drawing/2014/chart" uri="{C3380CC4-5D6E-409C-BE32-E72D297353CC}">
              <c16:uniqueId val="{00000000-63D0-40A0-8F99-88AFC713E360}"/>
            </c:ext>
          </c:extLst>
        </c:ser>
        <c:ser>
          <c:idx val="1"/>
          <c:order val="1"/>
          <c:tx>
            <c:strRef>
              <c:f>Sheet1!$C$1</c:f>
              <c:strCache>
                <c:ptCount val="1"/>
                <c:pt idx="0">
                  <c:v>RWP</c:v>
                </c:pt>
              </c:strCache>
            </c:strRef>
          </c:tx>
          <c:spPr>
            <a:solidFill>
              <a:schemeClr val="accent2"/>
            </a:solidFill>
            <a:ln>
              <a:noFill/>
            </a:ln>
            <a:effectLst/>
          </c:spPr>
          <c:invertIfNegative val="0"/>
          <c:cat>
            <c:strRef>
              <c:f>Sheet1!$A$2:$A$5</c:f>
              <c:strCache>
                <c:ptCount val="4"/>
                <c:pt idx="0">
                  <c:v>2MM</c:v>
                </c:pt>
                <c:pt idx="1">
                  <c:v>BFS</c:v>
                </c:pt>
                <c:pt idx="2">
                  <c:v>bzip2</c:v>
                </c:pt>
                <c:pt idx="3">
                  <c:v>MCF</c:v>
                </c:pt>
              </c:strCache>
            </c:strRef>
          </c:cat>
          <c:val>
            <c:numRef>
              <c:f>Sheet1!$C$2:$C$5</c:f>
              <c:numCache>
                <c:formatCode>General</c:formatCode>
                <c:ptCount val="4"/>
                <c:pt idx="0">
                  <c:v>1.3631</c:v>
                </c:pt>
                <c:pt idx="1">
                  <c:v>0.94679000000000002</c:v>
                </c:pt>
                <c:pt idx="2">
                  <c:v>0.18944</c:v>
                </c:pt>
                <c:pt idx="3">
                  <c:v>0.94799999999999995</c:v>
                </c:pt>
              </c:numCache>
            </c:numRef>
          </c:val>
          <c:extLst>
            <c:ext xmlns:c16="http://schemas.microsoft.com/office/drawing/2014/chart" uri="{C3380CC4-5D6E-409C-BE32-E72D297353CC}">
              <c16:uniqueId val="{00000001-63D0-40A0-8F99-88AFC713E360}"/>
            </c:ext>
          </c:extLst>
        </c:ser>
        <c:dLbls>
          <c:dLblPos val="outEnd"/>
          <c:showLegendKey val="0"/>
          <c:showVal val="0"/>
          <c:showCatName val="0"/>
          <c:showSerName val="0"/>
          <c:showPercent val="0"/>
          <c:showBubbleSize val="0"/>
        </c:dLbls>
        <c:gapWidth val="219"/>
        <c:overlap val="-27"/>
        <c:axId val="1408013856"/>
        <c:axId val="1408020512"/>
      </c:barChart>
      <c:catAx>
        <c:axId val="1408013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ko-KR"/>
          </a:p>
        </c:txPr>
        <c:crossAx val="1408020512"/>
        <c:crosses val="autoZero"/>
        <c:auto val="1"/>
        <c:lblAlgn val="ctr"/>
        <c:lblOffset val="100"/>
        <c:noMultiLvlLbl val="0"/>
      </c:catAx>
      <c:valAx>
        <c:axId val="140802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ko-KR"/>
          </a:p>
        </c:txPr>
        <c:crossAx val="1408013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ko-KR"/>
        </a:p>
      </c:txPr>
    </c:legend>
    <c:plotVisOnly val="1"/>
    <c:dispBlanksAs val="gap"/>
    <c:showDLblsOverMax val="0"/>
  </c:chart>
  <c:spPr>
    <a:noFill/>
    <a:ln>
      <a:noFill/>
    </a:ln>
    <a:effectLst/>
  </c:spPr>
  <c:txPr>
    <a:bodyPr/>
    <a:lstStyle/>
    <a:p>
      <a:pPr>
        <a:defRPr>
          <a:solidFill>
            <a:schemeClr val="tx1"/>
          </a:solidFill>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IPC for each benchmarks</a:t>
            </a:r>
            <a:endParaRPr lang="ko-K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LRU</c:v>
                </c:pt>
              </c:strCache>
            </c:strRef>
          </c:tx>
          <c:spPr>
            <a:solidFill>
              <a:schemeClr val="accent1"/>
            </a:solidFill>
            <a:ln>
              <a:noFill/>
            </a:ln>
            <a:effectLst/>
          </c:spPr>
          <c:invertIfNegative val="0"/>
          <c:cat>
            <c:strRef>
              <c:f>Sheet1!$A$2:$A$5</c:f>
              <c:strCache>
                <c:ptCount val="4"/>
                <c:pt idx="0">
                  <c:v>2MM</c:v>
                </c:pt>
                <c:pt idx="1">
                  <c:v>BFS</c:v>
                </c:pt>
                <c:pt idx="2">
                  <c:v>bzip2</c:v>
                </c:pt>
                <c:pt idx="3">
                  <c:v>MCF</c:v>
                </c:pt>
              </c:strCache>
            </c:strRef>
          </c:cat>
          <c:val>
            <c:numRef>
              <c:f>Sheet1!$B$2:$B$5</c:f>
              <c:numCache>
                <c:formatCode>General</c:formatCode>
                <c:ptCount val="4"/>
                <c:pt idx="0">
                  <c:v>0.35655999999999999</c:v>
                </c:pt>
                <c:pt idx="1">
                  <c:v>7.6557E-2</c:v>
                </c:pt>
                <c:pt idx="2">
                  <c:v>0.13375000000000001</c:v>
                </c:pt>
                <c:pt idx="3">
                  <c:v>9.5380000000000006E-2</c:v>
                </c:pt>
              </c:numCache>
            </c:numRef>
          </c:val>
          <c:extLst>
            <c:ext xmlns:c16="http://schemas.microsoft.com/office/drawing/2014/chart" uri="{C3380CC4-5D6E-409C-BE32-E72D297353CC}">
              <c16:uniqueId val="{00000000-63D0-40A0-8F99-88AFC713E360}"/>
            </c:ext>
          </c:extLst>
        </c:ser>
        <c:ser>
          <c:idx val="1"/>
          <c:order val="1"/>
          <c:tx>
            <c:strRef>
              <c:f>Sheet1!$C$1</c:f>
              <c:strCache>
                <c:ptCount val="1"/>
                <c:pt idx="0">
                  <c:v>RWP</c:v>
                </c:pt>
              </c:strCache>
            </c:strRef>
          </c:tx>
          <c:spPr>
            <a:solidFill>
              <a:schemeClr val="accent2"/>
            </a:solidFill>
            <a:ln>
              <a:noFill/>
            </a:ln>
            <a:effectLst/>
          </c:spPr>
          <c:invertIfNegative val="0"/>
          <c:cat>
            <c:strRef>
              <c:f>Sheet1!$A$2:$A$5</c:f>
              <c:strCache>
                <c:ptCount val="4"/>
                <c:pt idx="0">
                  <c:v>2MM</c:v>
                </c:pt>
                <c:pt idx="1">
                  <c:v>BFS</c:v>
                </c:pt>
                <c:pt idx="2">
                  <c:v>bzip2</c:v>
                </c:pt>
                <c:pt idx="3">
                  <c:v>MCF</c:v>
                </c:pt>
              </c:strCache>
            </c:strRef>
          </c:cat>
          <c:val>
            <c:numRef>
              <c:f>Sheet1!$C$2:$C$5</c:f>
              <c:numCache>
                <c:formatCode>General</c:formatCode>
                <c:ptCount val="4"/>
                <c:pt idx="0">
                  <c:v>0.35655999999999999</c:v>
                </c:pt>
                <c:pt idx="1">
                  <c:v>7.6557E-2</c:v>
                </c:pt>
                <c:pt idx="2">
                  <c:v>0.13375000000000001</c:v>
                </c:pt>
                <c:pt idx="3">
                  <c:v>9.5380000000000006E-2</c:v>
                </c:pt>
              </c:numCache>
            </c:numRef>
          </c:val>
          <c:extLst>
            <c:ext xmlns:c16="http://schemas.microsoft.com/office/drawing/2014/chart" uri="{C3380CC4-5D6E-409C-BE32-E72D297353CC}">
              <c16:uniqueId val="{00000001-63D0-40A0-8F99-88AFC713E360}"/>
            </c:ext>
          </c:extLst>
        </c:ser>
        <c:dLbls>
          <c:dLblPos val="outEnd"/>
          <c:showLegendKey val="0"/>
          <c:showVal val="0"/>
          <c:showCatName val="0"/>
          <c:showSerName val="0"/>
          <c:showPercent val="0"/>
          <c:showBubbleSize val="0"/>
        </c:dLbls>
        <c:gapWidth val="219"/>
        <c:overlap val="-27"/>
        <c:axId val="1408013856"/>
        <c:axId val="1408020512"/>
      </c:barChart>
      <c:catAx>
        <c:axId val="1408013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ko-KR"/>
          </a:p>
        </c:txPr>
        <c:crossAx val="1408020512"/>
        <c:crosses val="autoZero"/>
        <c:auto val="1"/>
        <c:lblAlgn val="ctr"/>
        <c:lblOffset val="100"/>
        <c:noMultiLvlLbl val="0"/>
      </c:catAx>
      <c:valAx>
        <c:axId val="140802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ko-KR"/>
          </a:p>
        </c:txPr>
        <c:crossAx val="1408013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ko-KR"/>
        </a:p>
      </c:txPr>
    </c:legend>
    <c:plotVisOnly val="1"/>
    <c:dispBlanksAs val="gap"/>
    <c:showDLblsOverMax val="0"/>
  </c:chart>
  <c:spPr>
    <a:noFill/>
    <a:ln>
      <a:noFill/>
    </a:ln>
    <a:effectLst/>
  </c:spPr>
  <c:txPr>
    <a:bodyPr/>
    <a:lstStyle/>
    <a:p>
      <a:pPr>
        <a:defRPr>
          <a:solidFill>
            <a:schemeClr val="tx1"/>
          </a:solidFill>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3077739" cy="513428"/>
          </a:xfrm>
          <a:prstGeom prst="rect">
            <a:avLst/>
          </a:prstGeom>
        </p:spPr>
        <p:txBody>
          <a:bodyPr vert="horz" lIns="99057" tIns="49528" rIns="99057" bIns="49528" rtlCol="0"/>
          <a:lstStyle>
            <a:lvl1pPr algn="l">
              <a:defRPr sz="1300"/>
            </a:lvl1pPr>
          </a:lstStyle>
          <a:p>
            <a:endParaRPr lang="ko-KR" altLang="en-US"/>
          </a:p>
        </p:txBody>
      </p:sp>
      <p:sp>
        <p:nvSpPr>
          <p:cNvPr id="3" name="날짜 개체 틀 2"/>
          <p:cNvSpPr>
            <a:spLocks noGrp="1"/>
          </p:cNvSpPr>
          <p:nvPr>
            <p:ph type="dt" idx="1"/>
          </p:nvPr>
        </p:nvSpPr>
        <p:spPr>
          <a:xfrm>
            <a:off x="4023092" y="1"/>
            <a:ext cx="3077739" cy="513428"/>
          </a:xfrm>
          <a:prstGeom prst="rect">
            <a:avLst/>
          </a:prstGeom>
        </p:spPr>
        <p:txBody>
          <a:bodyPr vert="horz" lIns="99057" tIns="49528" rIns="99057" bIns="49528" rtlCol="0"/>
          <a:lstStyle>
            <a:lvl1pPr algn="r">
              <a:defRPr sz="1300"/>
            </a:lvl1pPr>
          </a:lstStyle>
          <a:p>
            <a:fld id="{2C59776D-330E-4165-B954-6D783E7848CC}" type="datetimeFigureOut">
              <a:rPr lang="ko-KR" altLang="en-US" smtClean="0"/>
              <a:t>2020-07-06</a:t>
            </a:fld>
            <a:endParaRPr lang="ko-KR" altLang="en-US"/>
          </a:p>
        </p:txBody>
      </p:sp>
      <p:sp>
        <p:nvSpPr>
          <p:cNvPr id="4" name="슬라이드 이미지 개체 틀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57" tIns="49528" rIns="99057" bIns="49528" rtlCol="0" anchor="ctr"/>
          <a:lstStyle/>
          <a:p>
            <a:endParaRPr lang="ko-KR" altLang="en-US"/>
          </a:p>
        </p:txBody>
      </p:sp>
      <p:sp>
        <p:nvSpPr>
          <p:cNvPr id="5" name="슬라이드 노트 개체 틀 4"/>
          <p:cNvSpPr>
            <a:spLocks noGrp="1"/>
          </p:cNvSpPr>
          <p:nvPr>
            <p:ph type="body" sz="quarter" idx="3"/>
          </p:nvPr>
        </p:nvSpPr>
        <p:spPr>
          <a:xfrm>
            <a:off x="710248" y="4924643"/>
            <a:ext cx="5681980" cy="4029255"/>
          </a:xfrm>
          <a:prstGeom prst="rect">
            <a:avLst/>
          </a:prstGeom>
        </p:spPr>
        <p:txBody>
          <a:bodyPr vert="horz" lIns="99057" tIns="49528" rIns="99057" bIns="49528"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719598"/>
            <a:ext cx="3077739" cy="513427"/>
          </a:xfrm>
          <a:prstGeom prst="rect">
            <a:avLst/>
          </a:prstGeom>
        </p:spPr>
        <p:txBody>
          <a:bodyPr vert="horz" lIns="99057" tIns="49528" rIns="99057" bIns="4952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3092" y="9719598"/>
            <a:ext cx="3077739" cy="513427"/>
          </a:xfrm>
          <a:prstGeom prst="rect">
            <a:avLst/>
          </a:prstGeom>
        </p:spPr>
        <p:txBody>
          <a:bodyPr vert="horz" lIns="99057" tIns="49528" rIns="99057" bIns="49528" rtlCol="0" anchor="b"/>
          <a:lstStyle>
            <a:lvl1pPr algn="r">
              <a:defRPr sz="1300"/>
            </a:lvl1pPr>
          </a:lstStyle>
          <a:p>
            <a:fld id="{A7F13D46-A69A-4C4C-8ADB-A5AF5D7B87AA}" type="slidenum">
              <a:rPr lang="ko-KR" altLang="en-US" smtClean="0"/>
              <a:t>‹#›</a:t>
            </a:fld>
            <a:endParaRPr lang="ko-KR" altLang="en-US"/>
          </a:p>
        </p:txBody>
      </p:sp>
    </p:spTree>
    <p:extLst>
      <p:ext uri="{BB962C8B-B14F-4D97-AF65-F5344CB8AC3E}">
        <p14:creationId xmlns:p14="http://schemas.microsoft.com/office/powerpoint/2010/main" val="2532346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a:t>
            </a:r>
            <a:r>
              <a:rPr lang="en-US" altLang="ko-KR" baseline="0" dirty="0" smtClean="0"/>
              <a:t> I am </a:t>
            </a:r>
            <a:r>
              <a:rPr lang="ko-KR" altLang="en-US" baseline="0" dirty="0" smtClean="0"/>
              <a:t>승관</a:t>
            </a:r>
            <a:r>
              <a:rPr lang="en-US" altLang="ko-KR" baseline="0" dirty="0" smtClean="0"/>
              <a:t>, and will start the EE488 final project presentation</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a:t>
            </a:fld>
            <a:endParaRPr lang="ko-KR" altLang="en-US"/>
          </a:p>
        </p:txBody>
      </p:sp>
    </p:spTree>
    <p:extLst>
      <p:ext uri="{BB962C8B-B14F-4D97-AF65-F5344CB8AC3E}">
        <p14:creationId xmlns:p14="http://schemas.microsoft.com/office/powerpoint/2010/main" val="2976441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Cleanness</a:t>
            </a:r>
            <a:r>
              <a:rPr lang="en-US" altLang="ko-KR" baseline="0" dirty="0" smtClean="0"/>
              <a:t> = Whether a certain block is </a:t>
            </a:r>
            <a:r>
              <a:rPr lang="en-US" altLang="ko-KR" baseline="0" dirty="0" err="1" smtClean="0"/>
              <a:t>WriteOnly</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10</a:t>
            </a:fld>
            <a:endParaRPr lang="ko-KR" altLang="en-US"/>
          </a:p>
        </p:txBody>
      </p:sp>
    </p:spTree>
    <p:extLst>
      <p:ext uri="{BB962C8B-B14F-4D97-AF65-F5344CB8AC3E}">
        <p14:creationId xmlns:p14="http://schemas.microsoft.com/office/powerpoint/2010/main" val="409425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Used</a:t>
            </a:r>
            <a:r>
              <a:rPr lang="en-US" altLang="ko-KR" baseline="0" dirty="0" smtClean="0"/>
              <a:t> to follow the LRU policy while also exploiting the cleanness feature.</a:t>
            </a:r>
          </a:p>
          <a:p>
            <a:r>
              <a:rPr lang="en-US" altLang="ko-KR" baseline="0" dirty="0" smtClean="0"/>
              <a:t>Used to know whether a certain block is in the Write-only partition or the Read-Possible partition. This is used to select whether to bypass the block from eviction</a:t>
            </a:r>
          </a:p>
          <a:p>
            <a:r>
              <a:rPr lang="en-US" altLang="ko-KR" baseline="0" dirty="0" smtClean="0"/>
              <a:t>Used to compare with the best Estimation of the Ratio of Write-only partition</a:t>
            </a:r>
          </a:p>
          <a:p>
            <a:r>
              <a:rPr lang="en-US" altLang="ko-KR" baseline="0" dirty="0" smtClean="0"/>
              <a:t>Used to implement the set sample. The queue stores the tag values to compare and find the index of a block in the queue</a:t>
            </a:r>
          </a:p>
          <a:p>
            <a:r>
              <a:rPr lang="en-US" altLang="ko-KR" baseline="0" dirty="0" smtClean="0"/>
              <a:t>Used to store the counters of the set sample. This is used to calculate the best Estimated ratio.</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11</a:t>
            </a:fld>
            <a:endParaRPr lang="ko-KR" altLang="en-US"/>
          </a:p>
        </p:txBody>
      </p:sp>
    </p:spTree>
    <p:extLst>
      <p:ext uri="{BB962C8B-B14F-4D97-AF65-F5344CB8AC3E}">
        <p14:creationId xmlns:p14="http://schemas.microsoft.com/office/powerpoint/2010/main" val="3761631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 will explain</a:t>
            </a:r>
            <a:r>
              <a:rPr lang="en-US" altLang="ko-KR" baseline="0" dirty="0" smtClean="0"/>
              <a:t> the implementation specific for each function call cases in detail</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12</a:t>
            </a:fld>
            <a:endParaRPr lang="ko-KR" altLang="en-US"/>
          </a:p>
        </p:txBody>
      </p:sp>
    </p:spTree>
    <p:extLst>
      <p:ext uri="{BB962C8B-B14F-4D97-AF65-F5344CB8AC3E}">
        <p14:creationId xmlns:p14="http://schemas.microsoft.com/office/powerpoint/2010/main" val="1319689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When access function</a:t>
            </a:r>
            <a:r>
              <a:rPr lang="en-US" altLang="ko-KR" baseline="0" dirty="0" smtClean="0"/>
              <a:t> is called to a block already in the read possible partition, We 1 2 3.</a:t>
            </a:r>
          </a:p>
          <a:p>
            <a:r>
              <a:rPr lang="en-US" altLang="ko-KR" baseline="0" dirty="0" smtClean="0"/>
              <a:t>The counter, which will be explained shortly after, implicitly means that this block is more beneficial it is in the read possible partition.</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13</a:t>
            </a:fld>
            <a:endParaRPr lang="ko-KR" altLang="en-US"/>
          </a:p>
        </p:txBody>
      </p:sp>
    </p:spTree>
    <p:extLst>
      <p:ext uri="{BB962C8B-B14F-4D97-AF65-F5344CB8AC3E}">
        <p14:creationId xmlns:p14="http://schemas.microsoft.com/office/powerpoint/2010/main" val="542802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90570"/>
            <a:r>
              <a:rPr lang="en-US" altLang="ko-KR" dirty="0" smtClean="0"/>
              <a:t>When access function</a:t>
            </a:r>
            <a:r>
              <a:rPr lang="en-US" altLang="ko-KR" baseline="0" dirty="0" smtClean="0"/>
              <a:t> is called to a block in the write possible partition, We 1 2 3.</a:t>
            </a:r>
          </a:p>
          <a:p>
            <a:pPr defTabSz="990570"/>
            <a:r>
              <a:rPr lang="en-US" altLang="ko-KR" baseline="0" dirty="0" smtClean="0"/>
              <a:t>There shouldn’t be any empty index in the set sample. Therefore, we duplicate the block into two.</a:t>
            </a:r>
          </a:p>
          <a:p>
            <a:pPr defTabSz="990570"/>
            <a:r>
              <a:rPr lang="en-US" altLang="ko-KR" baseline="0" dirty="0" smtClean="0"/>
              <a:t>First it is added to the MRU position of the Read-Possible partition,</a:t>
            </a:r>
          </a:p>
          <a:p>
            <a:pPr defTabSz="990570"/>
            <a:r>
              <a:rPr lang="en-US" altLang="ko-KR" baseline="0" dirty="0" smtClean="0"/>
              <a:t>Second it is moved to the LRU position of the Write-Only partition, which will be evicted from the set as soon as possible.</a:t>
            </a:r>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14</a:t>
            </a:fld>
            <a:endParaRPr lang="ko-KR" altLang="en-US"/>
          </a:p>
        </p:txBody>
      </p:sp>
    </p:spTree>
    <p:extLst>
      <p:ext uri="{BB962C8B-B14F-4D97-AF65-F5344CB8AC3E}">
        <p14:creationId xmlns:p14="http://schemas.microsoft.com/office/powerpoint/2010/main" val="250195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If a</a:t>
            </a:r>
            <a:r>
              <a:rPr lang="en-US" altLang="ko-KR" baseline="0" dirty="0" smtClean="0"/>
              <a:t> insert function is called to a block originally in the read-possible partition, it first checks the dirtiness of the new block.</a:t>
            </a:r>
          </a:p>
          <a:p>
            <a:r>
              <a:rPr lang="en-US" altLang="ko-KR" baseline="0" dirty="0" smtClean="0"/>
              <a:t>If it is not dirty, we can pass it because it will soon be calculated by the access() function</a:t>
            </a:r>
          </a:p>
          <a:p>
            <a:r>
              <a:rPr lang="en-US" altLang="ko-KR" baseline="0" dirty="0" smtClean="0"/>
              <a:t>If it is dirty, …</a:t>
            </a:r>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15</a:t>
            </a:fld>
            <a:endParaRPr lang="ko-KR" altLang="en-US"/>
          </a:p>
        </p:txBody>
      </p:sp>
    </p:spTree>
    <p:extLst>
      <p:ext uri="{BB962C8B-B14F-4D97-AF65-F5344CB8AC3E}">
        <p14:creationId xmlns:p14="http://schemas.microsoft.com/office/powerpoint/2010/main" val="3100065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Similarly, we can apply</a:t>
            </a:r>
            <a:r>
              <a:rPr lang="en-US" altLang="ko-KR" baseline="0" dirty="0" smtClean="0"/>
              <a:t> a similar algorithm to when the insert() function is called to a block originally in the write-only partition.</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16</a:t>
            </a:fld>
            <a:endParaRPr lang="ko-KR" altLang="en-US"/>
          </a:p>
        </p:txBody>
      </p:sp>
    </p:spTree>
    <p:extLst>
      <p:ext uri="{BB962C8B-B14F-4D97-AF65-F5344CB8AC3E}">
        <p14:creationId xmlns:p14="http://schemas.microsoft.com/office/powerpoint/2010/main" val="4215895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best estimation of partition</a:t>
            </a:r>
            <a:r>
              <a:rPr lang="en-US" altLang="ko-KR" baseline="0" dirty="0" smtClean="0"/>
              <a:t> size is calculated by comparing the counter values for each indices of the set sampling.</a:t>
            </a:r>
          </a:p>
          <a:p>
            <a:r>
              <a:rPr lang="en-US" altLang="ko-KR" baseline="0" dirty="0" smtClean="0"/>
              <a:t>If the counter of write-only is larger, we calculate it as WO partition’s win.</a:t>
            </a:r>
          </a:p>
          <a:p>
            <a:r>
              <a:rPr lang="en-US" altLang="ko-KR" baseline="0" dirty="0" smtClean="0"/>
              <a:t>We collect the results of the comparison and use its ratio to calculate the estimated best ratio.</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17</a:t>
            </a:fld>
            <a:endParaRPr lang="ko-KR" altLang="en-US"/>
          </a:p>
        </p:txBody>
      </p:sp>
    </p:spTree>
    <p:extLst>
      <p:ext uri="{BB962C8B-B14F-4D97-AF65-F5344CB8AC3E}">
        <p14:creationId xmlns:p14="http://schemas.microsoft.com/office/powerpoint/2010/main" val="1162290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a:t>
            </a:r>
            <a:r>
              <a:rPr lang="en-US" altLang="ko-KR" baseline="0" dirty="0" smtClean="0"/>
              <a:t> the basic algorithm.</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18</a:t>
            </a:fld>
            <a:endParaRPr lang="ko-KR" altLang="en-US"/>
          </a:p>
        </p:txBody>
      </p:sp>
    </p:spTree>
    <p:extLst>
      <p:ext uri="{BB962C8B-B14F-4D97-AF65-F5344CB8AC3E}">
        <p14:creationId xmlns:p14="http://schemas.microsoft.com/office/powerpoint/2010/main" val="202660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19</a:t>
            </a:fld>
            <a:endParaRPr lang="ko-KR" altLang="en-US"/>
          </a:p>
        </p:txBody>
      </p:sp>
    </p:spTree>
    <p:extLst>
      <p:ext uri="{BB962C8B-B14F-4D97-AF65-F5344CB8AC3E}">
        <p14:creationId xmlns:p14="http://schemas.microsoft.com/office/powerpoint/2010/main" val="136026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table</a:t>
            </a:r>
            <a:r>
              <a:rPr lang="en-US" altLang="ko-KR" baseline="0" dirty="0" smtClean="0"/>
              <a:t> of contents are as follows:</a:t>
            </a:r>
          </a:p>
          <a:p>
            <a:r>
              <a:rPr lang="en-US" altLang="ko-KR" baseline="0" dirty="0" smtClean="0"/>
              <a:t>First, I will introduce the motivation of this project’s topic</a:t>
            </a:r>
          </a:p>
          <a:p>
            <a:r>
              <a:rPr lang="en-US" altLang="ko-KR" baseline="0" dirty="0" smtClean="0"/>
              <a:t>Then, I will explain the abstract and implementation specifications of the architecture.</a:t>
            </a:r>
          </a:p>
          <a:p>
            <a:r>
              <a:rPr lang="en-US" altLang="ko-KR" baseline="0" dirty="0" smtClean="0"/>
              <a:t>Following that will be the testing environment and analysis of the results and conclusion.</a:t>
            </a:r>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a:t>
            </a:fld>
            <a:endParaRPr lang="ko-KR" altLang="en-US"/>
          </a:p>
        </p:txBody>
      </p:sp>
    </p:spTree>
    <p:extLst>
      <p:ext uri="{BB962C8B-B14F-4D97-AF65-F5344CB8AC3E}">
        <p14:creationId xmlns:p14="http://schemas.microsoft.com/office/powerpoint/2010/main" val="250426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20</a:t>
            </a:fld>
            <a:endParaRPr lang="ko-KR" altLang="en-US"/>
          </a:p>
        </p:txBody>
      </p:sp>
    </p:spTree>
    <p:extLst>
      <p:ext uri="{BB962C8B-B14F-4D97-AF65-F5344CB8AC3E}">
        <p14:creationId xmlns:p14="http://schemas.microsoft.com/office/powerpoint/2010/main" val="3687228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21</a:t>
            </a:fld>
            <a:endParaRPr lang="ko-KR" altLang="en-US"/>
          </a:p>
        </p:txBody>
      </p:sp>
    </p:spTree>
    <p:extLst>
      <p:ext uri="{BB962C8B-B14F-4D97-AF65-F5344CB8AC3E}">
        <p14:creationId xmlns:p14="http://schemas.microsoft.com/office/powerpoint/2010/main" val="2986571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22</a:t>
            </a:fld>
            <a:endParaRPr lang="ko-KR" altLang="en-US"/>
          </a:p>
        </p:txBody>
      </p:sp>
    </p:spTree>
    <p:extLst>
      <p:ext uri="{BB962C8B-B14F-4D97-AF65-F5344CB8AC3E}">
        <p14:creationId xmlns:p14="http://schemas.microsoft.com/office/powerpoint/2010/main" val="334901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23</a:t>
            </a:fld>
            <a:endParaRPr lang="ko-KR" altLang="en-US"/>
          </a:p>
        </p:txBody>
      </p:sp>
    </p:spTree>
    <p:extLst>
      <p:ext uri="{BB962C8B-B14F-4D97-AF65-F5344CB8AC3E}">
        <p14:creationId xmlns:p14="http://schemas.microsoft.com/office/powerpoint/2010/main" val="3628323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24</a:t>
            </a:fld>
            <a:endParaRPr lang="ko-KR" altLang="en-US"/>
          </a:p>
        </p:txBody>
      </p:sp>
    </p:spTree>
    <p:extLst>
      <p:ext uri="{BB962C8B-B14F-4D97-AF65-F5344CB8AC3E}">
        <p14:creationId xmlns:p14="http://schemas.microsoft.com/office/powerpoint/2010/main" val="663797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25</a:t>
            </a:fld>
            <a:endParaRPr lang="ko-KR" altLang="en-US"/>
          </a:p>
        </p:txBody>
      </p:sp>
    </p:spTree>
    <p:extLst>
      <p:ext uri="{BB962C8B-B14F-4D97-AF65-F5344CB8AC3E}">
        <p14:creationId xmlns:p14="http://schemas.microsoft.com/office/powerpoint/2010/main" val="2884398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26</a:t>
            </a:fld>
            <a:endParaRPr lang="ko-KR" altLang="en-US"/>
          </a:p>
        </p:txBody>
      </p:sp>
    </p:spTree>
    <p:extLst>
      <p:ext uri="{BB962C8B-B14F-4D97-AF65-F5344CB8AC3E}">
        <p14:creationId xmlns:p14="http://schemas.microsoft.com/office/powerpoint/2010/main" val="238073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3</a:t>
            </a:fld>
            <a:endParaRPr lang="ko-KR" altLang="en-US"/>
          </a:p>
        </p:txBody>
      </p:sp>
    </p:spTree>
    <p:extLst>
      <p:ext uri="{BB962C8B-B14F-4D97-AF65-F5344CB8AC3E}">
        <p14:creationId xmlns:p14="http://schemas.microsoft.com/office/powerpoint/2010/main" val="45271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4</a:t>
            </a:fld>
            <a:endParaRPr lang="ko-KR" altLang="en-US"/>
          </a:p>
        </p:txBody>
      </p:sp>
    </p:spTree>
    <p:extLst>
      <p:ext uri="{BB962C8B-B14F-4D97-AF65-F5344CB8AC3E}">
        <p14:creationId xmlns:p14="http://schemas.microsoft.com/office/powerpoint/2010/main" val="415160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5</a:t>
            </a:fld>
            <a:endParaRPr lang="ko-KR" altLang="en-US"/>
          </a:p>
        </p:txBody>
      </p:sp>
    </p:spTree>
    <p:extLst>
      <p:ext uri="{BB962C8B-B14F-4D97-AF65-F5344CB8AC3E}">
        <p14:creationId xmlns:p14="http://schemas.microsoft.com/office/powerpoint/2010/main" val="243382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In the original set sampling, there are </a:t>
            </a:r>
            <a:r>
              <a:rPr lang="en-US" altLang="ko-KR" baseline="0" dirty="0" err="1" smtClean="0"/>
              <a:t>serveral</a:t>
            </a:r>
            <a:r>
              <a:rPr lang="en-US" altLang="ko-KR" baseline="0" dirty="0" smtClean="0"/>
              <a:t> sets chosen as sample from the cache line.</a:t>
            </a:r>
          </a:p>
          <a:p>
            <a:r>
              <a:rPr lang="en-US" altLang="ko-KR" baseline="0" dirty="0" smtClean="0"/>
              <a:t>For each of the sampled set, they have an individual shadow directory and updates it. The values of the counters of the directories are later used to evaluate the best estimated ratio of Write-Only partition.</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6</a:t>
            </a:fld>
            <a:endParaRPr lang="ko-KR" altLang="en-US"/>
          </a:p>
        </p:txBody>
      </p:sp>
    </p:spTree>
    <p:extLst>
      <p:ext uri="{BB962C8B-B14F-4D97-AF65-F5344CB8AC3E}">
        <p14:creationId xmlns:p14="http://schemas.microsoft.com/office/powerpoint/2010/main" val="353089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a:t>
            </a:r>
            <a:r>
              <a:rPr lang="en-US" altLang="ko-KR" baseline="0" dirty="0" smtClean="0"/>
              <a:t> explained before,</a:t>
            </a:r>
          </a:p>
          <a:p>
            <a:endParaRPr lang="en-US" altLang="ko-KR" baseline="0" dirty="0" smtClean="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7</a:t>
            </a:fld>
            <a:endParaRPr lang="ko-KR" altLang="en-US"/>
          </a:p>
        </p:txBody>
      </p:sp>
    </p:spTree>
    <p:extLst>
      <p:ext uri="{BB962C8B-B14F-4D97-AF65-F5344CB8AC3E}">
        <p14:creationId xmlns:p14="http://schemas.microsoft.com/office/powerpoint/2010/main" val="98090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a:t>
            </a:r>
            <a:r>
              <a:rPr lang="en-US" altLang="ko-KR" baseline="0" dirty="0" smtClean="0"/>
              <a:t> the new set sampling method, there is a one large shadow directory data structure that is global to all the cache sets.</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8</a:t>
            </a:fld>
            <a:endParaRPr lang="ko-KR" altLang="en-US"/>
          </a:p>
        </p:txBody>
      </p:sp>
    </p:spTree>
    <p:extLst>
      <p:ext uri="{BB962C8B-B14F-4D97-AF65-F5344CB8AC3E}">
        <p14:creationId xmlns:p14="http://schemas.microsoft.com/office/powerpoint/2010/main" val="187452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Each cache</a:t>
            </a:r>
            <a:r>
              <a:rPr lang="en-US" altLang="ko-KR" baseline="0" dirty="0" smtClean="0"/>
              <a:t> line can participate in modifying the counter values of the set, following the algorithm explained later.</a:t>
            </a:r>
            <a:endParaRPr lang="ko-KR" altLang="en-US" dirty="0"/>
          </a:p>
        </p:txBody>
      </p:sp>
      <p:sp>
        <p:nvSpPr>
          <p:cNvPr id="4" name="슬라이드 번호 개체 틀 3"/>
          <p:cNvSpPr>
            <a:spLocks noGrp="1"/>
          </p:cNvSpPr>
          <p:nvPr>
            <p:ph type="sldNum" sz="quarter" idx="10"/>
          </p:nvPr>
        </p:nvSpPr>
        <p:spPr/>
        <p:txBody>
          <a:bodyPr/>
          <a:lstStyle/>
          <a:p>
            <a:fld id="{A7F13D46-A69A-4C4C-8ADB-A5AF5D7B87AA}" type="slidenum">
              <a:rPr lang="ko-KR" altLang="en-US" smtClean="0"/>
              <a:t>9</a:t>
            </a:fld>
            <a:endParaRPr lang="ko-KR" altLang="en-US"/>
          </a:p>
        </p:txBody>
      </p:sp>
    </p:spTree>
    <p:extLst>
      <p:ext uri="{BB962C8B-B14F-4D97-AF65-F5344CB8AC3E}">
        <p14:creationId xmlns:p14="http://schemas.microsoft.com/office/powerpoint/2010/main" val="46745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151954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325191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53185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55902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336311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410177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175842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22120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118142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357839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7913656-B683-4364-840C-82A7A0B95298}" type="datetimeFigureOut">
              <a:rPr lang="ko-KR" altLang="en-US" smtClean="0"/>
              <a:t>2020-07-06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339550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13656-B683-4364-840C-82A7A0B95298}" type="datetimeFigureOut">
              <a:rPr lang="ko-KR" altLang="en-US" smtClean="0"/>
              <a:t>2020-07-06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BBC3B-ADB6-4F0C-B10D-2F998351DA1E}" type="slidenum">
              <a:rPr lang="ko-KR" altLang="en-US" smtClean="0"/>
              <a:t>‹#›</a:t>
            </a:fld>
            <a:endParaRPr lang="ko-KR" altLang="en-US"/>
          </a:p>
        </p:txBody>
      </p:sp>
    </p:spTree>
    <p:extLst>
      <p:ext uri="{BB962C8B-B14F-4D97-AF65-F5344CB8AC3E}">
        <p14:creationId xmlns:p14="http://schemas.microsoft.com/office/powerpoint/2010/main" val="38582696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angSK-KAIST/gem5_EE488_finalProject_deprecate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ithub.com/KangSK-KAIST/EE488_finalProj_Delt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484811" y="697820"/>
            <a:ext cx="9144000" cy="2387600"/>
          </a:xfrm>
        </p:spPr>
        <p:txBody>
          <a:bodyPr/>
          <a:lstStyle/>
          <a:p>
            <a:r>
              <a:rPr lang="en-US" altLang="ko-KR" dirty="0" smtClean="0"/>
              <a:t>EE488 Final Project</a:t>
            </a:r>
            <a:endParaRPr lang="ko-KR" altLang="en-US" dirty="0"/>
          </a:p>
        </p:txBody>
      </p:sp>
      <p:sp>
        <p:nvSpPr>
          <p:cNvPr id="3" name="부제목 2"/>
          <p:cNvSpPr>
            <a:spLocks noGrp="1"/>
          </p:cNvSpPr>
          <p:nvPr>
            <p:ph type="subTitle" idx="1"/>
          </p:nvPr>
        </p:nvSpPr>
        <p:spPr>
          <a:xfrm>
            <a:off x="1641565" y="4549096"/>
            <a:ext cx="9144000" cy="1655762"/>
          </a:xfrm>
        </p:spPr>
        <p:txBody>
          <a:bodyPr/>
          <a:lstStyle/>
          <a:p>
            <a:r>
              <a:rPr lang="en-US" altLang="ko-KR" dirty="0" smtClean="0"/>
              <a:t>20180007 </a:t>
            </a:r>
            <a:r>
              <a:rPr lang="ko-KR" altLang="en-US" dirty="0" smtClean="0"/>
              <a:t>강승관</a:t>
            </a:r>
            <a:endParaRPr lang="ko-KR" altLang="en-US" dirty="0"/>
          </a:p>
        </p:txBody>
      </p:sp>
    </p:spTree>
    <p:extLst>
      <p:ext uri="{BB962C8B-B14F-4D97-AF65-F5344CB8AC3E}">
        <p14:creationId xmlns:p14="http://schemas.microsoft.com/office/powerpoint/2010/main" val="2854540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Implementation – Eviction Policy</a:t>
            </a:r>
            <a:endParaRPr lang="ko-KR" altLang="en-US" dirty="0"/>
          </a:p>
        </p:txBody>
      </p:sp>
      <p:sp>
        <p:nvSpPr>
          <p:cNvPr id="3" name="내용 개체 틀 2"/>
          <p:cNvSpPr>
            <a:spLocks noGrp="1"/>
          </p:cNvSpPr>
          <p:nvPr>
            <p:ph idx="1"/>
          </p:nvPr>
        </p:nvSpPr>
        <p:spPr/>
        <p:txBody>
          <a:bodyPr/>
          <a:lstStyle/>
          <a:p>
            <a:r>
              <a:rPr lang="en-US" altLang="ko-KR" dirty="0" smtClean="0"/>
              <a:t>The eviction policy </a:t>
            </a:r>
            <a:r>
              <a:rPr lang="en-US" altLang="ko-KR" dirty="0" smtClean="0"/>
              <a:t>is </a:t>
            </a:r>
            <a:r>
              <a:rPr lang="en-US" altLang="ko-KR" dirty="0" smtClean="0"/>
              <a:t>similar </a:t>
            </a:r>
            <a:r>
              <a:rPr lang="en-US" altLang="ko-KR" dirty="0" smtClean="0"/>
              <a:t>to </a:t>
            </a:r>
            <a:r>
              <a:rPr lang="en-US" altLang="ko-KR" dirty="0" smtClean="0"/>
              <a:t>LRU, but exploits additional data of cleanness</a:t>
            </a:r>
            <a:r>
              <a:rPr lang="en-US" altLang="ko-KR" dirty="0" smtClean="0"/>
              <a:t>.</a:t>
            </a:r>
          </a:p>
          <a:p>
            <a:r>
              <a:rPr lang="en-US" altLang="ko-KR" dirty="0" smtClean="0"/>
              <a:t>The main goals of the eviction policy is:</a:t>
            </a:r>
            <a:br>
              <a:rPr lang="en-US" altLang="ko-KR" dirty="0" smtClean="0"/>
            </a:br>
            <a:r>
              <a:rPr lang="en-US" altLang="ko-KR" dirty="0"/>
              <a:t/>
            </a:r>
            <a:br>
              <a:rPr lang="en-US" altLang="ko-KR" dirty="0"/>
            </a:br>
            <a:r>
              <a:rPr lang="en-US" altLang="ko-KR" dirty="0" smtClean="0"/>
              <a:t>- Update the shadow directories to find the best write-only ratio</a:t>
            </a:r>
            <a:br>
              <a:rPr lang="en-US" altLang="ko-KR" dirty="0" smtClean="0"/>
            </a:br>
            <a:r>
              <a:rPr lang="en-US" altLang="ko-KR" dirty="0" smtClean="0"/>
              <a:t>Update the directories with the newest cache blocks and their counters.</a:t>
            </a:r>
            <a:br>
              <a:rPr lang="en-US" altLang="ko-KR" dirty="0" smtClean="0"/>
            </a:br>
            <a:r>
              <a:rPr lang="en-US" altLang="ko-KR" dirty="0"/>
              <a:t/>
            </a:r>
            <a:br>
              <a:rPr lang="en-US" altLang="ko-KR" dirty="0"/>
            </a:br>
            <a:r>
              <a:rPr lang="en-US" altLang="ko-KR" dirty="0" smtClean="0"/>
              <a:t>- Try and evict the right block (WO(write-only) or RP(read-possible))</a:t>
            </a:r>
            <a:br>
              <a:rPr lang="en-US" altLang="ko-KR" dirty="0" smtClean="0"/>
            </a:br>
            <a:r>
              <a:rPr lang="en-US" altLang="ko-KR" dirty="0" smtClean="0"/>
              <a:t>Using the estimated ratio, search through the cache in a LRU passion, but use the WO/RP flag primarily.</a:t>
            </a:r>
          </a:p>
        </p:txBody>
      </p:sp>
    </p:spTree>
    <p:extLst>
      <p:ext uri="{BB962C8B-B14F-4D97-AF65-F5344CB8AC3E}">
        <p14:creationId xmlns:p14="http://schemas.microsoft.com/office/powerpoint/2010/main" val="2362479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Implementation – </a:t>
            </a:r>
            <a:r>
              <a:rPr lang="en-US" altLang="ko-KR" dirty="0" smtClean="0"/>
              <a:t>Data Structures</a:t>
            </a:r>
            <a:endParaRPr lang="ko-KR" altLang="en-US" dirty="0"/>
          </a:p>
        </p:txBody>
      </p:sp>
      <p:sp>
        <p:nvSpPr>
          <p:cNvPr id="3" name="내용 개체 틀 2"/>
          <p:cNvSpPr>
            <a:spLocks noGrp="1"/>
          </p:cNvSpPr>
          <p:nvPr>
            <p:ph idx="1"/>
          </p:nvPr>
        </p:nvSpPr>
        <p:spPr/>
        <p:txBody>
          <a:bodyPr>
            <a:normAutofit lnSpcReduction="10000"/>
          </a:bodyPr>
          <a:lstStyle/>
          <a:p>
            <a:pPr>
              <a:lnSpc>
                <a:spcPct val="150000"/>
              </a:lnSpc>
            </a:pPr>
            <a:r>
              <a:rPr lang="en-US" altLang="ko-KR" dirty="0" smtClean="0"/>
              <a:t>Array&lt;Tick&gt; </a:t>
            </a:r>
            <a:r>
              <a:rPr lang="en-US" altLang="ko-KR" dirty="0" err="1" smtClean="0"/>
              <a:t>aLastTouch</a:t>
            </a:r>
            <a:r>
              <a:rPr lang="en-US" altLang="ko-KR" dirty="0" smtClean="0"/>
              <a:t>: stores the last time-stamp for each block.</a:t>
            </a:r>
          </a:p>
          <a:p>
            <a:pPr>
              <a:lnSpc>
                <a:spcPct val="150000"/>
              </a:lnSpc>
            </a:pPr>
            <a:r>
              <a:rPr lang="en-US" altLang="ko-KR" dirty="0" smtClean="0"/>
              <a:t>Array&lt;Boolean&gt; </a:t>
            </a:r>
            <a:r>
              <a:rPr lang="en-US" altLang="ko-KR" dirty="0" err="1" smtClean="0"/>
              <a:t>aWriteOnly</a:t>
            </a:r>
            <a:r>
              <a:rPr lang="en-US" altLang="ko-KR" dirty="0" smtClean="0"/>
              <a:t>: stores whether current block is part of the WO partition for each block.</a:t>
            </a:r>
          </a:p>
          <a:p>
            <a:pPr>
              <a:lnSpc>
                <a:spcPct val="150000"/>
              </a:lnSpc>
            </a:pPr>
            <a:r>
              <a:rPr lang="en-US" altLang="ko-KR" dirty="0" err="1" smtClean="0"/>
              <a:t>Int</a:t>
            </a:r>
            <a:r>
              <a:rPr lang="en-US" altLang="ko-KR" dirty="0" smtClean="0"/>
              <a:t> </a:t>
            </a:r>
            <a:r>
              <a:rPr lang="en-US" altLang="ko-KR" dirty="0" err="1" smtClean="0"/>
              <a:t>iTotal</a:t>
            </a:r>
            <a:r>
              <a:rPr lang="en-US" altLang="ko-KR" dirty="0" smtClean="0"/>
              <a:t>[policy]: stores the current size of WO and RP</a:t>
            </a:r>
            <a:r>
              <a:rPr lang="ko-KR" altLang="en-US" dirty="0" smtClean="0"/>
              <a:t> </a:t>
            </a:r>
            <a:r>
              <a:rPr lang="en-US" altLang="ko-KR" dirty="0" smtClean="0"/>
              <a:t>partitions.</a:t>
            </a:r>
          </a:p>
          <a:p>
            <a:pPr>
              <a:lnSpc>
                <a:spcPct val="150000"/>
              </a:lnSpc>
            </a:pPr>
            <a:r>
              <a:rPr lang="en-US" altLang="ko-KR" dirty="0" smtClean="0"/>
              <a:t>Array&lt;</a:t>
            </a:r>
            <a:r>
              <a:rPr lang="en-US" altLang="ko-KR" dirty="0" err="1" smtClean="0"/>
              <a:t>int</a:t>
            </a:r>
            <a:r>
              <a:rPr lang="en-US" altLang="ko-KR" dirty="0" smtClean="0"/>
              <a:t>&gt; </a:t>
            </a:r>
            <a:r>
              <a:rPr lang="en-US" altLang="ko-KR" dirty="0" err="1" smtClean="0"/>
              <a:t>aSetQueue</a:t>
            </a:r>
            <a:r>
              <a:rPr lang="en-US" altLang="ko-KR" dirty="0" smtClean="0"/>
              <a:t>[policy]: the tags of each set sample.</a:t>
            </a:r>
          </a:p>
          <a:p>
            <a:pPr>
              <a:lnSpc>
                <a:spcPct val="150000"/>
              </a:lnSpc>
            </a:pPr>
            <a:r>
              <a:rPr lang="en-US" altLang="ko-KR" dirty="0"/>
              <a:t>Array&lt;</a:t>
            </a:r>
            <a:r>
              <a:rPr lang="en-US" altLang="ko-KR" dirty="0" err="1"/>
              <a:t>int</a:t>
            </a:r>
            <a:r>
              <a:rPr lang="en-US" altLang="ko-KR" dirty="0"/>
              <a:t>&gt; </a:t>
            </a:r>
            <a:r>
              <a:rPr lang="en-US" altLang="ko-KR" dirty="0" err="1" smtClean="0"/>
              <a:t>aCounter</a:t>
            </a:r>
            <a:r>
              <a:rPr lang="en-US" altLang="ko-KR" dirty="0" smtClean="0"/>
              <a:t>[policy]: the counter for each set sample.</a:t>
            </a:r>
            <a:endParaRPr lang="ko-KR" altLang="en-US" dirty="0"/>
          </a:p>
          <a:p>
            <a:endParaRPr lang="ko-KR" altLang="en-US" dirty="0"/>
          </a:p>
        </p:txBody>
      </p:sp>
    </p:spTree>
    <p:extLst>
      <p:ext uri="{BB962C8B-B14F-4D97-AF65-F5344CB8AC3E}">
        <p14:creationId xmlns:p14="http://schemas.microsoft.com/office/powerpoint/2010/main" val="1671453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68680" y="3085465"/>
            <a:ext cx="10515600" cy="1325563"/>
          </a:xfrm>
        </p:spPr>
        <p:txBody>
          <a:bodyPr/>
          <a:lstStyle/>
          <a:p>
            <a:r>
              <a:rPr lang="en-US" altLang="ko-KR" dirty="0" smtClean="0"/>
              <a:t>Implementation for each cases</a:t>
            </a:r>
            <a:endParaRPr lang="ko-KR" altLang="en-US" dirty="0"/>
          </a:p>
        </p:txBody>
      </p:sp>
    </p:spTree>
    <p:extLst>
      <p:ext uri="{BB962C8B-B14F-4D97-AF65-F5344CB8AC3E}">
        <p14:creationId xmlns:p14="http://schemas.microsoft.com/office/powerpoint/2010/main" val="1077494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 </a:t>
            </a:r>
            <a:r>
              <a:rPr lang="en-US" altLang="ko-KR" dirty="0" smtClean="0"/>
              <a:t>access() block in RP</a:t>
            </a:r>
            <a:endParaRPr lang="ko-KR" altLang="en-US" dirty="0"/>
          </a:p>
        </p:txBody>
      </p:sp>
      <p:sp>
        <p:nvSpPr>
          <p:cNvPr id="5" name="직사각형 4">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73DB32-C543-4B49-A964-1EF95FF67CDD}"/>
              </a:ext>
            </a:extLst>
          </p:cNvPr>
          <p:cNvSpPr txBox="1"/>
          <p:nvPr/>
        </p:nvSpPr>
        <p:spPr>
          <a:xfrm>
            <a:off x="604422" y="2507714"/>
            <a:ext cx="816745" cy="369332"/>
          </a:xfrm>
          <a:prstGeom prst="rect">
            <a:avLst/>
          </a:prstGeom>
          <a:noFill/>
        </p:spPr>
        <p:txBody>
          <a:bodyPr wrap="square" rtlCol="0">
            <a:spAutoFit/>
          </a:bodyPr>
          <a:lstStyle/>
          <a:p>
            <a:pPr algn="ctr"/>
            <a:r>
              <a:rPr lang="en-US" altLang="ko-KR" dirty="0"/>
              <a:t>R/RW</a:t>
            </a:r>
            <a:endParaRPr lang="ko-KR" altLang="en-US" dirty="0"/>
          </a:p>
        </p:txBody>
      </p:sp>
      <p:sp>
        <p:nvSpPr>
          <p:cNvPr id="10" name="TextBox 9">
            <a:extLst>
              <a:ext uri="{FF2B5EF4-FFF2-40B4-BE49-F238E27FC236}">
                <a16:creationId xmlns:a16="http://schemas.microsoft.com/office/drawing/2014/main" id="{AC170024-53F8-48B1-9C83-7F6869F06DBC}"/>
              </a:ext>
            </a:extLst>
          </p:cNvPr>
          <p:cNvSpPr txBox="1"/>
          <p:nvPr/>
        </p:nvSpPr>
        <p:spPr>
          <a:xfrm>
            <a:off x="604422" y="3418183"/>
            <a:ext cx="816745" cy="369332"/>
          </a:xfrm>
          <a:prstGeom prst="rect">
            <a:avLst/>
          </a:prstGeom>
          <a:noFill/>
        </p:spPr>
        <p:txBody>
          <a:bodyPr wrap="square" rtlCol="0">
            <a:spAutoFit/>
          </a:bodyPr>
          <a:lstStyle/>
          <a:p>
            <a:pPr algn="ctr"/>
            <a:r>
              <a:rPr lang="en-US" altLang="ko-KR" dirty="0"/>
              <a:t>WO</a:t>
            </a:r>
            <a:endParaRPr lang="ko-KR" altLang="en-US" dirty="0"/>
          </a:p>
        </p:txBody>
      </p:sp>
      <p:sp>
        <p:nvSpPr>
          <p:cNvPr id="11" name="TextBox 10">
            <a:extLst>
              <a:ext uri="{FF2B5EF4-FFF2-40B4-BE49-F238E27FC236}">
                <a16:creationId xmlns:a16="http://schemas.microsoft.com/office/drawing/2014/main" id="{F403B2BD-75EE-483B-87D3-8C18AAEB2A14}"/>
              </a:ext>
            </a:extLst>
          </p:cNvPr>
          <p:cNvSpPr txBox="1"/>
          <p:nvPr/>
        </p:nvSpPr>
        <p:spPr>
          <a:xfrm>
            <a:off x="372862" y="4854934"/>
            <a:ext cx="1384917" cy="369332"/>
          </a:xfrm>
          <a:prstGeom prst="rect">
            <a:avLst/>
          </a:prstGeom>
          <a:noFill/>
        </p:spPr>
        <p:txBody>
          <a:bodyPr wrap="square" rtlCol="0">
            <a:spAutoFit/>
          </a:bodyPr>
          <a:lstStyle/>
          <a:p>
            <a:pPr algn="ctr"/>
            <a:r>
              <a:rPr lang="en-US" altLang="ko-KR" dirty="0"/>
              <a:t>Counter A</a:t>
            </a:r>
            <a:endParaRPr lang="ko-KR" altLang="en-US"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363984" y="5765403"/>
            <a:ext cx="1384917" cy="369332"/>
          </a:xfrm>
          <a:prstGeom prst="rect">
            <a:avLst/>
          </a:prstGeom>
          <a:noFill/>
        </p:spPr>
        <p:txBody>
          <a:bodyPr wrap="square" rtlCol="0">
            <a:spAutoFit/>
          </a:bodyPr>
          <a:lstStyle/>
          <a:p>
            <a:pPr algn="ctr"/>
            <a:r>
              <a:rPr lang="en-US" altLang="ko-KR" dirty="0"/>
              <a:t>Counter B</a:t>
            </a:r>
            <a:endParaRPr lang="ko-KR" altLang="en-US" dirty="0"/>
          </a:p>
        </p:txBody>
      </p:sp>
      <p:sp>
        <p:nvSpPr>
          <p:cNvPr id="14" name="직사각형 13">
            <a:extLst>
              <a:ext uri="{FF2B5EF4-FFF2-40B4-BE49-F238E27FC236}">
                <a16:creationId xmlns:a16="http://schemas.microsoft.com/office/drawing/2014/main" id="{AB27C011-2476-47FF-AE52-D56452B419D1}"/>
              </a:ext>
            </a:extLst>
          </p:cNvPr>
          <p:cNvSpPr/>
          <p:nvPr/>
        </p:nvSpPr>
        <p:spPr>
          <a:xfrm>
            <a:off x="3861786" y="2308194"/>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addr</a:t>
            </a:r>
            <a:endParaRPr lang="ko-KR" altLang="en-US" dirty="0"/>
          </a:p>
        </p:txBody>
      </p:sp>
      <p:sp>
        <p:nvSpPr>
          <p:cNvPr id="19" name="직사각형 18">
            <a:extLst>
              <a:ext uri="{FF2B5EF4-FFF2-40B4-BE49-F238E27FC236}">
                <a16:creationId xmlns:a16="http://schemas.microsoft.com/office/drawing/2014/main" id="{F8062FF0-F5AB-4338-B000-5A7DA254E1C7}"/>
              </a:ext>
            </a:extLst>
          </p:cNvPr>
          <p:cNvSpPr/>
          <p:nvPr/>
        </p:nvSpPr>
        <p:spPr>
          <a:xfrm>
            <a:off x="3861786" y="4669052"/>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2</a:t>
            </a:r>
            <a:endParaRPr lang="ko-KR" altLang="en-US" dirty="0"/>
          </a:p>
        </p:txBody>
      </p:sp>
      <p:grpSp>
        <p:nvGrpSpPr>
          <p:cNvPr id="21" name="그룹 20">
            <a:extLst>
              <a:ext uri="{FF2B5EF4-FFF2-40B4-BE49-F238E27FC236}">
                <a16:creationId xmlns:a16="http://schemas.microsoft.com/office/drawing/2014/main" id="{D44B933B-6C28-4261-A7D0-684B26C760DB}"/>
              </a:ext>
            </a:extLst>
          </p:cNvPr>
          <p:cNvGrpSpPr/>
          <p:nvPr/>
        </p:nvGrpSpPr>
        <p:grpSpPr>
          <a:xfrm>
            <a:off x="4358936" y="1690688"/>
            <a:ext cx="1877936" cy="617506"/>
            <a:chOff x="4358936" y="1690688"/>
            <a:chExt cx="1877936" cy="617506"/>
          </a:xfrm>
        </p:grpSpPr>
        <p:cxnSp>
          <p:nvCxnSpPr>
            <p:cNvPr id="16" name="직선 화살표 연결선 15">
              <a:extLst>
                <a:ext uri="{FF2B5EF4-FFF2-40B4-BE49-F238E27FC236}">
                  <a16:creationId xmlns:a16="http://schemas.microsoft.com/office/drawing/2014/main" id="{123B3852-7524-460B-8425-D6140C57D762}"/>
                </a:ext>
              </a:extLst>
            </p:cNvPr>
            <p:cNvCxnSpPr>
              <a:cxnSpLocks/>
              <a:endCxn id="14" idx="0"/>
            </p:cNvCxnSpPr>
            <p:nvPr/>
          </p:nvCxnSpPr>
          <p:spPr>
            <a:xfrm>
              <a:off x="4358936" y="1690688"/>
              <a:ext cx="0" cy="61750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FB585E-46BF-44C4-911F-8BE7D621907D}"/>
                </a:ext>
              </a:extLst>
            </p:cNvPr>
            <p:cNvSpPr txBox="1"/>
            <p:nvPr/>
          </p:nvSpPr>
          <p:spPr>
            <a:xfrm>
              <a:off x="4434840" y="1754196"/>
              <a:ext cx="1802032" cy="369332"/>
            </a:xfrm>
            <a:prstGeom prst="rect">
              <a:avLst/>
            </a:prstGeom>
            <a:noFill/>
          </p:spPr>
          <p:txBody>
            <a:bodyPr wrap="none" rtlCol="0">
              <a:spAutoFit/>
            </a:bodyPr>
            <a:lstStyle/>
            <a:p>
              <a:r>
                <a:rPr lang="en-US" altLang="ko-KR" dirty="0"/>
                <a:t>1. Find Address</a:t>
              </a:r>
              <a:endParaRPr lang="ko-KR" altLang="en-US" dirty="0"/>
            </a:p>
          </p:txBody>
        </p:sp>
      </p:grpSp>
      <p:sp>
        <p:nvSpPr>
          <p:cNvPr id="22" name="TextBox 21">
            <a:extLst>
              <a:ext uri="{FF2B5EF4-FFF2-40B4-BE49-F238E27FC236}">
                <a16:creationId xmlns:a16="http://schemas.microsoft.com/office/drawing/2014/main" id="{CF61D47D-5D37-4CEF-B6E3-08DC97CFFBAA}"/>
              </a:ext>
            </a:extLst>
          </p:cNvPr>
          <p:cNvSpPr txBox="1"/>
          <p:nvPr/>
        </p:nvSpPr>
        <p:spPr>
          <a:xfrm>
            <a:off x="3374614" y="4151284"/>
            <a:ext cx="2120452" cy="369332"/>
          </a:xfrm>
          <a:prstGeom prst="rect">
            <a:avLst/>
          </a:prstGeom>
          <a:noFill/>
        </p:spPr>
        <p:txBody>
          <a:bodyPr wrap="none" rtlCol="0">
            <a:spAutoFit/>
          </a:bodyPr>
          <a:lstStyle/>
          <a:p>
            <a:r>
              <a:rPr lang="en-US" altLang="ko-KR" dirty="0"/>
              <a:t>2. Update Counter</a:t>
            </a:r>
            <a:endParaRPr lang="ko-KR" altLang="en-US" dirty="0"/>
          </a:p>
        </p:txBody>
      </p:sp>
      <p:sp>
        <p:nvSpPr>
          <p:cNvPr id="23" name="TextBox 22">
            <a:extLst>
              <a:ext uri="{FF2B5EF4-FFF2-40B4-BE49-F238E27FC236}">
                <a16:creationId xmlns:a16="http://schemas.microsoft.com/office/drawing/2014/main" id="{D6127C20-A02E-4847-93E2-AF78F79C0F82}"/>
              </a:ext>
            </a:extLst>
          </p:cNvPr>
          <p:cNvSpPr txBox="1"/>
          <p:nvPr/>
        </p:nvSpPr>
        <p:spPr>
          <a:xfrm>
            <a:off x="1757779" y="1875354"/>
            <a:ext cx="699230" cy="369332"/>
          </a:xfrm>
          <a:prstGeom prst="rect">
            <a:avLst/>
          </a:prstGeom>
          <a:noFill/>
        </p:spPr>
        <p:txBody>
          <a:bodyPr wrap="none" rtlCol="0">
            <a:spAutoFit/>
          </a:bodyPr>
          <a:lstStyle/>
          <a:p>
            <a:r>
              <a:rPr lang="en-US" altLang="ko-KR" dirty="0"/>
              <a:t>MRU</a:t>
            </a:r>
            <a:endParaRPr lang="ko-KR" altLang="en-US" dirty="0"/>
          </a:p>
        </p:txBody>
      </p:sp>
      <p:sp>
        <p:nvSpPr>
          <p:cNvPr id="24" name="TextBox 23">
            <a:extLst>
              <a:ext uri="{FF2B5EF4-FFF2-40B4-BE49-F238E27FC236}">
                <a16:creationId xmlns:a16="http://schemas.microsoft.com/office/drawing/2014/main" id="{08FE4492-1F39-446C-A663-CCC62D610ED7}"/>
              </a:ext>
            </a:extLst>
          </p:cNvPr>
          <p:cNvSpPr txBox="1"/>
          <p:nvPr/>
        </p:nvSpPr>
        <p:spPr>
          <a:xfrm>
            <a:off x="11202453" y="1846529"/>
            <a:ext cx="598241" cy="369332"/>
          </a:xfrm>
          <a:prstGeom prst="rect">
            <a:avLst/>
          </a:prstGeom>
          <a:noFill/>
        </p:spPr>
        <p:txBody>
          <a:bodyPr wrap="none" rtlCol="0">
            <a:spAutoFit/>
          </a:bodyPr>
          <a:lstStyle/>
          <a:p>
            <a:r>
              <a:rPr lang="en-US" altLang="ko-KR" dirty="0"/>
              <a:t>LRU</a:t>
            </a:r>
            <a:endParaRPr lang="ko-KR" altLang="en-US"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748901" y="6340686"/>
            <a:ext cx="699230" cy="369332"/>
          </a:xfrm>
          <a:prstGeom prst="rect">
            <a:avLst/>
          </a:prstGeom>
          <a:noFill/>
        </p:spPr>
        <p:txBody>
          <a:bodyPr wrap="none" rtlCol="0">
            <a:spAutoFit/>
          </a:bodyPr>
          <a:lstStyle/>
          <a:p>
            <a:r>
              <a:rPr lang="en-US" altLang="ko-KR" dirty="0"/>
              <a:t>MRU</a:t>
            </a:r>
            <a:endParaRPr lang="ko-KR" altLang="en-US"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231254" y="6340686"/>
            <a:ext cx="598241" cy="369332"/>
          </a:xfrm>
          <a:prstGeom prst="rect">
            <a:avLst/>
          </a:prstGeom>
          <a:noFill/>
        </p:spPr>
        <p:txBody>
          <a:bodyPr wrap="none" rtlCol="0">
            <a:spAutoFit/>
          </a:bodyPr>
          <a:lstStyle/>
          <a:p>
            <a:r>
              <a:rPr lang="en-US" altLang="ko-KR" dirty="0"/>
              <a:t>LRU</a:t>
            </a:r>
            <a:endParaRPr lang="ko-KR" altLang="en-US" dirty="0"/>
          </a:p>
        </p:txBody>
      </p:sp>
      <p:sp>
        <p:nvSpPr>
          <p:cNvPr id="18" name="직사각형 17">
            <a:extLst>
              <a:ext uri="{FF2B5EF4-FFF2-40B4-BE49-F238E27FC236}">
                <a16:creationId xmlns:a16="http://schemas.microsoft.com/office/drawing/2014/main" id="{B3D2193C-F54C-4002-B2CD-DF533FE0EC71}"/>
              </a:ext>
            </a:extLst>
          </p:cNvPr>
          <p:cNvSpPr/>
          <p:nvPr/>
        </p:nvSpPr>
        <p:spPr>
          <a:xfrm>
            <a:off x="3861786" y="4646081"/>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1</a:t>
            </a:r>
            <a:endParaRPr lang="ko-KR" altLang="en-US" dirty="0"/>
          </a:p>
        </p:txBody>
      </p:sp>
      <p:sp>
        <p:nvSpPr>
          <p:cNvPr id="27" name="TextBox 26">
            <a:extLst>
              <a:ext uri="{FF2B5EF4-FFF2-40B4-BE49-F238E27FC236}">
                <a16:creationId xmlns:a16="http://schemas.microsoft.com/office/drawing/2014/main" id="{C8102455-5908-4BBE-96F9-4CCCC0F14563}"/>
              </a:ext>
            </a:extLst>
          </p:cNvPr>
          <p:cNvSpPr txBox="1"/>
          <p:nvPr/>
        </p:nvSpPr>
        <p:spPr>
          <a:xfrm>
            <a:off x="460885" y="4136558"/>
            <a:ext cx="2593787" cy="369332"/>
          </a:xfrm>
          <a:prstGeom prst="rect">
            <a:avLst/>
          </a:prstGeom>
          <a:noFill/>
        </p:spPr>
        <p:txBody>
          <a:bodyPr wrap="none" rtlCol="0">
            <a:spAutoFit/>
          </a:bodyPr>
          <a:lstStyle/>
          <a:p>
            <a:r>
              <a:rPr lang="en-US" altLang="ko-KR" dirty="0"/>
              <a:t>3. Move Block to Head</a:t>
            </a:r>
            <a:endParaRPr lang="ko-KR" altLang="en-US" dirty="0"/>
          </a:p>
        </p:txBody>
      </p:sp>
    </p:spTree>
    <p:custDataLst>
      <p:tags r:id="rId1"/>
    </p:custDataLst>
    <p:extLst>
      <p:ext uri="{BB962C8B-B14F-4D97-AF65-F5344CB8AC3E}">
        <p14:creationId xmlns:p14="http://schemas.microsoft.com/office/powerpoint/2010/main" val="2953067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22" presetClass="exit" presetSubtype="4" fill="hold" grpId="0" nodeType="withEffect">
                                  <p:stCondLst>
                                    <p:cond delay="0"/>
                                  </p:stCondLst>
                                  <p:childTnLst>
                                    <p:animEffect transition="out" filter="wipe(down)">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0" nodeType="clickEffect">
                                  <p:stCondLst>
                                    <p:cond delay="0"/>
                                  </p:stCondLst>
                                  <p:childTnLst>
                                    <p:animMotion origin="layout" path="M -2.08333E-6 1.48148E-6 L -0.15052 0.00254 " pathEditMode="relative" rAng="0" ptsTypes="AA">
                                      <p:cBhvr>
                                        <p:cTn id="20" dur="2000" fill="hold"/>
                                        <p:tgtEl>
                                          <p:spTgt spid="14"/>
                                        </p:tgtEl>
                                        <p:attrNameLst>
                                          <p:attrName>ppt_x</p:attrName>
                                          <p:attrName>ppt_y</p:attrName>
                                        </p:attrNameLst>
                                      </p:cBhvr>
                                      <p:rCtr x="-7526" y="116"/>
                                    </p:animMotion>
                                  </p:childTnLst>
                                </p:cTn>
                              </p:par>
                              <p:par>
                                <p:cTn id="21" presetID="35" presetClass="path" presetSubtype="0" accel="50000" decel="50000" fill="hold" grpId="1" nodeType="withEffect">
                                  <p:stCondLst>
                                    <p:cond delay="0"/>
                                  </p:stCondLst>
                                  <p:childTnLst>
                                    <p:animMotion origin="layout" path="M -2.08333E-6 -1.48148E-6 L -0.14974 -0.00324 " pathEditMode="relative" rAng="0" ptsTypes="AA">
                                      <p:cBhvr>
                                        <p:cTn id="22" dur="2000" fill="hold"/>
                                        <p:tgtEl>
                                          <p:spTgt spid="19"/>
                                        </p:tgtEl>
                                        <p:attrNameLst>
                                          <p:attrName>ppt_x</p:attrName>
                                          <p:attrName>ppt_y</p:attrName>
                                        </p:attrNameLst>
                                      </p:cBhvr>
                                      <p:rCtr x="-7487" y="-162"/>
                                    </p:animMotion>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9" grpId="1" animBg="1"/>
      <p:bldP spid="22" grpId="0"/>
      <p:bldP spid="18"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 access() block in </a:t>
            </a:r>
            <a:r>
              <a:rPr lang="en-US" altLang="ko-KR" dirty="0" smtClean="0"/>
              <a:t>WO</a:t>
            </a:r>
            <a:endParaRPr lang="ko-KR" altLang="en-US" dirty="0"/>
          </a:p>
        </p:txBody>
      </p:sp>
      <p:sp>
        <p:nvSpPr>
          <p:cNvPr id="5" name="직사각형 4">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73DB32-C543-4B49-A964-1EF95FF67CDD}"/>
              </a:ext>
            </a:extLst>
          </p:cNvPr>
          <p:cNvSpPr txBox="1"/>
          <p:nvPr/>
        </p:nvSpPr>
        <p:spPr>
          <a:xfrm>
            <a:off x="604422" y="2507714"/>
            <a:ext cx="816745" cy="369332"/>
          </a:xfrm>
          <a:prstGeom prst="rect">
            <a:avLst/>
          </a:prstGeom>
          <a:noFill/>
        </p:spPr>
        <p:txBody>
          <a:bodyPr wrap="square" rtlCol="0">
            <a:spAutoFit/>
          </a:bodyPr>
          <a:lstStyle/>
          <a:p>
            <a:pPr algn="ctr"/>
            <a:r>
              <a:rPr lang="en-US" altLang="ko-KR" dirty="0"/>
              <a:t>R/RW</a:t>
            </a:r>
            <a:endParaRPr lang="ko-KR" altLang="en-US" dirty="0"/>
          </a:p>
        </p:txBody>
      </p:sp>
      <p:sp>
        <p:nvSpPr>
          <p:cNvPr id="10" name="TextBox 9">
            <a:extLst>
              <a:ext uri="{FF2B5EF4-FFF2-40B4-BE49-F238E27FC236}">
                <a16:creationId xmlns:a16="http://schemas.microsoft.com/office/drawing/2014/main" id="{AC170024-53F8-48B1-9C83-7F6869F06DBC}"/>
              </a:ext>
            </a:extLst>
          </p:cNvPr>
          <p:cNvSpPr txBox="1"/>
          <p:nvPr/>
        </p:nvSpPr>
        <p:spPr>
          <a:xfrm>
            <a:off x="604422" y="3418183"/>
            <a:ext cx="816745" cy="369332"/>
          </a:xfrm>
          <a:prstGeom prst="rect">
            <a:avLst/>
          </a:prstGeom>
          <a:noFill/>
        </p:spPr>
        <p:txBody>
          <a:bodyPr wrap="square" rtlCol="0">
            <a:spAutoFit/>
          </a:bodyPr>
          <a:lstStyle/>
          <a:p>
            <a:pPr algn="ctr"/>
            <a:r>
              <a:rPr lang="en-US" altLang="ko-KR" dirty="0"/>
              <a:t>WO</a:t>
            </a:r>
            <a:endParaRPr lang="ko-KR" altLang="en-US" dirty="0"/>
          </a:p>
        </p:txBody>
      </p:sp>
      <p:sp>
        <p:nvSpPr>
          <p:cNvPr id="11" name="TextBox 10">
            <a:extLst>
              <a:ext uri="{FF2B5EF4-FFF2-40B4-BE49-F238E27FC236}">
                <a16:creationId xmlns:a16="http://schemas.microsoft.com/office/drawing/2014/main" id="{F403B2BD-75EE-483B-87D3-8C18AAEB2A14}"/>
              </a:ext>
            </a:extLst>
          </p:cNvPr>
          <p:cNvSpPr txBox="1"/>
          <p:nvPr/>
        </p:nvSpPr>
        <p:spPr>
          <a:xfrm>
            <a:off x="372862" y="4854934"/>
            <a:ext cx="1384917" cy="369332"/>
          </a:xfrm>
          <a:prstGeom prst="rect">
            <a:avLst/>
          </a:prstGeom>
          <a:noFill/>
        </p:spPr>
        <p:txBody>
          <a:bodyPr wrap="square" rtlCol="0">
            <a:spAutoFit/>
          </a:bodyPr>
          <a:lstStyle/>
          <a:p>
            <a:pPr algn="ctr"/>
            <a:r>
              <a:rPr lang="en-US" altLang="ko-KR" dirty="0"/>
              <a:t>Counter A</a:t>
            </a:r>
            <a:endParaRPr lang="ko-KR" altLang="en-US"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363984" y="5765403"/>
            <a:ext cx="1384917" cy="369332"/>
          </a:xfrm>
          <a:prstGeom prst="rect">
            <a:avLst/>
          </a:prstGeom>
          <a:noFill/>
        </p:spPr>
        <p:txBody>
          <a:bodyPr wrap="square" rtlCol="0">
            <a:spAutoFit/>
          </a:bodyPr>
          <a:lstStyle/>
          <a:p>
            <a:pPr algn="ctr"/>
            <a:r>
              <a:rPr lang="en-US" altLang="ko-KR" dirty="0"/>
              <a:t>Counter B</a:t>
            </a:r>
            <a:endParaRPr lang="ko-KR" altLang="en-US" dirty="0"/>
          </a:p>
        </p:txBody>
      </p:sp>
      <p:sp>
        <p:nvSpPr>
          <p:cNvPr id="14" name="직사각형 13">
            <a:extLst>
              <a:ext uri="{FF2B5EF4-FFF2-40B4-BE49-F238E27FC236}">
                <a16:creationId xmlns:a16="http://schemas.microsoft.com/office/drawing/2014/main" id="{AB27C011-2476-47FF-AE52-D56452B419D1}"/>
              </a:ext>
            </a:extLst>
          </p:cNvPr>
          <p:cNvSpPr/>
          <p:nvPr/>
        </p:nvSpPr>
        <p:spPr>
          <a:xfrm>
            <a:off x="3861786" y="3240815"/>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addr</a:t>
            </a:r>
            <a:endParaRPr lang="ko-KR" altLang="en-US" dirty="0"/>
          </a:p>
        </p:txBody>
      </p:sp>
      <p:sp>
        <p:nvSpPr>
          <p:cNvPr id="19" name="직사각형 18">
            <a:extLst>
              <a:ext uri="{FF2B5EF4-FFF2-40B4-BE49-F238E27FC236}">
                <a16:creationId xmlns:a16="http://schemas.microsoft.com/office/drawing/2014/main" id="{F8062FF0-F5AB-4338-B000-5A7DA254E1C7}"/>
              </a:ext>
            </a:extLst>
          </p:cNvPr>
          <p:cNvSpPr/>
          <p:nvPr/>
        </p:nvSpPr>
        <p:spPr>
          <a:xfrm>
            <a:off x="3861786" y="5559451"/>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0</a:t>
            </a:r>
            <a:endParaRPr lang="ko-KR" altLang="en-US" dirty="0"/>
          </a:p>
        </p:txBody>
      </p:sp>
      <p:grpSp>
        <p:nvGrpSpPr>
          <p:cNvPr id="21" name="그룹 20">
            <a:extLst>
              <a:ext uri="{FF2B5EF4-FFF2-40B4-BE49-F238E27FC236}">
                <a16:creationId xmlns:a16="http://schemas.microsoft.com/office/drawing/2014/main" id="{D44B933B-6C28-4261-A7D0-684B26C760DB}"/>
              </a:ext>
            </a:extLst>
          </p:cNvPr>
          <p:cNvGrpSpPr/>
          <p:nvPr/>
        </p:nvGrpSpPr>
        <p:grpSpPr>
          <a:xfrm>
            <a:off x="4358936" y="2623309"/>
            <a:ext cx="1877936" cy="617506"/>
            <a:chOff x="4358936" y="2623309"/>
            <a:chExt cx="1877936" cy="617506"/>
          </a:xfrm>
        </p:grpSpPr>
        <p:cxnSp>
          <p:nvCxnSpPr>
            <p:cNvPr id="16" name="직선 화살표 연결선 15">
              <a:extLst>
                <a:ext uri="{FF2B5EF4-FFF2-40B4-BE49-F238E27FC236}">
                  <a16:creationId xmlns:a16="http://schemas.microsoft.com/office/drawing/2014/main" id="{123B3852-7524-460B-8425-D6140C57D762}"/>
                </a:ext>
              </a:extLst>
            </p:cNvPr>
            <p:cNvCxnSpPr>
              <a:cxnSpLocks/>
              <a:endCxn id="14" idx="0"/>
            </p:cNvCxnSpPr>
            <p:nvPr/>
          </p:nvCxnSpPr>
          <p:spPr>
            <a:xfrm>
              <a:off x="4358936" y="2623309"/>
              <a:ext cx="0" cy="61750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FB585E-46BF-44C4-911F-8BE7D621907D}"/>
                </a:ext>
              </a:extLst>
            </p:cNvPr>
            <p:cNvSpPr txBox="1"/>
            <p:nvPr/>
          </p:nvSpPr>
          <p:spPr>
            <a:xfrm>
              <a:off x="4434840" y="2705189"/>
              <a:ext cx="1802032" cy="369332"/>
            </a:xfrm>
            <a:prstGeom prst="rect">
              <a:avLst/>
            </a:prstGeom>
            <a:noFill/>
          </p:spPr>
          <p:txBody>
            <a:bodyPr wrap="none" rtlCol="0">
              <a:spAutoFit/>
            </a:bodyPr>
            <a:lstStyle/>
            <a:p>
              <a:r>
                <a:rPr lang="en-US" altLang="ko-KR" dirty="0"/>
                <a:t>1. Find Address</a:t>
              </a:r>
              <a:endParaRPr lang="ko-KR" altLang="en-US" dirty="0"/>
            </a:p>
          </p:txBody>
        </p:sp>
      </p:grpSp>
      <p:sp>
        <p:nvSpPr>
          <p:cNvPr id="22" name="TextBox 21">
            <a:extLst>
              <a:ext uri="{FF2B5EF4-FFF2-40B4-BE49-F238E27FC236}">
                <a16:creationId xmlns:a16="http://schemas.microsoft.com/office/drawing/2014/main" id="{CF61D47D-5D37-4CEF-B6E3-08DC97CFFBAA}"/>
              </a:ext>
            </a:extLst>
          </p:cNvPr>
          <p:cNvSpPr txBox="1"/>
          <p:nvPr/>
        </p:nvSpPr>
        <p:spPr>
          <a:xfrm>
            <a:off x="3374614" y="4151284"/>
            <a:ext cx="2120452" cy="369332"/>
          </a:xfrm>
          <a:prstGeom prst="rect">
            <a:avLst/>
          </a:prstGeom>
          <a:noFill/>
        </p:spPr>
        <p:txBody>
          <a:bodyPr wrap="none" rtlCol="0">
            <a:spAutoFit/>
          </a:bodyPr>
          <a:lstStyle/>
          <a:p>
            <a:r>
              <a:rPr lang="en-US" altLang="ko-KR" dirty="0"/>
              <a:t>2. Update Counter</a:t>
            </a:r>
            <a:endParaRPr lang="ko-KR" altLang="en-US" dirty="0"/>
          </a:p>
        </p:txBody>
      </p:sp>
      <p:sp>
        <p:nvSpPr>
          <p:cNvPr id="23" name="TextBox 22">
            <a:extLst>
              <a:ext uri="{FF2B5EF4-FFF2-40B4-BE49-F238E27FC236}">
                <a16:creationId xmlns:a16="http://schemas.microsoft.com/office/drawing/2014/main" id="{D6127C20-A02E-4847-93E2-AF78F79C0F82}"/>
              </a:ext>
            </a:extLst>
          </p:cNvPr>
          <p:cNvSpPr txBox="1"/>
          <p:nvPr/>
        </p:nvSpPr>
        <p:spPr>
          <a:xfrm>
            <a:off x="1757779" y="1875354"/>
            <a:ext cx="699230" cy="369332"/>
          </a:xfrm>
          <a:prstGeom prst="rect">
            <a:avLst/>
          </a:prstGeom>
          <a:noFill/>
        </p:spPr>
        <p:txBody>
          <a:bodyPr wrap="none" rtlCol="0">
            <a:spAutoFit/>
          </a:bodyPr>
          <a:lstStyle/>
          <a:p>
            <a:r>
              <a:rPr lang="en-US" altLang="ko-KR" dirty="0"/>
              <a:t>MRU</a:t>
            </a:r>
            <a:endParaRPr lang="ko-KR" altLang="en-US" dirty="0"/>
          </a:p>
        </p:txBody>
      </p:sp>
      <p:sp>
        <p:nvSpPr>
          <p:cNvPr id="24" name="TextBox 23">
            <a:extLst>
              <a:ext uri="{FF2B5EF4-FFF2-40B4-BE49-F238E27FC236}">
                <a16:creationId xmlns:a16="http://schemas.microsoft.com/office/drawing/2014/main" id="{08FE4492-1F39-446C-A663-CCC62D610ED7}"/>
              </a:ext>
            </a:extLst>
          </p:cNvPr>
          <p:cNvSpPr txBox="1"/>
          <p:nvPr/>
        </p:nvSpPr>
        <p:spPr>
          <a:xfrm>
            <a:off x="11202453" y="1846529"/>
            <a:ext cx="598241" cy="369332"/>
          </a:xfrm>
          <a:prstGeom prst="rect">
            <a:avLst/>
          </a:prstGeom>
          <a:noFill/>
        </p:spPr>
        <p:txBody>
          <a:bodyPr wrap="none" rtlCol="0">
            <a:spAutoFit/>
          </a:bodyPr>
          <a:lstStyle/>
          <a:p>
            <a:r>
              <a:rPr lang="en-US" altLang="ko-KR" dirty="0"/>
              <a:t>LRU</a:t>
            </a:r>
            <a:endParaRPr lang="ko-KR" altLang="en-US"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748901" y="6340686"/>
            <a:ext cx="699230" cy="369332"/>
          </a:xfrm>
          <a:prstGeom prst="rect">
            <a:avLst/>
          </a:prstGeom>
          <a:noFill/>
        </p:spPr>
        <p:txBody>
          <a:bodyPr wrap="none" rtlCol="0">
            <a:spAutoFit/>
          </a:bodyPr>
          <a:lstStyle/>
          <a:p>
            <a:r>
              <a:rPr lang="en-US" altLang="ko-KR" dirty="0"/>
              <a:t>MRU</a:t>
            </a:r>
            <a:endParaRPr lang="ko-KR" altLang="en-US"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231254" y="6340686"/>
            <a:ext cx="598241" cy="369332"/>
          </a:xfrm>
          <a:prstGeom prst="rect">
            <a:avLst/>
          </a:prstGeom>
          <a:noFill/>
        </p:spPr>
        <p:txBody>
          <a:bodyPr wrap="none" rtlCol="0">
            <a:spAutoFit/>
          </a:bodyPr>
          <a:lstStyle/>
          <a:p>
            <a:r>
              <a:rPr lang="en-US" altLang="ko-KR" dirty="0"/>
              <a:t>LRU</a:t>
            </a:r>
            <a:endParaRPr lang="ko-KR" altLang="en-US" dirty="0"/>
          </a:p>
        </p:txBody>
      </p:sp>
      <p:sp>
        <p:nvSpPr>
          <p:cNvPr id="27" name="TextBox 26">
            <a:extLst>
              <a:ext uri="{FF2B5EF4-FFF2-40B4-BE49-F238E27FC236}">
                <a16:creationId xmlns:a16="http://schemas.microsoft.com/office/drawing/2014/main" id="{C8102455-5908-4BBE-96F9-4CCCC0F14563}"/>
              </a:ext>
            </a:extLst>
          </p:cNvPr>
          <p:cNvSpPr txBox="1"/>
          <p:nvPr/>
        </p:nvSpPr>
        <p:spPr>
          <a:xfrm>
            <a:off x="460885" y="4136558"/>
            <a:ext cx="2237536" cy="369332"/>
          </a:xfrm>
          <a:prstGeom prst="rect">
            <a:avLst/>
          </a:prstGeom>
          <a:noFill/>
        </p:spPr>
        <p:txBody>
          <a:bodyPr wrap="none" rtlCol="0">
            <a:spAutoFit/>
          </a:bodyPr>
          <a:lstStyle/>
          <a:p>
            <a:r>
              <a:rPr lang="en-US" altLang="ko-KR" dirty="0"/>
              <a:t>3. Rearrange Blocks</a:t>
            </a:r>
            <a:endParaRPr lang="ko-KR" altLang="en-US" dirty="0"/>
          </a:p>
        </p:txBody>
      </p:sp>
      <p:sp>
        <p:nvSpPr>
          <p:cNvPr id="28" name="직사각형 27">
            <a:extLst>
              <a:ext uri="{FF2B5EF4-FFF2-40B4-BE49-F238E27FC236}">
                <a16:creationId xmlns:a16="http://schemas.microsoft.com/office/drawing/2014/main" id="{C6239B65-68DF-4C0D-BB54-FD5790930169}"/>
              </a:ext>
            </a:extLst>
          </p:cNvPr>
          <p:cNvSpPr/>
          <p:nvPr/>
        </p:nvSpPr>
        <p:spPr>
          <a:xfrm>
            <a:off x="3861785" y="3226568"/>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addr</a:t>
            </a:r>
            <a:endParaRPr lang="ko-KR" altLang="en-US" dirty="0"/>
          </a:p>
        </p:txBody>
      </p:sp>
      <p:sp>
        <p:nvSpPr>
          <p:cNvPr id="29" name="직사각형 28">
            <a:extLst>
              <a:ext uri="{FF2B5EF4-FFF2-40B4-BE49-F238E27FC236}">
                <a16:creationId xmlns:a16="http://schemas.microsoft.com/office/drawing/2014/main" id="{0016F192-D0A7-4014-901E-A4CFD52F8416}"/>
              </a:ext>
            </a:extLst>
          </p:cNvPr>
          <p:cNvSpPr/>
          <p:nvPr/>
        </p:nvSpPr>
        <p:spPr>
          <a:xfrm>
            <a:off x="3861784" y="5558585"/>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0</a:t>
            </a:r>
            <a:endParaRPr lang="ko-KR" altLang="en-US" dirty="0"/>
          </a:p>
        </p:txBody>
      </p:sp>
      <p:sp>
        <p:nvSpPr>
          <p:cNvPr id="18" name="직사각형 17">
            <a:extLst>
              <a:ext uri="{FF2B5EF4-FFF2-40B4-BE49-F238E27FC236}">
                <a16:creationId xmlns:a16="http://schemas.microsoft.com/office/drawing/2014/main" id="{B3D2193C-F54C-4002-B2CD-DF533FE0EC71}"/>
              </a:ext>
            </a:extLst>
          </p:cNvPr>
          <p:cNvSpPr/>
          <p:nvPr/>
        </p:nvSpPr>
        <p:spPr>
          <a:xfrm>
            <a:off x="3861782" y="5536021"/>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1</a:t>
            </a:r>
            <a:endParaRPr lang="ko-KR" altLang="en-US" dirty="0"/>
          </a:p>
        </p:txBody>
      </p:sp>
    </p:spTree>
    <p:custDataLst>
      <p:tags r:id="rId1"/>
    </p:custDataLst>
    <p:extLst>
      <p:ext uri="{BB962C8B-B14F-4D97-AF65-F5344CB8AC3E}">
        <p14:creationId xmlns:p14="http://schemas.microsoft.com/office/powerpoint/2010/main" val="362994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22" presetClass="exit" presetSubtype="4" fill="hold" grpId="0" nodeType="withEffect">
                                  <p:stCondLst>
                                    <p:cond delay="0"/>
                                  </p:stCondLst>
                                  <p:childTnLst>
                                    <p:animEffect transition="out" filter="wipe(down)">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0" nodeType="clickEffect">
                                  <p:stCondLst>
                                    <p:cond delay="0"/>
                                  </p:stCondLst>
                                  <p:childTnLst>
                                    <p:animMotion origin="layout" path="M -2.08333E-6 1.85185E-6 L 0.54961 0.00116 " pathEditMode="relative" rAng="0" ptsTypes="AA">
                                      <p:cBhvr>
                                        <p:cTn id="20" dur="2000" fill="hold"/>
                                        <p:tgtEl>
                                          <p:spTgt spid="14"/>
                                        </p:tgtEl>
                                        <p:attrNameLst>
                                          <p:attrName>ppt_x</p:attrName>
                                          <p:attrName>ppt_y</p:attrName>
                                        </p:attrNameLst>
                                      </p:cBhvr>
                                      <p:rCtr x="27474" y="46"/>
                                    </p:animMotion>
                                  </p:childTnLst>
                                </p:cTn>
                              </p:par>
                              <p:par>
                                <p:cTn id="21" presetID="35" presetClass="path" presetSubtype="0" accel="50000" decel="50000" fill="hold" grpId="1" nodeType="withEffect">
                                  <p:stCondLst>
                                    <p:cond delay="0"/>
                                  </p:stCondLst>
                                  <p:childTnLst>
                                    <p:animMotion origin="layout" path="M -2.08333E-6 -2.59259E-6 L 0.54896 -0.00092 " pathEditMode="relative" rAng="0" ptsTypes="AA">
                                      <p:cBhvr>
                                        <p:cTn id="22" dur="2000" fill="hold"/>
                                        <p:tgtEl>
                                          <p:spTgt spid="19"/>
                                        </p:tgtEl>
                                        <p:attrNameLst>
                                          <p:attrName>ppt_x</p:attrName>
                                          <p:attrName>ppt_y</p:attrName>
                                        </p:attrNameLst>
                                      </p:cBhvr>
                                      <p:rCtr x="27448" y="-46"/>
                                    </p:animMotion>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35" presetClass="path" presetSubtype="0" accel="50000" decel="50000" fill="hold" grpId="0" nodeType="withEffect">
                                  <p:stCondLst>
                                    <p:cond delay="0"/>
                                  </p:stCondLst>
                                  <p:childTnLst>
                                    <p:animMotion origin="layout" path="M -2.08333E-6 -4.81481E-6 L -0.14778 -0.13287 " pathEditMode="relative" rAng="0" ptsTypes="AA">
                                      <p:cBhvr>
                                        <p:cTn id="26" dur="2000" fill="hold"/>
                                        <p:tgtEl>
                                          <p:spTgt spid="28"/>
                                        </p:tgtEl>
                                        <p:attrNameLst>
                                          <p:attrName>ppt_x</p:attrName>
                                          <p:attrName>ppt_y</p:attrName>
                                        </p:attrNameLst>
                                      </p:cBhvr>
                                      <p:rCtr x="-7396" y="-6644"/>
                                    </p:animMotion>
                                  </p:childTnLst>
                                </p:cTn>
                              </p:par>
                              <p:par>
                                <p:cTn id="27" presetID="22" presetClass="entr" presetSubtype="4"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par>
                                <p:cTn id="30" presetID="35" presetClass="path" presetSubtype="0" accel="50000" decel="50000" fill="hold" grpId="1" nodeType="withEffect">
                                  <p:stCondLst>
                                    <p:cond delay="0"/>
                                  </p:stCondLst>
                                  <p:childTnLst>
                                    <p:animMotion origin="layout" path="M -2.08333E-6 -1.11111E-6 L -0.14987 -0.12824 " pathEditMode="relative" rAng="0" ptsTypes="AA">
                                      <p:cBhvr>
                                        <p:cTn id="31" dur="2000" fill="hold"/>
                                        <p:tgtEl>
                                          <p:spTgt spid="29"/>
                                        </p:tgtEl>
                                        <p:attrNameLst>
                                          <p:attrName>ppt_x</p:attrName>
                                          <p:attrName>ppt_y</p:attrName>
                                        </p:attrNameLst>
                                      </p:cBhvr>
                                      <p:rCtr x="-7500" y="-6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9" grpId="1" animBg="1"/>
      <p:bldP spid="22" grpId="0"/>
      <p:bldP spid="27" grpId="0"/>
      <p:bldP spid="28" grpId="0" animBg="1"/>
      <p:bldP spid="29" grpId="0" animBg="1"/>
      <p:bldP spid="29" grpId="1"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 </a:t>
            </a:r>
            <a:r>
              <a:rPr lang="en-US" altLang="ko-KR" dirty="0" smtClean="0"/>
              <a:t>insert() to </a:t>
            </a:r>
            <a:r>
              <a:rPr lang="en-US" altLang="ko-KR" dirty="0"/>
              <a:t>block in RP</a:t>
            </a:r>
            <a:endParaRPr lang="ko-KR" altLang="en-US" dirty="0"/>
          </a:p>
        </p:txBody>
      </p:sp>
      <p:sp>
        <p:nvSpPr>
          <p:cNvPr id="5" name="직사각형 4">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73DB32-C543-4B49-A964-1EF95FF67CDD}"/>
              </a:ext>
            </a:extLst>
          </p:cNvPr>
          <p:cNvSpPr txBox="1"/>
          <p:nvPr/>
        </p:nvSpPr>
        <p:spPr>
          <a:xfrm>
            <a:off x="604422" y="2507714"/>
            <a:ext cx="816745" cy="369332"/>
          </a:xfrm>
          <a:prstGeom prst="rect">
            <a:avLst/>
          </a:prstGeom>
          <a:noFill/>
        </p:spPr>
        <p:txBody>
          <a:bodyPr wrap="square" rtlCol="0">
            <a:spAutoFit/>
          </a:bodyPr>
          <a:lstStyle/>
          <a:p>
            <a:pPr algn="ctr"/>
            <a:r>
              <a:rPr lang="en-US" altLang="ko-KR" dirty="0"/>
              <a:t>R/RW</a:t>
            </a:r>
            <a:endParaRPr lang="ko-KR" altLang="en-US" dirty="0"/>
          </a:p>
        </p:txBody>
      </p:sp>
      <p:sp>
        <p:nvSpPr>
          <p:cNvPr id="10" name="TextBox 9">
            <a:extLst>
              <a:ext uri="{FF2B5EF4-FFF2-40B4-BE49-F238E27FC236}">
                <a16:creationId xmlns:a16="http://schemas.microsoft.com/office/drawing/2014/main" id="{AC170024-53F8-48B1-9C83-7F6869F06DBC}"/>
              </a:ext>
            </a:extLst>
          </p:cNvPr>
          <p:cNvSpPr txBox="1"/>
          <p:nvPr/>
        </p:nvSpPr>
        <p:spPr>
          <a:xfrm>
            <a:off x="604422" y="3418183"/>
            <a:ext cx="816745" cy="369332"/>
          </a:xfrm>
          <a:prstGeom prst="rect">
            <a:avLst/>
          </a:prstGeom>
          <a:noFill/>
        </p:spPr>
        <p:txBody>
          <a:bodyPr wrap="square" rtlCol="0">
            <a:spAutoFit/>
          </a:bodyPr>
          <a:lstStyle/>
          <a:p>
            <a:pPr algn="ctr"/>
            <a:r>
              <a:rPr lang="en-US" altLang="ko-KR" dirty="0"/>
              <a:t>WO</a:t>
            </a:r>
            <a:endParaRPr lang="ko-KR" altLang="en-US" dirty="0"/>
          </a:p>
        </p:txBody>
      </p:sp>
      <p:sp>
        <p:nvSpPr>
          <p:cNvPr id="11" name="TextBox 10">
            <a:extLst>
              <a:ext uri="{FF2B5EF4-FFF2-40B4-BE49-F238E27FC236}">
                <a16:creationId xmlns:a16="http://schemas.microsoft.com/office/drawing/2014/main" id="{F403B2BD-75EE-483B-87D3-8C18AAEB2A14}"/>
              </a:ext>
            </a:extLst>
          </p:cNvPr>
          <p:cNvSpPr txBox="1"/>
          <p:nvPr/>
        </p:nvSpPr>
        <p:spPr>
          <a:xfrm>
            <a:off x="372862" y="4854934"/>
            <a:ext cx="1384917" cy="369332"/>
          </a:xfrm>
          <a:prstGeom prst="rect">
            <a:avLst/>
          </a:prstGeom>
          <a:noFill/>
        </p:spPr>
        <p:txBody>
          <a:bodyPr wrap="square" rtlCol="0">
            <a:spAutoFit/>
          </a:bodyPr>
          <a:lstStyle/>
          <a:p>
            <a:pPr algn="ctr"/>
            <a:r>
              <a:rPr lang="en-US" altLang="ko-KR" dirty="0"/>
              <a:t>Counter A</a:t>
            </a:r>
            <a:endParaRPr lang="ko-KR" altLang="en-US"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363984" y="5765403"/>
            <a:ext cx="1384917" cy="369332"/>
          </a:xfrm>
          <a:prstGeom prst="rect">
            <a:avLst/>
          </a:prstGeom>
          <a:noFill/>
        </p:spPr>
        <p:txBody>
          <a:bodyPr wrap="square" rtlCol="0">
            <a:spAutoFit/>
          </a:bodyPr>
          <a:lstStyle/>
          <a:p>
            <a:pPr algn="ctr"/>
            <a:r>
              <a:rPr lang="en-US" altLang="ko-KR" dirty="0"/>
              <a:t>Counter B</a:t>
            </a:r>
            <a:endParaRPr lang="ko-KR" altLang="en-US" dirty="0"/>
          </a:p>
        </p:txBody>
      </p:sp>
      <p:sp>
        <p:nvSpPr>
          <p:cNvPr id="14" name="직사각형 13">
            <a:extLst>
              <a:ext uri="{FF2B5EF4-FFF2-40B4-BE49-F238E27FC236}">
                <a16:creationId xmlns:a16="http://schemas.microsoft.com/office/drawing/2014/main" id="{AB27C011-2476-47FF-AE52-D56452B419D1}"/>
              </a:ext>
            </a:extLst>
          </p:cNvPr>
          <p:cNvSpPr/>
          <p:nvPr/>
        </p:nvSpPr>
        <p:spPr>
          <a:xfrm>
            <a:off x="3861786" y="2308194"/>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addr</a:t>
            </a:r>
            <a:endParaRPr lang="ko-KR" altLang="en-US" dirty="0"/>
          </a:p>
        </p:txBody>
      </p:sp>
      <p:sp>
        <p:nvSpPr>
          <p:cNvPr id="19" name="직사각형 18">
            <a:extLst>
              <a:ext uri="{FF2B5EF4-FFF2-40B4-BE49-F238E27FC236}">
                <a16:creationId xmlns:a16="http://schemas.microsoft.com/office/drawing/2014/main" id="{F8062FF0-F5AB-4338-B000-5A7DA254E1C7}"/>
              </a:ext>
            </a:extLst>
          </p:cNvPr>
          <p:cNvSpPr/>
          <p:nvPr/>
        </p:nvSpPr>
        <p:spPr>
          <a:xfrm>
            <a:off x="3861786" y="4669052"/>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2</a:t>
            </a:r>
            <a:endParaRPr lang="ko-KR" altLang="en-US" dirty="0"/>
          </a:p>
        </p:txBody>
      </p:sp>
      <p:grpSp>
        <p:nvGrpSpPr>
          <p:cNvPr id="21" name="그룹 20">
            <a:extLst>
              <a:ext uri="{FF2B5EF4-FFF2-40B4-BE49-F238E27FC236}">
                <a16:creationId xmlns:a16="http://schemas.microsoft.com/office/drawing/2014/main" id="{D44B933B-6C28-4261-A7D0-684B26C760DB}"/>
              </a:ext>
            </a:extLst>
          </p:cNvPr>
          <p:cNvGrpSpPr/>
          <p:nvPr/>
        </p:nvGrpSpPr>
        <p:grpSpPr>
          <a:xfrm>
            <a:off x="4358936" y="1690688"/>
            <a:ext cx="1877936" cy="617506"/>
            <a:chOff x="4358936" y="1690688"/>
            <a:chExt cx="1877936" cy="617506"/>
          </a:xfrm>
        </p:grpSpPr>
        <p:cxnSp>
          <p:nvCxnSpPr>
            <p:cNvPr id="16" name="직선 화살표 연결선 15">
              <a:extLst>
                <a:ext uri="{FF2B5EF4-FFF2-40B4-BE49-F238E27FC236}">
                  <a16:creationId xmlns:a16="http://schemas.microsoft.com/office/drawing/2014/main" id="{123B3852-7524-460B-8425-D6140C57D762}"/>
                </a:ext>
              </a:extLst>
            </p:cNvPr>
            <p:cNvCxnSpPr>
              <a:cxnSpLocks/>
              <a:endCxn id="14" idx="0"/>
            </p:cNvCxnSpPr>
            <p:nvPr/>
          </p:nvCxnSpPr>
          <p:spPr>
            <a:xfrm>
              <a:off x="4358936" y="1690688"/>
              <a:ext cx="0" cy="61750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FB585E-46BF-44C4-911F-8BE7D621907D}"/>
                </a:ext>
              </a:extLst>
            </p:cNvPr>
            <p:cNvSpPr txBox="1"/>
            <p:nvPr/>
          </p:nvSpPr>
          <p:spPr>
            <a:xfrm>
              <a:off x="4434840" y="1754196"/>
              <a:ext cx="1802032" cy="369332"/>
            </a:xfrm>
            <a:prstGeom prst="rect">
              <a:avLst/>
            </a:prstGeom>
            <a:noFill/>
          </p:spPr>
          <p:txBody>
            <a:bodyPr wrap="none" rtlCol="0">
              <a:spAutoFit/>
            </a:bodyPr>
            <a:lstStyle/>
            <a:p>
              <a:r>
                <a:rPr lang="en-US" altLang="ko-KR" dirty="0"/>
                <a:t>2. Find Address</a:t>
              </a:r>
              <a:endParaRPr lang="ko-KR" altLang="en-US" dirty="0"/>
            </a:p>
          </p:txBody>
        </p:sp>
      </p:grpSp>
      <p:sp>
        <p:nvSpPr>
          <p:cNvPr id="23" name="TextBox 22">
            <a:extLst>
              <a:ext uri="{FF2B5EF4-FFF2-40B4-BE49-F238E27FC236}">
                <a16:creationId xmlns:a16="http://schemas.microsoft.com/office/drawing/2014/main" id="{D6127C20-A02E-4847-93E2-AF78F79C0F82}"/>
              </a:ext>
            </a:extLst>
          </p:cNvPr>
          <p:cNvSpPr txBox="1"/>
          <p:nvPr/>
        </p:nvSpPr>
        <p:spPr>
          <a:xfrm>
            <a:off x="1757779" y="1875354"/>
            <a:ext cx="699230" cy="369332"/>
          </a:xfrm>
          <a:prstGeom prst="rect">
            <a:avLst/>
          </a:prstGeom>
          <a:noFill/>
        </p:spPr>
        <p:txBody>
          <a:bodyPr wrap="none" rtlCol="0">
            <a:spAutoFit/>
          </a:bodyPr>
          <a:lstStyle/>
          <a:p>
            <a:r>
              <a:rPr lang="en-US" altLang="ko-KR" dirty="0"/>
              <a:t>MRU</a:t>
            </a:r>
            <a:endParaRPr lang="ko-KR" altLang="en-US" dirty="0"/>
          </a:p>
        </p:txBody>
      </p:sp>
      <p:sp>
        <p:nvSpPr>
          <p:cNvPr id="24" name="TextBox 23">
            <a:extLst>
              <a:ext uri="{FF2B5EF4-FFF2-40B4-BE49-F238E27FC236}">
                <a16:creationId xmlns:a16="http://schemas.microsoft.com/office/drawing/2014/main" id="{08FE4492-1F39-446C-A663-CCC62D610ED7}"/>
              </a:ext>
            </a:extLst>
          </p:cNvPr>
          <p:cNvSpPr txBox="1"/>
          <p:nvPr/>
        </p:nvSpPr>
        <p:spPr>
          <a:xfrm>
            <a:off x="11202453" y="1846529"/>
            <a:ext cx="598241" cy="369332"/>
          </a:xfrm>
          <a:prstGeom prst="rect">
            <a:avLst/>
          </a:prstGeom>
          <a:noFill/>
        </p:spPr>
        <p:txBody>
          <a:bodyPr wrap="none" rtlCol="0">
            <a:spAutoFit/>
          </a:bodyPr>
          <a:lstStyle/>
          <a:p>
            <a:r>
              <a:rPr lang="en-US" altLang="ko-KR" dirty="0"/>
              <a:t>LRU</a:t>
            </a:r>
            <a:endParaRPr lang="ko-KR" altLang="en-US"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748901" y="6340686"/>
            <a:ext cx="699230" cy="369332"/>
          </a:xfrm>
          <a:prstGeom prst="rect">
            <a:avLst/>
          </a:prstGeom>
          <a:noFill/>
        </p:spPr>
        <p:txBody>
          <a:bodyPr wrap="none" rtlCol="0">
            <a:spAutoFit/>
          </a:bodyPr>
          <a:lstStyle/>
          <a:p>
            <a:r>
              <a:rPr lang="en-US" altLang="ko-KR" dirty="0"/>
              <a:t>MRU</a:t>
            </a:r>
            <a:endParaRPr lang="ko-KR" altLang="en-US"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231254" y="6340686"/>
            <a:ext cx="598241" cy="369332"/>
          </a:xfrm>
          <a:prstGeom prst="rect">
            <a:avLst/>
          </a:prstGeom>
          <a:noFill/>
        </p:spPr>
        <p:txBody>
          <a:bodyPr wrap="none" rtlCol="0">
            <a:spAutoFit/>
          </a:bodyPr>
          <a:lstStyle/>
          <a:p>
            <a:r>
              <a:rPr lang="en-US" altLang="ko-KR" dirty="0"/>
              <a:t>LRU</a:t>
            </a:r>
            <a:endParaRPr lang="ko-KR" altLang="en-US" dirty="0"/>
          </a:p>
        </p:txBody>
      </p:sp>
      <p:sp>
        <p:nvSpPr>
          <p:cNvPr id="27" name="TextBox 26">
            <a:extLst>
              <a:ext uri="{FF2B5EF4-FFF2-40B4-BE49-F238E27FC236}">
                <a16:creationId xmlns:a16="http://schemas.microsoft.com/office/drawing/2014/main" id="{C8102455-5908-4BBE-96F9-4CCCC0F14563}"/>
              </a:ext>
            </a:extLst>
          </p:cNvPr>
          <p:cNvSpPr txBox="1"/>
          <p:nvPr/>
        </p:nvSpPr>
        <p:spPr>
          <a:xfrm>
            <a:off x="460885" y="4136558"/>
            <a:ext cx="2593787" cy="369332"/>
          </a:xfrm>
          <a:prstGeom prst="rect">
            <a:avLst/>
          </a:prstGeom>
          <a:noFill/>
        </p:spPr>
        <p:txBody>
          <a:bodyPr wrap="none" rtlCol="0">
            <a:spAutoFit/>
          </a:bodyPr>
          <a:lstStyle/>
          <a:p>
            <a:r>
              <a:rPr lang="en-US" altLang="ko-KR" dirty="0"/>
              <a:t>3. Move Block to Head</a:t>
            </a:r>
            <a:endParaRPr lang="ko-KR" altLang="en-US" dirty="0"/>
          </a:p>
        </p:txBody>
      </p:sp>
      <p:sp>
        <p:nvSpPr>
          <p:cNvPr id="28" name="TextBox 27">
            <a:extLst>
              <a:ext uri="{FF2B5EF4-FFF2-40B4-BE49-F238E27FC236}">
                <a16:creationId xmlns:a16="http://schemas.microsoft.com/office/drawing/2014/main" id="{1E023AF7-9299-44FC-AC6C-0286B5CE00EF}"/>
              </a:ext>
            </a:extLst>
          </p:cNvPr>
          <p:cNvSpPr txBox="1"/>
          <p:nvPr/>
        </p:nvSpPr>
        <p:spPr>
          <a:xfrm>
            <a:off x="8461164" y="1459856"/>
            <a:ext cx="2094140" cy="646331"/>
          </a:xfrm>
          <a:prstGeom prst="rect">
            <a:avLst/>
          </a:prstGeom>
          <a:noFill/>
        </p:spPr>
        <p:txBody>
          <a:bodyPr wrap="square" rtlCol="0">
            <a:spAutoFit/>
          </a:bodyPr>
          <a:lstStyle/>
          <a:p>
            <a:pPr marL="342900" indent="-342900">
              <a:buAutoNum type="arabicPeriod"/>
            </a:pPr>
            <a:r>
              <a:rPr lang="en-US" altLang="ko-KR" dirty="0"/>
              <a:t>Check if dirty.</a:t>
            </a:r>
          </a:p>
          <a:p>
            <a:r>
              <a:rPr lang="en-US" altLang="ko-KR" dirty="0"/>
              <a:t>   </a:t>
            </a:r>
            <a:r>
              <a:rPr lang="en-US" altLang="ko-KR" dirty="0" smtClean="0"/>
              <a:t>   </a:t>
            </a:r>
            <a:r>
              <a:rPr lang="en-US" altLang="ko-KR" dirty="0"/>
              <a:t>if </a:t>
            </a:r>
            <a:r>
              <a:rPr lang="en-US" altLang="ko-KR" dirty="0" smtClean="0"/>
              <a:t>not dirty: pass</a:t>
            </a:r>
            <a:endParaRPr lang="ko-KR" altLang="en-US" dirty="0"/>
          </a:p>
        </p:txBody>
      </p:sp>
    </p:spTree>
    <p:custDataLst>
      <p:tags r:id="rId1"/>
    </p:custDataLst>
    <p:extLst>
      <p:ext uri="{BB962C8B-B14F-4D97-AF65-F5344CB8AC3E}">
        <p14:creationId xmlns:p14="http://schemas.microsoft.com/office/powerpoint/2010/main" val="2023607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2.08333E-6 1.48148E-6 L -0.15052 0.00254 " pathEditMode="relative" rAng="0" ptsTypes="AA">
                                      <p:cBhvr>
                                        <p:cTn id="14" dur="2000" fill="hold"/>
                                        <p:tgtEl>
                                          <p:spTgt spid="14"/>
                                        </p:tgtEl>
                                        <p:attrNameLst>
                                          <p:attrName>ppt_x</p:attrName>
                                          <p:attrName>ppt_y</p:attrName>
                                        </p:attrNameLst>
                                      </p:cBhvr>
                                      <p:rCtr x="-7526" y="116"/>
                                    </p:animMotion>
                                  </p:childTnLst>
                                </p:cTn>
                              </p:par>
                              <p:par>
                                <p:cTn id="15" presetID="35" presetClass="path" presetSubtype="0" accel="50000" decel="50000" fill="hold" grpId="0" nodeType="withEffect">
                                  <p:stCondLst>
                                    <p:cond delay="0"/>
                                  </p:stCondLst>
                                  <p:childTnLst>
                                    <p:animMotion origin="layout" path="M -2.08333E-6 -1.48148E-6 L -0.14974 -0.00324 " pathEditMode="relative" rAng="0" ptsTypes="AA">
                                      <p:cBhvr>
                                        <p:cTn id="16" dur="2000" fill="hold"/>
                                        <p:tgtEl>
                                          <p:spTgt spid="19"/>
                                        </p:tgtEl>
                                        <p:attrNameLst>
                                          <p:attrName>ppt_x</p:attrName>
                                          <p:attrName>ppt_y</p:attrName>
                                        </p:attrNameLst>
                                      </p:cBhvr>
                                      <p:rCtr x="-7487" y="-162"/>
                                    </p:animMotion>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 insert() to block in </a:t>
            </a:r>
            <a:r>
              <a:rPr lang="en-US" altLang="ko-KR" dirty="0" smtClean="0"/>
              <a:t>WO</a:t>
            </a:r>
            <a:endParaRPr lang="ko-KR" altLang="en-US" dirty="0"/>
          </a:p>
        </p:txBody>
      </p:sp>
      <p:sp>
        <p:nvSpPr>
          <p:cNvPr id="5" name="직사각형 4">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73DB32-C543-4B49-A964-1EF95FF67CDD}"/>
              </a:ext>
            </a:extLst>
          </p:cNvPr>
          <p:cNvSpPr txBox="1"/>
          <p:nvPr/>
        </p:nvSpPr>
        <p:spPr>
          <a:xfrm>
            <a:off x="604422" y="2507714"/>
            <a:ext cx="816745" cy="369332"/>
          </a:xfrm>
          <a:prstGeom prst="rect">
            <a:avLst/>
          </a:prstGeom>
          <a:noFill/>
        </p:spPr>
        <p:txBody>
          <a:bodyPr wrap="square" rtlCol="0">
            <a:spAutoFit/>
          </a:bodyPr>
          <a:lstStyle/>
          <a:p>
            <a:pPr algn="ctr"/>
            <a:r>
              <a:rPr lang="en-US" altLang="ko-KR" dirty="0"/>
              <a:t>R/RW</a:t>
            </a:r>
            <a:endParaRPr lang="ko-KR" altLang="en-US" dirty="0"/>
          </a:p>
        </p:txBody>
      </p:sp>
      <p:sp>
        <p:nvSpPr>
          <p:cNvPr id="10" name="TextBox 9">
            <a:extLst>
              <a:ext uri="{FF2B5EF4-FFF2-40B4-BE49-F238E27FC236}">
                <a16:creationId xmlns:a16="http://schemas.microsoft.com/office/drawing/2014/main" id="{AC170024-53F8-48B1-9C83-7F6869F06DBC}"/>
              </a:ext>
            </a:extLst>
          </p:cNvPr>
          <p:cNvSpPr txBox="1"/>
          <p:nvPr/>
        </p:nvSpPr>
        <p:spPr>
          <a:xfrm>
            <a:off x="604422" y="3418183"/>
            <a:ext cx="816745" cy="369332"/>
          </a:xfrm>
          <a:prstGeom prst="rect">
            <a:avLst/>
          </a:prstGeom>
          <a:noFill/>
        </p:spPr>
        <p:txBody>
          <a:bodyPr wrap="square" rtlCol="0">
            <a:spAutoFit/>
          </a:bodyPr>
          <a:lstStyle/>
          <a:p>
            <a:pPr algn="ctr"/>
            <a:r>
              <a:rPr lang="en-US" altLang="ko-KR" dirty="0"/>
              <a:t>WO</a:t>
            </a:r>
            <a:endParaRPr lang="ko-KR" altLang="en-US" dirty="0"/>
          </a:p>
        </p:txBody>
      </p:sp>
      <p:sp>
        <p:nvSpPr>
          <p:cNvPr id="11" name="TextBox 10">
            <a:extLst>
              <a:ext uri="{FF2B5EF4-FFF2-40B4-BE49-F238E27FC236}">
                <a16:creationId xmlns:a16="http://schemas.microsoft.com/office/drawing/2014/main" id="{F403B2BD-75EE-483B-87D3-8C18AAEB2A14}"/>
              </a:ext>
            </a:extLst>
          </p:cNvPr>
          <p:cNvSpPr txBox="1"/>
          <p:nvPr/>
        </p:nvSpPr>
        <p:spPr>
          <a:xfrm>
            <a:off x="372862" y="4854934"/>
            <a:ext cx="1384917" cy="369332"/>
          </a:xfrm>
          <a:prstGeom prst="rect">
            <a:avLst/>
          </a:prstGeom>
          <a:noFill/>
        </p:spPr>
        <p:txBody>
          <a:bodyPr wrap="square" rtlCol="0">
            <a:spAutoFit/>
          </a:bodyPr>
          <a:lstStyle/>
          <a:p>
            <a:pPr algn="ctr"/>
            <a:r>
              <a:rPr lang="en-US" altLang="ko-KR" dirty="0"/>
              <a:t>Counter A</a:t>
            </a:r>
            <a:endParaRPr lang="ko-KR" altLang="en-US"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363984" y="5765403"/>
            <a:ext cx="1384917" cy="369332"/>
          </a:xfrm>
          <a:prstGeom prst="rect">
            <a:avLst/>
          </a:prstGeom>
          <a:noFill/>
        </p:spPr>
        <p:txBody>
          <a:bodyPr wrap="square" rtlCol="0">
            <a:spAutoFit/>
          </a:bodyPr>
          <a:lstStyle/>
          <a:p>
            <a:pPr algn="ctr"/>
            <a:r>
              <a:rPr lang="en-US" altLang="ko-KR" dirty="0"/>
              <a:t>Counter B</a:t>
            </a:r>
            <a:endParaRPr lang="ko-KR" altLang="en-US" dirty="0"/>
          </a:p>
        </p:txBody>
      </p:sp>
      <p:sp>
        <p:nvSpPr>
          <p:cNvPr id="14" name="직사각형 13">
            <a:extLst>
              <a:ext uri="{FF2B5EF4-FFF2-40B4-BE49-F238E27FC236}">
                <a16:creationId xmlns:a16="http://schemas.microsoft.com/office/drawing/2014/main" id="{AB27C011-2476-47FF-AE52-D56452B419D1}"/>
              </a:ext>
            </a:extLst>
          </p:cNvPr>
          <p:cNvSpPr/>
          <p:nvPr/>
        </p:nvSpPr>
        <p:spPr>
          <a:xfrm>
            <a:off x="3861786" y="3214894"/>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addr</a:t>
            </a:r>
            <a:endParaRPr lang="ko-KR" altLang="en-US" dirty="0"/>
          </a:p>
        </p:txBody>
      </p:sp>
      <p:sp>
        <p:nvSpPr>
          <p:cNvPr id="19" name="직사각형 18">
            <a:extLst>
              <a:ext uri="{FF2B5EF4-FFF2-40B4-BE49-F238E27FC236}">
                <a16:creationId xmlns:a16="http://schemas.microsoft.com/office/drawing/2014/main" id="{F8062FF0-F5AB-4338-B000-5A7DA254E1C7}"/>
              </a:ext>
            </a:extLst>
          </p:cNvPr>
          <p:cNvSpPr/>
          <p:nvPr/>
        </p:nvSpPr>
        <p:spPr>
          <a:xfrm>
            <a:off x="3861786" y="5578654"/>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2</a:t>
            </a:r>
            <a:endParaRPr lang="ko-KR" altLang="en-US" dirty="0"/>
          </a:p>
        </p:txBody>
      </p:sp>
      <p:grpSp>
        <p:nvGrpSpPr>
          <p:cNvPr id="21" name="그룹 20">
            <a:extLst>
              <a:ext uri="{FF2B5EF4-FFF2-40B4-BE49-F238E27FC236}">
                <a16:creationId xmlns:a16="http://schemas.microsoft.com/office/drawing/2014/main" id="{D44B933B-6C28-4261-A7D0-684B26C760DB}"/>
              </a:ext>
            </a:extLst>
          </p:cNvPr>
          <p:cNvGrpSpPr/>
          <p:nvPr/>
        </p:nvGrpSpPr>
        <p:grpSpPr>
          <a:xfrm>
            <a:off x="4358935" y="2597388"/>
            <a:ext cx="1802032" cy="617506"/>
            <a:chOff x="4358935" y="2597388"/>
            <a:chExt cx="1802032" cy="617506"/>
          </a:xfrm>
        </p:grpSpPr>
        <p:cxnSp>
          <p:nvCxnSpPr>
            <p:cNvPr id="16" name="직선 화살표 연결선 15">
              <a:extLst>
                <a:ext uri="{FF2B5EF4-FFF2-40B4-BE49-F238E27FC236}">
                  <a16:creationId xmlns:a16="http://schemas.microsoft.com/office/drawing/2014/main" id="{123B3852-7524-460B-8425-D6140C57D762}"/>
                </a:ext>
              </a:extLst>
            </p:cNvPr>
            <p:cNvCxnSpPr>
              <a:cxnSpLocks/>
              <a:endCxn id="14" idx="0"/>
            </p:cNvCxnSpPr>
            <p:nvPr/>
          </p:nvCxnSpPr>
          <p:spPr>
            <a:xfrm>
              <a:off x="4358936" y="2597388"/>
              <a:ext cx="0" cy="61750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FB585E-46BF-44C4-911F-8BE7D621907D}"/>
                </a:ext>
              </a:extLst>
            </p:cNvPr>
            <p:cNvSpPr txBox="1"/>
            <p:nvPr/>
          </p:nvSpPr>
          <p:spPr>
            <a:xfrm>
              <a:off x="4358935" y="2679322"/>
              <a:ext cx="1802032" cy="369332"/>
            </a:xfrm>
            <a:prstGeom prst="rect">
              <a:avLst/>
            </a:prstGeom>
            <a:noFill/>
          </p:spPr>
          <p:txBody>
            <a:bodyPr wrap="none" rtlCol="0">
              <a:spAutoFit/>
            </a:bodyPr>
            <a:lstStyle/>
            <a:p>
              <a:r>
                <a:rPr lang="en-US" altLang="ko-KR" dirty="0"/>
                <a:t>2. Find Address</a:t>
              </a:r>
              <a:endParaRPr lang="ko-KR" altLang="en-US" dirty="0"/>
            </a:p>
          </p:txBody>
        </p:sp>
      </p:grpSp>
      <p:sp>
        <p:nvSpPr>
          <p:cNvPr id="22" name="TextBox 21">
            <a:extLst>
              <a:ext uri="{FF2B5EF4-FFF2-40B4-BE49-F238E27FC236}">
                <a16:creationId xmlns:a16="http://schemas.microsoft.com/office/drawing/2014/main" id="{CF61D47D-5D37-4CEF-B6E3-08DC97CFFBAA}"/>
              </a:ext>
            </a:extLst>
          </p:cNvPr>
          <p:cNvSpPr txBox="1"/>
          <p:nvPr/>
        </p:nvSpPr>
        <p:spPr>
          <a:xfrm>
            <a:off x="3374614" y="5060886"/>
            <a:ext cx="2120452" cy="369332"/>
          </a:xfrm>
          <a:prstGeom prst="rect">
            <a:avLst/>
          </a:prstGeom>
          <a:noFill/>
        </p:spPr>
        <p:txBody>
          <a:bodyPr wrap="none" rtlCol="0">
            <a:spAutoFit/>
          </a:bodyPr>
          <a:lstStyle/>
          <a:p>
            <a:r>
              <a:rPr lang="en-US" altLang="ko-KR" dirty="0"/>
              <a:t>3. Update Counter</a:t>
            </a:r>
            <a:endParaRPr lang="ko-KR" altLang="en-US" dirty="0"/>
          </a:p>
        </p:txBody>
      </p:sp>
      <p:sp>
        <p:nvSpPr>
          <p:cNvPr id="23" name="TextBox 22">
            <a:extLst>
              <a:ext uri="{FF2B5EF4-FFF2-40B4-BE49-F238E27FC236}">
                <a16:creationId xmlns:a16="http://schemas.microsoft.com/office/drawing/2014/main" id="{D6127C20-A02E-4847-93E2-AF78F79C0F82}"/>
              </a:ext>
            </a:extLst>
          </p:cNvPr>
          <p:cNvSpPr txBox="1"/>
          <p:nvPr/>
        </p:nvSpPr>
        <p:spPr>
          <a:xfrm>
            <a:off x="1757779" y="1875354"/>
            <a:ext cx="699230" cy="369332"/>
          </a:xfrm>
          <a:prstGeom prst="rect">
            <a:avLst/>
          </a:prstGeom>
          <a:noFill/>
        </p:spPr>
        <p:txBody>
          <a:bodyPr wrap="none" rtlCol="0">
            <a:spAutoFit/>
          </a:bodyPr>
          <a:lstStyle/>
          <a:p>
            <a:r>
              <a:rPr lang="en-US" altLang="ko-KR" dirty="0"/>
              <a:t>MRU</a:t>
            </a:r>
            <a:endParaRPr lang="ko-KR" altLang="en-US" dirty="0"/>
          </a:p>
        </p:txBody>
      </p:sp>
      <p:sp>
        <p:nvSpPr>
          <p:cNvPr id="24" name="TextBox 23">
            <a:extLst>
              <a:ext uri="{FF2B5EF4-FFF2-40B4-BE49-F238E27FC236}">
                <a16:creationId xmlns:a16="http://schemas.microsoft.com/office/drawing/2014/main" id="{08FE4492-1F39-446C-A663-CCC62D610ED7}"/>
              </a:ext>
            </a:extLst>
          </p:cNvPr>
          <p:cNvSpPr txBox="1"/>
          <p:nvPr/>
        </p:nvSpPr>
        <p:spPr>
          <a:xfrm>
            <a:off x="11202453" y="1846529"/>
            <a:ext cx="598241" cy="369332"/>
          </a:xfrm>
          <a:prstGeom prst="rect">
            <a:avLst/>
          </a:prstGeom>
          <a:noFill/>
        </p:spPr>
        <p:txBody>
          <a:bodyPr wrap="none" rtlCol="0">
            <a:spAutoFit/>
          </a:bodyPr>
          <a:lstStyle/>
          <a:p>
            <a:r>
              <a:rPr lang="en-US" altLang="ko-KR" dirty="0"/>
              <a:t>LRU</a:t>
            </a:r>
            <a:endParaRPr lang="ko-KR" altLang="en-US"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748901" y="6340686"/>
            <a:ext cx="699230" cy="369332"/>
          </a:xfrm>
          <a:prstGeom prst="rect">
            <a:avLst/>
          </a:prstGeom>
          <a:noFill/>
        </p:spPr>
        <p:txBody>
          <a:bodyPr wrap="none" rtlCol="0">
            <a:spAutoFit/>
          </a:bodyPr>
          <a:lstStyle/>
          <a:p>
            <a:r>
              <a:rPr lang="en-US" altLang="ko-KR" dirty="0"/>
              <a:t>MRU</a:t>
            </a:r>
            <a:endParaRPr lang="ko-KR" altLang="en-US"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231254" y="6340686"/>
            <a:ext cx="598241" cy="369332"/>
          </a:xfrm>
          <a:prstGeom prst="rect">
            <a:avLst/>
          </a:prstGeom>
          <a:noFill/>
        </p:spPr>
        <p:txBody>
          <a:bodyPr wrap="none" rtlCol="0">
            <a:spAutoFit/>
          </a:bodyPr>
          <a:lstStyle/>
          <a:p>
            <a:r>
              <a:rPr lang="en-US" altLang="ko-KR" dirty="0"/>
              <a:t>LRU</a:t>
            </a:r>
            <a:endParaRPr lang="ko-KR" altLang="en-US" dirty="0"/>
          </a:p>
        </p:txBody>
      </p:sp>
      <p:sp>
        <p:nvSpPr>
          <p:cNvPr id="18" name="직사각형 17">
            <a:extLst>
              <a:ext uri="{FF2B5EF4-FFF2-40B4-BE49-F238E27FC236}">
                <a16:creationId xmlns:a16="http://schemas.microsoft.com/office/drawing/2014/main" id="{B3D2193C-F54C-4002-B2CD-DF533FE0EC71}"/>
              </a:ext>
            </a:extLst>
          </p:cNvPr>
          <p:cNvSpPr/>
          <p:nvPr/>
        </p:nvSpPr>
        <p:spPr>
          <a:xfrm>
            <a:off x="3861786" y="5573311"/>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1</a:t>
            </a:r>
            <a:endParaRPr lang="ko-KR" altLang="en-US" dirty="0"/>
          </a:p>
        </p:txBody>
      </p:sp>
      <p:sp>
        <p:nvSpPr>
          <p:cNvPr id="27" name="TextBox 26">
            <a:extLst>
              <a:ext uri="{FF2B5EF4-FFF2-40B4-BE49-F238E27FC236}">
                <a16:creationId xmlns:a16="http://schemas.microsoft.com/office/drawing/2014/main" id="{C8102455-5908-4BBE-96F9-4CCCC0F14563}"/>
              </a:ext>
            </a:extLst>
          </p:cNvPr>
          <p:cNvSpPr txBox="1"/>
          <p:nvPr/>
        </p:nvSpPr>
        <p:spPr>
          <a:xfrm>
            <a:off x="460885" y="4136558"/>
            <a:ext cx="2593787" cy="369332"/>
          </a:xfrm>
          <a:prstGeom prst="rect">
            <a:avLst/>
          </a:prstGeom>
          <a:noFill/>
        </p:spPr>
        <p:txBody>
          <a:bodyPr wrap="none" rtlCol="0">
            <a:spAutoFit/>
          </a:bodyPr>
          <a:lstStyle/>
          <a:p>
            <a:r>
              <a:rPr lang="en-US" altLang="ko-KR" dirty="0"/>
              <a:t>4. Move Block to Head</a:t>
            </a:r>
            <a:endParaRPr lang="ko-KR" altLang="en-US" dirty="0"/>
          </a:p>
        </p:txBody>
      </p:sp>
      <p:sp>
        <p:nvSpPr>
          <p:cNvPr id="28" name="TextBox 27">
            <a:extLst>
              <a:ext uri="{FF2B5EF4-FFF2-40B4-BE49-F238E27FC236}">
                <a16:creationId xmlns:a16="http://schemas.microsoft.com/office/drawing/2014/main" id="{45CFCA3D-C7AF-480D-98A7-294BDC936E41}"/>
              </a:ext>
            </a:extLst>
          </p:cNvPr>
          <p:cNvSpPr txBox="1"/>
          <p:nvPr/>
        </p:nvSpPr>
        <p:spPr>
          <a:xfrm>
            <a:off x="8410000" y="1452869"/>
            <a:ext cx="1922321" cy="646331"/>
          </a:xfrm>
          <a:prstGeom prst="rect">
            <a:avLst/>
          </a:prstGeom>
          <a:noFill/>
        </p:spPr>
        <p:txBody>
          <a:bodyPr wrap="none" rtlCol="0">
            <a:spAutoFit/>
          </a:bodyPr>
          <a:lstStyle/>
          <a:p>
            <a:pPr marL="342900" indent="-342900">
              <a:buAutoNum type="arabicPeriod"/>
            </a:pPr>
            <a:r>
              <a:rPr lang="en-US" altLang="ko-KR" dirty="0"/>
              <a:t>Check if dirty.</a:t>
            </a:r>
          </a:p>
          <a:p>
            <a:r>
              <a:rPr lang="en-US" altLang="ko-KR" dirty="0"/>
              <a:t>    if not </a:t>
            </a:r>
            <a:r>
              <a:rPr lang="en-US" altLang="ko-KR" dirty="0" smtClean="0"/>
              <a:t>dirty: pass</a:t>
            </a:r>
            <a:endParaRPr lang="ko-KR" altLang="en-US" dirty="0"/>
          </a:p>
        </p:txBody>
      </p:sp>
    </p:spTree>
    <p:custDataLst>
      <p:tags r:id="rId1"/>
    </p:custDataLst>
    <p:extLst>
      <p:ext uri="{BB962C8B-B14F-4D97-AF65-F5344CB8AC3E}">
        <p14:creationId xmlns:p14="http://schemas.microsoft.com/office/powerpoint/2010/main" val="3995067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22" presetClass="exit" presetSubtype="4" fill="hold" grpId="0" nodeType="withEffect">
                                  <p:stCondLst>
                                    <p:cond delay="0"/>
                                  </p:stCondLst>
                                  <p:childTnLst>
                                    <p:animEffect transition="out" filter="wipe(down)">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par>
                                <p:cTn id="18" presetID="2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grpId="0" nodeType="clickEffect">
                                  <p:stCondLst>
                                    <p:cond delay="0"/>
                                  </p:stCondLst>
                                  <p:childTnLst>
                                    <p:animMotion origin="layout" path="M -2.08333E-6 -4.44444E-6 L -0.15052 0.00255 " pathEditMode="relative" rAng="0" ptsTypes="AA">
                                      <p:cBhvr>
                                        <p:cTn id="24" dur="2000" fill="hold"/>
                                        <p:tgtEl>
                                          <p:spTgt spid="14"/>
                                        </p:tgtEl>
                                        <p:attrNameLst>
                                          <p:attrName>ppt_x</p:attrName>
                                          <p:attrName>ppt_y</p:attrName>
                                        </p:attrNameLst>
                                      </p:cBhvr>
                                      <p:rCtr x="-7526" y="116"/>
                                    </p:animMotion>
                                  </p:childTnLst>
                                </p:cTn>
                              </p:par>
                              <p:par>
                                <p:cTn id="25" presetID="35" presetClass="path" presetSubtype="0" accel="50000" decel="50000" fill="hold" grpId="1" nodeType="withEffect">
                                  <p:stCondLst>
                                    <p:cond delay="0"/>
                                  </p:stCondLst>
                                  <p:childTnLst>
                                    <p:animMotion origin="layout" path="M -2.08333E-6 -3.7037E-7 L -0.14974 -0.00324 " pathEditMode="relative" rAng="0" ptsTypes="AA">
                                      <p:cBhvr>
                                        <p:cTn id="26" dur="2000" fill="hold"/>
                                        <p:tgtEl>
                                          <p:spTgt spid="19"/>
                                        </p:tgtEl>
                                        <p:attrNameLst>
                                          <p:attrName>ppt_x</p:attrName>
                                          <p:attrName>ppt_y</p:attrName>
                                        </p:attrNameLst>
                                      </p:cBhvr>
                                      <p:rCtr x="-7487" y="-162"/>
                                    </p:animMotion>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9" grpId="1" animBg="1"/>
      <p:bldP spid="22" grpId="0"/>
      <p:bldP spid="18"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 </a:t>
            </a:r>
            <a:r>
              <a:rPr lang="en-US" altLang="ko-KR" dirty="0" smtClean="0"/>
              <a:t>Partition </a:t>
            </a:r>
            <a:r>
              <a:rPr lang="en-US" altLang="ko-KR" dirty="0"/>
              <a:t>size selection</a:t>
            </a:r>
            <a:endParaRPr lang="ko-KR" altLang="en-US" dirty="0"/>
          </a:p>
        </p:txBody>
      </p:sp>
      <p:sp>
        <p:nvSpPr>
          <p:cNvPr id="7" name="직사각형 6">
            <a:extLst>
              <a:ext uri="{FF2B5EF4-FFF2-40B4-BE49-F238E27FC236}">
                <a16:creationId xmlns:a16="http://schemas.microsoft.com/office/drawing/2014/main" id="{AA2F238F-4CA6-449A-BAF7-80D47F644A28}"/>
              </a:ext>
            </a:extLst>
          </p:cNvPr>
          <p:cNvSpPr/>
          <p:nvPr/>
        </p:nvSpPr>
        <p:spPr>
          <a:xfrm>
            <a:off x="1896089" y="198128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1896089" y="2891752"/>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F403B2BD-75EE-483B-87D3-8C18AAEB2A14}"/>
              </a:ext>
            </a:extLst>
          </p:cNvPr>
          <p:cNvSpPr txBox="1"/>
          <p:nvPr/>
        </p:nvSpPr>
        <p:spPr>
          <a:xfrm>
            <a:off x="242623" y="2187235"/>
            <a:ext cx="1384917" cy="369332"/>
          </a:xfrm>
          <a:prstGeom prst="rect">
            <a:avLst/>
          </a:prstGeom>
          <a:noFill/>
        </p:spPr>
        <p:txBody>
          <a:bodyPr wrap="square" rtlCol="0">
            <a:spAutoFit/>
          </a:bodyPr>
          <a:lstStyle/>
          <a:p>
            <a:pPr algn="ctr"/>
            <a:r>
              <a:rPr lang="en-US" altLang="ko-KR" dirty="0"/>
              <a:t>Counter A</a:t>
            </a:r>
            <a:endParaRPr lang="ko-KR" altLang="en-US"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233745" y="3097704"/>
            <a:ext cx="1384917" cy="369332"/>
          </a:xfrm>
          <a:prstGeom prst="rect">
            <a:avLst/>
          </a:prstGeom>
          <a:noFill/>
        </p:spPr>
        <p:txBody>
          <a:bodyPr wrap="square" rtlCol="0">
            <a:spAutoFit/>
          </a:bodyPr>
          <a:lstStyle/>
          <a:p>
            <a:pPr algn="ctr"/>
            <a:r>
              <a:rPr lang="en-US" altLang="ko-KR" dirty="0"/>
              <a:t>Counter B</a:t>
            </a:r>
            <a:endParaRPr lang="ko-KR" altLang="en-US"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618662" y="1548344"/>
            <a:ext cx="699230" cy="369332"/>
          </a:xfrm>
          <a:prstGeom prst="rect">
            <a:avLst/>
          </a:prstGeom>
          <a:noFill/>
        </p:spPr>
        <p:txBody>
          <a:bodyPr wrap="none" rtlCol="0">
            <a:spAutoFit/>
          </a:bodyPr>
          <a:lstStyle/>
          <a:p>
            <a:r>
              <a:rPr lang="en-US" altLang="ko-KR" dirty="0"/>
              <a:t>MRU</a:t>
            </a:r>
            <a:endParaRPr lang="ko-KR" altLang="en-US"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116709" y="1586017"/>
            <a:ext cx="598241" cy="369332"/>
          </a:xfrm>
          <a:prstGeom prst="rect">
            <a:avLst/>
          </a:prstGeom>
          <a:noFill/>
        </p:spPr>
        <p:txBody>
          <a:bodyPr wrap="none" rtlCol="0">
            <a:spAutoFit/>
          </a:bodyPr>
          <a:lstStyle/>
          <a:p>
            <a:r>
              <a:rPr lang="en-US" altLang="ko-KR" dirty="0"/>
              <a:t>LRU</a:t>
            </a:r>
            <a:endParaRPr lang="ko-KR" altLang="en-US" dirty="0"/>
          </a:p>
        </p:txBody>
      </p:sp>
      <p:sp>
        <p:nvSpPr>
          <p:cNvPr id="18" name="직사각형 17">
            <a:extLst>
              <a:ext uri="{FF2B5EF4-FFF2-40B4-BE49-F238E27FC236}">
                <a16:creationId xmlns:a16="http://schemas.microsoft.com/office/drawing/2014/main" id="{B3D2193C-F54C-4002-B2CD-DF533FE0EC71}"/>
              </a:ext>
            </a:extLst>
          </p:cNvPr>
          <p:cNvSpPr/>
          <p:nvPr/>
        </p:nvSpPr>
        <p:spPr>
          <a:xfrm>
            <a:off x="1896089" y="1981283"/>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3</a:t>
            </a:r>
            <a:endParaRPr lang="ko-KR" altLang="en-US" sz="2800" dirty="0"/>
          </a:p>
        </p:txBody>
      </p:sp>
      <p:sp>
        <p:nvSpPr>
          <p:cNvPr id="29" name="직사각형 28">
            <a:extLst>
              <a:ext uri="{FF2B5EF4-FFF2-40B4-BE49-F238E27FC236}">
                <a16:creationId xmlns:a16="http://schemas.microsoft.com/office/drawing/2014/main" id="{F45A05D2-44A1-401A-B481-C7B8D40A591C}"/>
              </a:ext>
            </a:extLst>
          </p:cNvPr>
          <p:cNvSpPr/>
          <p:nvPr/>
        </p:nvSpPr>
        <p:spPr>
          <a:xfrm>
            <a:off x="3053770" y="1981283"/>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1</a:t>
            </a:r>
            <a:endParaRPr lang="ko-KR" altLang="en-US" dirty="0"/>
          </a:p>
        </p:txBody>
      </p:sp>
      <p:sp>
        <p:nvSpPr>
          <p:cNvPr id="30" name="직사각형 29">
            <a:extLst>
              <a:ext uri="{FF2B5EF4-FFF2-40B4-BE49-F238E27FC236}">
                <a16:creationId xmlns:a16="http://schemas.microsoft.com/office/drawing/2014/main" id="{E15D9FE8-6852-41C0-9996-446A624A9C60}"/>
              </a:ext>
            </a:extLst>
          </p:cNvPr>
          <p:cNvSpPr/>
          <p:nvPr/>
        </p:nvSpPr>
        <p:spPr>
          <a:xfrm>
            <a:off x="4211451" y="1981283"/>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4</a:t>
            </a:r>
            <a:endParaRPr lang="ko-KR" altLang="en-US" dirty="0"/>
          </a:p>
        </p:txBody>
      </p:sp>
      <p:sp>
        <p:nvSpPr>
          <p:cNvPr id="31" name="직사각형 30">
            <a:extLst>
              <a:ext uri="{FF2B5EF4-FFF2-40B4-BE49-F238E27FC236}">
                <a16:creationId xmlns:a16="http://schemas.microsoft.com/office/drawing/2014/main" id="{CC215012-80FB-4F65-94E4-18388C358F71}"/>
              </a:ext>
            </a:extLst>
          </p:cNvPr>
          <p:cNvSpPr/>
          <p:nvPr/>
        </p:nvSpPr>
        <p:spPr>
          <a:xfrm>
            <a:off x="5474299" y="1981283"/>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6</a:t>
            </a:r>
            <a:endParaRPr lang="ko-KR" altLang="en-US" dirty="0"/>
          </a:p>
        </p:txBody>
      </p:sp>
      <p:sp>
        <p:nvSpPr>
          <p:cNvPr id="32" name="직사각형 31">
            <a:extLst>
              <a:ext uri="{FF2B5EF4-FFF2-40B4-BE49-F238E27FC236}">
                <a16:creationId xmlns:a16="http://schemas.microsoft.com/office/drawing/2014/main" id="{627F4BBC-729D-47D9-9FBC-2F97761A3114}"/>
              </a:ext>
            </a:extLst>
          </p:cNvPr>
          <p:cNvSpPr/>
          <p:nvPr/>
        </p:nvSpPr>
        <p:spPr>
          <a:xfrm>
            <a:off x="6738154" y="1981283"/>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5</a:t>
            </a:r>
            <a:endParaRPr lang="ko-KR" altLang="en-US" dirty="0"/>
          </a:p>
        </p:txBody>
      </p:sp>
      <p:sp>
        <p:nvSpPr>
          <p:cNvPr id="33" name="직사각형 32">
            <a:extLst>
              <a:ext uri="{FF2B5EF4-FFF2-40B4-BE49-F238E27FC236}">
                <a16:creationId xmlns:a16="http://schemas.microsoft.com/office/drawing/2014/main" id="{0352D5AF-F3B1-4A68-BB5B-803B7316C356}"/>
              </a:ext>
            </a:extLst>
          </p:cNvPr>
          <p:cNvSpPr/>
          <p:nvPr/>
        </p:nvSpPr>
        <p:spPr>
          <a:xfrm>
            <a:off x="8001002" y="1981285"/>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3</a:t>
            </a:r>
            <a:endParaRPr lang="ko-KR" altLang="en-US" dirty="0"/>
          </a:p>
        </p:txBody>
      </p:sp>
      <p:sp>
        <p:nvSpPr>
          <p:cNvPr id="34" name="직사각형 33">
            <a:extLst>
              <a:ext uri="{FF2B5EF4-FFF2-40B4-BE49-F238E27FC236}">
                <a16:creationId xmlns:a16="http://schemas.microsoft.com/office/drawing/2014/main" id="{C0EEC8F4-0574-4550-AED8-4E31C7F63B82}"/>
              </a:ext>
            </a:extLst>
          </p:cNvPr>
          <p:cNvSpPr/>
          <p:nvPr/>
        </p:nvSpPr>
        <p:spPr>
          <a:xfrm>
            <a:off x="9214265" y="1981282"/>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5</a:t>
            </a:r>
            <a:endParaRPr lang="ko-KR" altLang="en-US" dirty="0"/>
          </a:p>
        </p:txBody>
      </p:sp>
      <p:sp>
        <p:nvSpPr>
          <p:cNvPr id="35" name="직사각형 34">
            <a:extLst>
              <a:ext uri="{FF2B5EF4-FFF2-40B4-BE49-F238E27FC236}">
                <a16:creationId xmlns:a16="http://schemas.microsoft.com/office/drawing/2014/main" id="{11EA13C7-2ED6-493A-B33B-B3ADD0756CB5}"/>
              </a:ext>
            </a:extLst>
          </p:cNvPr>
          <p:cNvSpPr/>
          <p:nvPr/>
        </p:nvSpPr>
        <p:spPr>
          <a:xfrm>
            <a:off x="10421531" y="1981281"/>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9</a:t>
            </a:r>
            <a:endParaRPr lang="ko-KR" altLang="en-US" dirty="0"/>
          </a:p>
        </p:txBody>
      </p:sp>
      <p:sp>
        <p:nvSpPr>
          <p:cNvPr id="36" name="직사각형 35">
            <a:extLst>
              <a:ext uri="{FF2B5EF4-FFF2-40B4-BE49-F238E27FC236}">
                <a16:creationId xmlns:a16="http://schemas.microsoft.com/office/drawing/2014/main" id="{9F110D33-BBF2-43F9-A306-47BAD5CF1FA7}"/>
              </a:ext>
            </a:extLst>
          </p:cNvPr>
          <p:cNvSpPr/>
          <p:nvPr/>
        </p:nvSpPr>
        <p:spPr>
          <a:xfrm>
            <a:off x="1896089" y="2891748"/>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1</a:t>
            </a:r>
            <a:endParaRPr lang="ko-KR" altLang="en-US" dirty="0"/>
          </a:p>
        </p:txBody>
      </p:sp>
      <p:sp>
        <p:nvSpPr>
          <p:cNvPr id="37" name="직사각형 36">
            <a:extLst>
              <a:ext uri="{FF2B5EF4-FFF2-40B4-BE49-F238E27FC236}">
                <a16:creationId xmlns:a16="http://schemas.microsoft.com/office/drawing/2014/main" id="{FC5BF4AE-4382-4F0B-815F-FECCB50DFBF1}"/>
              </a:ext>
            </a:extLst>
          </p:cNvPr>
          <p:cNvSpPr/>
          <p:nvPr/>
        </p:nvSpPr>
        <p:spPr>
          <a:xfrm>
            <a:off x="3053770" y="2891748"/>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5</a:t>
            </a:r>
            <a:endParaRPr lang="ko-KR" altLang="en-US" dirty="0"/>
          </a:p>
        </p:txBody>
      </p:sp>
      <p:sp>
        <p:nvSpPr>
          <p:cNvPr id="38" name="직사각형 37">
            <a:extLst>
              <a:ext uri="{FF2B5EF4-FFF2-40B4-BE49-F238E27FC236}">
                <a16:creationId xmlns:a16="http://schemas.microsoft.com/office/drawing/2014/main" id="{3D484BAA-2452-40B3-92FB-6982603475E0}"/>
              </a:ext>
            </a:extLst>
          </p:cNvPr>
          <p:cNvSpPr/>
          <p:nvPr/>
        </p:nvSpPr>
        <p:spPr>
          <a:xfrm>
            <a:off x="4211451" y="2891748"/>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9</a:t>
            </a:r>
            <a:endParaRPr lang="ko-KR" altLang="en-US" dirty="0"/>
          </a:p>
        </p:txBody>
      </p:sp>
      <p:sp>
        <p:nvSpPr>
          <p:cNvPr id="39" name="직사각형 38">
            <a:extLst>
              <a:ext uri="{FF2B5EF4-FFF2-40B4-BE49-F238E27FC236}">
                <a16:creationId xmlns:a16="http://schemas.microsoft.com/office/drawing/2014/main" id="{46F6B4D9-AD66-48F8-96CD-2055639BA7F2}"/>
              </a:ext>
            </a:extLst>
          </p:cNvPr>
          <p:cNvSpPr/>
          <p:nvPr/>
        </p:nvSpPr>
        <p:spPr>
          <a:xfrm>
            <a:off x="5474299" y="2891748"/>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2</a:t>
            </a:r>
            <a:endParaRPr lang="ko-KR" altLang="en-US" sz="2800" dirty="0"/>
          </a:p>
        </p:txBody>
      </p:sp>
      <p:sp>
        <p:nvSpPr>
          <p:cNvPr id="40" name="직사각형 39">
            <a:extLst>
              <a:ext uri="{FF2B5EF4-FFF2-40B4-BE49-F238E27FC236}">
                <a16:creationId xmlns:a16="http://schemas.microsoft.com/office/drawing/2014/main" id="{62451D8C-22D4-4786-BA8A-77BC3C5B987F}"/>
              </a:ext>
            </a:extLst>
          </p:cNvPr>
          <p:cNvSpPr/>
          <p:nvPr/>
        </p:nvSpPr>
        <p:spPr>
          <a:xfrm>
            <a:off x="6738154" y="2891748"/>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8</a:t>
            </a:r>
            <a:endParaRPr lang="ko-KR" altLang="en-US" dirty="0"/>
          </a:p>
        </p:txBody>
      </p:sp>
      <p:sp>
        <p:nvSpPr>
          <p:cNvPr id="41" name="직사각형 40">
            <a:extLst>
              <a:ext uri="{FF2B5EF4-FFF2-40B4-BE49-F238E27FC236}">
                <a16:creationId xmlns:a16="http://schemas.microsoft.com/office/drawing/2014/main" id="{9A1B862B-2B93-4129-9419-A50DD74AE57E}"/>
              </a:ext>
            </a:extLst>
          </p:cNvPr>
          <p:cNvSpPr/>
          <p:nvPr/>
        </p:nvSpPr>
        <p:spPr>
          <a:xfrm>
            <a:off x="8001002" y="2891750"/>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9</a:t>
            </a:r>
            <a:endParaRPr lang="ko-KR" altLang="en-US" dirty="0"/>
          </a:p>
        </p:txBody>
      </p:sp>
      <p:sp>
        <p:nvSpPr>
          <p:cNvPr id="42" name="직사각형 41">
            <a:extLst>
              <a:ext uri="{FF2B5EF4-FFF2-40B4-BE49-F238E27FC236}">
                <a16:creationId xmlns:a16="http://schemas.microsoft.com/office/drawing/2014/main" id="{532A73BB-7397-4B89-9F7D-5391DF71F51C}"/>
              </a:ext>
            </a:extLst>
          </p:cNvPr>
          <p:cNvSpPr/>
          <p:nvPr/>
        </p:nvSpPr>
        <p:spPr>
          <a:xfrm>
            <a:off x="9214265" y="2891747"/>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7</a:t>
            </a:r>
            <a:endParaRPr lang="ko-KR" altLang="en-US" dirty="0"/>
          </a:p>
        </p:txBody>
      </p:sp>
      <p:sp>
        <p:nvSpPr>
          <p:cNvPr id="43" name="직사각형 42">
            <a:extLst>
              <a:ext uri="{FF2B5EF4-FFF2-40B4-BE49-F238E27FC236}">
                <a16:creationId xmlns:a16="http://schemas.microsoft.com/office/drawing/2014/main" id="{0B78BA9C-F942-4A3C-95D1-F7CA4EC5D101}"/>
              </a:ext>
            </a:extLst>
          </p:cNvPr>
          <p:cNvSpPr/>
          <p:nvPr/>
        </p:nvSpPr>
        <p:spPr>
          <a:xfrm>
            <a:off x="10421531" y="2891746"/>
            <a:ext cx="994299" cy="781235"/>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3</a:t>
            </a:r>
            <a:endParaRPr lang="ko-KR" altLang="en-US" dirty="0"/>
          </a:p>
        </p:txBody>
      </p:sp>
      <p:sp>
        <p:nvSpPr>
          <p:cNvPr id="44" name="직사각형 43">
            <a:extLst>
              <a:ext uri="{FF2B5EF4-FFF2-40B4-BE49-F238E27FC236}">
                <a16:creationId xmlns:a16="http://schemas.microsoft.com/office/drawing/2014/main" id="{0AE490AD-0782-42DA-8E90-2942068C5452}"/>
              </a:ext>
            </a:extLst>
          </p:cNvPr>
          <p:cNvSpPr/>
          <p:nvPr/>
        </p:nvSpPr>
        <p:spPr>
          <a:xfrm>
            <a:off x="1896089" y="4536324"/>
            <a:ext cx="994299" cy="781235"/>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A</a:t>
            </a:r>
            <a:endParaRPr lang="ko-KR" altLang="en-US" dirty="0"/>
          </a:p>
        </p:txBody>
      </p:sp>
      <p:sp>
        <p:nvSpPr>
          <p:cNvPr id="45" name="직사각형 44">
            <a:extLst>
              <a:ext uri="{FF2B5EF4-FFF2-40B4-BE49-F238E27FC236}">
                <a16:creationId xmlns:a16="http://schemas.microsoft.com/office/drawing/2014/main" id="{CCF25374-A379-4BC0-9E72-AD9A6B8B0F01}"/>
              </a:ext>
            </a:extLst>
          </p:cNvPr>
          <p:cNvSpPr/>
          <p:nvPr/>
        </p:nvSpPr>
        <p:spPr>
          <a:xfrm>
            <a:off x="3053770" y="4536324"/>
            <a:ext cx="994299" cy="781235"/>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a:t>
            </a:r>
            <a:endParaRPr lang="ko-KR" altLang="en-US" dirty="0"/>
          </a:p>
        </p:txBody>
      </p:sp>
      <p:sp>
        <p:nvSpPr>
          <p:cNvPr id="46" name="직사각형 45">
            <a:extLst>
              <a:ext uri="{FF2B5EF4-FFF2-40B4-BE49-F238E27FC236}">
                <a16:creationId xmlns:a16="http://schemas.microsoft.com/office/drawing/2014/main" id="{645A7EAA-8FF6-4ACB-91CC-CEC0CFBBF870}"/>
              </a:ext>
            </a:extLst>
          </p:cNvPr>
          <p:cNvSpPr/>
          <p:nvPr/>
        </p:nvSpPr>
        <p:spPr>
          <a:xfrm>
            <a:off x="4211451" y="4536324"/>
            <a:ext cx="994299" cy="781235"/>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a:t>
            </a:r>
            <a:endParaRPr lang="ko-KR" altLang="en-US" sz="2800" dirty="0"/>
          </a:p>
        </p:txBody>
      </p:sp>
      <p:sp>
        <p:nvSpPr>
          <p:cNvPr id="47" name="직사각형 46">
            <a:extLst>
              <a:ext uri="{FF2B5EF4-FFF2-40B4-BE49-F238E27FC236}">
                <a16:creationId xmlns:a16="http://schemas.microsoft.com/office/drawing/2014/main" id="{219D5039-DC36-4C9B-8E3B-FFFA7DB5CC64}"/>
              </a:ext>
            </a:extLst>
          </p:cNvPr>
          <p:cNvSpPr/>
          <p:nvPr/>
        </p:nvSpPr>
        <p:spPr>
          <a:xfrm>
            <a:off x="5474299" y="4536324"/>
            <a:ext cx="994299" cy="781235"/>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A</a:t>
            </a:r>
            <a:endParaRPr lang="ko-KR" altLang="en-US" sz="2800" dirty="0"/>
          </a:p>
        </p:txBody>
      </p:sp>
      <p:sp>
        <p:nvSpPr>
          <p:cNvPr id="48" name="직사각형 47">
            <a:extLst>
              <a:ext uri="{FF2B5EF4-FFF2-40B4-BE49-F238E27FC236}">
                <a16:creationId xmlns:a16="http://schemas.microsoft.com/office/drawing/2014/main" id="{E43E3C90-CA00-4E62-B22C-E53F28297AC0}"/>
              </a:ext>
            </a:extLst>
          </p:cNvPr>
          <p:cNvSpPr/>
          <p:nvPr/>
        </p:nvSpPr>
        <p:spPr>
          <a:xfrm>
            <a:off x="6738154" y="4536324"/>
            <a:ext cx="994299" cy="781235"/>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a:t>
            </a:r>
            <a:endParaRPr lang="ko-KR" altLang="en-US" dirty="0"/>
          </a:p>
        </p:txBody>
      </p:sp>
      <p:sp>
        <p:nvSpPr>
          <p:cNvPr id="49" name="직사각형 48">
            <a:extLst>
              <a:ext uri="{FF2B5EF4-FFF2-40B4-BE49-F238E27FC236}">
                <a16:creationId xmlns:a16="http://schemas.microsoft.com/office/drawing/2014/main" id="{A4193B77-3C3D-4F88-9FD8-E862CC274A32}"/>
              </a:ext>
            </a:extLst>
          </p:cNvPr>
          <p:cNvSpPr/>
          <p:nvPr/>
        </p:nvSpPr>
        <p:spPr>
          <a:xfrm>
            <a:off x="8001002" y="4536326"/>
            <a:ext cx="994299" cy="781235"/>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a:t>
            </a:r>
            <a:endParaRPr lang="ko-KR" altLang="en-US" dirty="0"/>
          </a:p>
        </p:txBody>
      </p:sp>
      <p:sp>
        <p:nvSpPr>
          <p:cNvPr id="50" name="직사각형 49">
            <a:extLst>
              <a:ext uri="{FF2B5EF4-FFF2-40B4-BE49-F238E27FC236}">
                <a16:creationId xmlns:a16="http://schemas.microsoft.com/office/drawing/2014/main" id="{D995B09C-5913-488D-89B4-4889D0131282}"/>
              </a:ext>
            </a:extLst>
          </p:cNvPr>
          <p:cNvSpPr/>
          <p:nvPr/>
        </p:nvSpPr>
        <p:spPr>
          <a:xfrm>
            <a:off x="9214265" y="4536323"/>
            <a:ext cx="994299" cy="781235"/>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B</a:t>
            </a:r>
            <a:endParaRPr lang="ko-KR" altLang="en-US" dirty="0"/>
          </a:p>
        </p:txBody>
      </p:sp>
      <p:sp>
        <p:nvSpPr>
          <p:cNvPr id="51" name="직사각형 50">
            <a:extLst>
              <a:ext uri="{FF2B5EF4-FFF2-40B4-BE49-F238E27FC236}">
                <a16:creationId xmlns:a16="http://schemas.microsoft.com/office/drawing/2014/main" id="{B92547D3-9522-4429-82EE-02B40392674D}"/>
              </a:ext>
            </a:extLst>
          </p:cNvPr>
          <p:cNvSpPr/>
          <p:nvPr/>
        </p:nvSpPr>
        <p:spPr>
          <a:xfrm>
            <a:off x="10421531" y="4536322"/>
            <a:ext cx="994299" cy="781235"/>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A</a:t>
            </a:r>
            <a:endParaRPr lang="ko-KR" altLang="en-US" dirty="0"/>
          </a:p>
        </p:txBody>
      </p:sp>
      <p:sp>
        <p:nvSpPr>
          <p:cNvPr id="2" name="화살표: 아래쪽 1">
            <a:extLst>
              <a:ext uri="{FF2B5EF4-FFF2-40B4-BE49-F238E27FC236}">
                <a16:creationId xmlns:a16="http://schemas.microsoft.com/office/drawing/2014/main" id="{3855A830-A0C0-4C60-B955-984371EB23C7}"/>
              </a:ext>
            </a:extLst>
          </p:cNvPr>
          <p:cNvSpPr/>
          <p:nvPr/>
        </p:nvSpPr>
        <p:spPr>
          <a:xfrm>
            <a:off x="2249898" y="3802212"/>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DD380107-DFD2-48FA-B71B-33672A214459}"/>
              </a:ext>
            </a:extLst>
          </p:cNvPr>
          <p:cNvSpPr/>
          <p:nvPr/>
        </p:nvSpPr>
        <p:spPr>
          <a:xfrm>
            <a:off x="3407579" y="3802212"/>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9BBE3857-D374-4D89-9DD9-E2B3326363A3}"/>
              </a:ext>
            </a:extLst>
          </p:cNvPr>
          <p:cNvSpPr/>
          <p:nvPr/>
        </p:nvSpPr>
        <p:spPr>
          <a:xfrm>
            <a:off x="4565260" y="3802212"/>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아래쪽 53">
            <a:extLst>
              <a:ext uri="{FF2B5EF4-FFF2-40B4-BE49-F238E27FC236}">
                <a16:creationId xmlns:a16="http://schemas.microsoft.com/office/drawing/2014/main" id="{B5A167DD-F130-4983-A486-00C95ACDD31F}"/>
              </a:ext>
            </a:extLst>
          </p:cNvPr>
          <p:cNvSpPr/>
          <p:nvPr/>
        </p:nvSpPr>
        <p:spPr>
          <a:xfrm>
            <a:off x="5826039" y="3802211"/>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화살표: 아래쪽 54">
            <a:extLst>
              <a:ext uri="{FF2B5EF4-FFF2-40B4-BE49-F238E27FC236}">
                <a16:creationId xmlns:a16="http://schemas.microsoft.com/office/drawing/2014/main" id="{397B00DB-FEBB-4BED-A1EF-41084195C2CB}"/>
              </a:ext>
            </a:extLst>
          </p:cNvPr>
          <p:cNvSpPr/>
          <p:nvPr/>
        </p:nvSpPr>
        <p:spPr>
          <a:xfrm>
            <a:off x="7091963" y="3802211"/>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화살표: 아래쪽 55">
            <a:extLst>
              <a:ext uri="{FF2B5EF4-FFF2-40B4-BE49-F238E27FC236}">
                <a16:creationId xmlns:a16="http://schemas.microsoft.com/office/drawing/2014/main" id="{D8956044-BB2B-42C4-B671-E706B3B48317}"/>
              </a:ext>
            </a:extLst>
          </p:cNvPr>
          <p:cNvSpPr/>
          <p:nvPr/>
        </p:nvSpPr>
        <p:spPr>
          <a:xfrm>
            <a:off x="8354811" y="3802211"/>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화살표: 아래쪽 56">
            <a:extLst>
              <a:ext uri="{FF2B5EF4-FFF2-40B4-BE49-F238E27FC236}">
                <a16:creationId xmlns:a16="http://schemas.microsoft.com/office/drawing/2014/main" id="{61D9D7BB-7257-451C-8D89-7EDC9E270E2C}"/>
              </a:ext>
            </a:extLst>
          </p:cNvPr>
          <p:cNvSpPr/>
          <p:nvPr/>
        </p:nvSpPr>
        <p:spPr>
          <a:xfrm>
            <a:off x="9568074" y="3802210"/>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화살표: 아래쪽 57">
            <a:extLst>
              <a:ext uri="{FF2B5EF4-FFF2-40B4-BE49-F238E27FC236}">
                <a16:creationId xmlns:a16="http://schemas.microsoft.com/office/drawing/2014/main" id="{5D82D3F7-E959-45C4-AC01-0A15A89A75DC}"/>
              </a:ext>
            </a:extLst>
          </p:cNvPr>
          <p:cNvSpPr/>
          <p:nvPr/>
        </p:nvSpPr>
        <p:spPr>
          <a:xfrm>
            <a:off x="10774315" y="3802208"/>
            <a:ext cx="286680" cy="53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4B5B771-4E9A-4753-9140-B7F0F0F15C28}"/>
              </a:ext>
            </a:extLst>
          </p:cNvPr>
          <p:cNvSpPr txBox="1"/>
          <p:nvPr/>
        </p:nvSpPr>
        <p:spPr>
          <a:xfrm>
            <a:off x="4080912" y="5996230"/>
            <a:ext cx="4063613" cy="369332"/>
          </a:xfrm>
          <a:prstGeom prst="rect">
            <a:avLst/>
          </a:prstGeom>
          <a:noFill/>
        </p:spPr>
        <p:txBody>
          <a:bodyPr wrap="none" rtlCol="0">
            <a:spAutoFit/>
          </a:bodyPr>
          <a:lstStyle/>
          <a:p>
            <a:r>
              <a:rPr lang="en-US" altLang="ko-KR" dirty="0"/>
              <a:t>=&gt; Estimated Best WO Ratio : 62.5%</a:t>
            </a:r>
            <a:endParaRPr lang="ko-KR" altLang="en-US" dirty="0"/>
          </a:p>
        </p:txBody>
      </p:sp>
    </p:spTree>
    <p:extLst>
      <p:ext uri="{BB962C8B-B14F-4D97-AF65-F5344CB8AC3E}">
        <p14:creationId xmlns:p14="http://schemas.microsoft.com/office/powerpoint/2010/main" val="2040342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500"/>
                                        <p:tgtEl>
                                          <p:spTgt spid="3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500"/>
                                        <p:tgtEl>
                                          <p:spTgt spid="3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up)">
                                      <p:cBhvr>
                                        <p:cTn id="37" dur="500"/>
                                        <p:tgtEl>
                                          <p:spTgt spid="3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500"/>
                                        <p:tgtEl>
                                          <p:spTgt spid="4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up)">
                                      <p:cBhvr>
                                        <p:cTn id="46" dur="500"/>
                                        <p:tgtEl>
                                          <p:spTgt spid="4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500"/>
                                        <p:tgtEl>
                                          <p:spTgt spid="4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up)">
                                      <p:cBhvr>
                                        <p:cTn id="58" dur="500"/>
                                        <p:tgtEl>
                                          <p:spTgt spid="4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up)">
                                      <p:cBhvr>
                                        <p:cTn id="61" dur="500"/>
                                        <p:tgtEl>
                                          <p:spTgt spid="4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up)">
                                      <p:cBhvr>
                                        <p:cTn id="64" dur="500"/>
                                        <p:tgtEl>
                                          <p:spTgt spid="47"/>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up)">
                                      <p:cBhvr>
                                        <p:cTn id="67" dur="500"/>
                                        <p:tgtEl>
                                          <p:spTgt spid="48"/>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up)">
                                      <p:cBhvr>
                                        <p:cTn id="73" dur="500"/>
                                        <p:tgtEl>
                                          <p:spTgt spid="50"/>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ipe(up)">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Implementation – </a:t>
            </a:r>
            <a:r>
              <a:rPr lang="en-US" altLang="ko-KR" dirty="0" smtClean="0"/>
              <a:t>Actual Eviction</a:t>
            </a:r>
            <a:endParaRPr lang="ko-KR" altLang="en-US" dirty="0"/>
          </a:p>
        </p:txBody>
      </p:sp>
      <p:sp>
        <p:nvSpPr>
          <p:cNvPr id="3" name="내용 개체 틀 2"/>
          <p:cNvSpPr txBox="1">
            <a:spLocks/>
          </p:cNvSpPr>
          <p:nvPr/>
        </p:nvSpPr>
        <p:spPr>
          <a:xfrm>
            <a:off x="838200" y="1825625"/>
            <a:ext cx="10515600" cy="4351338"/>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smtClean="0"/>
              <a:t>for all candidates:</a:t>
            </a:r>
          </a:p>
          <a:p>
            <a:pPr marL="0" indent="0">
              <a:buNone/>
            </a:pPr>
            <a:r>
              <a:rPr lang="en-US" altLang="ko-KR" dirty="0" smtClean="0"/>
              <a:t>	if </a:t>
            </a:r>
            <a:r>
              <a:rPr lang="en-US" altLang="ko-KR" dirty="0" err="1" smtClean="0"/>
              <a:t>estimatedRatio</a:t>
            </a:r>
            <a:r>
              <a:rPr lang="en-US" altLang="ko-KR" dirty="0" smtClean="0"/>
              <a:t> &gt; </a:t>
            </a:r>
            <a:r>
              <a:rPr lang="en-US" altLang="ko-KR" dirty="0" err="1" smtClean="0"/>
              <a:t>currentRatio</a:t>
            </a:r>
            <a:r>
              <a:rPr lang="en-US" altLang="ko-KR" dirty="0" smtClean="0"/>
              <a:t>: # Too much RP </a:t>
            </a:r>
            <a:br>
              <a:rPr lang="en-US" altLang="ko-KR" dirty="0" smtClean="0"/>
            </a:br>
            <a:r>
              <a:rPr lang="en-US" altLang="ko-KR" dirty="0" smtClean="0"/>
              <a:t>		if  candidate == WO:</a:t>
            </a:r>
          </a:p>
          <a:p>
            <a:pPr marL="0" indent="0">
              <a:buNone/>
            </a:pPr>
            <a:r>
              <a:rPr lang="en-US" altLang="ko-KR" dirty="0"/>
              <a:t>	</a:t>
            </a:r>
            <a:r>
              <a:rPr lang="en-US" altLang="ko-KR" dirty="0" smtClean="0"/>
              <a:t>		continue</a:t>
            </a:r>
          </a:p>
          <a:p>
            <a:pPr marL="0" indent="0">
              <a:buNone/>
            </a:pPr>
            <a:r>
              <a:rPr lang="en-US" altLang="ko-KR" dirty="0"/>
              <a:t>	</a:t>
            </a:r>
            <a:r>
              <a:rPr lang="en-US" altLang="ko-KR" dirty="0" smtClean="0"/>
              <a:t>	else:</a:t>
            </a:r>
          </a:p>
          <a:p>
            <a:pPr marL="0" indent="0">
              <a:buNone/>
            </a:pPr>
            <a:r>
              <a:rPr lang="en-US" altLang="ko-KR" dirty="0"/>
              <a:t>	</a:t>
            </a:r>
            <a:r>
              <a:rPr lang="en-US" altLang="ko-KR" dirty="0" smtClean="0"/>
              <a:t>		</a:t>
            </a:r>
            <a:r>
              <a:rPr lang="en-US" altLang="ko-KR" dirty="0" err="1" smtClean="0"/>
              <a:t>argmax</a:t>
            </a:r>
            <a:r>
              <a:rPr lang="en-US" altLang="ko-KR" dirty="0" smtClean="0"/>
              <a:t>(</a:t>
            </a:r>
            <a:r>
              <a:rPr lang="en-US" altLang="ko-KR" dirty="0" err="1" smtClean="0"/>
              <a:t>candidate.Tick</a:t>
            </a:r>
            <a:r>
              <a:rPr lang="en-US" altLang="ko-KR" dirty="0" smtClean="0"/>
              <a:t>)</a:t>
            </a:r>
          </a:p>
          <a:p>
            <a:pPr marL="0" indent="0">
              <a:buNone/>
            </a:pPr>
            <a:r>
              <a:rPr lang="en-US" altLang="ko-KR" dirty="0"/>
              <a:t>	</a:t>
            </a:r>
            <a:r>
              <a:rPr lang="en-US" altLang="ko-KR" dirty="0" smtClean="0"/>
              <a:t>	</a:t>
            </a:r>
            <a:r>
              <a:rPr lang="en-US" altLang="ko-KR" dirty="0" err="1" smtClean="0"/>
              <a:t>endif</a:t>
            </a:r>
            <a:endParaRPr lang="en-US" altLang="ko-KR" dirty="0" smtClean="0"/>
          </a:p>
          <a:p>
            <a:pPr marL="0" indent="0">
              <a:buNone/>
            </a:pPr>
            <a:r>
              <a:rPr lang="en-US" altLang="ko-KR" dirty="0"/>
              <a:t>	</a:t>
            </a:r>
            <a:r>
              <a:rPr lang="en-US" altLang="ko-KR" dirty="0" err="1" smtClean="0"/>
              <a:t>endif</a:t>
            </a:r>
            <a:endParaRPr lang="en-US" altLang="ko-KR" dirty="0" smtClean="0"/>
          </a:p>
          <a:p>
            <a:pPr marL="0" indent="0">
              <a:buNone/>
            </a:pPr>
            <a:r>
              <a:rPr lang="en-US" altLang="ko-KR" dirty="0" err="1" smtClean="0"/>
              <a:t>endfor</a:t>
            </a:r>
            <a:endParaRPr lang="ko-KR" altLang="en-US" dirty="0"/>
          </a:p>
        </p:txBody>
      </p:sp>
    </p:spTree>
    <p:extLst>
      <p:ext uri="{BB962C8B-B14F-4D97-AF65-F5344CB8AC3E}">
        <p14:creationId xmlns:p14="http://schemas.microsoft.com/office/powerpoint/2010/main" val="3401254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Test Environment</a:t>
            </a:r>
            <a:endParaRPr lang="ko-KR" altLang="en-US" dirty="0"/>
          </a:p>
        </p:txBody>
      </p:sp>
      <p:sp>
        <p:nvSpPr>
          <p:cNvPr id="3" name="내용 개체 틀 2"/>
          <p:cNvSpPr>
            <a:spLocks noGrp="1"/>
          </p:cNvSpPr>
          <p:nvPr>
            <p:ph idx="1"/>
          </p:nvPr>
        </p:nvSpPr>
        <p:spPr>
          <a:xfrm>
            <a:off x="734785" y="2318658"/>
            <a:ext cx="10722429" cy="3740740"/>
          </a:xfrm>
        </p:spPr>
        <p:txBody>
          <a:bodyPr/>
          <a:lstStyle/>
          <a:p>
            <a:pPr>
              <a:lnSpc>
                <a:spcPct val="100000"/>
              </a:lnSpc>
            </a:pPr>
            <a:r>
              <a:rPr lang="en-US" altLang="ko-KR" dirty="0" smtClean="0"/>
              <a:t>The system has two caches: L1 and L2</a:t>
            </a:r>
          </a:p>
          <a:p>
            <a:pPr>
              <a:lnSpc>
                <a:spcPct val="100000"/>
              </a:lnSpc>
            </a:pPr>
            <a:r>
              <a:rPr lang="en-US" altLang="ko-KR" dirty="0" smtClean="0"/>
              <a:t>The L1 cache is fixed to 1kB LRU </a:t>
            </a:r>
            <a:r>
              <a:rPr lang="en-US" altLang="ko-KR" dirty="0"/>
              <a:t>Replacement Policy</a:t>
            </a:r>
            <a:r>
              <a:rPr lang="en-US" altLang="ko-KR" dirty="0" smtClean="0"/>
              <a:t/>
            </a:r>
            <a:br>
              <a:rPr lang="en-US" altLang="ko-KR" dirty="0" smtClean="0"/>
            </a:br>
            <a:endParaRPr lang="en-US" altLang="ko-KR" dirty="0" smtClean="0"/>
          </a:p>
          <a:p>
            <a:pPr>
              <a:lnSpc>
                <a:spcPct val="100000"/>
              </a:lnSpc>
            </a:pPr>
            <a:r>
              <a:rPr lang="en-US" altLang="ko-KR" dirty="0" smtClean="0"/>
              <a:t>For each L2 cache, the size was fixed to 2MB with</a:t>
            </a:r>
            <a:br>
              <a:rPr lang="en-US" altLang="ko-KR" dirty="0" smtClean="0"/>
            </a:br>
            <a:r>
              <a:rPr lang="en-US" altLang="ko-KR" dirty="0" smtClean="0"/>
              <a:t>- set-associative cache with LRU Replacement Policy</a:t>
            </a:r>
            <a:r>
              <a:rPr lang="en-US" altLang="ko-KR" dirty="0"/>
              <a:t/>
            </a:r>
            <a:br>
              <a:rPr lang="en-US" altLang="ko-KR" dirty="0"/>
            </a:br>
            <a:r>
              <a:rPr lang="en-US" altLang="ko-KR" dirty="0" smtClean="0"/>
              <a:t>- </a:t>
            </a:r>
            <a:r>
              <a:rPr lang="en-US" altLang="ko-KR" dirty="0" err="1" smtClean="0"/>
              <a:t>RWPTag</a:t>
            </a:r>
            <a:r>
              <a:rPr lang="en-US" altLang="ko-KR" dirty="0" smtClean="0"/>
              <a:t> cache with RWP Replacement Policy</a:t>
            </a:r>
            <a:br>
              <a:rPr lang="en-US" altLang="ko-KR" dirty="0" smtClean="0"/>
            </a:br>
            <a:r>
              <a:rPr lang="en-US" altLang="ko-KR" dirty="0" smtClean="0"/>
              <a:t>and tested for all 4 bench tests given.</a:t>
            </a:r>
          </a:p>
        </p:txBody>
      </p:sp>
    </p:spTree>
    <p:extLst>
      <p:ext uri="{BB962C8B-B14F-4D97-AF65-F5344CB8AC3E}">
        <p14:creationId xmlns:p14="http://schemas.microsoft.com/office/powerpoint/2010/main" val="2055751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Table of Contents</a:t>
            </a:r>
            <a:endParaRPr lang="ko-KR" altLang="en-US" dirty="0"/>
          </a:p>
        </p:txBody>
      </p:sp>
      <p:sp>
        <p:nvSpPr>
          <p:cNvPr id="3" name="내용 개체 틀 2"/>
          <p:cNvSpPr>
            <a:spLocks noGrp="1"/>
          </p:cNvSpPr>
          <p:nvPr>
            <p:ph idx="1"/>
          </p:nvPr>
        </p:nvSpPr>
        <p:spPr>
          <a:xfrm>
            <a:off x="1145177" y="1904002"/>
            <a:ext cx="10515600" cy="4351338"/>
          </a:xfrm>
        </p:spPr>
        <p:txBody>
          <a:bodyPr numCol="2"/>
          <a:lstStyle/>
          <a:p>
            <a:pPr>
              <a:lnSpc>
                <a:spcPct val="200000"/>
              </a:lnSpc>
            </a:pPr>
            <a:r>
              <a:rPr lang="en-US" altLang="ko-KR" dirty="0" smtClean="0"/>
              <a:t>Motivation</a:t>
            </a:r>
          </a:p>
          <a:p>
            <a:pPr>
              <a:lnSpc>
                <a:spcPct val="200000"/>
              </a:lnSpc>
            </a:pPr>
            <a:r>
              <a:rPr lang="en-US" altLang="ko-KR" dirty="0" smtClean="0"/>
              <a:t>Abstract</a:t>
            </a:r>
          </a:p>
          <a:p>
            <a:pPr>
              <a:lnSpc>
                <a:spcPct val="200000"/>
              </a:lnSpc>
            </a:pPr>
            <a:r>
              <a:rPr lang="en-US" altLang="ko-KR" dirty="0" smtClean="0"/>
              <a:t>Implementation</a:t>
            </a:r>
          </a:p>
          <a:p>
            <a:pPr>
              <a:lnSpc>
                <a:spcPct val="200000"/>
              </a:lnSpc>
            </a:pPr>
            <a:r>
              <a:rPr lang="en-US" altLang="ko-KR" dirty="0" smtClean="0"/>
              <a:t>Test Environment</a:t>
            </a:r>
          </a:p>
          <a:p>
            <a:pPr>
              <a:lnSpc>
                <a:spcPct val="200000"/>
              </a:lnSpc>
            </a:pPr>
            <a:r>
              <a:rPr lang="en-US" altLang="ko-KR" dirty="0" smtClean="0"/>
              <a:t>Result</a:t>
            </a:r>
          </a:p>
          <a:p>
            <a:pPr>
              <a:lnSpc>
                <a:spcPct val="200000"/>
              </a:lnSpc>
            </a:pPr>
            <a:r>
              <a:rPr lang="en-US" altLang="ko-KR" dirty="0" smtClean="0"/>
              <a:t>Analysis</a:t>
            </a:r>
            <a:endParaRPr lang="en-US" altLang="ko-KR" dirty="0" smtClean="0"/>
          </a:p>
          <a:p>
            <a:pPr>
              <a:lnSpc>
                <a:spcPct val="200000"/>
              </a:lnSpc>
            </a:pPr>
            <a:r>
              <a:rPr lang="en-US" altLang="ko-KR" dirty="0" smtClean="0"/>
              <a:t>Conclusion</a:t>
            </a:r>
            <a:endParaRPr lang="en-US" altLang="ko-KR" dirty="0" smtClean="0"/>
          </a:p>
          <a:p>
            <a:pPr>
              <a:lnSpc>
                <a:spcPct val="200000"/>
              </a:lnSpc>
            </a:pPr>
            <a:r>
              <a:rPr lang="en-US" altLang="ko-KR" dirty="0" smtClean="0"/>
              <a:t>References</a:t>
            </a:r>
            <a:endParaRPr lang="ko-KR" altLang="en-US" dirty="0"/>
          </a:p>
        </p:txBody>
      </p:sp>
    </p:spTree>
    <p:extLst>
      <p:ext uri="{BB962C8B-B14F-4D97-AF65-F5344CB8AC3E}">
        <p14:creationId xmlns:p14="http://schemas.microsoft.com/office/powerpoint/2010/main" val="2612036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Results</a:t>
            </a:r>
            <a:endParaRPr lang="ko-KR" altLang="en-US" dirty="0"/>
          </a:p>
        </p:txBody>
      </p:sp>
      <p:pic>
        <p:nvPicPr>
          <p:cNvPr id="4" name="그림 3"/>
          <p:cNvPicPr>
            <a:picLocks noChangeAspect="1"/>
          </p:cNvPicPr>
          <p:nvPr/>
        </p:nvPicPr>
        <p:blipFill>
          <a:blip r:embed="rId3"/>
          <a:stretch>
            <a:fillRect/>
          </a:stretch>
        </p:blipFill>
        <p:spPr>
          <a:xfrm>
            <a:off x="6659880" y="4102416"/>
            <a:ext cx="2409092" cy="782955"/>
          </a:xfrm>
          <a:prstGeom prst="rect">
            <a:avLst/>
          </a:prstGeom>
        </p:spPr>
      </p:pic>
      <p:sp>
        <p:nvSpPr>
          <p:cNvPr id="5" name="내용 개체 틀 2"/>
          <p:cNvSpPr>
            <a:spLocks noGrp="1"/>
          </p:cNvSpPr>
          <p:nvPr>
            <p:ph idx="1"/>
          </p:nvPr>
        </p:nvSpPr>
        <p:spPr>
          <a:xfrm>
            <a:off x="838200" y="2346959"/>
            <a:ext cx="10515600" cy="3830003"/>
          </a:xfrm>
        </p:spPr>
        <p:txBody>
          <a:bodyPr/>
          <a:lstStyle/>
          <a:p>
            <a:r>
              <a:rPr lang="en-US" altLang="ko-KR" dirty="0" smtClean="0"/>
              <a:t>The system was build correctly, and it was verified by the </a:t>
            </a:r>
            <a:r>
              <a:rPr lang="en-US" altLang="ko-KR" dirty="0" err="1" smtClean="0"/>
              <a:t>config</a:t>
            </a:r>
            <a:r>
              <a:rPr lang="en-US" altLang="ko-KR" dirty="0" smtClean="0"/>
              <a:t> file.</a:t>
            </a:r>
            <a:endParaRPr lang="ko-KR" altLang="en-US" dirty="0"/>
          </a:p>
        </p:txBody>
      </p:sp>
      <p:pic>
        <p:nvPicPr>
          <p:cNvPr id="6" name="그림 5"/>
          <p:cNvPicPr>
            <a:picLocks noChangeAspect="1"/>
          </p:cNvPicPr>
          <p:nvPr/>
        </p:nvPicPr>
        <p:blipFill>
          <a:blip r:embed="rId4"/>
          <a:stretch>
            <a:fillRect/>
          </a:stretch>
        </p:blipFill>
        <p:spPr>
          <a:xfrm>
            <a:off x="3170872" y="4102415"/>
            <a:ext cx="2486411" cy="782955"/>
          </a:xfrm>
          <a:prstGeom prst="rect">
            <a:avLst/>
          </a:prstGeom>
        </p:spPr>
      </p:pic>
    </p:spTree>
    <p:extLst>
      <p:ext uri="{BB962C8B-B14F-4D97-AF65-F5344CB8AC3E}">
        <p14:creationId xmlns:p14="http://schemas.microsoft.com/office/powerpoint/2010/main" val="1496484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Analysis</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357381257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4166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Analysis</a:t>
            </a:r>
            <a:endParaRPr lang="ko-KR" altLang="en-US" dirty="0"/>
          </a:p>
        </p:txBody>
      </p:sp>
      <p:sp>
        <p:nvSpPr>
          <p:cNvPr id="3" name="내용 개체 틀 2"/>
          <p:cNvSpPr>
            <a:spLocks noGrp="1"/>
          </p:cNvSpPr>
          <p:nvPr>
            <p:ph idx="1"/>
          </p:nvPr>
        </p:nvSpPr>
        <p:spPr>
          <a:xfrm>
            <a:off x="838200" y="2945765"/>
            <a:ext cx="10515600" cy="2715895"/>
          </a:xfrm>
        </p:spPr>
        <p:txBody>
          <a:bodyPr/>
          <a:lstStyle/>
          <a:p>
            <a:r>
              <a:rPr lang="en-US" altLang="ko-KR" dirty="0" smtClean="0"/>
              <a:t>The data came out the same between the two (LRU vs RWP)</a:t>
            </a:r>
          </a:p>
          <a:p>
            <a:r>
              <a:rPr lang="en-US" altLang="ko-KR" dirty="0" smtClean="0"/>
              <a:t>This is thought to be because the caches were too big compared to the cycle of simulation. Therefore, a new simulation was done using smaller caches.</a:t>
            </a:r>
            <a:endParaRPr lang="ko-KR" altLang="en-US" dirty="0"/>
          </a:p>
        </p:txBody>
      </p:sp>
    </p:spTree>
    <p:extLst>
      <p:ext uri="{BB962C8B-B14F-4D97-AF65-F5344CB8AC3E}">
        <p14:creationId xmlns:p14="http://schemas.microsoft.com/office/powerpoint/2010/main" val="3472856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Analysis</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35627036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1398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3" name="내용 개체 틀 2"/>
          <p:cNvSpPr>
            <a:spLocks noGrp="1"/>
          </p:cNvSpPr>
          <p:nvPr>
            <p:ph idx="1"/>
          </p:nvPr>
        </p:nvSpPr>
        <p:spPr>
          <a:xfrm>
            <a:off x="838200" y="2529841"/>
            <a:ext cx="10515600" cy="3647122"/>
          </a:xfrm>
        </p:spPr>
        <p:txBody>
          <a:bodyPr/>
          <a:lstStyle/>
          <a:p>
            <a:r>
              <a:rPr lang="en-US" altLang="ko-KR" dirty="0" smtClean="0"/>
              <a:t>In this project, a partitioning policy RWP was implemented and tested; comparing the results with normal LRU.</a:t>
            </a:r>
            <a:br>
              <a:rPr lang="en-US" altLang="ko-KR" dirty="0" smtClean="0"/>
            </a:br>
            <a:endParaRPr lang="en-US" altLang="ko-KR" dirty="0" smtClean="0"/>
          </a:p>
          <a:p>
            <a:r>
              <a:rPr lang="en-US" altLang="ko-KR" dirty="0" smtClean="0"/>
              <a:t>The process succeeded, bu</a:t>
            </a:r>
            <a:r>
              <a:rPr lang="en-US" altLang="ko-KR" dirty="0" smtClean="0"/>
              <a:t>t IPC result came out the same as normal LRU. Therefore, there should be further development.</a:t>
            </a:r>
            <a:endParaRPr lang="en-US" altLang="ko-KR" dirty="0"/>
          </a:p>
        </p:txBody>
      </p:sp>
    </p:spTree>
    <p:extLst>
      <p:ext uri="{BB962C8B-B14F-4D97-AF65-F5344CB8AC3E}">
        <p14:creationId xmlns:p14="http://schemas.microsoft.com/office/powerpoint/2010/main" val="4190728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Github</a:t>
            </a:r>
            <a:r>
              <a:rPr lang="en-US" altLang="ko-KR" dirty="0" smtClean="0"/>
              <a:t> link</a:t>
            </a:r>
            <a:endParaRPr lang="ko-KR" altLang="en-US" dirty="0"/>
          </a:p>
        </p:txBody>
      </p:sp>
      <p:sp>
        <p:nvSpPr>
          <p:cNvPr id="3" name="내용 개체 틀 2"/>
          <p:cNvSpPr>
            <a:spLocks noGrp="1"/>
          </p:cNvSpPr>
          <p:nvPr>
            <p:ph idx="1"/>
          </p:nvPr>
        </p:nvSpPr>
        <p:spPr/>
        <p:txBody>
          <a:bodyPr/>
          <a:lstStyle/>
          <a:p>
            <a:pPr>
              <a:lnSpc>
                <a:spcPct val="150000"/>
              </a:lnSpc>
            </a:pPr>
            <a:r>
              <a:rPr lang="en-US" altLang="ko-KR" dirty="0" smtClean="0"/>
              <a:t>The version </a:t>
            </a:r>
            <a:r>
              <a:rPr lang="en-US" altLang="ko-KR" dirty="0"/>
              <a:t>with full gem5 </a:t>
            </a:r>
            <a:r>
              <a:rPr lang="en-US" altLang="ko-KR" dirty="0" smtClean="0"/>
              <a:t>files (</a:t>
            </a:r>
            <a:r>
              <a:rPr lang="en-US" altLang="ko-KR" dirty="0" smtClean="0"/>
              <a:t>deprecated)</a:t>
            </a:r>
            <a:r>
              <a:rPr lang="en-US" altLang="ko-KR" dirty="0"/>
              <a:t/>
            </a:r>
            <a:br>
              <a:rPr lang="en-US" altLang="ko-KR" dirty="0"/>
            </a:br>
            <a:r>
              <a:rPr lang="en-US" altLang="ko-KR" sz="2400" dirty="0">
                <a:hlinkClick r:id="rId3"/>
              </a:rPr>
              <a:t>https://</a:t>
            </a:r>
            <a:r>
              <a:rPr lang="en-US" altLang="ko-KR" sz="2400" dirty="0" smtClean="0">
                <a:hlinkClick r:id="rId3"/>
              </a:rPr>
              <a:t>github.com/KangSK-KAIST/gem5_EE488_finalProject_deprecated</a:t>
            </a:r>
            <a:endParaRPr lang="en-US" altLang="ko-KR" sz="2400" dirty="0" smtClean="0"/>
          </a:p>
          <a:p>
            <a:pPr>
              <a:lnSpc>
                <a:spcPct val="150000"/>
              </a:lnSpc>
            </a:pPr>
            <a:endParaRPr lang="en-US" altLang="ko-KR" dirty="0" smtClean="0"/>
          </a:p>
          <a:p>
            <a:pPr>
              <a:lnSpc>
                <a:spcPct val="150000"/>
              </a:lnSpc>
            </a:pPr>
            <a:r>
              <a:rPr lang="en-US" altLang="ko-KR" dirty="0" smtClean="0"/>
              <a:t>The version with delta of gem5 files</a:t>
            </a:r>
            <a:br>
              <a:rPr lang="en-US" altLang="ko-KR" dirty="0" smtClean="0"/>
            </a:br>
            <a:r>
              <a:rPr lang="en-US" altLang="ko-KR" sz="2400" dirty="0">
                <a:hlinkClick r:id="rId4"/>
              </a:rPr>
              <a:t>https://github.com/KangSK-KAIST/EE488_finalProj_Delta</a:t>
            </a:r>
            <a:endParaRPr lang="en-US" altLang="ko-KR" sz="3200" dirty="0"/>
          </a:p>
        </p:txBody>
      </p:sp>
    </p:spTree>
    <p:extLst>
      <p:ext uri="{BB962C8B-B14F-4D97-AF65-F5344CB8AC3E}">
        <p14:creationId xmlns:p14="http://schemas.microsoft.com/office/powerpoint/2010/main" val="1774038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a:t>
            </a:r>
            <a:endParaRPr lang="ko-KR" altLang="en-US" dirty="0"/>
          </a:p>
        </p:txBody>
      </p:sp>
      <p:sp>
        <p:nvSpPr>
          <p:cNvPr id="3" name="내용 개체 틀 2"/>
          <p:cNvSpPr>
            <a:spLocks noGrp="1"/>
          </p:cNvSpPr>
          <p:nvPr>
            <p:ph idx="1"/>
          </p:nvPr>
        </p:nvSpPr>
        <p:spPr>
          <a:xfrm>
            <a:off x="838200" y="1825625"/>
            <a:ext cx="10617926" cy="4351338"/>
          </a:xfrm>
        </p:spPr>
        <p:txBody>
          <a:bodyPr/>
          <a:lstStyle/>
          <a:p>
            <a:pPr marL="0" indent="0">
              <a:buNone/>
            </a:pPr>
            <a:r>
              <a:rPr lang="en-US" altLang="ko-KR" sz="2000" dirty="0" smtClean="0"/>
              <a:t>[1</a:t>
            </a:r>
            <a:r>
              <a:rPr lang="en-US" altLang="ko-KR" sz="2000" dirty="0"/>
              <a:t>] Delay and Bypass: Ready and Criticality Aware Instruction Scheduling in Out-of-Order </a:t>
            </a:r>
            <a:r>
              <a:rPr lang="en-US" altLang="ko-KR" sz="2000" dirty="0" smtClean="0"/>
              <a:t>Processors (HPCA20)</a:t>
            </a:r>
            <a:endParaRPr lang="en-US" altLang="ko-KR" sz="2000" dirty="0"/>
          </a:p>
          <a:p>
            <a:pPr marL="0" indent="0">
              <a:buNone/>
            </a:pPr>
            <a:r>
              <a:rPr lang="en-US" altLang="ko-KR" sz="2000" dirty="0" smtClean="0"/>
              <a:t>[2] Improving </a:t>
            </a:r>
            <a:r>
              <a:rPr lang="en-US" altLang="ko-KR" sz="2000" dirty="0" smtClean="0"/>
              <a:t>Cache Performance Using Read-Write </a:t>
            </a:r>
            <a:r>
              <a:rPr lang="en-US" altLang="ko-KR" sz="2000" dirty="0" smtClean="0"/>
              <a:t>Partitioning (HPCA14)</a:t>
            </a:r>
            <a:endParaRPr lang="en-US" altLang="ko-KR" sz="2000" dirty="0" smtClean="0"/>
          </a:p>
          <a:p>
            <a:pPr marL="0" indent="0">
              <a:buNone/>
            </a:pPr>
            <a:r>
              <a:rPr lang="en-US" altLang="ko-KR" sz="2000" dirty="0" smtClean="0"/>
              <a:t>[3] Utility-Based </a:t>
            </a:r>
            <a:r>
              <a:rPr lang="en-US" altLang="ko-KR" sz="2000" dirty="0" smtClean="0"/>
              <a:t>Cache Partitioning: A Low-Overhead, High-Performance, Runtime Mechanism to Partition Shared </a:t>
            </a:r>
            <a:r>
              <a:rPr lang="en-US" altLang="ko-KR" sz="2000" dirty="0" smtClean="0"/>
              <a:t>Caches (MICRO06)</a:t>
            </a:r>
            <a:endParaRPr lang="en-US" altLang="ko-KR" sz="2000" dirty="0" smtClean="0"/>
          </a:p>
          <a:p>
            <a:endParaRPr lang="ko-KR" altLang="en-US" dirty="0"/>
          </a:p>
        </p:txBody>
      </p:sp>
    </p:spTree>
    <p:extLst>
      <p:ext uri="{BB962C8B-B14F-4D97-AF65-F5344CB8AC3E}">
        <p14:creationId xmlns:p14="http://schemas.microsoft.com/office/powerpoint/2010/main" val="1629390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Motivation</a:t>
            </a:r>
            <a:endParaRPr lang="ko-KR" altLang="en-US" dirty="0"/>
          </a:p>
        </p:txBody>
      </p:sp>
      <p:sp>
        <p:nvSpPr>
          <p:cNvPr id="3" name="내용 개체 틀 2"/>
          <p:cNvSpPr>
            <a:spLocks noGrp="1"/>
          </p:cNvSpPr>
          <p:nvPr>
            <p:ph idx="1"/>
          </p:nvPr>
        </p:nvSpPr>
        <p:spPr>
          <a:xfrm>
            <a:off x="724988" y="2250168"/>
            <a:ext cx="10742024" cy="3654243"/>
          </a:xfrm>
        </p:spPr>
        <p:txBody>
          <a:bodyPr>
            <a:normAutofit/>
          </a:bodyPr>
          <a:lstStyle/>
          <a:p>
            <a:pPr>
              <a:lnSpc>
                <a:spcPct val="200000"/>
              </a:lnSpc>
              <a:spcBef>
                <a:spcPts val="2000"/>
              </a:spcBef>
            </a:pPr>
            <a:r>
              <a:rPr lang="en-US" altLang="ko-KR" dirty="0" smtClean="0"/>
              <a:t>We learned the importance of cache during class and Lab2</a:t>
            </a:r>
            <a:r>
              <a:rPr lang="en-US" altLang="ko-KR" dirty="0" smtClean="0"/>
              <a:t>.</a:t>
            </a:r>
          </a:p>
          <a:p>
            <a:pPr>
              <a:lnSpc>
                <a:spcPct val="100000"/>
              </a:lnSpc>
              <a:spcBef>
                <a:spcPts val="2000"/>
              </a:spcBef>
            </a:pPr>
            <a:r>
              <a:rPr lang="en-US" altLang="ko-KR" dirty="0" smtClean="0"/>
              <a:t>Read requests are specially more critical to O3 processor’s performance, and there were many attempts to exploit this. [1]</a:t>
            </a:r>
          </a:p>
          <a:p>
            <a:pPr>
              <a:lnSpc>
                <a:spcPct val="100000"/>
              </a:lnSpc>
              <a:spcBef>
                <a:spcPts val="2000"/>
              </a:spcBef>
            </a:pPr>
            <a:r>
              <a:rPr lang="en-US" altLang="ko-KR" dirty="0" smtClean="0"/>
              <a:t>While searching through papers, I’ve learned about the concept of partitioning, and decided to implement one for the final project.</a:t>
            </a:r>
          </a:p>
        </p:txBody>
      </p:sp>
    </p:spTree>
    <p:extLst>
      <p:ext uri="{BB962C8B-B14F-4D97-AF65-F5344CB8AC3E}">
        <p14:creationId xmlns:p14="http://schemas.microsoft.com/office/powerpoint/2010/main" val="1401675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Abstract</a:t>
            </a:r>
            <a:endParaRPr lang="ko-KR" altLang="en-US" dirty="0"/>
          </a:p>
        </p:txBody>
      </p:sp>
      <p:sp>
        <p:nvSpPr>
          <p:cNvPr id="3" name="내용 개체 틀 2"/>
          <p:cNvSpPr>
            <a:spLocks noGrp="1"/>
          </p:cNvSpPr>
          <p:nvPr>
            <p:ph idx="1"/>
          </p:nvPr>
        </p:nvSpPr>
        <p:spPr>
          <a:xfrm>
            <a:off x="838200" y="2132603"/>
            <a:ext cx="10515600" cy="4351338"/>
          </a:xfrm>
        </p:spPr>
        <p:txBody>
          <a:bodyPr/>
          <a:lstStyle/>
          <a:p>
            <a:pPr marL="0" indent="0" algn="just">
              <a:buNone/>
            </a:pPr>
            <a:r>
              <a:rPr lang="en-US" altLang="ko-KR" dirty="0" smtClean="0"/>
              <a:t> For most of the case, cache read access is critical to O3 processor’s performance. To exploit the disparity between read and write access, this project implemented RWP (Read-Write Partitioning), where the LLC can be logically partitioned into Write-Only portion and the rest.</a:t>
            </a:r>
          </a:p>
          <a:p>
            <a:pPr marL="0" indent="0" algn="just">
              <a:buNone/>
            </a:pPr>
            <a:r>
              <a:rPr lang="en-US" altLang="ko-KR" dirty="0"/>
              <a:t> </a:t>
            </a:r>
            <a:r>
              <a:rPr lang="en-US" altLang="ko-KR" dirty="0" smtClean="0"/>
              <a:t>The partitioning can isolate the write-heavy cache lines and thus allow the cache management policies to concentrate on critical read accesses. The partitioning is done by first finding the estimated best partition ratio using set sampling, and using this value to control the logical size of each partition whenever evicting a block from the cache.</a:t>
            </a:r>
          </a:p>
        </p:txBody>
      </p:sp>
    </p:spTree>
    <p:extLst>
      <p:ext uri="{BB962C8B-B14F-4D97-AF65-F5344CB8AC3E}">
        <p14:creationId xmlns:p14="http://schemas.microsoft.com/office/powerpoint/2010/main" val="3680842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Implementation – Overall view</a:t>
            </a:r>
            <a:endParaRPr lang="ko-KR" altLang="en-US" dirty="0"/>
          </a:p>
        </p:txBody>
      </p:sp>
      <p:sp>
        <p:nvSpPr>
          <p:cNvPr id="3" name="내용 개체 틀 2"/>
          <p:cNvSpPr>
            <a:spLocks noGrp="1"/>
          </p:cNvSpPr>
          <p:nvPr>
            <p:ph idx="1"/>
          </p:nvPr>
        </p:nvSpPr>
        <p:spPr>
          <a:xfrm>
            <a:off x="838200" y="2093414"/>
            <a:ext cx="10599420" cy="4490266"/>
          </a:xfrm>
        </p:spPr>
        <p:txBody>
          <a:bodyPr>
            <a:normAutofit/>
          </a:bodyPr>
          <a:lstStyle/>
          <a:p>
            <a:pPr>
              <a:lnSpc>
                <a:spcPct val="100000"/>
              </a:lnSpc>
            </a:pPr>
            <a:r>
              <a:rPr lang="en-US" altLang="ko-KR" dirty="0" smtClean="0"/>
              <a:t>Implementation of RWP is divided into </a:t>
            </a:r>
            <a:r>
              <a:rPr lang="en-US" altLang="ko-KR" dirty="0" smtClean="0"/>
              <a:t>two </a:t>
            </a:r>
            <a:r>
              <a:rPr lang="en-US" altLang="ko-KR" dirty="0" smtClean="0"/>
              <a:t>big parts</a:t>
            </a:r>
            <a:r>
              <a:rPr lang="en-US" altLang="ko-KR" dirty="0" smtClean="0"/>
              <a:t>:</a:t>
            </a:r>
            <a:br>
              <a:rPr lang="en-US" altLang="ko-KR" dirty="0" smtClean="0"/>
            </a:br>
            <a:r>
              <a:rPr lang="en-US" altLang="ko-KR" dirty="0"/>
              <a:t/>
            </a:r>
            <a:br>
              <a:rPr lang="en-US" altLang="ko-KR" dirty="0"/>
            </a:br>
            <a:r>
              <a:rPr lang="en-US" altLang="ko-KR" dirty="0"/>
              <a:t>- </a:t>
            </a:r>
            <a:r>
              <a:rPr lang="en-US" altLang="ko-KR" dirty="0" smtClean="0"/>
              <a:t>Set Sampling</a:t>
            </a:r>
            <a:br>
              <a:rPr lang="en-US" altLang="ko-KR" dirty="0" smtClean="0"/>
            </a:br>
            <a:r>
              <a:rPr lang="en-US" altLang="ko-KR" dirty="0" smtClean="0"/>
              <a:t>In order to determine best partition ratio, we use set sampling [3] and shadow directories, with some modification compared to original paper.</a:t>
            </a:r>
            <a:br>
              <a:rPr lang="en-US" altLang="ko-KR" dirty="0" smtClean="0"/>
            </a:br>
            <a:r>
              <a:rPr lang="en-US" altLang="ko-KR" dirty="0" smtClean="0"/>
              <a:t/>
            </a:r>
            <a:br>
              <a:rPr lang="en-US" altLang="ko-KR" dirty="0" smtClean="0"/>
            </a:br>
            <a:r>
              <a:rPr lang="en-US" altLang="ko-KR" dirty="0" smtClean="0"/>
              <a:t>- Eviction </a:t>
            </a:r>
            <a:r>
              <a:rPr lang="en-US" altLang="ko-KR" dirty="0" smtClean="0"/>
              <a:t>policy:</a:t>
            </a:r>
            <a:br>
              <a:rPr lang="en-US" altLang="ko-KR" dirty="0" smtClean="0"/>
            </a:br>
            <a:r>
              <a:rPr lang="en-US" altLang="ko-KR" dirty="0" smtClean="0"/>
              <a:t>For eviction, we use the calculated result of best partition size, compare it with current ratio, then try to evict from the larger partition.</a:t>
            </a:r>
            <a:r>
              <a:rPr lang="en-US" altLang="ko-KR" dirty="0" smtClean="0"/>
              <a:t/>
            </a:r>
            <a:br>
              <a:rPr lang="en-US" altLang="ko-KR" dirty="0" smtClean="0"/>
            </a:br>
            <a:endParaRPr lang="en-US" altLang="ko-KR" dirty="0" smtClean="0"/>
          </a:p>
        </p:txBody>
      </p:sp>
    </p:spTree>
    <p:extLst>
      <p:ext uri="{BB962C8B-B14F-4D97-AF65-F5344CB8AC3E}">
        <p14:creationId xmlns:p14="http://schemas.microsoft.com/office/powerpoint/2010/main" val="618952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 Set Sampling (Original)</a:t>
            </a:r>
            <a:endParaRPr lang="ko-KR" altLang="en-US" dirty="0"/>
          </a:p>
        </p:txBody>
      </p:sp>
      <p:grpSp>
        <p:nvGrpSpPr>
          <p:cNvPr id="52" name="그룹 51"/>
          <p:cNvGrpSpPr/>
          <p:nvPr/>
        </p:nvGrpSpPr>
        <p:grpSpPr>
          <a:xfrm>
            <a:off x="6146135" y="1773673"/>
            <a:ext cx="5174952" cy="2346660"/>
            <a:chOff x="5695607" y="1499353"/>
            <a:chExt cx="5174952" cy="2346660"/>
          </a:xfrm>
        </p:grpSpPr>
        <p:sp>
          <p:nvSpPr>
            <p:cNvPr id="22" name="직사각형 21"/>
            <p:cNvSpPr/>
            <p:nvPr/>
          </p:nvSpPr>
          <p:spPr>
            <a:xfrm>
              <a:off x="5695607" y="1524356"/>
              <a:ext cx="5174952" cy="2321656"/>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6C4D6916-2A99-4D25-8692-50E95517A29F}"/>
                </a:ext>
              </a:extLst>
            </p:cNvPr>
            <p:cNvGrpSpPr/>
            <p:nvPr/>
          </p:nvGrpSpPr>
          <p:grpSpPr>
            <a:xfrm>
              <a:off x="5839097" y="1499353"/>
              <a:ext cx="5031462" cy="2346660"/>
              <a:chOff x="1748899" y="1662619"/>
              <a:chExt cx="10559996" cy="5346670"/>
            </a:xfrm>
          </p:grpSpPr>
          <p:sp>
            <p:nvSpPr>
              <p:cNvPr id="5" name="직사각형 4">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73DB32-C543-4B49-A964-1EF95FF67CDD}"/>
                  </a:ext>
                </a:extLst>
              </p:cNvPr>
              <p:cNvSpPr txBox="1"/>
              <p:nvPr/>
            </p:nvSpPr>
            <p:spPr>
              <a:xfrm>
                <a:off x="5623131" y="2308192"/>
                <a:ext cx="2332128" cy="668602"/>
              </a:xfrm>
              <a:prstGeom prst="rect">
                <a:avLst/>
              </a:prstGeom>
              <a:noFill/>
            </p:spPr>
            <p:txBody>
              <a:bodyPr wrap="square" rtlCol="0">
                <a:spAutoFit/>
              </a:bodyPr>
              <a:lstStyle/>
              <a:p>
                <a:pPr algn="ctr"/>
                <a:r>
                  <a:rPr lang="en-US" altLang="ko-KR" sz="1400" dirty="0"/>
                  <a:t>R/RW</a:t>
                </a:r>
                <a:endParaRPr lang="ko-KR" altLang="en-US" sz="1400" dirty="0"/>
              </a:p>
            </p:txBody>
          </p:sp>
          <p:sp>
            <p:nvSpPr>
              <p:cNvPr id="10" name="TextBox 9">
                <a:extLst>
                  <a:ext uri="{FF2B5EF4-FFF2-40B4-BE49-F238E27FC236}">
                    <a16:creationId xmlns:a16="http://schemas.microsoft.com/office/drawing/2014/main" id="{AC170024-53F8-48B1-9C83-7F6869F06DBC}"/>
                  </a:ext>
                </a:extLst>
              </p:cNvPr>
              <p:cNvSpPr txBox="1"/>
              <p:nvPr/>
            </p:nvSpPr>
            <p:spPr>
              <a:xfrm>
                <a:off x="5782051" y="3227571"/>
                <a:ext cx="2014287" cy="668602"/>
              </a:xfrm>
              <a:prstGeom prst="rect">
                <a:avLst/>
              </a:prstGeom>
              <a:noFill/>
            </p:spPr>
            <p:txBody>
              <a:bodyPr wrap="square" rtlCol="0">
                <a:spAutoFit/>
              </a:bodyPr>
              <a:lstStyle/>
              <a:p>
                <a:pPr algn="ctr"/>
                <a:r>
                  <a:rPr lang="en-US" altLang="ko-KR" sz="1400" dirty="0"/>
                  <a:t>WO</a:t>
                </a:r>
                <a:endParaRPr lang="ko-KR" altLang="en-US" sz="1400" dirty="0"/>
              </a:p>
            </p:txBody>
          </p:sp>
          <p:sp>
            <p:nvSpPr>
              <p:cNvPr id="11" name="TextBox 10">
                <a:extLst>
                  <a:ext uri="{FF2B5EF4-FFF2-40B4-BE49-F238E27FC236}">
                    <a16:creationId xmlns:a16="http://schemas.microsoft.com/office/drawing/2014/main" id="{F403B2BD-75EE-483B-87D3-8C18AAEB2A14}"/>
                  </a:ext>
                </a:extLst>
              </p:cNvPr>
              <p:cNvSpPr txBox="1"/>
              <p:nvPr/>
            </p:nvSpPr>
            <p:spPr>
              <a:xfrm>
                <a:off x="5780842" y="4684448"/>
                <a:ext cx="2132129" cy="668602"/>
              </a:xfrm>
              <a:prstGeom prst="rect">
                <a:avLst/>
              </a:prstGeom>
              <a:noFill/>
            </p:spPr>
            <p:txBody>
              <a:bodyPr wrap="square" rtlCol="0">
                <a:spAutoFit/>
              </a:bodyPr>
              <a:lstStyle/>
              <a:p>
                <a:pPr algn="ctr"/>
                <a:r>
                  <a:rPr lang="en-US" altLang="ko-KR" sz="1400" dirty="0"/>
                  <a:t>Counter A</a:t>
                </a:r>
                <a:endParaRPr lang="ko-KR" altLang="en-US" sz="1400"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5872661" y="5615764"/>
                <a:ext cx="1951171" cy="668602"/>
              </a:xfrm>
              <a:prstGeom prst="rect">
                <a:avLst/>
              </a:prstGeom>
              <a:noFill/>
            </p:spPr>
            <p:txBody>
              <a:bodyPr wrap="square" rtlCol="0">
                <a:spAutoFit/>
              </a:bodyPr>
              <a:lstStyle/>
              <a:p>
                <a:pPr algn="ctr"/>
                <a:r>
                  <a:rPr lang="en-US" altLang="ko-KR" sz="1400" dirty="0"/>
                  <a:t>Counter B</a:t>
                </a:r>
                <a:endParaRPr lang="ko-KR" altLang="en-US" sz="1400" dirty="0"/>
              </a:p>
            </p:txBody>
          </p:sp>
          <p:sp>
            <p:nvSpPr>
              <p:cNvPr id="23" name="TextBox 22">
                <a:extLst>
                  <a:ext uri="{FF2B5EF4-FFF2-40B4-BE49-F238E27FC236}">
                    <a16:creationId xmlns:a16="http://schemas.microsoft.com/office/drawing/2014/main" id="{D6127C20-A02E-4847-93E2-AF78F79C0F82}"/>
                  </a:ext>
                </a:extLst>
              </p:cNvPr>
              <p:cNvSpPr txBox="1"/>
              <p:nvPr/>
            </p:nvSpPr>
            <p:spPr>
              <a:xfrm>
                <a:off x="1748899" y="1719587"/>
                <a:ext cx="1179306" cy="668602"/>
              </a:xfrm>
              <a:prstGeom prst="rect">
                <a:avLst/>
              </a:prstGeom>
              <a:noFill/>
            </p:spPr>
            <p:txBody>
              <a:bodyPr wrap="none" rtlCol="0">
                <a:spAutoFit/>
              </a:bodyPr>
              <a:lstStyle/>
              <a:p>
                <a:r>
                  <a:rPr lang="en-US" altLang="ko-KR" sz="1400" dirty="0"/>
                  <a:t>MRU</a:t>
                </a:r>
                <a:endParaRPr lang="ko-KR" altLang="en-US" sz="1400" dirty="0"/>
              </a:p>
            </p:txBody>
          </p:sp>
          <p:sp>
            <p:nvSpPr>
              <p:cNvPr id="24" name="TextBox 23">
                <a:extLst>
                  <a:ext uri="{FF2B5EF4-FFF2-40B4-BE49-F238E27FC236}">
                    <a16:creationId xmlns:a16="http://schemas.microsoft.com/office/drawing/2014/main" id="{08FE4492-1F39-446C-A663-CCC62D610ED7}"/>
                  </a:ext>
                </a:extLst>
              </p:cNvPr>
              <p:cNvSpPr txBox="1"/>
              <p:nvPr/>
            </p:nvSpPr>
            <p:spPr>
              <a:xfrm>
                <a:off x="11173802" y="1662619"/>
                <a:ext cx="1077642" cy="668602"/>
              </a:xfrm>
              <a:prstGeom prst="rect">
                <a:avLst/>
              </a:prstGeom>
              <a:noFill/>
            </p:spPr>
            <p:txBody>
              <a:bodyPr wrap="none" rtlCol="0">
                <a:spAutoFit/>
              </a:bodyPr>
              <a:lstStyle/>
              <a:p>
                <a:r>
                  <a:rPr lang="en-US" altLang="ko-KR" sz="1400" dirty="0"/>
                  <a:t>LRU</a:t>
                </a:r>
                <a:endParaRPr lang="ko-KR" altLang="en-US" sz="1400"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748901" y="6340687"/>
                <a:ext cx="1179306" cy="668602"/>
              </a:xfrm>
              <a:prstGeom prst="rect">
                <a:avLst/>
              </a:prstGeom>
              <a:noFill/>
            </p:spPr>
            <p:txBody>
              <a:bodyPr wrap="none" rtlCol="0">
                <a:spAutoFit/>
              </a:bodyPr>
              <a:lstStyle/>
              <a:p>
                <a:r>
                  <a:rPr lang="en-US" altLang="ko-KR" sz="1400" dirty="0"/>
                  <a:t>MRU</a:t>
                </a:r>
                <a:endParaRPr lang="ko-KR" altLang="en-US" sz="1400"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231253" y="6340685"/>
                <a:ext cx="1077642" cy="668602"/>
              </a:xfrm>
              <a:prstGeom prst="rect">
                <a:avLst/>
              </a:prstGeom>
              <a:noFill/>
            </p:spPr>
            <p:txBody>
              <a:bodyPr wrap="none" rtlCol="0">
                <a:spAutoFit/>
              </a:bodyPr>
              <a:lstStyle/>
              <a:p>
                <a:r>
                  <a:rPr lang="en-US" altLang="ko-KR" sz="1400" dirty="0"/>
                  <a:t>LRU</a:t>
                </a:r>
                <a:endParaRPr lang="ko-KR" altLang="en-US" sz="1400" dirty="0"/>
              </a:p>
            </p:txBody>
          </p:sp>
        </p:grpSp>
      </p:grpSp>
      <p:graphicFrame>
        <p:nvGraphicFramePr>
          <p:cNvPr id="12" name="표 11">
            <a:extLst>
              <a:ext uri="{FF2B5EF4-FFF2-40B4-BE49-F238E27FC236}">
                <a16:creationId xmlns:a16="http://schemas.microsoft.com/office/drawing/2014/main" id="{E713912A-83B1-492D-BB4C-84EE2FE85EB1}"/>
              </a:ext>
            </a:extLst>
          </p:cNvPr>
          <p:cNvGraphicFramePr>
            <a:graphicFrameLocks noGrp="1"/>
          </p:cNvGraphicFramePr>
          <p:nvPr>
            <p:extLst>
              <p:ext uri="{D42A27DB-BD31-4B8C-83A1-F6EECF244321}">
                <p14:modId xmlns:p14="http://schemas.microsoft.com/office/powerpoint/2010/main" val="3011909325"/>
              </p:ext>
            </p:extLst>
          </p:nvPr>
        </p:nvGraphicFramePr>
        <p:xfrm>
          <a:off x="838200" y="2864372"/>
          <a:ext cx="3169638" cy="3298428"/>
        </p:xfrm>
        <a:graphic>
          <a:graphicData uri="http://schemas.openxmlformats.org/drawingml/2006/table">
            <a:tbl>
              <a:tblPr firstRow="1" bandRow="1">
                <a:tableStyleId>{69CF1AB2-1976-4502-BF36-3FF5EA218861}</a:tableStyleId>
              </a:tblPr>
              <a:tblGrid>
                <a:gridCol w="3169638">
                  <a:extLst>
                    <a:ext uri="{9D8B030D-6E8A-4147-A177-3AD203B41FA5}">
                      <a16:colId xmlns:a16="http://schemas.microsoft.com/office/drawing/2014/main" val="729182291"/>
                    </a:ext>
                  </a:extLst>
                </a:gridCol>
              </a:tblGrid>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4286793528"/>
                  </a:ext>
                </a:extLst>
              </a:tr>
              <a:tr h="471204">
                <a:tc>
                  <a:txBody>
                    <a:bodyPr/>
                    <a:lstStyle/>
                    <a:p>
                      <a:pPr algn="ctr" latinLnBrk="1"/>
                      <a:r>
                        <a:rPr lang="en-US" altLang="ko-KR" b="0" dirty="0"/>
                        <a:t>Typical Set</a:t>
                      </a:r>
                      <a:endParaRPr lang="ko-KR" altLang="en-US" b="0" dirty="0"/>
                    </a:p>
                  </a:txBody>
                  <a:tcPr anchor="ctr"/>
                </a:tc>
                <a:extLst>
                  <a:ext uri="{0D108BD9-81ED-4DB2-BD59-A6C34878D82A}">
                    <a16:rowId xmlns:a16="http://schemas.microsoft.com/office/drawing/2014/main" val="125238024"/>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3140349283"/>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smtClean="0"/>
                        <a:t>Typical Set</a:t>
                      </a:r>
                      <a:endParaRPr lang="ko-KR" altLang="en-US" b="0" dirty="0"/>
                    </a:p>
                  </a:txBody>
                  <a:tcPr anchor="ctr"/>
                </a:tc>
                <a:extLst>
                  <a:ext uri="{0D108BD9-81ED-4DB2-BD59-A6C34878D82A}">
                    <a16:rowId xmlns:a16="http://schemas.microsoft.com/office/drawing/2014/main" val="3681021350"/>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168474637"/>
                  </a:ext>
                </a:extLst>
              </a:tr>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3117442871"/>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3986505864"/>
                  </a:ext>
                </a:extLst>
              </a:tr>
            </a:tbl>
          </a:graphicData>
        </a:graphic>
      </p:graphicFrame>
      <p:cxnSp>
        <p:nvCxnSpPr>
          <p:cNvPr id="16" name="직선 연결선 15"/>
          <p:cNvCxnSpPr/>
          <p:nvPr/>
        </p:nvCxnSpPr>
        <p:spPr>
          <a:xfrm flipV="1">
            <a:off x="4007838" y="1798676"/>
            <a:ext cx="2138297" cy="1050915"/>
          </a:xfrm>
          <a:prstGeom prst="line">
            <a:avLst/>
          </a:prstGeom>
          <a:ln w="1270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28" name="직선 연결선 27"/>
          <p:cNvCxnSpPr/>
          <p:nvPr/>
        </p:nvCxnSpPr>
        <p:spPr>
          <a:xfrm>
            <a:off x="4007838" y="3336103"/>
            <a:ext cx="2138297" cy="784229"/>
          </a:xfrm>
          <a:prstGeom prst="line">
            <a:avLst/>
          </a:prstGeom>
          <a:ln w="1270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49" name="직선 연결선 48"/>
          <p:cNvCxnSpPr/>
          <p:nvPr/>
        </p:nvCxnSpPr>
        <p:spPr>
          <a:xfrm flipV="1">
            <a:off x="4007223" y="4424310"/>
            <a:ext cx="2138912" cy="780448"/>
          </a:xfrm>
          <a:prstGeom prst="line">
            <a:avLst/>
          </a:prstGeom>
          <a:ln w="1270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50" name="직선 연결선 49"/>
          <p:cNvCxnSpPr/>
          <p:nvPr/>
        </p:nvCxnSpPr>
        <p:spPr>
          <a:xfrm>
            <a:off x="4007223" y="5677624"/>
            <a:ext cx="2138912" cy="1068342"/>
          </a:xfrm>
          <a:prstGeom prst="line">
            <a:avLst/>
          </a:prstGeom>
          <a:ln w="12700">
            <a:solidFill>
              <a:schemeClr val="tx1"/>
            </a:solidFill>
          </a:ln>
        </p:spPr>
        <p:style>
          <a:lnRef idx="3">
            <a:schemeClr val="accent2"/>
          </a:lnRef>
          <a:fillRef idx="0">
            <a:schemeClr val="accent2"/>
          </a:fillRef>
          <a:effectRef idx="2">
            <a:schemeClr val="accent2"/>
          </a:effectRef>
          <a:fontRef idx="minor">
            <a:schemeClr val="tx1"/>
          </a:fontRef>
        </p:style>
      </p:cxnSp>
      <p:grpSp>
        <p:nvGrpSpPr>
          <p:cNvPr id="53" name="그룹 52"/>
          <p:cNvGrpSpPr/>
          <p:nvPr/>
        </p:nvGrpSpPr>
        <p:grpSpPr>
          <a:xfrm>
            <a:off x="6146135" y="4399307"/>
            <a:ext cx="5174952" cy="2346660"/>
            <a:chOff x="5695607" y="1499353"/>
            <a:chExt cx="5174952" cy="2346660"/>
          </a:xfrm>
        </p:grpSpPr>
        <p:sp>
          <p:nvSpPr>
            <p:cNvPr id="54" name="직사각형 53"/>
            <p:cNvSpPr/>
            <p:nvPr/>
          </p:nvSpPr>
          <p:spPr>
            <a:xfrm>
              <a:off x="5695607" y="1524356"/>
              <a:ext cx="5174952" cy="2321656"/>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nvGrpSpPr>
            <p:cNvPr id="55" name="그룹 54">
              <a:extLst>
                <a:ext uri="{FF2B5EF4-FFF2-40B4-BE49-F238E27FC236}">
                  <a16:creationId xmlns:a16="http://schemas.microsoft.com/office/drawing/2014/main" id="{6C4D6916-2A99-4D25-8692-50E95517A29F}"/>
                </a:ext>
              </a:extLst>
            </p:cNvPr>
            <p:cNvGrpSpPr/>
            <p:nvPr/>
          </p:nvGrpSpPr>
          <p:grpSpPr>
            <a:xfrm>
              <a:off x="5839097" y="1499353"/>
              <a:ext cx="5031462" cy="2346660"/>
              <a:chOff x="1748899" y="1662619"/>
              <a:chExt cx="10559996" cy="5346670"/>
            </a:xfrm>
          </p:grpSpPr>
          <p:sp>
            <p:nvSpPr>
              <p:cNvPr id="56" name="직사각형 55">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5F73DB32-C543-4B49-A964-1EF95FF67CDD}"/>
                  </a:ext>
                </a:extLst>
              </p:cNvPr>
              <p:cNvSpPr txBox="1"/>
              <p:nvPr/>
            </p:nvSpPr>
            <p:spPr>
              <a:xfrm>
                <a:off x="5623131" y="2308192"/>
                <a:ext cx="2332128" cy="668602"/>
              </a:xfrm>
              <a:prstGeom prst="rect">
                <a:avLst/>
              </a:prstGeom>
              <a:noFill/>
            </p:spPr>
            <p:txBody>
              <a:bodyPr wrap="square" rtlCol="0">
                <a:spAutoFit/>
              </a:bodyPr>
              <a:lstStyle/>
              <a:p>
                <a:pPr algn="ctr"/>
                <a:r>
                  <a:rPr lang="en-US" altLang="ko-KR" sz="1400" dirty="0"/>
                  <a:t>R/RW</a:t>
                </a:r>
                <a:endParaRPr lang="ko-KR" altLang="en-US" sz="1400" dirty="0"/>
              </a:p>
            </p:txBody>
          </p:sp>
          <p:sp>
            <p:nvSpPr>
              <p:cNvPr id="61" name="TextBox 60">
                <a:extLst>
                  <a:ext uri="{FF2B5EF4-FFF2-40B4-BE49-F238E27FC236}">
                    <a16:creationId xmlns:a16="http://schemas.microsoft.com/office/drawing/2014/main" id="{AC170024-53F8-48B1-9C83-7F6869F06DBC}"/>
                  </a:ext>
                </a:extLst>
              </p:cNvPr>
              <p:cNvSpPr txBox="1"/>
              <p:nvPr/>
            </p:nvSpPr>
            <p:spPr>
              <a:xfrm>
                <a:off x="5782051" y="3227571"/>
                <a:ext cx="2014287" cy="668602"/>
              </a:xfrm>
              <a:prstGeom prst="rect">
                <a:avLst/>
              </a:prstGeom>
              <a:noFill/>
            </p:spPr>
            <p:txBody>
              <a:bodyPr wrap="square" rtlCol="0">
                <a:spAutoFit/>
              </a:bodyPr>
              <a:lstStyle/>
              <a:p>
                <a:pPr algn="ctr"/>
                <a:r>
                  <a:rPr lang="en-US" altLang="ko-KR" sz="1400" dirty="0"/>
                  <a:t>WO</a:t>
                </a:r>
                <a:endParaRPr lang="ko-KR" altLang="en-US" sz="1400" dirty="0"/>
              </a:p>
            </p:txBody>
          </p:sp>
          <p:sp>
            <p:nvSpPr>
              <p:cNvPr id="62" name="TextBox 61">
                <a:extLst>
                  <a:ext uri="{FF2B5EF4-FFF2-40B4-BE49-F238E27FC236}">
                    <a16:creationId xmlns:a16="http://schemas.microsoft.com/office/drawing/2014/main" id="{F403B2BD-75EE-483B-87D3-8C18AAEB2A14}"/>
                  </a:ext>
                </a:extLst>
              </p:cNvPr>
              <p:cNvSpPr txBox="1"/>
              <p:nvPr/>
            </p:nvSpPr>
            <p:spPr>
              <a:xfrm>
                <a:off x="5780842" y="4684448"/>
                <a:ext cx="2132129" cy="668602"/>
              </a:xfrm>
              <a:prstGeom prst="rect">
                <a:avLst/>
              </a:prstGeom>
              <a:noFill/>
            </p:spPr>
            <p:txBody>
              <a:bodyPr wrap="square" rtlCol="0">
                <a:spAutoFit/>
              </a:bodyPr>
              <a:lstStyle/>
              <a:p>
                <a:pPr algn="ctr"/>
                <a:r>
                  <a:rPr lang="en-US" altLang="ko-KR" sz="1400" dirty="0"/>
                  <a:t>Counter A</a:t>
                </a:r>
                <a:endParaRPr lang="ko-KR" altLang="en-US" sz="1400" dirty="0"/>
              </a:p>
            </p:txBody>
          </p:sp>
          <p:sp>
            <p:nvSpPr>
              <p:cNvPr id="63" name="TextBox 62">
                <a:extLst>
                  <a:ext uri="{FF2B5EF4-FFF2-40B4-BE49-F238E27FC236}">
                    <a16:creationId xmlns:a16="http://schemas.microsoft.com/office/drawing/2014/main" id="{2E7FF091-0C81-49C3-A62D-CC4E8A4067EA}"/>
                  </a:ext>
                </a:extLst>
              </p:cNvPr>
              <p:cNvSpPr txBox="1"/>
              <p:nvPr/>
            </p:nvSpPr>
            <p:spPr>
              <a:xfrm>
                <a:off x="5872661" y="5615764"/>
                <a:ext cx="1951171" cy="668602"/>
              </a:xfrm>
              <a:prstGeom prst="rect">
                <a:avLst/>
              </a:prstGeom>
              <a:noFill/>
            </p:spPr>
            <p:txBody>
              <a:bodyPr wrap="square" rtlCol="0">
                <a:spAutoFit/>
              </a:bodyPr>
              <a:lstStyle/>
              <a:p>
                <a:pPr algn="ctr"/>
                <a:r>
                  <a:rPr lang="en-US" altLang="ko-KR" sz="1400" dirty="0"/>
                  <a:t>Counter B</a:t>
                </a:r>
                <a:endParaRPr lang="ko-KR" altLang="en-US" sz="1400" dirty="0"/>
              </a:p>
            </p:txBody>
          </p:sp>
          <p:sp>
            <p:nvSpPr>
              <p:cNvPr id="64" name="TextBox 63">
                <a:extLst>
                  <a:ext uri="{FF2B5EF4-FFF2-40B4-BE49-F238E27FC236}">
                    <a16:creationId xmlns:a16="http://schemas.microsoft.com/office/drawing/2014/main" id="{D6127C20-A02E-4847-93E2-AF78F79C0F82}"/>
                  </a:ext>
                </a:extLst>
              </p:cNvPr>
              <p:cNvSpPr txBox="1"/>
              <p:nvPr/>
            </p:nvSpPr>
            <p:spPr>
              <a:xfrm>
                <a:off x="1748899" y="1719587"/>
                <a:ext cx="1179306" cy="668602"/>
              </a:xfrm>
              <a:prstGeom prst="rect">
                <a:avLst/>
              </a:prstGeom>
              <a:noFill/>
            </p:spPr>
            <p:txBody>
              <a:bodyPr wrap="none" rtlCol="0">
                <a:spAutoFit/>
              </a:bodyPr>
              <a:lstStyle/>
              <a:p>
                <a:r>
                  <a:rPr lang="en-US" altLang="ko-KR" sz="1400" dirty="0"/>
                  <a:t>MRU</a:t>
                </a:r>
                <a:endParaRPr lang="ko-KR" altLang="en-US" sz="1400" dirty="0"/>
              </a:p>
            </p:txBody>
          </p:sp>
          <p:sp>
            <p:nvSpPr>
              <p:cNvPr id="65" name="TextBox 64">
                <a:extLst>
                  <a:ext uri="{FF2B5EF4-FFF2-40B4-BE49-F238E27FC236}">
                    <a16:creationId xmlns:a16="http://schemas.microsoft.com/office/drawing/2014/main" id="{08FE4492-1F39-446C-A663-CCC62D610ED7}"/>
                  </a:ext>
                </a:extLst>
              </p:cNvPr>
              <p:cNvSpPr txBox="1"/>
              <p:nvPr/>
            </p:nvSpPr>
            <p:spPr>
              <a:xfrm>
                <a:off x="11173802" y="1662619"/>
                <a:ext cx="1077642" cy="668602"/>
              </a:xfrm>
              <a:prstGeom prst="rect">
                <a:avLst/>
              </a:prstGeom>
              <a:noFill/>
            </p:spPr>
            <p:txBody>
              <a:bodyPr wrap="none" rtlCol="0">
                <a:spAutoFit/>
              </a:bodyPr>
              <a:lstStyle/>
              <a:p>
                <a:r>
                  <a:rPr lang="en-US" altLang="ko-KR" sz="1400" dirty="0"/>
                  <a:t>LRU</a:t>
                </a:r>
                <a:endParaRPr lang="ko-KR" altLang="en-US" sz="1400" dirty="0"/>
              </a:p>
            </p:txBody>
          </p:sp>
          <p:sp>
            <p:nvSpPr>
              <p:cNvPr id="66" name="TextBox 65">
                <a:extLst>
                  <a:ext uri="{FF2B5EF4-FFF2-40B4-BE49-F238E27FC236}">
                    <a16:creationId xmlns:a16="http://schemas.microsoft.com/office/drawing/2014/main" id="{1514E058-6C90-4908-8A74-CDEC8BCB21D2}"/>
                  </a:ext>
                </a:extLst>
              </p:cNvPr>
              <p:cNvSpPr txBox="1"/>
              <p:nvPr/>
            </p:nvSpPr>
            <p:spPr>
              <a:xfrm>
                <a:off x="1748901" y="6340687"/>
                <a:ext cx="1179306" cy="668602"/>
              </a:xfrm>
              <a:prstGeom prst="rect">
                <a:avLst/>
              </a:prstGeom>
              <a:noFill/>
            </p:spPr>
            <p:txBody>
              <a:bodyPr wrap="none" rtlCol="0">
                <a:spAutoFit/>
              </a:bodyPr>
              <a:lstStyle/>
              <a:p>
                <a:r>
                  <a:rPr lang="en-US" altLang="ko-KR" sz="1400" dirty="0"/>
                  <a:t>MRU</a:t>
                </a:r>
                <a:endParaRPr lang="ko-KR" altLang="en-US" sz="1400" dirty="0"/>
              </a:p>
            </p:txBody>
          </p:sp>
          <p:sp>
            <p:nvSpPr>
              <p:cNvPr id="67" name="TextBox 66">
                <a:extLst>
                  <a:ext uri="{FF2B5EF4-FFF2-40B4-BE49-F238E27FC236}">
                    <a16:creationId xmlns:a16="http://schemas.microsoft.com/office/drawing/2014/main" id="{CF123E2A-E4C7-4E65-B6FB-B86C5C41AB3A}"/>
                  </a:ext>
                </a:extLst>
              </p:cNvPr>
              <p:cNvSpPr txBox="1"/>
              <p:nvPr/>
            </p:nvSpPr>
            <p:spPr>
              <a:xfrm>
                <a:off x="11231253" y="6340685"/>
                <a:ext cx="1077642" cy="668602"/>
              </a:xfrm>
              <a:prstGeom prst="rect">
                <a:avLst/>
              </a:prstGeom>
              <a:noFill/>
            </p:spPr>
            <p:txBody>
              <a:bodyPr wrap="none" rtlCol="0">
                <a:spAutoFit/>
              </a:bodyPr>
              <a:lstStyle/>
              <a:p>
                <a:r>
                  <a:rPr lang="en-US" altLang="ko-KR" sz="1400" dirty="0"/>
                  <a:t>LRU</a:t>
                </a:r>
                <a:endParaRPr lang="ko-KR" altLang="en-US" sz="1400" dirty="0"/>
              </a:p>
            </p:txBody>
          </p:sp>
        </p:grpSp>
      </p:grpSp>
      <p:sp>
        <p:nvSpPr>
          <p:cNvPr id="70" name="TextBox 69"/>
          <p:cNvSpPr txBox="1"/>
          <p:nvPr/>
        </p:nvSpPr>
        <p:spPr>
          <a:xfrm>
            <a:off x="1942695" y="2376644"/>
            <a:ext cx="940525" cy="400110"/>
          </a:xfrm>
          <a:prstGeom prst="rect">
            <a:avLst/>
          </a:prstGeom>
          <a:noFill/>
        </p:spPr>
        <p:txBody>
          <a:bodyPr wrap="square" rtlCol="0">
            <a:spAutoFit/>
          </a:bodyPr>
          <a:lstStyle/>
          <a:p>
            <a:r>
              <a:rPr lang="en-US" altLang="ko-KR" sz="2000" dirty="0" smtClean="0"/>
              <a:t>Cache</a:t>
            </a:r>
            <a:endParaRPr lang="ko-KR" altLang="en-US" sz="2000" dirty="0"/>
          </a:p>
        </p:txBody>
      </p:sp>
      <p:sp>
        <p:nvSpPr>
          <p:cNvPr id="71" name="TextBox 70"/>
          <p:cNvSpPr txBox="1"/>
          <p:nvPr/>
        </p:nvSpPr>
        <p:spPr>
          <a:xfrm>
            <a:off x="7703330" y="1386065"/>
            <a:ext cx="2636864" cy="400110"/>
          </a:xfrm>
          <a:prstGeom prst="rect">
            <a:avLst/>
          </a:prstGeom>
          <a:noFill/>
        </p:spPr>
        <p:txBody>
          <a:bodyPr wrap="square" rtlCol="0">
            <a:spAutoFit/>
          </a:bodyPr>
          <a:lstStyle/>
          <a:p>
            <a:r>
              <a:rPr lang="en-US" altLang="ko-KR" sz="2000" dirty="0" smtClean="0"/>
              <a:t>Shadow Directories</a:t>
            </a:r>
            <a:endParaRPr lang="ko-KR" altLang="en-US" sz="2000" dirty="0"/>
          </a:p>
        </p:txBody>
      </p:sp>
    </p:spTree>
    <p:extLst>
      <p:ext uri="{BB962C8B-B14F-4D97-AF65-F5344CB8AC3E}">
        <p14:creationId xmlns:p14="http://schemas.microsoft.com/office/powerpoint/2010/main" val="4251293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Implementation – Set Sampling (Modified)</a:t>
            </a:r>
            <a:endParaRPr lang="ko-KR" altLang="en-US" dirty="0"/>
          </a:p>
        </p:txBody>
      </p:sp>
      <p:sp>
        <p:nvSpPr>
          <p:cNvPr id="3" name="내용 개체 틀 2"/>
          <p:cNvSpPr txBox="1">
            <a:spLocks/>
          </p:cNvSpPr>
          <p:nvPr/>
        </p:nvSpPr>
        <p:spPr>
          <a:xfrm>
            <a:off x="584563" y="2099945"/>
            <a:ext cx="11060974" cy="4490266"/>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ko-KR" dirty="0" smtClean="0"/>
              <a:t>The original version of set sampling used fixed set of a cache as “sampled set” and gave the abstraction of having access to the whole cache by assigning them distinct shadow directories.</a:t>
            </a:r>
            <a:br>
              <a:rPr lang="en-US" altLang="ko-KR" dirty="0" smtClean="0"/>
            </a:br>
            <a:endParaRPr lang="en-US" altLang="ko-KR" dirty="0" smtClean="0"/>
          </a:p>
          <a:p>
            <a:pPr>
              <a:lnSpc>
                <a:spcPct val="100000"/>
              </a:lnSpc>
            </a:pPr>
            <a:r>
              <a:rPr lang="en-US" altLang="ko-KR" dirty="0" smtClean="0"/>
              <a:t>In this project, this was modified to have a larger, but global shadow directory that contains all data about all sets possible. Therefore, the sampled sets also change dynamically throughout the process.</a:t>
            </a:r>
            <a:br>
              <a:rPr lang="en-US" altLang="ko-KR" dirty="0" smtClean="0"/>
            </a:br>
            <a:r>
              <a:rPr lang="en-US" altLang="ko-KR" dirty="0" smtClean="0"/>
              <a:t>The set sample contains the most recent sets of the cache by the algorithm specified afterwards.</a:t>
            </a:r>
            <a:br>
              <a:rPr lang="en-US" altLang="ko-KR" dirty="0" smtClean="0"/>
            </a:br>
            <a:endParaRPr lang="en-US" altLang="ko-KR" dirty="0" smtClean="0"/>
          </a:p>
        </p:txBody>
      </p:sp>
    </p:spTree>
    <p:extLst>
      <p:ext uri="{BB962C8B-B14F-4D97-AF65-F5344CB8AC3E}">
        <p14:creationId xmlns:p14="http://schemas.microsoft.com/office/powerpoint/2010/main" val="2190526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a:t>
            </a:r>
            <a:r>
              <a:rPr lang="en-US" altLang="ko-KR" dirty="0" smtClean="0"/>
              <a:t>– </a:t>
            </a:r>
            <a:r>
              <a:rPr lang="en-US" altLang="ko-KR" dirty="0"/>
              <a:t>Set Sampling </a:t>
            </a:r>
            <a:r>
              <a:rPr lang="en-US" altLang="ko-KR" dirty="0" smtClean="0"/>
              <a:t>(Modified)</a:t>
            </a:r>
            <a:endParaRPr lang="ko-KR" altLang="en-US" dirty="0"/>
          </a:p>
        </p:txBody>
      </p:sp>
      <p:grpSp>
        <p:nvGrpSpPr>
          <p:cNvPr id="2" name="그룹 1">
            <a:extLst>
              <a:ext uri="{FF2B5EF4-FFF2-40B4-BE49-F238E27FC236}">
                <a16:creationId xmlns:a16="http://schemas.microsoft.com/office/drawing/2014/main" id="{6C4D6916-2A99-4D25-8692-50E95517A29F}"/>
              </a:ext>
            </a:extLst>
          </p:cNvPr>
          <p:cNvGrpSpPr/>
          <p:nvPr/>
        </p:nvGrpSpPr>
        <p:grpSpPr>
          <a:xfrm>
            <a:off x="3771311" y="2222160"/>
            <a:ext cx="8033017" cy="3875614"/>
            <a:chOff x="1748901" y="1846529"/>
            <a:chExt cx="10080594" cy="4863489"/>
          </a:xfrm>
        </p:grpSpPr>
        <p:sp>
          <p:nvSpPr>
            <p:cNvPr id="5" name="직사각형 4">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73DB32-C543-4B49-A964-1EF95FF67CDD}"/>
                </a:ext>
              </a:extLst>
            </p:cNvPr>
            <p:cNvSpPr txBox="1"/>
            <p:nvPr/>
          </p:nvSpPr>
          <p:spPr>
            <a:xfrm>
              <a:off x="6283043" y="2467075"/>
              <a:ext cx="1012311" cy="463473"/>
            </a:xfrm>
            <a:prstGeom prst="rect">
              <a:avLst/>
            </a:prstGeom>
            <a:noFill/>
          </p:spPr>
          <p:txBody>
            <a:bodyPr wrap="square" rtlCol="0">
              <a:spAutoFit/>
            </a:bodyPr>
            <a:lstStyle/>
            <a:p>
              <a:pPr algn="ctr"/>
              <a:r>
                <a:rPr lang="en-US" altLang="ko-KR" dirty="0"/>
                <a:t>R/RW</a:t>
              </a:r>
              <a:endParaRPr lang="ko-KR" altLang="en-US" dirty="0"/>
            </a:p>
          </p:txBody>
        </p:sp>
        <p:sp>
          <p:nvSpPr>
            <p:cNvPr id="10" name="TextBox 9">
              <a:extLst>
                <a:ext uri="{FF2B5EF4-FFF2-40B4-BE49-F238E27FC236}">
                  <a16:creationId xmlns:a16="http://schemas.microsoft.com/office/drawing/2014/main" id="{AC170024-53F8-48B1-9C83-7F6869F06DBC}"/>
                </a:ext>
              </a:extLst>
            </p:cNvPr>
            <p:cNvSpPr txBox="1"/>
            <p:nvPr/>
          </p:nvSpPr>
          <p:spPr>
            <a:xfrm>
              <a:off x="6380826" y="3369182"/>
              <a:ext cx="816745" cy="369332"/>
            </a:xfrm>
            <a:prstGeom prst="rect">
              <a:avLst/>
            </a:prstGeom>
            <a:noFill/>
          </p:spPr>
          <p:txBody>
            <a:bodyPr wrap="square" rtlCol="0">
              <a:spAutoFit/>
            </a:bodyPr>
            <a:lstStyle/>
            <a:p>
              <a:pPr algn="ctr"/>
              <a:r>
                <a:rPr lang="en-US" altLang="ko-KR" dirty="0"/>
                <a:t>WO</a:t>
              </a:r>
              <a:endParaRPr lang="ko-KR" altLang="en-US" dirty="0"/>
            </a:p>
          </p:txBody>
        </p:sp>
        <p:sp>
          <p:nvSpPr>
            <p:cNvPr id="11" name="TextBox 10">
              <a:extLst>
                <a:ext uri="{FF2B5EF4-FFF2-40B4-BE49-F238E27FC236}">
                  <a16:creationId xmlns:a16="http://schemas.microsoft.com/office/drawing/2014/main" id="{F403B2BD-75EE-483B-87D3-8C18AAEB2A14}"/>
                </a:ext>
              </a:extLst>
            </p:cNvPr>
            <p:cNvSpPr txBox="1"/>
            <p:nvPr/>
          </p:nvSpPr>
          <p:spPr>
            <a:xfrm>
              <a:off x="6004089" y="4807864"/>
              <a:ext cx="1570218" cy="463473"/>
            </a:xfrm>
            <a:prstGeom prst="rect">
              <a:avLst/>
            </a:prstGeom>
            <a:noFill/>
          </p:spPr>
          <p:txBody>
            <a:bodyPr wrap="square" rtlCol="0">
              <a:spAutoFit/>
            </a:bodyPr>
            <a:lstStyle/>
            <a:p>
              <a:pPr algn="ctr"/>
              <a:r>
                <a:rPr lang="en-US" altLang="ko-KR" dirty="0"/>
                <a:t>Counter A</a:t>
              </a:r>
              <a:endParaRPr lang="ko-KR" altLang="en-US"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6004088" y="5718332"/>
              <a:ext cx="1570216" cy="463473"/>
            </a:xfrm>
            <a:prstGeom prst="rect">
              <a:avLst/>
            </a:prstGeom>
            <a:noFill/>
          </p:spPr>
          <p:txBody>
            <a:bodyPr wrap="square" rtlCol="0">
              <a:spAutoFit/>
            </a:bodyPr>
            <a:lstStyle/>
            <a:p>
              <a:pPr algn="ctr"/>
              <a:r>
                <a:rPr lang="en-US" altLang="ko-KR" dirty="0"/>
                <a:t>Counter B</a:t>
              </a:r>
              <a:endParaRPr lang="ko-KR" altLang="en-US" dirty="0"/>
            </a:p>
          </p:txBody>
        </p:sp>
        <p:sp>
          <p:nvSpPr>
            <p:cNvPr id="23" name="TextBox 22">
              <a:extLst>
                <a:ext uri="{FF2B5EF4-FFF2-40B4-BE49-F238E27FC236}">
                  <a16:creationId xmlns:a16="http://schemas.microsoft.com/office/drawing/2014/main" id="{D6127C20-A02E-4847-93E2-AF78F79C0F82}"/>
                </a:ext>
              </a:extLst>
            </p:cNvPr>
            <p:cNvSpPr txBox="1"/>
            <p:nvPr/>
          </p:nvSpPr>
          <p:spPr>
            <a:xfrm>
              <a:off x="1757779" y="1875354"/>
              <a:ext cx="699230" cy="369332"/>
            </a:xfrm>
            <a:prstGeom prst="rect">
              <a:avLst/>
            </a:prstGeom>
            <a:noFill/>
          </p:spPr>
          <p:txBody>
            <a:bodyPr wrap="none" rtlCol="0">
              <a:spAutoFit/>
            </a:bodyPr>
            <a:lstStyle/>
            <a:p>
              <a:r>
                <a:rPr lang="en-US" altLang="ko-KR" dirty="0"/>
                <a:t>MRU</a:t>
              </a:r>
              <a:endParaRPr lang="ko-KR" altLang="en-US" dirty="0"/>
            </a:p>
          </p:txBody>
        </p:sp>
        <p:sp>
          <p:nvSpPr>
            <p:cNvPr id="24" name="TextBox 23">
              <a:extLst>
                <a:ext uri="{FF2B5EF4-FFF2-40B4-BE49-F238E27FC236}">
                  <a16:creationId xmlns:a16="http://schemas.microsoft.com/office/drawing/2014/main" id="{08FE4492-1F39-446C-A663-CCC62D610ED7}"/>
                </a:ext>
              </a:extLst>
            </p:cNvPr>
            <p:cNvSpPr txBox="1"/>
            <p:nvPr/>
          </p:nvSpPr>
          <p:spPr>
            <a:xfrm>
              <a:off x="11202453" y="1846529"/>
              <a:ext cx="598241" cy="369332"/>
            </a:xfrm>
            <a:prstGeom prst="rect">
              <a:avLst/>
            </a:prstGeom>
            <a:noFill/>
          </p:spPr>
          <p:txBody>
            <a:bodyPr wrap="none" rtlCol="0">
              <a:spAutoFit/>
            </a:bodyPr>
            <a:lstStyle/>
            <a:p>
              <a:r>
                <a:rPr lang="en-US" altLang="ko-KR" dirty="0"/>
                <a:t>LRU</a:t>
              </a:r>
              <a:endParaRPr lang="ko-KR" altLang="en-US"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748901" y="6340686"/>
              <a:ext cx="699230" cy="369332"/>
            </a:xfrm>
            <a:prstGeom prst="rect">
              <a:avLst/>
            </a:prstGeom>
            <a:noFill/>
          </p:spPr>
          <p:txBody>
            <a:bodyPr wrap="none" rtlCol="0">
              <a:spAutoFit/>
            </a:bodyPr>
            <a:lstStyle/>
            <a:p>
              <a:r>
                <a:rPr lang="en-US" altLang="ko-KR" dirty="0"/>
                <a:t>MRU</a:t>
              </a:r>
              <a:endParaRPr lang="ko-KR" altLang="en-US"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231254" y="6340686"/>
              <a:ext cx="598241" cy="369332"/>
            </a:xfrm>
            <a:prstGeom prst="rect">
              <a:avLst/>
            </a:prstGeom>
            <a:noFill/>
          </p:spPr>
          <p:txBody>
            <a:bodyPr wrap="none" rtlCol="0">
              <a:spAutoFit/>
            </a:bodyPr>
            <a:lstStyle/>
            <a:p>
              <a:r>
                <a:rPr lang="en-US" altLang="ko-KR" dirty="0"/>
                <a:t>LRU</a:t>
              </a:r>
              <a:endParaRPr lang="ko-KR" altLang="en-US" dirty="0"/>
            </a:p>
          </p:txBody>
        </p:sp>
      </p:grpSp>
      <p:graphicFrame>
        <p:nvGraphicFramePr>
          <p:cNvPr id="12" name="표 11">
            <a:extLst>
              <a:ext uri="{FF2B5EF4-FFF2-40B4-BE49-F238E27FC236}">
                <a16:creationId xmlns:a16="http://schemas.microsoft.com/office/drawing/2014/main" id="{E713912A-83B1-492D-BB4C-84EE2FE85EB1}"/>
              </a:ext>
            </a:extLst>
          </p:cNvPr>
          <p:cNvGraphicFramePr>
            <a:graphicFrameLocks noGrp="1"/>
          </p:cNvGraphicFramePr>
          <p:nvPr>
            <p:extLst/>
          </p:nvPr>
        </p:nvGraphicFramePr>
        <p:xfrm>
          <a:off x="387672" y="2590052"/>
          <a:ext cx="3169638" cy="3298428"/>
        </p:xfrm>
        <a:graphic>
          <a:graphicData uri="http://schemas.openxmlformats.org/drawingml/2006/table">
            <a:tbl>
              <a:tblPr firstRow="1" bandRow="1">
                <a:tableStyleId>{69CF1AB2-1976-4502-BF36-3FF5EA218861}</a:tableStyleId>
              </a:tblPr>
              <a:tblGrid>
                <a:gridCol w="3169638">
                  <a:extLst>
                    <a:ext uri="{9D8B030D-6E8A-4147-A177-3AD203B41FA5}">
                      <a16:colId xmlns:a16="http://schemas.microsoft.com/office/drawing/2014/main" val="729182291"/>
                    </a:ext>
                  </a:extLst>
                </a:gridCol>
              </a:tblGrid>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4286793528"/>
                  </a:ext>
                </a:extLst>
              </a:tr>
              <a:tr h="471204">
                <a:tc>
                  <a:txBody>
                    <a:bodyPr/>
                    <a:lstStyle/>
                    <a:p>
                      <a:pPr algn="ctr" latinLnBrk="1"/>
                      <a:r>
                        <a:rPr lang="en-US" altLang="ko-KR" b="0" dirty="0"/>
                        <a:t>Typical Set</a:t>
                      </a:r>
                      <a:endParaRPr lang="ko-KR" altLang="en-US" b="0" dirty="0"/>
                    </a:p>
                  </a:txBody>
                  <a:tcPr anchor="ctr"/>
                </a:tc>
                <a:extLst>
                  <a:ext uri="{0D108BD9-81ED-4DB2-BD59-A6C34878D82A}">
                    <a16:rowId xmlns:a16="http://schemas.microsoft.com/office/drawing/2014/main" val="125238024"/>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3140349283"/>
                  </a:ext>
                </a:extLst>
              </a:tr>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3681021350"/>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168474637"/>
                  </a:ext>
                </a:extLst>
              </a:tr>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3117442871"/>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3986505864"/>
                  </a:ext>
                </a:extLst>
              </a:tr>
            </a:tbl>
          </a:graphicData>
        </a:graphic>
      </p:graphicFrame>
      <p:sp>
        <p:nvSpPr>
          <p:cNvPr id="3" name="TextBox 2"/>
          <p:cNvSpPr txBox="1"/>
          <p:nvPr/>
        </p:nvSpPr>
        <p:spPr>
          <a:xfrm>
            <a:off x="6852305" y="2037494"/>
            <a:ext cx="1871025" cy="369332"/>
          </a:xfrm>
          <a:prstGeom prst="rect">
            <a:avLst/>
          </a:prstGeom>
          <a:noFill/>
        </p:spPr>
        <p:txBody>
          <a:bodyPr wrap="none" rtlCol="0">
            <a:spAutoFit/>
          </a:bodyPr>
          <a:lstStyle/>
          <a:p>
            <a:r>
              <a:rPr lang="en-US" altLang="ko-KR" dirty="0" smtClean="0"/>
              <a:t>Shadow Directory</a:t>
            </a:r>
            <a:endParaRPr lang="ko-KR" altLang="en-US" dirty="0"/>
          </a:p>
        </p:txBody>
      </p:sp>
    </p:spTree>
    <p:extLst>
      <p:ext uri="{BB962C8B-B14F-4D97-AF65-F5344CB8AC3E}">
        <p14:creationId xmlns:p14="http://schemas.microsoft.com/office/powerpoint/2010/main" val="1263666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7B29D31-DDFC-49EE-9462-2C2C408E120F}"/>
              </a:ext>
            </a:extLst>
          </p:cNvPr>
          <p:cNvSpPr>
            <a:spLocks noGrp="1"/>
          </p:cNvSpPr>
          <p:nvPr>
            <p:ph type="title"/>
          </p:nvPr>
        </p:nvSpPr>
        <p:spPr/>
        <p:txBody>
          <a:bodyPr/>
          <a:lstStyle/>
          <a:p>
            <a:r>
              <a:rPr lang="en-US" altLang="ko-KR" dirty="0"/>
              <a:t>Implementation – Set Sampling (Modified)</a:t>
            </a:r>
            <a:endParaRPr lang="ko-KR" altLang="en-US" dirty="0"/>
          </a:p>
        </p:txBody>
      </p:sp>
      <p:grpSp>
        <p:nvGrpSpPr>
          <p:cNvPr id="2" name="그룹 1">
            <a:extLst>
              <a:ext uri="{FF2B5EF4-FFF2-40B4-BE49-F238E27FC236}">
                <a16:creationId xmlns:a16="http://schemas.microsoft.com/office/drawing/2014/main" id="{6C4D6916-2A99-4D25-8692-50E95517A29F}"/>
              </a:ext>
            </a:extLst>
          </p:cNvPr>
          <p:cNvGrpSpPr/>
          <p:nvPr/>
        </p:nvGrpSpPr>
        <p:grpSpPr>
          <a:xfrm>
            <a:off x="3771311" y="2222160"/>
            <a:ext cx="8033017" cy="3875614"/>
            <a:chOff x="1748901" y="1846529"/>
            <a:chExt cx="10080594" cy="4863489"/>
          </a:xfrm>
        </p:grpSpPr>
        <p:sp>
          <p:nvSpPr>
            <p:cNvPr id="5" name="직사각형 4">
              <a:extLst>
                <a:ext uri="{FF2B5EF4-FFF2-40B4-BE49-F238E27FC236}">
                  <a16:creationId xmlns:a16="http://schemas.microsoft.com/office/drawing/2014/main" id="{470DD8F2-F30E-4E5A-AB50-D8AAC1CA0E66}"/>
                </a:ext>
              </a:extLst>
            </p:cNvPr>
            <p:cNvSpPr/>
            <p:nvPr/>
          </p:nvSpPr>
          <p:spPr>
            <a:xfrm>
              <a:off x="2026328" y="2308194"/>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92CC0B3-9860-4736-A543-09216611400B}"/>
                </a:ext>
              </a:extLst>
            </p:cNvPr>
            <p:cNvSpPr/>
            <p:nvPr/>
          </p:nvSpPr>
          <p:spPr>
            <a:xfrm>
              <a:off x="2026328" y="321866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A2F238F-4CA6-449A-BAF7-80D47F644A28}"/>
                </a:ext>
              </a:extLst>
            </p:cNvPr>
            <p:cNvSpPr/>
            <p:nvPr/>
          </p:nvSpPr>
          <p:spPr>
            <a:xfrm>
              <a:off x="2026328" y="4648983"/>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AB097A06-3EB2-45B7-BEE9-5BCA38A25DB2}"/>
                </a:ext>
              </a:extLst>
            </p:cNvPr>
            <p:cNvSpPr/>
            <p:nvPr/>
          </p:nvSpPr>
          <p:spPr>
            <a:xfrm>
              <a:off x="2026328" y="5559451"/>
              <a:ext cx="9525740" cy="78123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73DB32-C543-4B49-A964-1EF95FF67CDD}"/>
                </a:ext>
              </a:extLst>
            </p:cNvPr>
            <p:cNvSpPr txBox="1"/>
            <p:nvPr/>
          </p:nvSpPr>
          <p:spPr>
            <a:xfrm>
              <a:off x="6283043" y="2467075"/>
              <a:ext cx="1012311" cy="463473"/>
            </a:xfrm>
            <a:prstGeom prst="rect">
              <a:avLst/>
            </a:prstGeom>
            <a:noFill/>
          </p:spPr>
          <p:txBody>
            <a:bodyPr wrap="square" rtlCol="0">
              <a:spAutoFit/>
            </a:bodyPr>
            <a:lstStyle/>
            <a:p>
              <a:pPr algn="ctr"/>
              <a:r>
                <a:rPr lang="en-US" altLang="ko-KR" dirty="0"/>
                <a:t>R/RW</a:t>
              </a:r>
              <a:endParaRPr lang="ko-KR" altLang="en-US" dirty="0"/>
            </a:p>
          </p:txBody>
        </p:sp>
        <p:sp>
          <p:nvSpPr>
            <p:cNvPr id="10" name="TextBox 9">
              <a:extLst>
                <a:ext uri="{FF2B5EF4-FFF2-40B4-BE49-F238E27FC236}">
                  <a16:creationId xmlns:a16="http://schemas.microsoft.com/office/drawing/2014/main" id="{AC170024-53F8-48B1-9C83-7F6869F06DBC}"/>
                </a:ext>
              </a:extLst>
            </p:cNvPr>
            <p:cNvSpPr txBox="1"/>
            <p:nvPr/>
          </p:nvSpPr>
          <p:spPr>
            <a:xfrm>
              <a:off x="6380826" y="3369182"/>
              <a:ext cx="816745" cy="369332"/>
            </a:xfrm>
            <a:prstGeom prst="rect">
              <a:avLst/>
            </a:prstGeom>
            <a:noFill/>
          </p:spPr>
          <p:txBody>
            <a:bodyPr wrap="square" rtlCol="0">
              <a:spAutoFit/>
            </a:bodyPr>
            <a:lstStyle/>
            <a:p>
              <a:pPr algn="ctr"/>
              <a:r>
                <a:rPr lang="en-US" altLang="ko-KR" dirty="0"/>
                <a:t>WO</a:t>
              </a:r>
              <a:endParaRPr lang="ko-KR" altLang="en-US" dirty="0"/>
            </a:p>
          </p:txBody>
        </p:sp>
        <p:sp>
          <p:nvSpPr>
            <p:cNvPr id="11" name="TextBox 10">
              <a:extLst>
                <a:ext uri="{FF2B5EF4-FFF2-40B4-BE49-F238E27FC236}">
                  <a16:creationId xmlns:a16="http://schemas.microsoft.com/office/drawing/2014/main" id="{F403B2BD-75EE-483B-87D3-8C18AAEB2A14}"/>
                </a:ext>
              </a:extLst>
            </p:cNvPr>
            <p:cNvSpPr txBox="1"/>
            <p:nvPr/>
          </p:nvSpPr>
          <p:spPr>
            <a:xfrm>
              <a:off x="6004089" y="4807864"/>
              <a:ext cx="1570218" cy="463473"/>
            </a:xfrm>
            <a:prstGeom prst="rect">
              <a:avLst/>
            </a:prstGeom>
            <a:noFill/>
          </p:spPr>
          <p:txBody>
            <a:bodyPr wrap="square" rtlCol="0">
              <a:spAutoFit/>
            </a:bodyPr>
            <a:lstStyle/>
            <a:p>
              <a:pPr algn="ctr"/>
              <a:r>
                <a:rPr lang="en-US" altLang="ko-KR" dirty="0"/>
                <a:t>Counter A</a:t>
              </a:r>
              <a:endParaRPr lang="ko-KR" altLang="en-US" dirty="0"/>
            </a:p>
          </p:txBody>
        </p:sp>
        <p:sp>
          <p:nvSpPr>
            <p:cNvPr id="13" name="TextBox 12">
              <a:extLst>
                <a:ext uri="{FF2B5EF4-FFF2-40B4-BE49-F238E27FC236}">
                  <a16:creationId xmlns:a16="http://schemas.microsoft.com/office/drawing/2014/main" id="{2E7FF091-0C81-49C3-A62D-CC4E8A4067EA}"/>
                </a:ext>
              </a:extLst>
            </p:cNvPr>
            <p:cNvSpPr txBox="1"/>
            <p:nvPr/>
          </p:nvSpPr>
          <p:spPr>
            <a:xfrm>
              <a:off x="6004088" y="5718332"/>
              <a:ext cx="1570216" cy="463473"/>
            </a:xfrm>
            <a:prstGeom prst="rect">
              <a:avLst/>
            </a:prstGeom>
            <a:noFill/>
          </p:spPr>
          <p:txBody>
            <a:bodyPr wrap="square" rtlCol="0">
              <a:spAutoFit/>
            </a:bodyPr>
            <a:lstStyle/>
            <a:p>
              <a:pPr algn="ctr"/>
              <a:r>
                <a:rPr lang="en-US" altLang="ko-KR" dirty="0"/>
                <a:t>Counter B</a:t>
              </a:r>
              <a:endParaRPr lang="ko-KR" altLang="en-US" dirty="0"/>
            </a:p>
          </p:txBody>
        </p:sp>
        <p:sp>
          <p:nvSpPr>
            <p:cNvPr id="23" name="TextBox 22">
              <a:extLst>
                <a:ext uri="{FF2B5EF4-FFF2-40B4-BE49-F238E27FC236}">
                  <a16:creationId xmlns:a16="http://schemas.microsoft.com/office/drawing/2014/main" id="{D6127C20-A02E-4847-93E2-AF78F79C0F82}"/>
                </a:ext>
              </a:extLst>
            </p:cNvPr>
            <p:cNvSpPr txBox="1"/>
            <p:nvPr/>
          </p:nvSpPr>
          <p:spPr>
            <a:xfrm>
              <a:off x="1757779" y="1875354"/>
              <a:ext cx="699230" cy="369332"/>
            </a:xfrm>
            <a:prstGeom prst="rect">
              <a:avLst/>
            </a:prstGeom>
            <a:noFill/>
          </p:spPr>
          <p:txBody>
            <a:bodyPr wrap="none" rtlCol="0">
              <a:spAutoFit/>
            </a:bodyPr>
            <a:lstStyle/>
            <a:p>
              <a:r>
                <a:rPr lang="en-US" altLang="ko-KR" dirty="0"/>
                <a:t>MRU</a:t>
              </a:r>
              <a:endParaRPr lang="ko-KR" altLang="en-US" dirty="0"/>
            </a:p>
          </p:txBody>
        </p:sp>
        <p:sp>
          <p:nvSpPr>
            <p:cNvPr id="24" name="TextBox 23">
              <a:extLst>
                <a:ext uri="{FF2B5EF4-FFF2-40B4-BE49-F238E27FC236}">
                  <a16:creationId xmlns:a16="http://schemas.microsoft.com/office/drawing/2014/main" id="{08FE4492-1F39-446C-A663-CCC62D610ED7}"/>
                </a:ext>
              </a:extLst>
            </p:cNvPr>
            <p:cNvSpPr txBox="1"/>
            <p:nvPr/>
          </p:nvSpPr>
          <p:spPr>
            <a:xfrm>
              <a:off x="11202453" y="1846529"/>
              <a:ext cx="598241" cy="369332"/>
            </a:xfrm>
            <a:prstGeom prst="rect">
              <a:avLst/>
            </a:prstGeom>
            <a:noFill/>
          </p:spPr>
          <p:txBody>
            <a:bodyPr wrap="none" rtlCol="0">
              <a:spAutoFit/>
            </a:bodyPr>
            <a:lstStyle/>
            <a:p>
              <a:r>
                <a:rPr lang="en-US" altLang="ko-KR" dirty="0"/>
                <a:t>LRU</a:t>
              </a:r>
              <a:endParaRPr lang="ko-KR" altLang="en-US" dirty="0"/>
            </a:p>
          </p:txBody>
        </p:sp>
        <p:sp>
          <p:nvSpPr>
            <p:cNvPr id="25" name="TextBox 24">
              <a:extLst>
                <a:ext uri="{FF2B5EF4-FFF2-40B4-BE49-F238E27FC236}">
                  <a16:creationId xmlns:a16="http://schemas.microsoft.com/office/drawing/2014/main" id="{1514E058-6C90-4908-8A74-CDEC8BCB21D2}"/>
                </a:ext>
              </a:extLst>
            </p:cNvPr>
            <p:cNvSpPr txBox="1"/>
            <p:nvPr/>
          </p:nvSpPr>
          <p:spPr>
            <a:xfrm>
              <a:off x="1748901" y="6340686"/>
              <a:ext cx="699230" cy="369332"/>
            </a:xfrm>
            <a:prstGeom prst="rect">
              <a:avLst/>
            </a:prstGeom>
            <a:noFill/>
          </p:spPr>
          <p:txBody>
            <a:bodyPr wrap="none" rtlCol="0">
              <a:spAutoFit/>
            </a:bodyPr>
            <a:lstStyle/>
            <a:p>
              <a:r>
                <a:rPr lang="en-US" altLang="ko-KR" dirty="0"/>
                <a:t>MRU</a:t>
              </a:r>
              <a:endParaRPr lang="ko-KR" altLang="en-US" dirty="0"/>
            </a:p>
          </p:txBody>
        </p:sp>
        <p:sp>
          <p:nvSpPr>
            <p:cNvPr id="26" name="TextBox 25">
              <a:extLst>
                <a:ext uri="{FF2B5EF4-FFF2-40B4-BE49-F238E27FC236}">
                  <a16:creationId xmlns:a16="http://schemas.microsoft.com/office/drawing/2014/main" id="{CF123E2A-E4C7-4E65-B6FB-B86C5C41AB3A}"/>
                </a:ext>
              </a:extLst>
            </p:cNvPr>
            <p:cNvSpPr txBox="1"/>
            <p:nvPr/>
          </p:nvSpPr>
          <p:spPr>
            <a:xfrm>
              <a:off x="11231254" y="6340686"/>
              <a:ext cx="598241" cy="369332"/>
            </a:xfrm>
            <a:prstGeom prst="rect">
              <a:avLst/>
            </a:prstGeom>
            <a:noFill/>
          </p:spPr>
          <p:txBody>
            <a:bodyPr wrap="none" rtlCol="0">
              <a:spAutoFit/>
            </a:bodyPr>
            <a:lstStyle/>
            <a:p>
              <a:r>
                <a:rPr lang="en-US" altLang="ko-KR" dirty="0"/>
                <a:t>LRU</a:t>
              </a:r>
              <a:endParaRPr lang="ko-KR" altLang="en-US" dirty="0"/>
            </a:p>
          </p:txBody>
        </p:sp>
      </p:grpSp>
      <p:graphicFrame>
        <p:nvGraphicFramePr>
          <p:cNvPr id="12" name="표 11">
            <a:extLst>
              <a:ext uri="{FF2B5EF4-FFF2-40B4-BE49-F238E27FC236}">
                <a16:creationId xmlns:a16="http://schemas.microsoft.com/office/drawing/2014/main" id="{E713912A-83B1-492D-BB4C-84EE2FE85EB1}"/>
              </a:ext>
            </a:extLst>
          </p:cNvPr>
          <p:cNvGraphicFramePr>
            <a:graphicFrameLocks noGrp="1"/>
          </p:cNvGraphicFramePr>
          <p:nvPr>
            <p:extLst/>
          </p:nvPr>
        </p:nvGraphicFramePr>
        <p:xfrm>
          <a:off x="387672" y="2590052"/>
          <a:ext cx="3169638" cy="3298428"/>
        </p:xfrm>
        <a:graphic>
          <a:graphicData uri="http://schemas.openxmlformats.org/drawingml/2006/table">
            <a:tbl>
              <a:tblPr firstRow="1" bandRow="1">
                <a:tableStyleId>{69CF1AB2-1976-4502-BF36-3FF5EA218861}</a:tableStyleId>
              </a:tblPr>
              <a:tblGrid>
                <a:gridCol w="3169638">
                  <a:extLst>
                    <a:ext uri="{9D8B030D-6E8A-4147-A177-3AD203B41FA5}">
                      <a16:colId xmlns:a16="http://schemas.microsoft.com/office/drawing/2014/main" val="729182291"/>
                    </a:ext>
                  </a:extLst>
                </a:gridCol>
              </a:tblGrid>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4286793528"/>
                  </a:ext>
                </a:extLst>
              </a:tr>
              <a:tr h="471204">
                <a:tc>
                  <a:txBody>
                    <a:bodyPr/>
                    <a:lstStyle/>
                    <a:p>
                      <a:pPr algn="ctr" latinLnBrk="1"/>
                      <a:r>
                        <a:rPr lang="en-US" altLang="ko-KR" b="0" dirty="0"/>
                        <a:t>Typical Set</a:t>
                      </a:r>
                      <a:endParaRPr lang="ko-KR" altLang="en-US" b="0" dirty="0"/>
                    </a:p>
                  </a:txBody>
                  <a:tcPr anchor="ctr"/>
                </a:tc>
                <a:extLst>
                  <a:ext uri="{0D108BD9-81ED-4DB2-BD59-A6C34878D82A}">
                    <a16:rowId xmlns:a16="http://schemas.microsoft.com/office/drawing/2014/main" val="125238024"/>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3140349283"/>
                  </a:ext>
                </a:extLst>
              </a:tr>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3681021350"/>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168474637"/>
                  </a:ext>
                </a:extLst>
              </a:tr>
              <a:tr h="471204">
                <a:tc>
                  <a:txBody>
                    <a:bodyPr/>
                    <a:lstStyle/>
                    <a:p>
                      <a:pPr algn="ctr" latinLnBrk="1"/>
                      <a:r>
                        <a:rPr lang="en-US" altLang="ko-KR" b="0" dirty="0"/>
                        <a:t>Sampled Set</a:t>
                      </a:r>
                      <a:endParaRPr lang="ko-KR" altLang="en-US" b="0" dirty="0"/>
                    </a:p>
                  </a:txBody>
                  <a:tcPr anchor="ctr"/>
                </a:tc>
                <a:extLst>
                  <a:ext uri="{0D108BD9-81ED-4DB2-BD59-A6C34878D82A}">
                    <a16:rowId xmlns:a16="http://schemas.microsoft.com/office/drawing/2014/main" val="3117442871"/>
                  </a:ext>
                </a:extLst>
              </a:tr>
              <a:tr h="47120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0" dirty="0"/>
                        <a:t>Typical Set</a:t>
                      </a:r>
                      <a:endParaRPr lang="ko-KR" altLang="en-US" b="0" dirty="0"/>
                    </a:p>
                  </a:txBody>
                  <a:tcPr anchor="ctr"/>
                </a:tc>
                <a:extLst>
                  <a:ext uri="{0D108BD9-81ED-4DB2-BD59-A6C34878D82A}">
                    <a16:rowId xmlns:a16="http://schemas.microsoft.com/office/drawing/2014/main" val="3986505864"/>
                  </a:ext>
                </a:extLst>
              </a:tr>
            </a:tbl>
          </a:graphicData>
        </a:graphic>
      </p:graphicFrame>
      <p:cxnSp>
        <p:nvCxnSpPr>
          <p:cNvPr id="30" name="직선 화살표 연결선 29">
            <a:extLst>
              <a:ext uri="{FF2B5EF4-FFF2-40B4-BE49-F238E27FC236}">
                <a16:creationId xmlns:a16="http://schemas.microsoft.com/office/drawing/2014/main" id="{B58DC83F-19B7-4555-8540-71186B2F728B}"/>
              </a:ext>
            </a:extLst>
          </p:cNvPr>
          <p:cNvCxnSpPr>
            <a:cxnSpLocks/>
            <a:endCxn id="31" idx="1"/>
          </p:cNvCxnSpPr>
          <p:nvPr/>
        </p:nvCxnSpPr>
        <p:spPr>
          <a:xfrm>
            <a:off x="3557310" y="2816202"/>
            <a:ext cx="1078393" cy="851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92F27CFC-2C76-461B-9F20-BA120EC3E333}"/>
              </a:ext>
            </a:extLst>
          </p:cNvPr>
          <p:cNvSpPr/>
          <p:nvPr/>
        </p:nvSpPr>
        <p:spPr>
          <a:xfrm>
            <a:off x="4635703" y="2590051"/>
            <a:ext cx="806691" cy="622550"/>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직사각형 32">
            <a:extLst>
              <a:ext uri="{FF2B5EF4-FFF2-40B4-BE49-F238E27FC236}">
                <a16:creationId xmlns:a16="http://schemas.microsoft.com/office/drawing/2014/main" id="{97866B2A-F80B-4758-98F8-F6998E655CA7}"/>
              </a:ext>
            </a:extLst>
          </p:cNvPr>
          <p:cNvSpPr/>
          <p:nvPr/>
        </p:nvSpPr>
        <p:spPr>
          <a:xfrm>
            <a:off x="6528509" y="2590051"/>
            <a:ext cx="806691" cy="622550"/>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34" name="직선 화살표 연결선 33">
            <a:extLst>
              <a:ext uri="{FF2B5EF4-FFF2-40B4-BE49-F238E27FC236}">
                <a16:creationId xmlns:a16="http://schemas.microsoft.com/office/drawing/2014/main" id="{68EEA3F0-5382-479A-8233-B0BE30FE6B1D}"/>
              </a:ext>
            </a:extLst>
          </p:cNvPr>
          <p:cNvCxnSpPr>
            <a:cxnSpLocks/>
            <a:stCxn id="12" idx="3"/>
            <a:endCxn id="33" idx="2"/>
          </p:cNvCxnSpPr>
          <p:nvPr/>
        </p:nvCxnSpPr>
        <p:spPr>
          <a:xfrm flipV="1">
            <a:off x="3557310" y="3212601"/>
            <a:ext cx="3374545" cy="10266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직사각형 38">
            <a:extLst>
              <a:ext uri="{FF2B5EF4-FFF2-40B4-BE49-F238E27FC236}">
                <a16:creationId xmlns:a16="http://schemas.microsoft.com/office/drawing/2014/main" id="{31D2A17E-2204-4C80-86E8-C71AEC447715}"/>
              </a:ext>
            </a:extLst>
          </p:cNvPr>
          <p:cNvSpPr/>
          <p:nvPr/>
        </p:nvSpPr>
        <p:spPr>
          <a:xfrm>
            <a:off x="8652535" y="3315585"/>
            <a:ext cx="806691" cy="622550"/>
          </a:xfrm>
          <a:prstGeom prst="rect">
            <a:avLst/>
          </a:prstGeom>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40" name="직선 화살표 연결선 39">
            <a:extLst>
              <a:ext uri="{FF2B5EF4-FFF2-40B4-BE49-F238E27FC236}">
                <a16:creationId xmlns:a16="http://schemas.microsoft.com/office/drawing/2014/main" id="{3652A53D-2FFA-4B2D-91EC-E3607471347B}"/>
              </a:ext>
            </a:extLst>
          </p:cNvPr>
          <p:cNvCxnSpPr>
            <a:cxnSpLocks/>
            <a:endCxn id="39" idx="2"/>
          </p:cNvCxnSpPr>
          <p:nvPr/>
        </p:nvCxnSpPr>
        <p:spPr>
          <a:xfrm flipV="1">
            <a:off x="3548388" y="3938135"/>
            <a:ext cx="5507493" cy="1242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66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0|0.2"/>
</p:tagLst>
</file>

<file path=ppt/tags/tag2.xml><?xml version="1.0" encoding="utf-8"?>
<p:tagLst xmlns:a="http://schemas.openxmlformats.org/drawingml/2006/main" xmlns:r="http://schemas.openxmlformats.org/officeDocument/2006/relationships" xmlns:p="http://schemas.openxmlformats.org/presentationml/2006/main">
  <p:tag name="TIMING" val="|0|0.2|0"/>
</p:tagLst>
</file>

<file path=ppt/tags/tag3.xml><?xml version="1.0" encoding="utf-8"?>
<p:tagLst xmlns:a="http://schemas.openxmlformats.org/drawingml/2006/main" xmlns:r="http://schemas.openxmlformats.org/officeDocument/2006/relationships" xmlns:p="http://schemas.openxmlformats.org/presentationml/2006/main">
  <p:tag name="TIMING" val="|0.2|0|0.2"/>
</p:tagLst>
</file>

<file path=ppt/tags/tag4.xml><?xml version="1.0" encoding="utf-8"?>
<p:tagLst xmlns:a="http://schemas.openxmlformats.org/drawingml/2006/main" xmlns:r="http://schemas.openxmlformats.org/officeDocument/2006/relationships" xmlns:p="http://schemas.openxmlformats.org/presentationml/2006/main">
  <p:tag name="TIMING" val="|0|0.2|0|0.2"/>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나눔">
      <a:majorFont>
        <a:latin typeface="Times New Roman"/>
        <a:ea typeface="나눔고딕 ExtraBold"/>
        <a:cs typeface=""/>
      </a:majorFont>
      <a:minorFont>
        <a:latin typeface="Times New Roman"/>
        <a:ea typeface="나눔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1532</TotalTime>
  <Words>1707</Words>
  <Application>Microsoft Office PowerPoint</Application>
  <PresentationFormat>와이드스크린</PresentationFormat>
  <Paragraphs>276</Paragraphs>
  <Slides>26</Slides>
  <Notes>26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26</vt:i4>
      </vt:variant>
    </vt:vector>
  </HeadingPairs>
  <TitlesOfParts>
    <vt:vector size="32" baseType="lpstr">
      <vt:lpstr>나눔고딕</vt:lpstr>
      <vt:lpstr>나눔고딕 ExtraBold</vt:lpstr>
      <vt:lpstr>맑은 고딕</vt:lpstr>
      <vt:lpstr>Arial</vt:lpstr>
      <vt:lpstr>Times New Roman</vt:lpstr>
      <vt:lpstr>Office 테마</vt:lpstr>
      <vt:lpstr>EE488 Final Project</vt:lpstr>
      <vt:lpstr>Table of Contents</vt:lpstr>
      <vt:lpstr>Motivation</vt:lpstr>
      <vt:lpstr>Abstract</vt:lpstr>
      <vt:lpstr>Implementation – Overall view</vt:lpstr>
      <vt:lpstr>Implementation – Set Sampling (Original)</vt:lpstr>
      <vt:lpstr>Implementation – Set Sampling (Modified)</vt:lpstr>
      <vt:lpstr>Implementation – Set Sampling (Modified)</vt:lpstr>
      <vt:lpstr>Implementation – Set Sampling (Modified)</vt:lpstr>
      <vt:lpstr>Implementation – Eviction Policy</vt:lpstr>
      <vt:lpstr>Implementation – Data Structures</vt:lpstr>
      <vt:lpstr>Implementation for each cases</vt:lpstr>
      <vt:lpstr>Implementation – access() block in RP</vt:lpstr>
      <vt:lpstr>Implementation – access() block in WO</vt:lpstr>
      <vt:lpstr>Implementation – insert() to block in RP</vt:lpstr>
      <vt:lpstr>Implementation – insert() to block in WO</vt:lpstr>
      <vt:lpstr>Implementation – Partition size selection</vt:lpstr>
      <vt:lpstr>Implementation – Actual Eviction</vt:lpstr>
      <vt:lpstr>Test Environment</vt:lpstr>
      <vt:lpstr>Results</vt:lpstr>
      <vt:lpstr>Analysis</vt:lpstr>
      <vt:lpstr>Analysis</vt:lpstr>
      <vt:lpstr>Analysis</vt:lpstr>
      <vt:lpstr>Conclusion</vt:lpstr>
      <vt:lpstr>Github link</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EE488 Final Project</dc:title>
  <dc:creator>강 승관</dc:creator>
  <cp:lastModifiedBy>강 승관</cp:lastModifiedBy>
  <cp:revision>84</cp:revision>
  <cp:lastPrinted>2020-07-06T13:24:09Z</cp:lastPrinted>
  <dcterms:created xsi:type="dcterms:W3CDTF">2020-07-04T19:04:02Z</dcterms:created>
  <dcterms:modified xsi:type="dcterms:W3CDTF">2020-07-06T13:26:17Z</dcterms:modified>
</cp:coreProperties>
</file>