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7" r:id="rId6"/>
    <p:sldId id="260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1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3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6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2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4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7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E3FA-5F7F-4337-8058-14F0285F7A7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4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496" y="1839179"/>
            <a:ext cx="4716538" cy="30424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오른쪽 화살표 3"/>
          <p:cNvSpPr/>
          <p:nvPr/>
        </p:nvSpPr>
        <p:spPr>
          <a:xfrm>
            <a:off x="4751364" y="2908766"/>
            <a:ext cx="648393" cy="11055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52407" y="289282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52407" y="386818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타워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15105" y="289282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15104" y="386818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적타워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74378" y="2892829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74378" y="3868188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96349" y="3157449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전투라인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196349" y="4124494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전투라인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52407" y="4962699"/>
            <a:ext cx="6184668" cy="982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15200" y="4962699"/>
            <a:ext cx="3258799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코스트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15201" y="526888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991303" y="5275820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67405" y="5268887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325600" y="527305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83795" y="527026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15199" y="4966853"/>
            <a:ext cx="2452256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983795" y="1875214"/>
            <a:ext cx="1953280" cy="78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매뉴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52408" y="1875214"/>
            <a:ext cx="1438102" cy="61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수치정보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11718" y="6306246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코스트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47000" y="6284421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속성</a:t>
            </a:r>
          </a:p>
        </p:txBody>
      </p:sp>
      <p:cxnSp>
        <p:nvCxnSpPr>
          <p:cNvPr id="30" name="직선 화살표 연결선 29"/>
          <p:cNvCxnSpPr>
            <a:stCxn id="16" idx="1"/>
          </p:cNvCxnSpPr>
          <p:nvPr/>
        </p:nvCxnSpPr>
        <p:spPr>
          <a:xfrm flipH="1">
            <a:off x="5209099" y="5501645"/>
            <a:ext cx="2106102" cy="326974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695499" y="1875214"/>
            <a:ext cx="6241577" cy="40697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280" y="5683138"/>
            <a:ext cx="342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클릭하면 세부정보</a:t>
            </a:r>
            <a:endParaRPr lang="en-US" altLang="ko-KR" sz="1400" b="1" u="sng"/>
          </a:p>
          <a:p>
            <a:r>
              <a:rPr lang="en-US" altLang="ko-KR" sz="1400">
                <a:sym typeface="Wingdings" panose="05000000000000000000" pitchFamily="2" charset="2"/>
              </a:rPr>
              <a:t>HP / </a:t>
            </a:r>
            <a:r>
              <a:rPr lang="ko-KR" altLang="en-US" sz="1400">
                <a:sym typeface="Wingdings" panose="05000000000000000000" pitchFamily="2" charset="2"/>
              </a:rPr>
              <a:t>코스트 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공격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방어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회피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명중</a:t>
            </a:r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3782618" y="5473579"/>
            <a:ext cx="1122218" cy="9476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유닛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29409" y="635168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유닛 성장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029409" y="1081270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타워 성장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29409" y="1486558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광역 스킬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94750" y="1400429"/>
            <a:ext cx="1913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★ 광역스킬</a:t>
            </a:r>
            <a:r>
              <a:rPr lang="en-US" altLang="ko-KR" sz="1600"/>
              <a:t>_SP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52409" y="1525706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/>
              <a:t>SP</a:t>
            </a:r>
            <a:endParaRPr lang="ko-KR" altLang="en-US" sz="14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752407" y="1525706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219709" y="2007831"/>
            <a:ext cx="2696095" cy="315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954210" y="1548239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경험치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615083" y="5170516"/>
            <a:ext cx="1526025" cy="14793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75" y="792816"/>
            <a:ext cx="1924050" cy="6000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829188" y="5209649"/>
            <a:ext cx="1122218" cy="33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등급</a:t>
            </a:r>
          </a:p>
        </p:txBody>
      </p:sp>
    </p:spTree>
    <p:extLst>
      <p:ext uri="{BB962C8B-B14F-4D97-AF65-F5344CB8AC3E}">
        <p14:creationId xmlns:p14="http://schemas.microsoft.com/office/powerpoint/2010/main" val="273703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434051" y="3947866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활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9446028" y="3947864"/>
            <a:ext cx="811877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몹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454042" y="3947865"/>
            <a:ext cx="811877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몹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473142" y="3947864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유닛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483629" y="3947864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활</a:t>
            </a:r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6684818" y="3505073"/>
            <a:ext cx="1947255" cy="442791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5755868" y="3147074"/>
            <a:ext cx="3130437" cy="800788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434051" y="5573831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마법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446028" y="5573829"/>
            <a:ext cx="811877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몹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54042" y="5573830"/>
            <a:ext cx="811877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몹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73142" y="5573829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마법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83629" y="5573829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마법</a:t>
            </a: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7886353" y="4748656"/>
            <a:ext cx="850324" cy="764771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7886352" y="4748654"/>
            <a:ext cx="1922665" cy="764771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6772447" y="4809058"/>
            <a:ext cx="1964229" cy="764771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7869555" y="4764035"/>
            <a:ext cx="2779049" cy="764771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392120" y="5551657"/>
            <a:ext cx="811877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몹</a:t>
            </a:r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808470" y="4890649"/>
            <a:ext cx="2884170" cy="764771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45" y="2910122"/>
            <a:ext cx="3926812" cy="103282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8" y="4244323"/>
            <a:ext cx="3451861" cy="10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0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95205" y="914400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유닛 성장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95205" y="1925309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타워 성장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5205" y="2800314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광역 스킬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6866" y="914400"/>
            <a:ext cx="5669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몬스터를 죽이면 경험치가 오름</a:t>
            </a:r>
            <a:r>
              <a:rPr lang="en-US" altLang="ko-KR" sz="1200">
                <a:sym typeface="Wingdings" panose="05000000000000000000" pitchFamily="2" charset="2"/>
              </a:rPr>
              <a:t></a:t>
            </a:r>
            <a:r>
              <a:rPr lang="ko-KR" altLang="en-US" sz="1200"/>
              <a:t> 경험치로 유닛의 레벨을 올릴수 있다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유닛의 레벨은 </a:t>
            </a:r>
            <a:r>
              <a:rPr lang="en-US" altLang="ko-KR" sz="1200"/>
              <a:t>1~3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성장하면 크기 조금 커지고 진한 테두리 보임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r>
              <a:rPr lang="ko-KR" altLang="en-US" sz="120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6866" y="1925309"/>
            <a:ext cx="566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몬스터를 죽이면 경험치가 오름</a:t>
            </a:r>
            <a:r>
              <a:rPr lang="en-US" altLang="ko-KR" sz="1200">
                <a:sym typeface="Wingdings" panose="05000000000000000000" pitchFamily="2" charset="2"/>
              </a:rPr>
              <a:t></a:t>
            </a:r>
            <a:r>
              <a:rPr lang="ko-KR" altLang="en-US" sz="1200"/>
              <a:t> 경험치로 타워의 레벨을 올릴수 있다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r>
              <a:rPr lang="ko-KR" altLang="en-US" sz="1200"/>
              <a:t> 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71506" y="25990"/>
            <a:ext cx="1953280" cy="78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매뉴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5207" y="5180885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/>
              <a:t>HP1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5205" y="5180885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5207" y="5480148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/>
              <a:t>HP2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5205" y="5480148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5207" y="5756884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/>
              <a:t>SP</a:t>
            </a:r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5205" y="5756884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80706" y="5133704"/>
            <a:ext cx="566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몬스터를 죽이면 경험치가 오름</a:t>
            </a:r>
            <a:r>
              <a:rPr lang="en-US" altLang="ko-KR" sz="1200">
                <a:sym typeface="Wingdings" panose="05000000000000000000" pitchFamily="2" charset="2"/>
              </a:rPr>
              <a:t></a:t>
            </a:r>
            <a:r>
              <a:rPr lang="ko-KR" altLang="en-US" sz="1200"/>
              <a:t> 경험치로 타워의 레벨을 올릴수 있다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r>
              <a:rPr lang="ko-KR" altLang="en-US" sz="120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39" y="294425"/>
            <a:ext cx="4505325" cy="225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2" y="1180251"/>
            <a:ext cx="552450" cy="485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01" y="2229260"/>
            <a:ext cx="466725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01" y="3104265"/>
            <a:ext cx="390525" cy="4476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706" y="5480148"/>
            <a:ext cx="4105275" cy="12763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690" y="5591057"/>
            <a:ext cx="3734431" cy="61684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5539" y="4260700"/>
            <a:ext cx="6029325" cy="5238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0942" y="3293346"/>
            <a:ext cx="3953199" cy="762898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390907" y="4338855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경험치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6866" y="4338855"/>
            <a:ext cx="2419350" cy="4476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36866" y="2729453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시간이 흐르면서 스킬대기 시간이 차오르고 광역스킬을 골라서 사용할수 있다</a:t>
            </a:r>
            <a:endParaRPr lang="en-US" altLang="ko-KR" sz="1200"/>
          </a:p>
          <a:p>
            <a:r>
              <a:rPr lang="en-US" altLang="ko-KR" sz="1200">
                <a:sym typeface="Wingdings" panose="05000000000000000000" pitchFamily="2" charset="2"/>
              </a:rPr>
              <a:t> </a:t>
            </a:r>
            <a:r>
              <a:rPr lang="ko-KR" altLang="en-US" sz="1200">
                <a:sym typeface="Wingdings" panose="05000000000000000000" pitchFamily="2" charset="2"/>
              </a:rPr>
              <a:t>전체 공격</a:t>
            </a:r>
            <a:r>
              <a:rPr lang="en-US" altLang="ko-KR" sz="1200">
                <a:sym typeface="Wingdings" panose="05000000000000000000" pitchFamily="2" charset="2"/>
              </a:rPr>
              <a:t>(</a:t>
            </a:r>
            <a:r>
              <a:rPr lang="ko-KR" altLang="en-US" sz="1200">
                <a:sym typeface="Wingdings" panose="05000000000000000000" pitchFamily="2" charset="2"/>
              </a:rPr>
              <a:t>번개</a:t>
            </a:r>
            <a:r>
              <a:rPr lang="en-US" altLang="ko-KR" sz="1200">
                <a:sym typeface="Wingdings" panose="05000000000000000000" pitchFamily="2" charset="2"/>
              </a:rPr>
              <a:t>)</a:t>
            </a:r>
            <a:r>
              <a:rPr lang="ko-KR" altLang="en-US" sz="1200">
                <a:sym typeface="Wingdings" panose="05000000000000000000" pitchFamily="2" charset="2"/>
              </a:rPr>
              <a:t> </a:t>
            </a:r>
            <a:r>
              <a:rPr lang="en-US" altLang="ko-KR" sz="1200">
                <a:sym typeface="Wingdings" panose="05000000000000000000" pitchFamily="2" charset="2"/>
              </a:rPr>
              <a:t>/ </a:t>
            </a:r>
            <a:r>
              <a:rPr lang="ko-KR" altLang="en-US" sz="1200">
                <a:sym typeface="Wingdings" panose="05000000000000000000" pitchFamily="2" charset="2"/>
              </a:rPr>
              <a:t>전체 유닛회복</a:t>
            </a:r>
            <a:r>
              <a:rPr lang="en-US" altLang="ko-KR" sz="1200">
                <a:sym typeface="Wingdings" panose="05000000000000000000" pitchFamily="2" charset="2"/>
              </a:rPr>
              <a:t>(</a:t>
            </a:r>
            <a:r>
              <a:rPr lang="ko-KR" altLang="en-US" sz="1200">
                <a:sym typeface="Wingdings" panose="05000000000000000000" pitchFamily="2" charset="2"/>
              </a:rPr>
              <a:t>발바닥</a:t>
            </a:r>
            <a:r>
              <a:rPr lang="en-US" altLang="ko-KR" sz="1200">
                <a:sym typeface="Wingdings" panose="05000000000000000000" pitchFamily="2" charset="2"/>
              </a:rPr>
              <a:t>)</a:t>
            </a:r>
            <a:endParaRPr lang="en-US" altLang="ko-KR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0706" y="3193523"/>
            <a:ext cx="8191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6131" y="1912512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0824" y="6367549"/>
            <a:ext cx="3258799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코스트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0823" y="6371703"/>
            <a:ext cx="2452256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6131" y="2879559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6131" y="3708601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9507" y="4590449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5</a:t>
            </a:r>
            <a:endParaRPr lang="ko-KR" altLang="en-US" sz="11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194" y="487465"/>
            <a:ext cx="3953199" cy="762898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6128194" y="156336"/>
            <a:ext cx="1122218" cy="33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등급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50258" y="1663715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속성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59" y="2003259"/>
            <a:ext cx="1713582" cy="1480277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8289176" y="1641890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코스트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8194" y="3724102"/>
            <a:ext cx="210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불</a:t>
            </a:r>
            <a:r>
              <a:rPr lang="en-US" altLang="ko-KR" sz="1400"/>
              <a:t>, </a:t>
            </a:r>
            <a:r>
              <a:rPr lang="ko-KR" altLang="en-US" sz="1400"/>
              <a:t>물</a:t>
            </a:r>
            <a:r>
              <a:rPr lang="en-US" altLang="ko-KR" sz="1400"/>
              <a:t>, </a:t>
            </a:r>
            <a:r>
              <a:rPr lang="ko-KR" altLang="en-US" sz="1400"/>
              <a:t>땅</a:t>
            </a:r>
            <a:endParaRPr lang="en-US" altLang="ko-KR" sz="1400"/>
          </a:p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뎀지</a:t>
            </a:r>
            <a:r>
              <a:rPr lang="en-US" altLang="ko-KR" sz="1400">
                <a:sym typeface="Wingdings" panose="05000000000000000000" pitchFamily="2" charset="2"/>
              </a:rPr>
              <a:t>30% </a:t>
            </a:r>
            <a:r>
              <a:rPr lang="ko-KR" altLang="en-US" sz="1400">
                <a:sym typeface="Wingdings" panose="05000000000000000000" pitchFamily="2" charset="2"/>
              </a:rPr>
              <a:t>추가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감소</a:t>
            </a: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3882043" y="6292735"/>
            <a:ext cx="556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총량은 </a:t>
            </a:r>
            <a:r>
              <a:rPr lang="en-US" altLang="ko-KR" sz="1400" smtClean="0">
                <a:sym typeface="Wingdings" panose="05000000000000000000" pitchFamily="2" charset="2"/>
              </a:rPr>
              <a:t>500 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초당 </a:t>
            </a:r>
            <a:r>
              <a:rPr lang="en-US" altLang="ko-KR" sz="1400">
                <a:sym typeface="Wingdings" panose="05000000000000000000" pitchFamily="2" charset="2"/>
              </a:rPr>
              <a:t>5</a:t>
            </a:r>
            <a:r>
              <a:rPr lang="ko-KR" altLang="en-US" sz="1400">
                <a:sym typeface="Wingdings" panose="05000000000000000000" pitchFamily="2" charset="2"/>
              </a:rPr>
              <a:t>씩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임시</a:t>
            </a:r>
            <a:r>
              <a:rPr lang="en-US" altLang="ko-KR" sz="1400">
                <a:sym typeface="Wingdings" panose="05000000000000000000" pitchFamily="2" charset="2"/>
              </a:rPr>
              <a:t>) </a:t>
            </a:r>
            <a:r>
              <a:rPr lang="ko-KR" altLang="en-US" sz="1400">
                <a:sym typeface="Wingdings" panose="05000000000000000000" pitchFamily="2" charset="2"/>
              </a:rPr>
              <a:t>오름 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유닛 생산시 감소  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8237913" y="2025567"/>
            <a:ext cx="303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유닛소환에 소모되는 코스트양</a:t>
            </a:r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6116428" y="1216758"/>
            <a:ext cx="364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경험치를 얻으면 등급을 올릴수 있다 </a:t>
            </a:r>
            <a:endParaRPr lang="ko-KR" altLang="en-US" sz="140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3" y="135538"/>
            <a:ext cx="4185642" cy="14261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36" y="434797"/>
            <a:ext cx="899214" cy="8155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27341" y="1908951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근거리 공격유닛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빠르고 약한</a:t>
            </a:r>
            <a:endParaRPr lang="ko-KR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1027340" y="4588602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원거리 공격유닛 </a:t>
            </a:r>
            <a:r>
              <a:rPr lang="en-US" altLang="ko-KR" sz="1600"/>
              <a:t>(</a:t>
            </a:r>
            <a:r>
              <a:rPr lang="ko-KR" altLang="en-US" sz="1600"/>
              <a:t>마법</a:t>
            </a:r>
            <a:r>
              <a:rPr lang="en-US" altLang="ko-KR" sz="1600"/>
              <a:t>)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약한 범위공격</a:t>
            </a:r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1027340" y="3687898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원거리 공격유닛 </a:t>
            </a:r>
            <a:r>
              <a:rPr lang="en-US" altLang="ko-KR" sz="1600"/>
              <a:t>(</a:t>
            </a:r>
            <a:r>
              <a:rPr lang="ko-KR" altLang="en-US" sz="1600"/>
              <a:t>활</a:t>
            </a:r>
            <a:r>
              <a:rPr lang="en-US" altLang="ko-KR" sz="1600"/>
              <a:t>)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강한 단일공격</a:t>
            </a:r>
            <a:endParaRPr lang="ko-KR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1027340" y="2819927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근거리 공격유닛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느리고 강한</a:t>
            </a:r>
            <a:endParaRPr lang="ko-KR" altLang="en-US" sz="16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428" y="4230017"/>
            <a:ext cx="1438275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4457" y="1554497"/>
            <a:ext cx="1066800" cy="1038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6255" y="2642120"/>
            <a:ext cx="1114425" cy="1095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4608" y="3346044"/>
            <a:ext cx="1190625" cy="1190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4932" y="4694137"/>
            <a:ext cx="10763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66" y="1261829"/>
            <a:ext cx="1066800" cy="1038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3" y="2575617"/>
            <a:ext cx="1114425" cy="109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52" y="3827229"/>
            <a:ext cx="1190625" cy="1190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41" y="5347094"/>
            <a:ext cx="1076325" cy="1076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3068" y="448887"/>
            <a:ext cx="1764619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유닛설정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3612" y="1261829"/>
            <a:ext cx="468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Defender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근접탱커</a:t>
            </a:r>
            <a:r>
              <a:rPr lang="ko-KR" altLang="en-US" sz="1100" smtClean="0"/>
              <a:t> </a:t>
            </a:r>
            <a:r>
              <a:rPr lang="en-US" altLang="ko-KR" sz="1100" smtClean="0"/>
              <a:t>(</a:t>
            </a:r>
            <a:r>
              <a:rPr lang="ko-KR" altLang="en-US" sz="1100" smtClean="0"/>
              <a:t>방어위주</a:t>
            </a:r>
            <a:r>
              <a:rPr lang="en-US" altLang="ko-KR" sz="1100" smtClean="0"/>
              <a:t>, </a:t>
            </a:r>
            <a:r>
              <a:rPr lang="ko-KR" altLang="en-US" sz="1100" smtClean="0"/>
              <a:t>속도느림</a:t>
            </a:r>
            <a:r>
              <a:rPr lang="en-US" altLang="ko-KR" sz="1100" smtClean="0"/>
              <a:t>, </a:t>
            </a:r>
            <a:r>
              <a:rPr lang="ko-KR" altLang="en-US" sz="1100" smtClean="0"/>
              <a:t>높은체력</a:t>
            </a:r>
            <a:r>
              <a:rPr lang="en-US" altLang="ko-KR" sz="110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3612" y="2538503"/>
            <a:ext cx="446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Attacker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근접딜러</a:t>
            </a:r>
            <a:r>
              <a:rPr lang="en-US" altLang="ko-KR" sz="1100" u="sng" smtClean="0"/>
              <a:t>(</a:t>
            </a:r>
            <a:r>
              <a:rPr lang="ko-KR" altLang="en-US" sz="1100" smtClean="0"/>
              <a:t>공격위주</a:t>
            </a:r>
            <a:r>
              <a:rPr lang="en-US" altLang="ko-KR" sz="1100" smtClean="0"/>
              <a:t>, </a:t>
            </a:r>
            <a:r>
              <a:rPr lang="ko-KR" altLang="en-US" sz="1100" smtClean="0"/>
              <a:t>속도</a:t>
            </a:r>
            <a:r>
              <a:rPr lang="ko-KR" altLang="en-US" sz="1100" smtClean="0"/>
              <a:t>빠름</a:t>
            </a:r>
            <a:r>
              <a:rPr lang="en-US" altLang="ko-KR" sz="1100" smtClean="0"/>
              <a:t>,</a:t>
            </a:r>
            <a:r>
              <a:rPr lang="ko-KR" altLang="en-US" sz="1100" smtClean="0"/>
              <a:t>낮은체력</a:t>
            </a:r>
            <a:r>
              <a:rPr lang="en-US" altLang="ko-KR" sz="1100" smtClean="0"/>
              <a:t>)</a:t>
            </a:r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1903614" y="3827229"/>
            <a:ext cx="339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Archer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원거리 공격</a:t>
            </a:r>
            <a:r>
              <a:rPr lang="en-US" altLang="ko-KR" sz="1100" smtClean="0"/>
              <a:t>+</a:t>
            </a:r>
            <a:r>
              <a:rPr lang="en-US" altLang="ko-KR" sz="1100"/>
              <a:t>3</a:t>
            </a:r>
            <a:r>
              <a:rPr lang="ko-KR" altLang="en-US" sz="1100" smtClean="0"/>
              <a:t>명까지</a:t>
            </a:r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1939636" y="5252625"/>
            <a:ext cx="287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Wizard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범위공격</a:t>
            </a:r>
            <a:r>
              <a:rPr lang="en-US" altLang="ko-KR" sz="1100" smtClean="0"/>
              <a:t>+3</a:t>
            </a:r>
            <a:r>
              <a:rPr lang="ko-KR" altLang="en-US" sz="1100" smtClean="0"/>
              <a:t>명까지</a:t>
            </a:r>
            <a:endParaRPr lang="en-US" altLang="ko-KR" sz="1100"/>
          </a:p>
        </p:txBody>
      </p:sp>
      <p:sp>
        <p:nvSpPr>
          <p:cNvPr id="17" name="TextBox 16"/>
          <p:cNvSpPr txBox="1"/>
          <p:nvPr/>
        </p:nvSpPr>
        <p:spPr>
          <a:xfrm>
            <a:off x="1903613" y="1527691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 50</a:t>
            </a:r>
          </a:p>
          <a:p>
            <a:r>
              <a:rPr lang="en-US" altLang="ko-KR" sz="1100" b="1" smtClean="0"/>
              <a:t>HP: 250</a:t>
            </a:r>
          </a:p>
          <a:p>
            <a:r>
              <a:rPr lang="en-US" altLang="ko-KR" sz="1100" b="1" smtClean="0"/>
              <a:t>ATK:50</a:t>
            </a:r>
          </a:p>
          <a:p>
            <a:r>
              <a:rPr lang="en-US" altLang="ko-KR" sz="1100" b="1" smtClean="0"/>
              <a:t>DEF:60</a:t>
            </a:r>
          </a:p>
          <a:p>
            <a:r>
              <a:rPr lang="en-US" altLang="ko-KR" sz="1100" b="1" smtClean="0"/>
              <a:t>SPD:3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3613" y="2790409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COST:50</a:t>
            </a:r>
          </a:p>
          <a:p>
            <a:r>
              <a:rPr lang="en-US" altLang="ko-KR" sz="1100" b="1" smtClean="0"/>
              <a:t>HP:150</a:t>
            </a:r>
          </a:p>
          <a:p>
            <a:r>
              <a:rPr lang="en-US" altLang="ko-KR" sz="1100" b="1" smtClean="0"/>
              <a:t>ATK:100</a:t>
            </a:r>
          </a:p>
          <a:p>
            <a:r>
              <a:rPr lang="en-US" altLang="ko-KR" sz="1100" b="1" smtClean="0"/>
              <a:t>DEF:50</a:t>
            </a:r>
          </a:p>
          <a:p>
            <a:r>
              <a:rPr lang="en-US" altLang="ko-KR" sz="1100" b="1" smtClean="0"/>
              <a:t>SPD:5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9636" y="4079135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COST:100</a:t>
            </a:r>
          </a:p>
          <a:p>
            <a:r>
              <a:rPr lang="en-US" altLang="ko-KR" sz="1100" b="1" smtClean="0"/>
              <a:t>HP:100</a:t>
            </a:r>
          </a:p>
          <a:p>
            <a:r>
              <a:rPr lang="en-US" altLang="ko-KR" sz="1100" b="1" smtClean="0"/>
              <a:t>ATK:100</a:t>
            </a:r>
          </a:p>
          <a:p>
            <a:r>
              <a:rPr lang="en-US" altLang="ko-KR" sz="1100" b="1" smtClean="0"/>
              <a:t>DEF:40</a:t>
            </a:r>
          </a:p>
          <a:p>
            <a:r>
              <a:rPr lang="en-US" altLang="ko-KR" sz="1100" b="1" smtClean="0"/>
              <a:t>SPD:2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39636" y="5484700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COST:200</a:t>
            </a:r>
          </a:p>
          <a:p>
            <a:r>
              <a:rPr lang="en-US" altLang="ko-KR" sz="1100" b="1" smtClean="0"/>
              <a:t>HP:150</a:t>
            </a:r>
          </a:p>
          <a:p>
            <a:r>
              <a:rPr lang="en-US" altLang="ko-KR" sz="1100" b="1" smtClean="0"/>
              <a:t>ATK:150</a:t>
            </a:r>
          </a:p>
          <a:p>
            <a:r>
              <a:rPr lang="en-US" altLang="ko-KR" sz="1100" b="1" smtClean="0"/>
              <a:t>DEF:30</a:t>
            </a:r>
          </a:p>
          <a:p>
            <a:r>
              <a:rPr lang="en-US" altLang="ko-KR" sz="1100" b="1" smtClean="0"/>
              <a:t>SPD:1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39515" y="307880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MAX </a:t>
            </a:r>
            <a:r>
              <a:rPr lang="en-US" altLang="ko-KR" sz="1100" b="1" smtClean="0"/>
              <a:t>COST: 500</a:t>
            </a:r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HP: 300</a:t>
            </a:r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ATK: 200</a:t>
            </a:r>
            <a:endParaRPr lang="en-US" altLang="ko-KR" sz="1100" b="1"/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DEF: 100</a:t>
            </a:r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SPD: 5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475" y="2834286"/>
            <a:ext cx="6291206" cy="165469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155" y="5127901"/>
            <a:ext cx="2537461" cy="74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66" y="1261829"/>
            <a:ext cx="1066800" cy="1038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40" y="1298943"/>
            <a:ext cx="1114425" cy="109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50" y="2452454"/>
            <a:ext cx="1190625" cy="1190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440" y="2546923"/>
            <a:ext cx="1076325" cy="1076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3068" y="448887"/>
            <a:ext cx="1764619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유닛설정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3612" y="1261829"/>
            <a:ext cx="468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Defender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근접탱커</a:t>
            </a:r>
            <a:r>
              <a:rPr lang="ko-KR" altLang="en-US" sz="1100" smtClean="0"/>
              <a:t> </a:t>
            </a:r>
            <a:r>
              <a:rPr lang="en-US" altLang="ko-KR" sz="1100" smtClean="0"/>
              <a:t>(</a:t>
            </a:r>
            <a:r>
              <a:rPr lang="ko-KR" altLang="en-US" sz="1100" smtClean="0"/>
              <a:t>방어위주</a:t>
            </a:r>
            <a:r>
              <a:rPr lang="en-US" altLang="ko-KR" sz="1100" smtClean="0"/>
              <a:t>, </a:t>
            </a:r>
            <a:r>
              <a:rPr lang="ko-KR" altLang="en-US" sz="1100" smtClean="0"/>
              <a:t>속도느림</a:t>
            </a:r>
            <a:r>
              <a:rPr lang="en-US" altLang="ko-KR" sz="1100" smtClean="0"/>
              <a:t>, </a:t>
            </a:r>
            <a:r>
              <a:rPr lang="ko-KR" altLang="en-US" sz="1100" smtClean="0"/>
              <a:t>높은체력</a:t>
            </a:r>
            <a:r>
              <a:rPr lang="en-US" altLang="ko-KR" sz="110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1699" y="1261829"/>
            <a:ext cx="446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Attacker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근접딜러</a:t>
            </a:r>
            <a:r>
              <a:rPr lang="en-US" altLang="ko-KR" sz="1100" u="sng" smtClean="0"/>
              <a:t>(</a:t>
            </a:r>
            <a:r>
              <a:rPr lang="ko-KR" altLang="en-US" sz="1100" smtClean="0"/>
              <a:t>공격위주</a:t>
            </a:r>
            <a:r>
              <a:rPr lang="en-US" altLang="ko-KR" sz="1100" smtClean="0"/>
              <a:t>, </a:t>
            </a:r>
            <a:r>
              <a:rPr lang="ko-KR" altLang="en-US" sz="1100" smtClean="0"/>
              <a:t>속도</a:t>
            </a:r>
            <a:r>
              <a:rPr lang="ko-KR" altLang="en-US" sz="1100" smtClean="0"/>
              <a:t>빠름</a:t>
            </a:r>
            <a:r>
              <a:rPr lang="en-US" altLang="ko-KR" sz="1100" smtClean="0"/>
              <a:t>,</a:t>
            </a:r>
            <a:r>
              <a:rPr lang="ko-KR" altLang="en-US" sz="1100" smtClean="0"/>
              <a:t>낮은체력</a:t>
            </a:r>
            <a:r>
              <a:rPr lang="en-US" altLang="ko-KR" sz="1100" smtClean="0"/>
              <a:t>)</a:t>
            </a:r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1903612" y="2452454"/>
            <a:ext cx="339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Archer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원거리 공격</a:t>
            </a:r>
            <a:r>
              <a:rPr lang="en-US" altLang="ko-KR" sz="1100" smtClean="0"/>
              <a:t>+</a:t>
            </a:r>
            <a:r>
              <a:rPr lang="en-US" altLang="ko-KR" sz="1100"/>
              <a:t>3</a:t>
            </a:r>
            <a:r>
              <a:rPr lang="ko-KR" altLang="en-US" sz="1100" smtClean="0"/>
              <a:t>명까지</a:t>
            </a:r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7403435" y="2452454"/>
            <a:ext cx="287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Wizard</a:t>
            </a:r>
            <a:r>
              <a:rPr lang="en-US" altLang="ko-KR" sz="1400" smtClean="0"/>
              <a:t>// </a:t>
            </a:r>
            <a:r>
              <a:rPr lang="ko-KR" altLang="en-US" sz="1100" u="sng" smtClean="0"/>
              <a:t>범위공격</a:t>
            </a:r>
            <a:r>
              <a:rPr lang="en-US" altLang="ko-KR" sz="1100" smtClean="0"/>
              <a:t>+3</a:t>
            </a:r>
            <a:r>
              <a:rPr lang="ko-KR" altLang="en-US" sz="1100" smtClean="0"/>
              <a:t>명까지</a:t>
            </a:r>
            <a:endParaRPr lang="en-US" altLang="ko-KR" sz="1100"/>
          </a:p>
        </p:txBody>
      </p:sp>
      <p:sp>
        <p:nvSpPr>
          <p:cNvPr id="17" name="TextBox 16"/>
          <p:cNvSpPr txBox="1"/>
          <p:nvPr/>
        </p:nvSpPr>
        <p:spPr>
          <a:xfrm>
            <a:off x="1903613" y="1527691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 50</a:t>
            </a:r>
          </a:p>
          <a:p>
            <a:r>
              <a:rPr lang="en-US" altLang="ko-KR" sz="1100" b="1" smtClean="0"/>
              <a:t>HP: 250</a:t>
            </a:r>
          </a:p>
          <a:p>
            <a:r>
              <a:rPr lang="en-US" altLang="ko-KR" sz="1100" b="1" smtClean="0"/>
              <a:t>ATK:50</a:t>
            </a:r>
          </a:p>
          <a:p>
            <a:r>
              <a:rPr lang="en-US" altLang="ko-KR" sz="1100" b="1" smtClean="0"/>
              <a:t>DEF:60</a:t>
            </a:r>
          </a:p>
          <a:p>
            <a:r>
              <a:rPr lang="en-US" altLang="ko-KR" sz="1100" b="1" smtClean="0"/>
              <a:t>SPD:3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81700" y="1513735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COST:50</a:t>
            </a:r>
          </a:p>
          <a:p>
            <a:r>
              <a:rPr lang="en-US" altLang="ko-KR" sz="1100" b="1" smtClean="0"/>
              <a:t>HP:150</a:t>
            </a:r>
          </a:p>
          <a:p>
            <a:r>
              <a:rPr lang="en-US" altLang="ko-KR" sz="1100" b="1" smtClean="0"/>
              <a:t>ATK:100</a:t>
            </a:r>
          </a:p>
          <a:p>
            <a:r>
              <a:rPr lang="en-US" altLang="ko-KR" sz="1100" b="1" smtClean="0"/>
              <a:t>DEF:50</a:t>
            </a:r>
          </a:p>
          <a:p>
            <a:r>
              <a:rPr lang="en-US" altLang="ko-KR" sz="1100" b="1" smtClean="0"/>
              <a:t>SPD:5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9634" y="2704360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COST:100</a:t>
            </a:r>
          </a:p>
          <a:p>
            <a:r>
              <a:rPr lang="en-US" altLang="ko-KR" sz="1100" b="1" smtClean="0"/>
              <a:t>HP:100</a:t>
            </a:r>
          </a:p>
          <a:p>
            <a:r>
              <a:rPr lang="en-US" altLang="ko-KR" sz="1100" b="1" smtClean="0"/>
              <a:t>ATK:100</a:t>
            </a:r>
          </a:p>
          <a:p>
            <a:r>
              <a:rPr lang="en-US" altLang="ko-KR" sz="1100" b="1" smtClean="0"/>
              <a:t>DEF:40</a:t>
            </a:r>
          </a:p>
          <a:p>
            <a:r>
              <a:rPr lang="en-US" altLang="ko-KR" sz="1100" b="1" smtClean="0"/>
              <a:t>SPD:2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03435" y="2684529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COST:200</a:t>
            </a:r>
          </a:p>
          <a:p>
            <a:r>
              <a:rPr lang="en-US" altLang="ko-KR" sz="1100" b="1" smtClean="0"/>
              <a:t>HP:150</a:t>
            </a:r>
          </a:p>
          <a:p>
            <a:r>
              <a:rPr lang="en-US" altLang="ko-KR" sz="1100" b="1" smtClean="0"/>
              <a:t>ATK:150</a:t>
            </a:r>
          </a:p>
          <a:p>
            <a:r>
              <a:rPr lang="en-US" altLang="ko-KR" sz="1100" b="1" smtClean="0"/>
              <a:t>DEF:30</a:t>
            </a:r>
          </a:p>
          <a:p>
            <a:r>
              <a:rPr lang="en-US" altLang="ko-KR" sz="1100" b="1" smtClean="0"/>
              <a:t>SPD:1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24963" y="295151"/>
            <a:ext cx="23026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MAX </a:t>
            </a:r>
            <a:r>
              <a:rPr lang="en-US" altLang="ko-KR" sz="1100" b="1" smtClean="0"/>
              <a:t>COST: 500</a:t>
            </a:r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HP: 300</a:t>
            </a:r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ATK: 200</a:t>
            </a:r>
            <a:endParaRPr lang="en-US" altLang="ko-KR" sz="1100" b="1"/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DEF: 100</a:t>
            </a:r>
          </a:p>
          <a:p>
            <a:r>
              <a:rPr lang="en-US" altLang="ko-KR" sz="1100" b="1"/>
              <a:t>MAX </a:t>
            </a:r>
            <a:r>
              <a:rPr lang="en-US" altLang="ko-KR" sz="1100" b="1" smtClean="0"/>
              <a:t>SPD: 5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497" y="2827856"/>
            <a:ext cx="2479169" cy="65206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994" y="2922182"/>
            <a:ext cx="2116890" cy="6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2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8640" y="24106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1338" y="24106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70611" y="241069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92582" y="505689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전투라인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451" y="118040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(</a:t>
            </a:r>
            <a:r>
              <a:rPr lang="ko-KR" altLang="en-US" sz="1400" b="1"/>
              <a:t>승리조건</a:t>
            </a:r>
            <a:r>
              <a:rPr lang="en-US" altLang="ko-KR" sz="1400" b="1"/>
              <a:t>)</a:t>
            </a:r>
            <a:r>
              <a:rPr lang="ko-KR" altLang="en-US" sz="1400" b="1"/>
              <a:t>상대 타워를 하나라도 먼저 부수면 게임승리</a:t>
            </a:r>
            <a:endParaRPr lang="en-US" altLang="ko-KR" sz="1400" b="1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브롤 스타즈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39" y="2322021"/>
            <a:ext cx="5893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유닛소환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코스트를 확보한다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유닛을 클릭한다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속성을 선택한다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위치를 선택한다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위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아래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소환한다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즉시 소환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소환시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대기시간 흐르기 시작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  <a:endParaRPr lang="en-US" altLang="ko-KR" sz="1400"/>
          </a:p>
        </p:txBody>
      </p:sp>
      <p:sp>
        <p:nvSpPr>
          <p:cNvPr id="8" name="TextBox 7"/>
          <p:cNvSpPr txBox="1"/>
          <p:nvPr/>
        </p:nvSpPr>
        <p:spPr>
          <a:xfrm>
            <a:off x="548638" y="4078777"/>
            <a:ext cx="4646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전투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몬스터와 유닛이 충돌한다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근접기준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공격함수 실행</a:t>
            </a:r>
            <a:r>
              <a:rPr lang="en-US" altLang="ko-KR" sz="1400">
                <a:sym typeface="Wingdings" panose="05000000000000000000" pitchFamily="2" charset="2"/>
              </a:rPr>
              <a:t> (</a:t>
            </a:r>
            <a:r>
              <a:rPr lang="ko-KR" altLang="en-US" sz="1400">
                <a:sym typeface="Wingdings" panose="05000000000000000000" pitchFamily="2" charset="2"/>
              </a:rPr>
              <a:t>서로의 상성에 따라 다름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만약 </a:t>
            </a:r>
            <a:r>
              <a:rPr lang="en-US" altLang="ko-KR" sz="1400">
                <a:sym typeface="Wingdings" panose="05000000000000000000" pitchFamily="2" charset="2"/>
              </a:rPr>
              <a:t>HP</a:t>
            </a:r>
            <a:r>
              <a:rPr lang="ko-KR" altLang="en-US" sz="1400">
                <a:sym typeface="Wingdings" panose="05000000000000000000" pitchFamily="2" charset="2"/>
              </a:rPr>
              <a:t>가 </a:t>
            </a:r>
            <a:r>
              <a:rPr lang="en-US" altLang="ko-KR" sz="1400">
                <a:sym typeface="Wingdings" panose="05000000000000000000" pitchFamily="2" charset="2"/>
              </a:rPr>
              <a:t>0</a:t>
            </a:r>
            <a:r>
              <a:rPr lang="ko-KR" altLang="en-US" sz="1400">
                <a:sym typeface="Wingdings" panose="05000000000000000000" pitchFamily="2" charset="2"/>
              </a:rPr>
              <a:t>이면 죽는 모션 후 사라짐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3397" y="2275854"/>
            <a:ext cx="58937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유닛 성장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몬스터가 죽으면 경험치가 오른다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경험치 </a:t>
            </a:r>
            <a:r>
              <a:rPr lang="en-US" altLang="ko-KR" sz="1400">
                <a:sym typeface="Wingdings" panose="05000000000000000000" pitchFamily="2" charset="2"/>
              </a:rPr>
              <a:t>Bar </a:t>
            </a:r>
            <a:r>
              <a:rPr lang="ko-KR" altLang="en-US" sz="1400">
                <a:sym typeface="Wingdings" panose="05000000000000000000" pitchFamily="2" charset="2"/>
              </a:rPr>
              <a:t>증가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우측상단 매뉴바에서 유닛성장 버튼을 클릭한다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게임화면 가운데에 팝업창이 나온다 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성장 가능한 유닛은 반짝반짝 효과가 나타난다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클릭하면 성장하고 별이 하나 추가 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팝업창을 닫는다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51" y="390509"/>
            <a:ext cx="1471094" cy="15797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502" y="1322114"/>
            <a:ext cx="1907078" cy="6583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199" y="505689"/>
            <a:ext cx="1969683" cy="380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53396" y="4387080"/>
            <a:ext cx="58937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타워 성장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몬스터가 죽으면 경험치가 오른다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경험치 </a:t>
            </a:r>
            <a:r>
              <a:rPr lang="en-US" altLang="ko-KR" sz="1400">
                <a:sym typeface="Wingdings" panose="05000000000000000000" pitchFamily="2" charset="2"/>
              </a:rPr>
              <a:t>Bar </a:t>
            </a:r>
            <a:r>
              <a:rPr lang="ko-KR" altLang="en-US" sz="1400">
                <a:sym typeface="Wingdings" panose="05000000000000000000" pitchFamily="2" charset="2"/>
              </a:rPr>
              <a:t>증가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우측상단 매뉴바에서 타워성장 버튼을 클릭한다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게임화면 가운데에 팝업창이 나온다 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성장 가능한 타워는 반짝반짝 효과가 나타난다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클릭하면 성장하고 별이 하나 추가 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팝업창을 닫는다</a:t>
            </a:r>
            <a:endParaRPr lang="en-US" altLang="ko-KR" sz="14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484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24444" y="116378"/>
            <a:ext cx="2044931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유닛 이동 절차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2441169" y="434632"/>
            <a:ext cx="8357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해당유닛클릭 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속성선택 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소환위치선택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위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아래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) -&gt;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소환되고 오른쪽 이동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9133" y="1537854"/>
            <a:ext cx="4713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게이지가 오르면서 </a:t>
            </a:r>
            <a:r>
              <a:rPr lang="ko-KR" altLang="en-US" sz="1400" b="1"/>
              <a:t>소환가능한 유닛칸</a:t>
            </a:r>
            <a:r>
              <a:rPr lang="ko-KR" altLang="en-US" sz="1400"/>
              <a:t>은 표시된다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/>
              <a:t>유닛</a:t>
            </a:r>
            <a:r>
              <a:rPr lang="en-US" altLang="ko-KR" sz="1400" b="1"/>
              <a:t>1</a:t>
            </a:r>
            <a:r>
              <a:rPr lang="ko-KR" altLang="en-US" sz="1400"/>
              <a:t>을 클릭한다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/>
              <a:t>속성 아이콘이 </a:t>
            </a:r>
            <a:r>
              <a:rPr lang="ko-KR" altLang="en-US" sz="1400"/>
              <a:t>나타나고 선택한다 </a:t>
            </a:r>
            <a:r>
              <a:rPr lang="en-US" altLang="ko-KR" sz="1400"/>
              <a:t>(</a:t>
            </a:r>
            <a:r>
              <a:rPr lang="ko-KR" altLang="en-US" sz="1400"/>
              <a:t>화면 중앙</a:t>
            </a:r>
            <a:r>
              <a:rPr lang="en-US" altLang="ko-KR" sz="140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/>
              <a:t>소환위치 아이콘</a:t>
            </a:r>
            <a:r>
              <a:rPr lang="ko-KR" altLang="en-US" sz="1400"/>
              <a:t>이 나타나고 선택한다 </a:t>
            </a:r>
            <a:r>
              <a:rPr lang="en-US" altLang="ko-KR" sz="1400"/>
              <a:t>(</a:t>
            </a:r>
            <a:r>
              <a:rPr lang="ko-KR" altLang="en-US" sz="1400"/>
              <a:t>화면 중앙</a:t>
            </a:r>
            <a:r>
              <a:rPr lang="en-US" altLang="ko-KR" sz="140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/>
              <a:t>소환위치에서 유닛이 생성된다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en-US" altLang="ko-KR" sz="1400"/>
          </a:p>
          <a:p>
            <a:endParaRPr lang="ko-KR" altLang="en-US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29" y="1369597"/>
            <a:ext cx="3562839" cy="20493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29" y="3498803"/>
            <a:ext cx="1438275" cy="552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365" y="3498803"/>
            <a:ext cx="2143125" cy="419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133" y="3081757"/>
            <a:ext cx="38654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코드작성 </a:t>
            </a:r>
            <a:r>
              <a:rPr lang="en-US" altLang="ko-KR" sz="1200"/>
              <a:t>(</a:t>
            </a:r>
            <a:r>
              <a:rPr lang="ko-KR" altLang="en-US" sz="1200"/>
              <a:t>일단 바로 소환</a:t>
            </a:r>
            <a:r>
              <a:rPr lang="en-US" altLang="ko-KR" sz="1200"/>
              <a:t>)</a:t>
            </a:r>
          </a:p>
          <a:p>
            <a:endParaRPr lang="en-US" altLang="ko-KR" sz="1200"/>
          </a:p>
          <a:p>
            <a:r>
              <a:rPr lang="ko-KR" altLang="en-US" sz="1200" b="1" u="sng"/>
              <a:t>변수</a:t>
            </a:r>
            <a:endParaRPr lang="en-US" altLang="ko-KR" sz="1200" b="1" u="sng"/>
          </a:p>
          <a:p>
            <a:r>
              <a:rPr lang="ko-KR" altLang="en-US" sz="1200"/>
              <a:t>유닛</a:t>
            </a:r>
            <a:r>
              <a:rPr lang="en-US" altLang="ko-KR" sz="1200"/>
              <a:t>1 </a:t>
            </a:r>
            <a:r>
              <a:rPr lang="ko-KR" altLang="en-US" sz="1200"/>
              <a:t>리소스</a:t>
            </a:r>
            <a:endParaRPr lang="en-US" altLang="ko-KR" sz="1200"/>
          </a:p>
          <a:p>
            <a:r>
              <a:rPr lang="ko-KR" altLang="en-US" sz="1200"/>
              <a:t>소환 위치 </a:t>
            </a:r>
            <a:r>
              <a:rPr lang="en-US" altLang="ko-KR" sz="1200"/>
              <a:t>(</a:t>
            </a:r>
            <a:r>
              <a:rPr lang="ko-KR" altLang="en-US" sz="1200"/>
              <a:t>윗 줄</a:t>
            </a:r>
            <a:r>
              <a:rPr lang="en-US" altLang="ko-KR" sz="1200"/>
              <a:t>)</a:t>
            </a:r>
          </a:p>
          <a:p>
            <a:endParaRPr lang="en-US" altLang="ko-KR" sz="1200"/>
          </a:p>
          <a:p>
            <a:r>
              <a:rPr lang="ko-KR" altLang="en-US" sz="1200" b="1" u="sng"/>
              <a:t>스타트</a:t>
            </a:r>
            <a:endParaRPr lang="en-US" altLang="ko-KR" sz="1200" b="1" u="sng"/>
          </a:p>
          <a:p>
            <a:r>
              <a:rPr lang="ko-KR" altLang="en-US" sz="1200"/>
              <a:t>유닛은 처음에 보이지 않음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200" b="1" u="sng"/>
              <a:t>업데이트</a:t>
            </a:r>
            <a:endParaRPr lang="en-US" altLang="ko-KR" sz="1200" b="1" u="sng"/>
          </a:p>
          <a:p>
            <a:r>
              <a:rPr lang="ko-KR" altLang="en-US" sz="1200"/>
              <a:t>유닛소환 버튼 클릭시</a:t>
            </a:r>
            <a:r>
              <a:rPr lang="en-US" altLang="ko-KR" sz="1200"/>
              <a:t>, </a:t>
            </a:r>
            <a:r>
              <a:rPr lang="ko-KR" altLang="en-US" sz="1200"/>
              <a:t>유닛 소환위치로 이동</a:t>
            </a:r>
            <a:endParaRPr lang="en-US" altLang="ko-KR" sz="1200"/>
          </a:p>
          <a:p>
            <a:r>
              <a:rPr lang="ko-KR" altLang="en-US" sz="1200"/>
              <a:t>유닛 리소스 적용 </a:t>
            </a:r>
            <a:r>
              <a:rPr lang="en-US" altLang="ko-KR" sz="1200"/>
              <a:t>, </a:t>
            </a:r>
            <a:r>
              <a:rPr lang="ko-KR" altLang="en-US" sz="1200"/>
              <a:t>오른쪽으로 진행</a:t>
            </a:r>
          </a:p>
        </p:txBody>
      </p:sp>
    </p:spTree>
    <p:extLst>
      <p:ext uri="{BB962C8B-B14F-4D97-AF65-F5344CB8AC3E}">
        <p14:creationId xmlns:p14="http://schemas.microsoft.com/office/powerpoint/2010/main" val="173123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EA6A0B-BBB6-4C75-93D0-3B9B9FB4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679" y="-124517"/>
            <a:ext cx="6148761" cy="300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E42615-B2A9-47BA-B9BF-0B7455F0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16952"/>
            <a:ext cx="5970910" cy="29757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43" y="91439"/>
            <a:ext cx="5303836" cy="30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9300" cy="4676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393" y="4987636"/>
            <a:ext cx="3025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1304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580</Words>
  <Application>Microsoft Office PowerPoint</Application>
  <PresentationFormat>와이드스크린</PresentationFormat>
  <Paragraphs>186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SGA</dc:creator>
  <cp:lastModifiedBy>SGA</cp:lastModifiedBy>
  <cp:revision>161</cp:revision>
  <dcterms:created xsi:type="dcterms:W3CDTF">2021-12-30T06:50:10Z</dcterms:created>
  <dcterms:modified xsi:type="dcterms:W3CDTF">2022-01-11T08:41:27Z</dcterms:modified>
</cp:coreProperties>
</file>