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4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3FA-5F7F-4337-8058-14F0285F7A79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96" y="1839179"/>
            <a:ext cx="4716538" cy="30424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오른쪽 화살표 3"/>
          <p:cNvSpPr/>
          <p:nvPr/>
        </p:nvSpPr>
        <p:spPr>
          <a:xfrm>
            <a:off x="4751364" y="2908766"/>
            <a:ext cx="648393" cy="11055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2407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52407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105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15104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74378" y="289282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74378" y="3868188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96349" y="315744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96349" y="4124494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52407" y="4962699"/>
            <a:ext cx="6184668" cy="982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15200" y="496269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코스트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15201" y="526888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91303" y="5275820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7405" y="5268887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25600" y="527305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83795" y="527026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5199" y="496685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83795" y="1875214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매뉴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52408" y="1875214"/>
            <a:ext cx="1438102" cy="61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수치정보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11718" y="6306246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코스트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47000" y="6284421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속성</a:t>
            </a:r>
          </a:p>
        </p:txBody>
      </p:sp>
      <p:cxnSp>
        <p:nvCxnSpPr>
          <p:cNvPr id="30" name="직선 화살표 연결선 29"/>
          <p:cNvCxnSpPr>
            <a:stCxn id="16" idx="1"/>
          </p:cNvCxnSpPr>
          <p:nvPr/>
        </p:nvCxnSpPr>
        <p:spPr>
          <a:xfrm flipH="1">
            <a:off x="5209099" y="5501645"/>
            <a:ext cx="2106102" cy="326974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695499" y="1875214"/>
            <a:ext cx="6241577" cy="40697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280" y="5683138"/>
            <a:ext cx="342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클릭하면 세부정보</a:t>
            </a:r>
            <a:endParaRPr lang="en-US" altLang="ko-KR" sz="1400" b="1" u="sng"/>
          </a:p>
          <a:p>
            <a:r>
              <a:rPr lang="en-US" altLang="ko-KR" sz="1400">
                <a:sym typeface="Wingdings" panose="05000000000000000000" pitchFamily="2" charset="2"/>
              </a:rPr>
              <a:t>HP / </a:t>
            </a:r>
            <a:r>
              <a:rPr lang="ko-KR" altLang="en-US" sz="1400">
                <a:sym typeface="Wingdings" panose="05000000000000000000" pitchFamily="2" charset="2"/>
              </a:rPr>
              <a:t>코스트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공격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방어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회피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명중</a:t>
            </a:r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3782618" y="5473579"/>
            <a:ext cx="1122218" cy="9476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유닛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29409" y="63516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유닛 성장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29409" y="108127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타워 성장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9409" y="148655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광역 스킬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94750" y="1400429"/>
            <a:ext cx="191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★ 광역스킬</a:t>
            </a:r>
            <a:r>
              <a:rPr lang="en-US" altLang="ko-KR" sz="1600"/>
              <a:t>_SP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52409" y="1525706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SP</a:t>
            </a:r>
            <a:endParaRPr lang="ko-KR" altLang="en-US" sz="14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52407" y="1525706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219709" y="2007831"/>
            <a:ext cx="2696095" cy="315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54210" y="154823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경험치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615083" y="5170516"/>
            <a:ext cx="1526025" cy="14793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75" y="792816"/>
            <a:ext cx="1924050" cy="6000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829188" y="5209649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등급</a:t>
            </a:r>
          </a:p>
        </p:txBody>
      </p:sp>
    </p:spTree>
    <p:extLst>
      <p:ext uri="{BB962C8B-B14F-4D97-AF65-F5344CB8AC3E}">
        <p14:creationId xmlns:p14="http://schemas.microsoft.com/office/powerpoint/2010/main" val="273703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95205" y="91440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유닛 성장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5205" y="192530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타워 성장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205" y="2800314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광역 스킬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6866" y="914400"/>
            <a:ext cx="566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유닛의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유닛의 레벨은 </a:t>
            </a:r>
            <a:r>
              <a:rPr lang="en-US" altLang="ko-KR" sz="1200"/>
              <a:t>1~3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성장하면 크기 조금 커지고 진한 테두리 보임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6866" y="1925309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타워의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1506" y="25990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5207" y="5180885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/>
              <a:t>HP1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5205" y="5180885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5207" y="5480148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/>
              <a:t>HP2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5205" y="5480148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207" y="5756884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SP</a:t>
            </a:r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5205" y="5756884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80706" y="5133704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몬스터를 죽이면 경험치가 오름</a:t>
            </a:r>
            <a:r>
              <a:rPr lang="en-US" altLang="ko-KR" sz="1200">
                <a:sym typeface="Wingdings" panose="05000000000000000000" pitchFamily="2" charset="2"/>
              </a:rPr>
              <a:t></a:t>
            </a:r>
            <a:r>
              <a:rPr lang="ko-KR" altLang="en-US" sz="1200"/>
              <a:t> 경험치로 타워의 레벨을 올릴수 있다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/>
          </a:p>
          <a:p>
            <a:r>
              <a:rPr lang="ko-KR" altLang="en-US" sz="120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39" y="294425"/>
            <a:ext cx="4505325" cy="225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2" y="1180251"/>
            <a:ext cx="552450" cy="485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1" y="2229260"/>
            <a:ext cx="46672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01" y="3104265"/>
            <a:ext cx="390525" cy="447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706" y="5480148"/>
            <a:ext cx="4105275" cy="12763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90" y="5591057"/>
            <a:ext cx="3734431" cy="6168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539" y="4260700"/>
            <a:ext cx="6029325" cy="5238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942" y="3293346"/>
            <a:ext cx="3953199" cy="762898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90907" y="4338855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경험치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866" y="4338855"/>
            <a:ext cx="2419350" cy="447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6866" y="2729453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/>
              <a:t>시간이 흐르면서 스킬대기 시간이 차오르고 광역스킬을 골라서 사용할수 있다</a:t>
            </a:r>
            <a:endParaRPr lang="en-US" altLang="ko-KR" sz="1200"/>
          </a:p>
          <a:p>
            <a:r>
              <a:rPr lang="en-US" altLang="ko-KR" sz="1200">
                <a:sym typeface="Wingdings" panose="05000000000000000000" pitchFamily="2" charset="2"/>
              </a:rPr>
              <a:t> </a:t>
            </a:r>
            <a:r>
              <a:rPr lang="ko-KR" altLang="en-US" sz="1200">
                <a:sym typeface="Wingdings" panose="05000000000000000000" pitchFamily="2" charset="2"/>
              </a:rPr>
              <a:t>전체 공격</a:t>
            </a:r>
            <a:r>
              <a:rPr lang="en-US" altLang="ko-KR" sz="1200">
                <a:sym typeface="Wingdings" panose="05000000000000000000" pitchFamily="2" charset="2"/>
              </a:rPr>
              <a:t>(</a:t>
            </a:r>
            <a:r>
              <a:rPr lang="ko-KR" altLang="en-US" sz="1200">
                <a:sym typeface="Wingdings" panose="05000000000000000000" pitchFamily="2" charset="2"/>
              </a:rPr>
              <a:t>번개</a:t>
            </a:r>
            <a:r>
              <a:rPr lang="en-US" altLang="ko-KR" sz="1200">
                <a:sym typeface="Wingdings" panose="05000000000000000000" pitchFamily="2" charset="2"/>
              </a:rPr>
              <a:t>)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r>
              <a:rPr lang="en-US" altLang="ko-KR" sz="1200">
                <a:sym typeface="Wingdings" panose="05000000000000000000" pitchFamily="2" charset="2"/>
              </a:rPr>
              <a:t>/ </a:t>
            </a:r>
            <a:r>
              <a:rPr lang="ko-KR" altLang="en-US" sz="1200">
                <a:sym typeface="Wingdings" panose="05000000000000000000" pitchFamily="2" charset="2"/>
              </a:rPr>
              <a:t>전체 유닛회복</a:t>
            </a:r>
            <a:r>
              <a:rPr lang="en-US" altLang="ko-KR" sz="1200">
                <a:sym typeface="Wingdings" panose="05000000000000000000" pitchFamily="2" charset="2"/>
              </a:rPr>
              <a:t>(</a:t>
            </a:r>
            <a:r>
              <a:rPr lang="ko-KR" altLang="en-US" sz="1200">
                <a:sym typeface="Wingdings" panose="05000000000000000000" pitchFamily="2" charset="2"/>
              </a:rPr>
              <a:t>발바닥</a:t>
            </a:r>
            <a:r>
              <a:rPr lang="en-US" altLang="ko-KR" sz="1200">
                <a:sym typeface="Wingdings" panose="05000000000000000000" pitchFamily="2" charset="2"/>
              </a:rPr>
              <a:t>)</a:t>
            </a:r>
            <a:endParaRPr lang="en-US" altLang="ko-KR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0706" y="3193523"/>
            <a:ext cx="819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6131" y="1912512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0824" y="636754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/>
              <a:t>코스트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0823" y="637170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6131" y="287955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6131" y="3708601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9507" y="459044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유닛</a:t>
            </a:r>
            <a:r>
              <a:rPr lang="en-US" altLang="ko-KR" sz="1100"/>
              <a:t>5</a:t>
            </a:r>
            <a:endParaRPr lang="ko-KR" altLang="en-US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94" y="487465"/>
            <a:ext cx="3953199" cy="762898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6128194" y="156336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등급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50258" y="1663715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속성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59" y="2003259"/>
            <a:ext cx="1713582" cy="1480277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8289176" y="1641890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코스트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8194" y="3724102"/>
            <a:ext cx="210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불</a:t>
            </a:r>
            <a:r>
              <a:rPr lang="en-US" altLang="ko-KR" sz="1400"/>
              <a:t>, </a:t>
            </a:r>
            <a:r>
              <a:rPr lang="ko-KR" altLang="en-US" sz="1400"/>
              <a:t>물</a:t>
            </a:r>
            <a:r>
              <a:rPr lang="en-US" altLang="ko-KR" sz="1400"/>
              <a:t>, </a:t>
            </a:r>
            <a:r>
              <a:rPr lang="ko-KR" altLang="en-US" sz="1400"/>
              <a:t>땅</a:t>
            </a:r>
            <a:endParaRPr lang="en-US" altLang="ko-KR" sz="1400"/>
          </a:p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뎀지</a:t>
            </a:r>
            <a:r>
              <a:rPr lang="en-US" altLang="ko-KR" sz="1400">
                <a:sym typeface="Wingdings" panose="05000000000000000000" pitchFamily="2" charset="2"/>
              </a:rPr>
              <a:t>30% </a:t>
            </a:r>
            <a:r>
              <a:rPr lang="ko-KR" altLang="en-US" sz="1400">
                <a:sym typeface="Wingdings" panose="05000000000000000000" pitchFamily="2" charset="2"/>
              </a:rPr>
              <a:t>추가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감소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3882043" y="6292735"/>
            <a:ext cx="556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총량은 </a:t>
            </a:r>
            <a:r>
              <a:rPr lang="en-US" altLang="ko-KR" sz="1400">
                <a:sym typeface="Wingdings" panose="05000000000000000000" pitchFamily="2" charset="2"/>
              </a:rPr>
              <a:t>100 / </a:t>
            </a:r>
            <a:r>
              <a:rPr lang="ko-KR" altLang="en-US" sz="1400">
                <a:sym typeface="Wingdings" panose="05000000000000000000" pitchFamily="2" charset="2"/>
              </a:rPr>
              <a:t>초당 </a:t>
            </a:r>
            <a:r>
              <a:rPr lang="en-US" altLang="ko-KR" sz="1400">
                <a:sym typeface="Wingdings" panose="05000000000000000000" pitchFamily="2" charset="2"/>
              </a:rPr>
              <a:t>5</a:t>
            </a:r>
            <a:r>
              <a:rPr lang="ko-KR" altLang="en-US" sz="1400">
                <a:sym typeface="Wingdings" panose="05000000000000000000" pitchFamily="2" charset="2"/>
              </a:rPr>
              <a:t>씩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임시</a:t>
            </a:r>
            <a:r>
              <a:rPr lang="en-US" altLang="ko-KR" sz="1400">
                <a:sym typeface="Wingdings" panose="05000000000000000000" pitchFamily="2" charset="2"/>
              </a:rPr>
              <a:t>) </a:t>
            </a:r>
            <a:r>
              <a:rPr lang="ko-KR" altLang="en-US" sz="1400">
                <a:sym typeface="Wingdings" panose="05000000000000000000" pitchFamily="2" charset="2"/>
              </a:rPr>
              <a:t>오름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유닛 생산시 감소  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8237913" y="2025567"/>
            <a:ext cx="303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유닛소환에 소모되는 코스트양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116428" y="1216758"/>
            <a:ext cx="364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경험치를 얻으면 등급을 올릴수 있다 </a:t>
            </a:r>
            <a:endParaRPr lang="ko-KR" altLang="en-US" sz="14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3" y="135538"/>
            <a:ext cx="4185642" cy="14261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36" y="434797"/>
            <a:ext cx="899214" cy="8155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27341" y="1908951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근거리 공격유닛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빠르고 약한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1027340" y="4588602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원거리 공격유닛 </a:t>
            </a:r>
            <a:r>
              <a:rPr lang="en-US" altLang="ko-KR" sz="1600"/>
              <a:t>(</a:t>
            </a:r>
            <a:r>
              <a:rPr lang="ko-KR" altLang="en-US" sz="1600"/>
              <a:t>마법</a:t>
            </a:r>
            <a:r>
              <a:rPr lang="en-US" altLang="ko-KR" sz="1600"/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약한 범위공격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1027340" y="3687898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원거리 공격유닛 </a:t>
            </a:r>
            <a:r>
              <a:rPr lang="en-US" altLang="ko-KR" sz="1600"/>
              <a:t>(</a:t>
            </a:r>
            <a:r>
              <a:rPr lang="ko-KR" altLang="en-US" sz="1600"/>
              <a:t>활</a:t>
            </a:r>
            <a:r>
              <a:rPr lang="en-US" altLang="ko-KR" sz="1600"/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강한 단일공격</a:t>
            </a:r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1027340" y="2819927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근거리 공격유닛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느리고 강한</a:t>
            </a:r>
            <a:endParaRPr lang="ko-KR" altLang="en-US" sz="16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28" y="4230017"/>
            <a:ext cx="1438275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4457" y="1554497"/>
            <a:ext cx="1066800" cy="1038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255" y="2642120"/>
            <a:ext cx="1114425" cy="1095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4608" y="3346044"/>
            <a:ext cx="1190625" cy="1190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4932" y="4694137"/>
            <a:ext cx="1076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6" y="1261829"/>
            <a:ext cx="1066800" cy="1038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66" y="2575618"/>
            <a:ext cx="111442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6" y="3827229"/>
            <a:ext cx="1190625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66" y="5174091"/>
            <a:ext cx="1076325" cy="1076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3068" y="448887"/>
            <a:ext cx="1764619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유닛설정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3613" y="1261829"/>
            <a:ext cx="428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근접공격</a:t>
            </a:r>
            <a:r>
              <a:rPr lang="en-US" altLang="ko-KR" sz="1400" b="1"/>
              <a:t> </a:t>
            </a:r>
            <a:r>
              <a:rPr lang="en-US" altLang="ko-KR" sz="1400" smtClean="0"/>
              <a:t>// </a:t>
            </a:r>
            <a:r>
              <a:rPr lang="ko-KR" altLang="en-US" sz="1400" smtClean="0"/>
              <a:t>탱커 </a:t>
            </a:r>
            <a:r>
              <a:rPr lang="en-US" altLang="ko-KR" sz="1400" smtClean="0"/>
              <a:t>(</a:t>
            </a:r>
            <a:r>
              <a:rPr lang="ko-KR" altLang="en-US" sz="1400" smtClean="0"/>
              <a:t>방어위주</a:t>
            </a:r>
            <a:r>
              <a:rPr lang="en-US" altLang="ko-KR" sz="1400" smtClean="0"/>
              <a:t>, </a:t>
            </a:r>
            <a:r>
              <a:rPr lang="ko-KR" altLang="en-US" sz="1400" smtClean="0"/>
              <a:t>느림</a:t>
            </a:r>
            <a:r>
              <a:rPr lang="en-US" altLang="ko-KR" sz="1400" smtClean="0"/>
              <a:t>, </a:t>
            </a:r>
            <a:r>
              <a:rPr lang="ko-KR" altLang="en-US" sz="1400" smtClean="0"/>
              <a:t>높은체력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1903613" y="2538503"/>
            <a:ext cx="371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근접공격</a:t>
            </a:r>
            <a:r>
              <a:rPr lang="en-US" altLang="ko-KR" sz="1400" smtClean="0"/>
              <a:t>// </a:t>
            </a:r>
            <a:r>
              <a:rPr lang="ko-KR" altLang="en-US" sz="1400" smtClean="0"/>
              <a:t>딜러</a:t>
            </a:r>
            <a:r>
              <a:rPr lang="en-US" altLang="ko-KR" sz="1400" smtClean="0"/>
              <a:t>(</a:t>
            </a:r>
            <a:r>
              <a:rPr lang="ko-KR" altLang="en-US" sz="1400" smtClean="0"/>
              <a:t>공격위주</a:t>
            </a:r>
            <a:r>
              <a:rPr lang="en-US" altLang="ko-KR" sz="1400" smtClean="0"/>
              <a:t>, </a:t>
            </a:r>
            <a:r>
              <a:rPr lang="ko-KR" altLang="en-US" sz="1400" smtClean="0"/>
              <a:t>빠름</a:t>
            </a:r>
            <a:r>
              <a:rPr lang="en-US" altLang="ko-KR" sz="1400" smtClean="0"/>
              <a:t>,</a:t>
            </a:r>
            <a:r>
              <a:rPr lang="ko-KR" altLang="en-US" sz="1400" smtClean="0"/>
              <a:t>낮은체력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903614" y="3827229"/>
            <a:ext cx="287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원거리 공격</a:t>
            </a:r>
            <a:r>
              <a:rPr lang="en-US" altLang="ko-KR" sz="1400" smtClean="0"/>
              <a:t>// </a:t>
            </a:r>
            <a:r>
              <a:rPr lang="en-US" altLang="ko-KR" sz="1400" smtClean="0"/>
              <a:t>+</a:t>
            </a:r>
            <a:r>
              <a:rPr lang="en-US" altLang="ko-KR" sz="1400"/>
              <a:t>3</a:t>
            </a:r>
            <a:r>
              <a:rPr lang="ko-KR" altLang="en-US" sz="1400" smtClean="0"/>
              <a:t>명까지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903614" y="5017854"/>
            <a:ext cx="287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범위 공격</a:t>
            </a:r>
            <a:r>
              <a:rPr lang="en-US" altLang="ko-KR" sz="1400" smtClean="0"/>
              <a:t>// +</a:t>
            </a:r>
            <a:endParaRPr lang="en-US" altLang="ko-KR" sz="1400"/>
          </a:p>
          <a:p>
            <a:r>
              <a:rPr lang="ko-KR" altLang="en-US" sz="1400" smtClean="0"/>
              <a:t>근접에서는 공격못함</a:t>
            </a:r>
            <a:endParaRPr lang="ko-KR" altLang="en-US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34051" y="3947866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활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446028" y="3947864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54042" y="3947865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73142" y="3947864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3629" y="3947864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활</a:t>
            </a:r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6684818" y="3183093"/>
            <a:ext cx="1947255" cy="764771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755868" y="2097962"/>
            <a:ext cx="3130437" cy="1849900"/>
          </a:xfrm>
          <a:custGeom>
            <a:avLst/>
            <a:gdLst>
              <a:gd name="connsiteX0" fmla="*/ 0 w 2435629"/>
              <a:gd name="connsiteY0" fmla="*/ 764771 h 764771"/>
              <a:gd name="connsiteX1" fmla="*/ 24938 w 2435629"/>
              <a:gd name="connsiteY1" fmla="*/ 706582 h 764771"/>
              <a:gd name="connsiteX2" fmla="*/ 49876 w 2435629"/>
              <a:gd name="connsiteY2" fmla="*/ 681644 h 764771"/>
              <a:gd name="connsiteX3" fmla="*/ 58189 w 2435629"/>
              <a:gd name="connsiteY3" fmla="*/ 648393 h 764771"/>
              <a:gd name="connsiteX4" fmla="*/ 83127 w 2435629"/>
              <a:gd name="connsiteY4" fmla="*/ 623454 h 764771"/>
              <a:gd name="connsiteX5" fmla="*/ 124691 w 2435629"/>
              <a:gd name="connsiteY5" fmla="*/ 556953 h 764771"/>
              <a:gd name="connsiteX6" fmla="*/ 166254 w 2435629"/>
              <a:gd name="connsiteY6" fmla="*/ 515389 h 764771"/>
              <a:gd name="connsiteX7" fmla="*/ 199505 w 2435629"/>
              <a:gd name="connsiteY7" fmla="*/ 482138 h 764771"/>
              <a:gd name="connsiteX8" fmla="*/ 307571 w 2435629"/>
              <a:gd name="connsiteY8" fmla="*/ 374073 h 764771"/>
              <a:gd name="connsiteX9" fmla="*/ 357447 w 2435629"/>
              <a:gd name="connsiteY9" fmla="*/ 324196 h 764771"/>
              <a:gd name="connsiteX10" fmla="*/ 432261 w 2435629"/>
              <a:gd name="connsiteY10" fmla="*/ 274320 h 764771"/>
              <a:gd name="connsiteX11" fmla="*/ 465512 w 2435629"/>
              <a:gd name="connsiteY11" fmla="*/ 249382 h 764771"/>
              <a:gd name="connsiteX12" fmla="*/ 498763 w 2435629"/>
              <a:gd name="connsiteY12" fmla="*/ 216131 h 764771"/>
              <a:gd name="connsiteX13" fmla="*/ 540327 w 2435629"/>
              <a:gd name="connsiteY13" fmla="*/ 199505 h 764771"/>
              <a:gd name="connsiteX14" fmla="*/ 581891 w 2435629"/>
              <a:gd name="connsiteY14" fmla="*/ 166254 h 764771"/>
              <a:gd name="connsiteX15" fmla="*/ 606829 w 2435629"/>
              <a:gd name="connsiteY15" fmla="*/ 149629 h 764771"/>
              <a:gd name="connsiteX16" fmla="*/ 673331 w 2435629"/>
              <a:gd name="connsiteY16" fmla="*/ 99753 h 764771"/>
              <a:gd name="connsiteX17" fmla="*/ 706581 w 2435629"/>
              <a:gd name="connsiteY17" fmla="*/ 91440 h 764771"/>
              <a:gd name="connsiteX18" fmla="*/ 764771 w 2435629"/>
              <a:gd name="connsiteY18" fmla="*/ 66502 h 764771"/>
              <a:gd name="connsiteX19" fmla="*/ 806334 w 2435629"/>
              <a:gd name="connsiteY19" fmla="*/ 41564 h 764771"/>
              <a:gd name="connsiteX20" fmla="*/ 955963 w 2435629"/>
              <a:gd name="connsiteY20" fmla="*/ 16625 h 764771"/>
              <a:gd name="connsiteX21" fmla="*/ 1188720 w 2435629"/>
              <a:gd name="connsiteY21" fmla="*/ 0 h 764771"/>
              <a:gd name="connsiteX22" fmla="*/ 1637607 w 2435629"/>
              <a:gd name="connsiteY22" fmla="*/ 8313 h 764771"/>
              <a:gd name="connsiteX23" fmla="*/ 1729047 w 2435629"/>
              <a:gd name="connsiteY23" fmla="*/ 24938 h 764771"/>
              <a:gd name="connsiteX24" fmla="*/ 1787236 w 2435629"/>
              <a:gd name="connsiteY24" fmla="*/ 33251 h 764771"/>
              <a:gd name="connsiteX25" fmla="*/ 1878676 w 2435629"/>
              <a:gd name="connsiteY25" fmla="*/ 74814 h 764771"/>
              <a:gd name="connsiteX26" fmla="*/ 1903614 w 2435629"/>
              <a:gd name="connsiteY26" fmla="*/ 99753 h 764771"/>
              <a:gd name="connsiteX27" fmla="*/ 1945178 w 2435629"/>
              <a:gd name="connsiteY27" fmla="*/ 124691 h 764771"/>
              <a:gd name="connsiteX28" fmla="*/ 1995054 w 2435629"/>
              <a:gd name="connsiteY28" fmla="*/ 157942 h 764771"/>
              <a:gd name="connsiteX29" fmla="*/ 2019992 w 2435629"/>
              <a:gd name="connsiteY29" fmla="*/ 182880 h 764771"/>
              <a:gd name="connsiteX30" fmla="*/ 2044931 w 2435629"/>
              <a:gd name="connsiteY30" fmla="*/ 199505 h 764771"/>
              <a:gd name="connsiteX31" fmla="*/ 2094807 w 2435629"/>
              <a:gd name="connsiteY31" fmla="*/ 241069 h 764771"/>
              <a:gd name="connsiteX32" fmla="*/ 2111432 w 2435629"/>
              <a:gd name="connsiteY32" fmla="*/ 266007 h 764771"/>
              <a:gd name="connsiteX33" fmla="*/ 2136371 w 2435629"/>
              <a:gd name="connsiteY33" fmla="*/ 290945 h 764771"/>
              <a:gd name="connsiteX34" fmla="*/ 2144683 w 2435629"/>
              <a:gd name="connsiteY34" fmla="*/ 315884 h 764771"/>
              <a:gd name="connsiteX35" fmla="*/ 2186247 w 2435629"/>
              <a:gd name="connsiteY35" fmla="*/ 365760 h 764771"/>
              <a:gd name="connsiteX36" fmla="*/ 2194560 w 2435629"/>
              <a:gd name="connsiteY36" fmla="*/ 390698 h 764771"/>
              <a:gd name="connsiteX37" fmla="*/ 2211185 w 2435629"/>
              <a:gd name="connsiteY37" fmla="*/ 407324 h 764771"/>
              <a:gd name="connsiteX38" fmla="*/ 2236123 w 2435629"/>
              <a:gd name="connsiteY38" fmla="*/ 440574 h 764771"/>
              <a:gd name="connsiteX39" fmla="*/ 2277687 w 2435629"/>
              <a:gd name="connsiteY39" fmla="*/ 482138 h 764771"/>
              <a:gd name="connsiteX40" fmla="*/ 2310938 w 2435629"/>
              <a:gd name="connsiteY40" fmla="*/ 532014 h 764771"/>
              <a:gd name="connsiteX41" fmla="*/ 2344189 w 2435629"/>
              <a:gd name="connsiteY41" fmla="*/ 565265 h 764771"/>
              <a:gd name="connsiteX42" fmla="*/ 2369127 w 2435629"/>
              <a:gd name="connsiteY42" fmla="*/ 590204 h 764771"/>
              <a:gd name="connsiteX43" fmla="*/ 2402378 w 2435629"/>
              <a:gd name="connsiteY43" fmla="*/ 648393 h 764771"/>
              <a:gd name="connsiteX44" fmla="*/ 2419003 w 2435629"/>
              <a:gd name="connsiteY44" fmla="*/ 673331 h 764771"/>
              <a:gd name="connsiteX45" fmla="*/ 2435629 w 2435629"/>
              <a:gd name="connsiteY45" fmla="*/ 706582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35629" h="764771">
                <a:moveTo>
                  <a:pt x="0" y="764771"/>
                </a:moveTo>
                <a:cubicBezTo>
                  <a:pt x="8313" y="745375"/>
                  <a:pt x="14081" y="724677"/>
                  <a:pt x="24938" y="706582"/>
                </a:cubicBezTo>
                <a:cubicBezTo>
                  <a:pt x="30986" y="696501"/>
                  <a:pt x="44043" y="691851"/>
                  <a:pt x="49876" y="681644"/>
                </a:cubicBezTo>
                <a:cubicBezTo>
                  <a:pt x="55544" y="671725"/>
                  <a:pt x="52521" y="658313"/>
                  <a:pt x="58189" y="648393"/>
                </a:cubicBezTo>
                <a:cubicBezTo>
                  <a:pt x="64022" y="638186"/>
                  <a:pt x="76294" y="633020"/>
                  <a:pt x="83127" y="623454"/>
                </a:cubicBezTo>
                <a:cubicBezTo>
                  <a:pt x="133805" y="552504"/>
                  <a:pt x="61170" y="628414"/>
                  <a:pt x="124691" y="556953"/>
                </a:cubicBezTo>
                <a:cubicBezTo>
                  <a:pt x="137708" y="542309"/>
                  <a:pt x="152399" y="529244"/>
                  <a:pt x="166254" y="515389"/>
                </a:cubicBezTo>
                <a:lnTo>
                  <a:pt x="199505" y="482138"/>
                </a:lnTo>
                <a:lnTo>
                  <a:pt x="307571" y="374073"/>
                </a:lnTo>
                <a:lnTo>
                  <a:pt x="357447" y="324196"/>
                </a:lnTo>
                <a:cubicBezTo>
                  <a:pt x="440286" y="262067"/>
                  <a:pt x="336063" y="338452"/>
                  <a:pt x="432261" y="274320"/>
                </a:cubicBezTo>
                <a:cubicBezTo>
                  <a:pt x="443789" y="266635"/>
                  <a:pt x="455085" y="258505"/>
                  <a:pt x="465512" y="249382"/>
                </a:cubicBezTo>
                <a:cubicBezTo>
                  <a:pt x="477308" y="239060"/>
                  <a:pt x="485721" y="224826"/>
                  <a:pt x="498763" y="216131"/>
                </a:cubicBezTo>
                <a:cubicBezTo>
                  <a:pt x="511179" y="207854"/>
                  <a:pt x="527532" y="207182"/>
                  <a:pt x="540327" y="199505"/>
                </a:cubicBezTo>
                <a:cubicBezTo>
                  <a:pt x="555541" y="190376"/>
                  <a:pt x="567697" y="176899"/>
                  <a:pt x="581891" y="166254"/>
                </a:cubicBezTo>
                <a:cubicBezTo>
                  <a:pt x="589883" y="160260"/>
                  <a:pt x="599154" y="156025"/>
                  <a:pt x="606829" y="149629"/>
                </a:cubicBezTo>
                <a:cubicBezTo>
                  <a:pt x="643747" y="118864"/>
                  <a:pt x="620923" y="123046"/>
                  <a:pt x="673331" y="99753"/>
                </a:cubicBezTo>
                <a:cubicBezTo>
                  <a:pt x="683771" y="95113"/>
                  <a:pt x="695498" y="94211"/>
                  <a:pt x="706581" y="91440"/>
                </a:cubicBezTo>
                <a:cubicBezTo>
                  <a:pt x="773887" y="46569"/>
                  <a:pt x="684250" y="102288"/>
                  <a:pt x="764771" y="66502"/>
                </a:cubicBezTo>
                <a:cubicBezTo>
                  <a:pt x="779535" y="59940"/>
                  <a:pt x="791420" y="47778"/>
                  <a:pt x="806334" y="41564"/>
                </a:cubicBezTo>
                <a:cubicBezTo>
                  <a:pt x="857154" y="20389"/>
                  <a:pt x="900261" y="20910"/>
                  <a:pt x="955963" y="16625"/>
                </a:cubicBezTo>
                <a:lnTo>
                  <a:pt x="1188720" y="0"/>
                </a:lnTo>
                <a:cubicBezTo>
                  <a:pt x="1338349" y="2771"/>
                  <a:pt x="1488111" y="1413"/>
                  <a:pt x="1637607" y="8313"/>
                </a:cubicBezTo>
                <a:cubicBezTo>
                  <a:pt x="1668554" y="9741"/>
                  <a:pt x="1698489" y="19845"/>
                  <a:pt x="1729047" y="24938"/>
                </a:cubicBezTo>
                <a:cubicBezTo>
                  <a:pt x="1748374" y="28159"/>
                  <a:pt x="1767840" y="30480"/>
                  <a:pt x="1787236" y="33251"/>
                </a:cubicBezTo>
                <a:cubicBezTo>
                  <a:pt x="1830341" y="47619"/>
                  <a:pt x="1842459" y="47651"/>
                  <a:pt x="1878676" y="74814"/>
                </a:cubicBezTo>
                <a:cubicBezTo>
                  <a:pt x="1888081" y="81868"/>
                  <a:pt x="1894209" y="92699"/>
                  <a:pt x="1903614" y="99753"/>
                </a:cubicBezTo>
                <a:cubicBezTo>
                  <a:pt x="1916540" y="109447"/>
                  <a:pt x="1931547" y="116017"/>
                  <a:pt x="1945178" y="124691"/>
                </a:cubicBezTo>
                <a:cubicBezTo>
                  <a:pt x="1962035" y="135418"/>
                  <a:pt x="1979282" y="145675"/>
                  <a:pt x="1995054" y="157942"/>
                </a:cubicBezTo>
                <a:cubicBezTo>
                  <a:pt x="2004334" y="165159"/>
                  <a:pt x="2010961" y="175354"/>
                  <a:pt x="2019992" y="182880"/>
                </a:cubicBezTo>
                <a:cubicBezTo>
                  <a:pt x="2027667" y="189276"/>
                  <a:pt x="2037256" y="193109"/>
                  <a:pt x="2044931" y="199505"/>
                </a:cubicBezTo>
                <a:cubicBezTo>
                  <a:pt x="2108942" y="252847"/>
                  <a:pt x="2032886" y="199789"/>
                  <a:pt x="2094807" y="241069"/>
                </a:cubicBezTo>
                <a:cubicBezTo>
                  <a:pt x="2100349" y="249382"/>
                  <a:pt x="2105036" y="258332"/>
                  <a:pt x="2111432" y="266007"/>
                </a:cubicBezTo>
                <a:cubicBezTo>
                  <a:pt x="2118958" y="275038"/>
                  <a:pt x="2129850" y="281163"/>
                  <a:pt x="2136371" y="290945"/>
                </a:cubicBezTo>
                <a:cubicBezTo>
                  <a:pt x="2141232" y="298236"/>
                  <a:pt x="2140336" y="308276"/>
                  <a:pt x="2144683" y="315884"/>
                </a:cubicBezTo>
                <a:cubicBezTo>
                  <a:pt x="2157855" y="338935"/>
                  <a:pt x="2169141" y="348654"/>
                  <a:pt x="2186247" y="365760"/>
                </a:cubicBezTo>
                <a:cubicBezTo>
                  <a:pt x="2189018" y="374073"/>
                  <a:pt x="2190052" y="383184"/>
                  <a:pt x="2194560" y="390698"/>
                </a:cubicBezTo>
                <a:cubicBezTo>
                  <a:pt x="2198592" y="397418"/>
                  <a:pt x="2206168" y="401303"/>
                  <a:pt x="2211185" y="407324"/>
                </a:cubicBezTo>
                <a:cubicBezTo>
                  <a:pt x="2220054" y="417967"/>
                  <a:pt x="2226919" y="430219"/>
                  <a:pt x="2236123" y="440574"/>
                </a:cubicBezTo>
                <a:cubicBezTo>
                  <a:pt x="2249140" y="455218"/>
                  <a:pt x="2266818" y="465835"/>
                  <a:pt x="2277687" y="482138"/>
                </a:cubicBezTo>
                <a:cubicBezTo>
                  <a:pt x="2288771" y="498763"/>
                  <a:pt x="2296809" y="517885"/>
                  <a:pt x="2310938" y="532014"/>
                </a:cubicBezTo>
                <a:lnTo>
                  <a:pt x="2344189" y="565265"/>
                </a:lnTo>
                <a:cubicBezTo>
                  <a:pt x="2352502" y="573578"/>
                  <a:pt x="2362606" y="580422"/>
                  <a:pt x="2369127" y="590204"/>
                </a:cubicBezTo>
                <a:cubicBezTo>
                  <a:pt x="2409631" y="650961"/>
                  <a:pt x="2360191" y="574567"/>
                  <a:pt x="2402378" y="648393"/>
                </a:cubicBezTo>
                <a:cubicBezTo>
                  <a:pt x="2407335" y="657067"/>
                  <a:pt x="2414535" y="664395"/>
                  <a:pt x="2419003" y="673331"/>
                </a:cubicBezTo>
                <a:cubicBezTo>
                  <a:pt x="2438106" y="711538"/>
                  <a:pt x="2416849" y="687802"/>
                  <a:pt x="2435629" y="706582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34051" y="5573831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마법</a:t>
            </a:r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46028" y="5573829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454042" y="5573830"/>
            <a:ext cx="811877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473142" y="5573829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마법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83629" y="5573829"/>
            <a:ext cx="858982" cy="524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5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640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1338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적타워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0611" y="24106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92582" y="50568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전투라인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451" y="118040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</a:t>
            </a:r>
            <a:r>
              <a:rPr lang="ko-KR" altLang="en-US" sz="1400" b="1"/>
              <a:t>승리조건</a:t>
            </a:r>
            <a:r>
              <a:rPr lang="en-US" altLang="ko-KR" sz="1400" b="1"/>
              <a:t>)</a:t>
            </a:r>
            <a:r>
              <a:rPr lang="ko-KR" altLang="en-US" sz="1400" b="1"/>
              <a:t>상대 타워를 하나라도 먼저 부수면 게임승리</a:t>
            </a:r>
            <a:endParaRPr lang="en-US" altLang="ko-KR" sz="1400" b="1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브롤 스타즈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" y="2322021"/>
            <a:ext cx="5893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유닛소환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코스트를 확보한다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유닛을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속성을 선택한다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위치를 선택한다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위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아래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소환한다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즉시 소환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소환시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대기시간 흐르기 시작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endParaRPr lang="en-US" altLang="ko-KR" sz="1400"/>
          </a:p>
        </p:txBody>
      </p:sp>
      <p:sp>
        <p:nvSpPr>
          <p:cNvPr id="8" name="TextBox 7"/>
          <p:cNvSpPr txBox="1"/>
          <p:nvPr/>
        </p:nvSpPr>
        <p:spPr>
          <a:xfrm>
            <a:off x="548638" y="4078777"/>
            <a:ext cx="4646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전투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몬스터와 유닛이 충돌한다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근접기준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공격함수 실행</a:t>
            </a:r>
            <a:r>
              <a:rPr lang="en-US" altLang="ko-KR" sz="1400">
                <a:sym typeface="Wingdings" panose="05000000000000000000" pitchFamily="2" charset="2"/>
              </a:rPr>
              <a:t> (</a:t>
            </a:r>
            <a:r>
              <a:rPr lang="ko-KR" altLang="en-US" sz="1400">
                <a:sym typeface="Wingdings" panose="05000000000000000000" pitchFamily="2" charset="2"/>
              </a:rPr>
              <a:t>서로의 상성에 따라 다름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만약 </a:t>
            </a:r>
            <a:r>
              <a:rPr lang="en-US" altLang="ko-KR" sz="1400">
                <a:sym typeface="Wingdings" panose="05000000000000000000" pitchFamily="2" charset="2"/>
              </a:rPr>
              <a:t>HP</a:t>
            </a:r>
            <a:r>
              <a:rPr lang="ko-KR" altLang="en-US" sz="1400">
                <a:sym typeface="Wingdings" panose="05000000000000000000" pitchFamily="2" charset="2"/>
              </a:rPr>
              <a:t>가 </a:t>
            </a:r>
            <a:r>
              <a:rPr lang="en-US" altLang="ko-KR" sz="1400">
                <a:sym typeface="Wingdings" panose="05000000000000000000" pitchFamily="2" charset="2"/>
              </a:rPr>
              <a:t>0</a:t>
            </a:r>
            <a:r>
              <a:rPr lang="ko-KR" altLang="en-US" sz="1400">
                <a:sym typeface="Wingdings" panose="05000000000000000000" pitchFamily="2" charset="2"/>
              </a:rPr>
              <a:t>이면 죽는 모션 후 사라짐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3397" y="2275854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유닛 성장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경험치 </a:t>
            </a:r>
            <a:r>
              <a:rPr lang="en-US" altLang="ko-KR" sz="1400">
                <a:sym typeface="Wingdings" panose="05000000000000000000" pitchFamily="2" charset="2"/>
              </a:rPr>
              <a:t>Bar </a:t>
            </a:r>
            <a:r>
              <a:rPr lang="ko-KR" altLang="en-US" sz="1400">
                <a:sym typeface="Wingdings" panose="05000000000000000000" pitchFamily="2" charset="2"/>
              </a:rPr>
              <a:t>증가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우측상단 매뉴바에서 유닛성장 버튼을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성장 가능한 유닛은 반짝반짝 효과가 나타난다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팝업창을 닫는다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51" y="390509"/>
            <a:ext cx="1471094" cy="15797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502" y="1322114"/>
            <a:ext cx="1907078" cy="6583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199" y="505689"/>
            <a:ext cx="1969683" cy="380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3396" y="4387080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/>
              <a:t>타워 성장 절차</a:t>
            </a:r>
            <a:endParaRPr lang="en-US" altLang="ko-KR" sz="1400" b="1" u="sng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경험치 </a:t>
            </a:r>
            <a:r>
              <a:rPr lang="en-US" altLang="ko-KR" sz="1400">
                <a:sym typeface="Wingdings" panose="05000000000000000000" pitchFamily="2" charset="2"/>
              </a:rPr>
              <a:t>Bar </a:t>
            </a:r>
            <a:r>
              <a:rPr lang="ko-KR" altLang="en-US" sz="1400">
                <a:sym typeface="Wingdings" panose="05000000000000000000" pitchFamily="2" charset="2"/>
              </a:rPr>
              <a:t>증가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우측상단 매뉴바에서 타워성장 버튼을 클릭한다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성장 가능한 타워는 반짝반짝 효과가 나타난다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팝업창을 닫는다</a:t>
            </a:r>
            <a:endParaRPr lang="en-US" altLang="ko-KR" sz="14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484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4444" y="116378"/>
            <a:ext cx="2044931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유닛 이동 절차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2441169" y="434632"/>
            <a:ext cx="8357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해당유닛클릭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속성선택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소환위치선택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위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아래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) 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소환되고 오른쪽 이동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9133" y="1537854"/>
            <a:ext cx="4713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게이지가 오르면서 </a:t>
            </a:r>
            <a:r>
              <a:rPr lang="ko-KR" altLang="en-US" sz="1400" b="1"/>
              <a:t>소환가능한 유닛칸</a:t>
            </a:r>
            <a:r>
              <a:rPr lang="ko-KR" altLang="en-US" sz="1400"/>
              <a:t>은 표시된다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유닛</a:t>
            </a:r>
            <a:r>
              <a:rPr lang="en-US" altLang="ko-KR" sz="1400" b="1"/>
              <a:t>1</a:t>
            </a:r>
            <a:r>
              <a:rPr lang="ko-KR" altLang="en-US" sz="1400"/>
              <a:t>을 클릭한다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속성 아이콘이 </a:t>
            </a:r>
            <a:r>
              <a:rPr lang="ko-KR" altLang="en-US" sz="1400"/>
              <a:t>나타나고 선택한다 </a:t>
            </a:r>
            <a:r>
              <a:rPr lang="en-US" altLang="ko-KR" sz="1400"/>
              <a:t>(</a:t>
            </a:r>
            <a:r>
              <a:rPr lang="ko-KR" altLang="en-US" sz="1400"/>
              <a:t>화면 중앙</a:t>
            </a:r>
            <a:r>
              <a:rPr lang="en-US" altLang="ko-KR" sz="140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/>
              <a:t>소환위치 아이콘</a:t>
            </a:r>
            <a:r>
              <a:rPr lang="ko-KR" altLang="en-US" sz="1400"/>
              <a:t>이 나타나고 선택한다 </a:t>
            </a:r>
            <a:r>
              <a:rPr lang="en-US" altLang="ko-KR" sz="1400"/>
              <a:t>(</a:t>
            </a:r>
            <a:r>
              <a:rPr lang="ko-KR" altLang="en-US" sz="1400"/>
              <a:t>화면 중앙</a:t>
            </a:r>
            <a:r>
              <a:rPr lang="en-US" altLang="ko-KR" sz="140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/>
              <a:t>소환위치에서 유닛이 생성된다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29" y="1369597"/>
            <a:ext cx="3562839" cy="2049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29" y="3498803"/>
            <a:ext cx="1438275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65" y="3498803"/>
            <a:ext cx="2143125" cy="41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133" y="3081757"/>
            <a:ext cx="38654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코드작성 </a:t>
            </a:r>
            <a:r>
              <a:rPr lang="en-US" altLang="ko-KR" sz="1200"/>
              <a:t>(</a:t>
            </a:r>
            <a:r>
              <a:rPr lang="ko-KR" altLang="en-US" sz="1200"/>
              <a:t>일단 바로 소환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 b="1" u="sng"/>
              <a:t>변수</a:t>
            </a:r>
            <a:endParaRPr lang="en-US" altLang="ko-KR" sz="1200" b="1" u="sng"/>
          </a:p>
          <a:p>
            <a:r>
              <a:rPr lang="ko-KR" altLang="en-US" sz="1200"/>
              <a:t>유닛</a:t>
            </a:r>
            <a:r>
              <a:rPr lang="en-US" altLang="ko-KR" sz="1200"/>
              <a:t>1 </a:t>
            </a:r>
            <a:r>
              <a:rPr lang="ko-KR" altLang="en-US" sz="1200"/>
              <a:t>리소스</a:t>
            </a:r>
            <a:endParaRPr lang="en-US" altLang="ko-KR" sz="1200"/>
          </a:p>
          <a:p>
            <a:r>
              <a:rPr lang="ko-KR" altLang="en-US" sz="1200"/>
              <a:t>소환 위치 </a:t>
            </a:r>
            <a:r>
              <a:rPr lang="en-US" altLang="ko-KR" sz="1200"/>
              <a:t>(</a:t>
            </a:r>
            <a:r>
              <a:rPr lang="ko-KR" altLang="en-US" sz="1200"/>
              <a:t>윗 줄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ko-KR" altLang="en-US" sz="1200" b="1" u="sng"/>
              <a:t>스타트</a:t>
            </a:r>
            <a:endParaRPr lang="en-US" altLang="ko-KR" sz="1200" b="1" u="sng"/>
          </a:p>
          <a:p>
            <a:r>
              <a:rPr lang="ko-KR" altLang="en-US" sz="1200"/>
              <a:t>유닛은 처음에 보이지 않음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 b="1" u="sng"/>
              <a:t>업데이트</a:t>
            </a:r>
            <a:endParaRPr lang="en-US" altLang="ko-KR" sz="1200" b="1" u="sng"/>
          </a:p>
          <a:p>
            <a:r>
              <a:rPr lang="ko-KR" altLang="en-US" sz="1200"/>
              <a:t>유닛소환 버튼 클릭시</a:t>
            </a:r>
            <a:r>
              <a:rPr lang="en-US" altLang="ko-KR" sz="1200"/>
              <a:t>, </a:t>
            </a:r>
            <a:r>
              <a:rPr lang="ko-KR" altLang="en-US" sz="1200"/>
              <a:t>유닛 소환위치로 이동</a:t>
            </a:r>
            <a:endParaRPr lang="en-US" altLang="ko-KR" sz="1200"/>
          </a:p>
          <a:p>
            <a:r>
              <a:rPr lang="ko-KR" altLang="en-US" sz="1200"/>
              <a:t>유닛 리소스 적용 </a:t>
            </a:r>
            <a:r>
              <a:rPr lang="en-US" altLang="ko-KR" sz="1200"/>
              <a:t>, </a:t>
            </a:r>
            <a:r>
              <a:rPr lang="ko-KR" altLang="en-US" sz="1200"/>
              <a:t>오른쪽으로 진행</a:t>
            </a:r>
          </a:p>
        </p:txBody>
      </p:sp>
    </p:spTree>
    <p:extLst>
      <p:ext uri="{BB962C8B-B14F-4D97-AF65-F5344CB8AC3E}">
        <p14:creationId xmlns:p14="http://schemas.microsoft.com/office/powerpoint/2010/main" val="173123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EA6A0B-BBB6-4C75-93D0-3B9B9FB4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476250"/>
            <a:ext cx="9735497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54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E42615-B2A9-47BA-B9BF-0B7455F0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874"/>
            <a:ext cx="12192000" cy="60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456</Words>
  <Application>Microsoft Office PowerPoint</Application>
  <PresentationFormat>와이드스크린</PresentationFormat>
  <Paragraphs>131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SGA</dc:creator>
  <cp:lastModifiedBy>SGA</cp:lastModifiedBy>
  <cp:revision>118</cp:revision>
  <dcterms:created xsi:type="dcterms:W3CDTF">2021-12-30T06:50:10Z</dcterms:created>
  <dcterms:modified xsi:type="dcterms:W3CDTF">2022-01-10T08:38:37Z</dcterms:modified>
</cp:coreProperties>
</file>