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3FA-5F7F-4337-8058-14F0285F7A7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96" y="1839179"/>
            <a:ext cx="4716538" cy="3042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오른쪽 화살표 3"/>
          <p:cNvSpPr/>
          <p:nvPr/>
        </p:nvSpPr>
        <p:spPr>
          <a:xfrm>
            <a:off x="4751364" y="2908766"/>
            <a:ext cx="648393" cy="1105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2407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52407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105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104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적타워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4378" y="289282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4378" y="3868188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96349" y="315744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전투라인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96349" y="4124494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전투라인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52407" y="4962699"/>
            <a:ext cx="6184668" cy="982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5200" y="496269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smtClean="0"/>
              <a:t>코스트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5201" y="526888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1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91303" y="5275820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7405" y="5268887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25600" y="527305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83795" y="527026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199" y="496685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795" y="1875214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매뉴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52408" y="1875214"/>
            <a:ext cx="1438102" cy="61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수치정보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11718" y="6306246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코스트</a:t>
            </a:r>
            <a:endParaRPr lang="ko-KR" altLang="en-US" sz="10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7000" y="6284421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속성</a:t>
            </a:r>
            <a:endParaRPr lang="ko-KR" altLang="en-US" sz="1000"/>
          </a:p>
        </p:txBody>
      </p:sp>
      <p:cxnSp>
        <p:nvCxnSpPr>
          <p:cNvPr id="30" name="직선 화살표 연결선 29"/>
          <p:cNvCxnSpPr>
            <a:stCxn id="16" idx="1"/>
          </p:cNvCxnSpPr>
          <p:nvPr/>
        </p:nvCxnSpPr>
        <p:spPr>
          <a:xfrm flipH="1">
            <a:off x="5209099" y="5501645"/>
            <a:ext cx="2106102" cy="3269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695499" y="1875214"/>
            <a:ext cx="6241577" cy="40697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80" y="5683138"/>
            <a:ext cx="342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smtClean="0"/>
              <a:t>클릭하면 세부정보</a:t>
            </a:r>
            <a:endParaRPr lang="en-US" altLang="ko-KR" sz="1400" b="1" u="sng" smtClean="0"/>
          </a:p>
          <a:p>
            <a:r>
              <a:rPr lang="en-US" altLang="ko-KR" sz="1400" smtClean="0">
                <a:sym typeface="Wingdings" panose="05000000000000000000" pitchFamily="2" charset="2"/>
              </a:rPr>
              <a:t>HP / </a:t>
            </a:r>
            <a:r>
              <a:rPr lang="ko-KR" altLang="en-US" sz="1400" smtClean="0">
                <a:sym typeface="Wingdings" panose="05000000000000000000" pitchFamily="2" charset="2"/>
              </a:rPr>
              <a:t>코스트 </a:t>
            </a:r>
            <a:r>
              <a:rPr lang="en-US" altLang="ko-KR" sz="1400" smtClean="0">
                <a:sym typeface="Wingdings" panose="05000000000000000000" pitchFamily="2" charset="2"/>
              </a:rPr>
              <a:t>/ </a:t>
            </a:r>
            <a:r>
              <a:rPr lang="ko-KR" altLang="en-US" sz="1400" smtClean="0">
                <a:sym typeface="Wingdings" panose="05000000000000000000" pitchFamily="2" charset="2"/>
              </a:rPr>
              <a:t>공격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방어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회피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명중</a:t>
            </a:r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3782618" y="5473579"/>
            <a:ext cx="1122218" cy="9476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29409" y="63516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유닛 성장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9409" y="108127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타워 성장</a:t>
            </a:r>
            <a:endParaRPr lang="ko-KR" altLang="en-US" sz="140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9409" y="148655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광역 스킬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3954572" y="894278"/>
            <a:ext cx="1913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★ 타워</a:t>
            </a:r>
            <a:r>
              <a:rPr lang="en-US" altLang="ko-KR" sz="1600" smtClean="0"/>
              <a:t>1_HP</a:t>
            </a:r>
            <a:br>
              <a:rPr lang="en-US" altLang="ko-KR" sz="1600" smtClean="0"/>
            </a:br>
            <a:r>
              <a:rPr lang="ko-KR" altLang="en-US" sz="1600" smtClean="0"/>
              <a:t>★ 타워</a:t>
            </a:r>
            <a:r>
              <a:rPr lang="en-US" altLang="ko-KR" sz="1600" smtClean="0"/>
              <a:t>2_HP</a:t>
            </a:r>
          </a:p>
          <a:p>
            <a:r>
              <a:rPr lang="ko-KR" altLang="en-US" sz="1600" smtClean="0"/>
              <a:t>★ 광역스킬</a:t>
            </a:r>
            <a:r>
              <a:rPr lang="en-US" altLang="ko-KR" sz="1600" smtClean="0"/>
              <a:t>_SP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752409" y="949707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smtClean="0"/>
              <a:t>HP1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52407" y="949707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752409" y="1248970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smtClean="0"/>
              <a:t>HP2</a:t>
            </a: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752407" y="1248970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52409" y="1525706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smtClean="0"/>
              <a:t>SP</a:t>
            </a:r>
            <a:endParaRPr lang="ko-KR" altLang="en-US" sz="1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52407" y="1525706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19709" y="2007831"/>
            <a:ext cx="2696095" cy="315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54210" y="154823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경험치</a:t>
            </a:r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3615083" y="5170516"/>
            <a:ext cx="1526025" cy="1479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75" y="792816"/>
            <a:ext cx="1924050" cy="6000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829188" y="5209649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3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5205" y="91440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유닛 성장</a:t>
            </a:r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5205" y="192530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타워 성장</a:t>
            </a:r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205" y="2800314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광역 스킬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936866" y="914400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몬스터를 죽이면 경험치가 오름</a:t>
            </a:r>
            <a:r>
              <a:rPr lang="en-US" altLang="ko-KR" sz="1200" smtClean="0">
                <a:sym typeface="Wingdings" panose="05000000000000000000" pitchFamily="2" charset="2"/>
              </a:rPr>
              <a:t></a:t>
            </a:r>
            <a:r>
              <a:rPr lang="ko-KR" altLang="en-US" sz="1200" smtClean="0"/>
              <a:t> 경험치로 유닛의 레벨을 올릴수 있다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936866" y="1925309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몬스터를 죽이면 경험치가 오름</a:t>
            </a:r>
            <a:r>
              <a:rPr lang="en-US" altLang="ko-KR" sz="1200" smtClean="0">
                <a:sym typeface="Wingdings" panose="05000000000000000000" pitchFamily="2" charset="2"/>
              </a:rPr>
              <a:t></a:t>
            </a:r>
            <a:r>
              <a:rPr lang="ko-KR" altLang="en-US" sz="1200" smtClean="0"/>
              <a:t> 경험치로 타워의 레벨을 올릴수 있다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1506" y="25990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매뉴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207" y="5180885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smtClean="0"/>
              <a:t>HP1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205" y="5180885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207" y="5480148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smtClean="0"/>
              <a:t>HP2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5205" y="5480148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207" y="5756884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smtClean="0"/>
              <a:t>SP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5205" y="5756884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80706" y="5133704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몬스터를 죽이면 경험치가 오름</a:t>
            </a:r>
            <a:r>
              <a:rPr lang="en-US" altLang="ko-KR" sz="1200" smtClean="0">
                <a:sym typeface="Wingdings" panose="05000000000000000000" pitchFamily="2" charset="2"/>
              </a:rPr>
              <a:t></a:t>
            </a:r>
            <a:r>
              <a:rPr lang="ko-KR" altLang="en-US" sz="1200" smtClean="0"/>
              <a:t> 경험치로 타워의 레벨을 올릴수 있다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39" y="294425"/>
            <a:ext cx="4505325" cy="225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2" y="1180251"/>
            <a:ext cx="552450" cy="485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1" y="2229260"/>
            <a:ext cx="4667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01" y="3104265"/>
            <a:ext cx="390525" cy="447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706" y="5480148"/>
            <a:ext cx="4105275" cy="12763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90" y="5831962"/>
            <a:ext cx="2133600" cy="3524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39" y="4260700"/>
            <a:ext cx="6029325" cy="523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942" y="3293346"/>
            <a:ext cx="3953199" cy="762898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0907" y="4338855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경험치</a:t>
            </a:r>
            <a:endParaRPr lang="ko-KR" altLang="en-US" sz="1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866" y="4338855"/>
            <a:ext cx="2419350" cy="447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6866" y="2729453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시간이 흐르면서 스킬대기 시간이 차오르고 광역스킬을 골라서 사용할수 있다</a:t>
            </a:r>
            <a:endParaRPr lang="en-US" altLang="ko-KR" sz="1200" smtClean="0"/>
          </a:p>
          <a:p>
            <a:r>
              <a:rPr lang="en-US" altLang="ko-KR" sz="1200" smtClean="0">
                <a:sym typeface="Wingdings" panose="05000000000000000000" pitchFamily="2" charset="2"/>
              </a:rPr>
              <a:t> </a:t>
            </a:r>
            <a:r>
              <a:rPr lang="ko-KR" altLang="en-US" sz="1200" smtClean="0">
                <a:sym typeface="Wingdings" panose="05000000000000000000" pitchFamily="2" charset="2"/>
              </a:rPr>
              <a:t>전체 공격</a:t>
            </a:r>
            <a:r>
              <a:rPr lang="en-US" altLang="ko-KR" sz="1200" smtClean="0">
                <a:sym typeface="Wingdings" panose="05000000000000000000" pitchFamily="2" charset="2"/>
              </a:rPr>
              <a:t>(</a:t>
            </a:r>
            <a:r>
              <a:rPr lang="ko-KR" altLang="en-US" sz="1200" smtClean="0">
                <a:sym typeface="Wingdings" panose="05000000000000000000" pitchFamily="2" charset="2"/>
              </a:rPr>
              <a:t>번개</a:t>
            </a:r>
            <a:r>
              <a:rPr lang="en-US" altLang="ko-KR" sz="1200" smtClean="0">
                <a:sym typeface="Wingdings" panose="05000000000000000000" pitchFamily="2" charset="2"/>
              </a:rPr>
              <a:t>)</a:t>
            </a:r>
            <a:r>
              <a:rPr lang="ko-KR" altLang="en-US" sz="1200" smtClean="0">
                <a:sym typeface="Wingdings" panose="05000000000000000000" pitchFamily="2" charset="2"/>
              </a:rPr>
              <a:t> </a:t>
            </a:r>
            <a:r>
              <a:rPr lang="en-US" altLang="ko-KR" sz="1200" smtClean="0">
                <a:sym typeface="Wingdings" panose="05000000000000000000" pitchFamily="2" charset="2"/>
              </a:rPr>
              <a:t>/ </a:t>
            </a:r>
            <a:r>
              <a:rPr lang="ko-KR" altLang="en-US" sz="1200" smtClean="0">
                <a:sym typeface="Wingdings" panose="05000000000000000000" pitchFamily="2" charset="2"/>
              </a:rPr>
              <a:t>전체 유닛회복</a:t>
            </a:r>
            <a:r>
              <a:rPr lang="en-US" altLang="ko-KR" sz="1200" smtClean="0">
                <a:sym typeface="Wingdings" panose="05000000000000000000" pitchFamily="2" charset="2"/>
              </a:rPr>
              <a:t>(</a:t>
            </a:r>
            <a:r>
              <a:rPr lang="ko-KR" altLang="en-US" sz="1200" smtClean="0">
                <a:sym typeface="Wingdings" panose="05000000000000000000" pitchFamily="2" charset="2"/>
              </a:rPr>
              <a:t>발바닥</a:t>
            </a:r>
            <a:r>
              <a:rPr lang="en-US" altLang="ko-KR" sz="1200" smtClean="0">
                <a:sym typeface="Wingdings" panose="05000000000000000000" pitchFamily="2" charset="2"/>
              </a:rPr>
              <a:t>)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36408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6131" y="1912512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1</a:t>
            </a:r>
            <a:endParaRPr lang="ko-KR" altLang="en-US" sz="11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0824" y="636754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smtClean="0"/>
              <a:t>코스트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0823" y="637170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6131" y="287955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131" y="3708601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4</a:t>
            </a:r>
            <a:endParaRPr lang="ko-KR" altLang="en-US" sz="11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507" y="459044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5</a:t>
            </a:r>
            <a:endParaRPr lang="ko-KR" altLang="en-US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94" y="487465"/>
            <a:ext cx="3953199" cy="762898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6128194" y="156336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등급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0258" y="1663715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속성</a:t>
            </a:r>
            <a:endParaRPr lang="ko-KR" altLang="en-US" sz="10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59" y="2003259"/>
            <a:ext cx="1713582" cy="1480277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8289176" y="1641890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코스트</a:t>
            </a:r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6128194" y="3724102"/>
            <a:ext cx="210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불</a:t>
            </a:r>
            <a:r>
              <a:rPr lang="en-US" altLang="ko-KR" sz="1400" smtClean="0"/>
              <a:t>, </a:t>
            </a:r>
            <a:r>
              <a:rPr lang="ko-KR" altLang="en-US" sz="1400" smtClean="0"/>
              <a:t>물</a:t>
            </a:r>
            <a:r>
              <a:rPr lang="en-US" altLang="ko-KR" sz="1400" smtClean="0"/>
              <a:t>, </a:t>
            </a:r>
            <a:r>
              <a:rPr lang="ko-KR" altLang="en-US" sz="1400" smtClean="0"/>
              <a:t>땅</a:t>
            </a:r>
            <a:endParaRPr lang="en-US" altLang="ko-KR" sz="1400" smtClean="0"/>
          </a:p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뎀지</a:t>
            </a:r>
            <a:r>
              <a:rPr lang="en-US" altLang="ko-KR" sz="1400" smtClean="0">
                <a:sym typeface="Wingdings" panose="05000000000000000000" pitchFamily="2" charset="2"/>
              </a:rPr>
              <a:t>30% </a:t>
            </a:r>
            <a:r>
              <a:rPr lang="ko-KR" altLang="en-US" sz="1400" smtClean="0">
                <a:sym typeface="Wingdings" panose="05000000000000000000" pitchFamily="2" charset="2"/>
              </a:rPr>
              <a:t>추가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감소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3882043" y="6292735"/>
            <a:ext cx="556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총량은 </a:t>
            </a:r>
            <a:r>
              <a:rPr lang="en-US" altLang="ko-KR" sz="1400" smtClean="0">
                <a:sym typeface="Wingdings" panose="05000000000000000000" pitchFamily="2" charset="2"/>
              </a:rPr>
              <a:t>100 / </a:t>
            </a:r>
            <a:r>
              <a:rPr lang="ko-KR" altLang="en-US" sz="1400" smtClean="0">
                <a:sym typeface="Wingdings" panose="05000000000000000000" pitchFamily="2" charset="2"/>
              </a:rPr>
              <a:t>초당 </a:t>
            </a:r>
            <a:r>
              <a:rPr lang="en-US" altLang="ko-KR" sz="1400" smtClean="0">
                <a:sym typeface="Wingdings" panose="05000000000000000000" pitchFamily="2" charset="2"/>
              </a:rPr>
              <a:t>5</a:t>
            </a:r>
            <a:r>
              <a:rPr lang="ko-KR" altLang="en-US" sz="1400" smtClean="0">
                <a:sym typeface="Wingdings" panose="05000000000000000000" pitchFamily="2" charset="2"/>
              </a:rPr>
              <a:t>씩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임시</a:t>
            </a:r>
            <a:r>
              <a:rPr lang="en-US" altLang="ko-KR" sz="1400" smtClean="0">
                <a:sym typeface="Wingdings" panose="05000000000000000000" pitchFamily="2" charset="2"/>
              </a:rPr>
              <a:t>) </a:t>
            </a:r>
            <a:r>
              <a:rPr lang="ko-KR" altLang="en-US" sz="1400" smtClean="0">
                <a:sym typeface="Wingdings" panose="05000000000000000000" pitchFamily="2" charset="2"/>
              </a:rPr>
              <a:t>오름 </a:t>
            </a:r>
            <a:r>
              <a:rPr lang="en-US" altLang="ko-KR" sz="1400" smtClean="0">
                <a:sym typeface="Wingdings" panose="05000000000000000000" pitchFamily="2" charset="2"/>
              </a:rPr>
              <a:t>/ </a:t>
            </a:r>
            <a:r>
              <a:rPr lang="ko-KR" altLang="en-US" sz="1400" smtClean="0">
                <a:sym typeface="Wingdings" panose="05000000000000000000" pitchFamily="2" charset="2"/>
              </a:rPr>
              <a:t>유닛 생산시 감소  </a:t>
            </a:r>
            <a:r>
              <a:rPr lang="en-US" altLang="ko-KR" sz="1400" smtClean="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8237913" y="2025567"/>
            <a:ext cx="303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유닛소환에 소모되는 코스트양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116428" y="1216758"/>
            <a:ext cx="364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경험치를 얻으면 등급을 올릴수 있다 </a:t>
            </a:r>
            <a:endParaRPr lang="ko-KR" altLang="en-US" sz="14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3" y="135538"/>
            <a:ext cx="4185642" cy="14261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6" y="434797"/>
            <a:ext cx="899214" cy="8155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7341" y="1908951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근거리 공격유닛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빠르고 약한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1027340" y="4588602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</a:t>
            </a:r>
            <a:r>
              <a:rPr lang="ko-KR" altLang="en-US" sz="1600" smtClean="0"/>
              <a:t>거리 공격유닛 </a:t>
            </a:r>
            <a:r>
              <a:rPr lang="en-US" altLang="ko-KR" sz="1600" smtClean="0"/>
              <a:t>(</a:t>
            </a:r>
            <a:r>
              <a:rPr lang="ko-KR" altLang="en-US" sz="1600" smtClean="0"/>
              <a:t>마법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약한 범위공격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1027340" y="3687898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</a:t>
            </a:r>
            <a:r>
              <a:rPr lang="ko-KR" altLang="en-US" sz="1600" smtClean="0"/>
              <a:t>거리 공격유닛 </a:t>
            </a:r>
            <a:r>
              <a:rPr lang="en-US" altLang="ko-KR" sz="1600" smtClean="0"/>
              <a:t>(</a:t>
            </a:r>
            <a:r>
              <a:rPr lang="ko-KR" altLang="en-US" sz="1600" smtClean="0"/>
              <a:t>활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강한 단일공격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1027340" y="2819927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근거리 공격유닛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느리고 강한</a:t>
            </a:r>
            <a:endParaRPr lang="ko-KR" altLang="en-US" sz="16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28" y="4230017"/>
            <a:ext cx="1438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640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1338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0611" y="24106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92582" y="50568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전투라인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451" y="118040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상대 타워를 하나라도 부수면 게임승리</a:t>
            </a:r>
            <a:endParaRPr lang="en-US" altLang="ko-KR" sz="1400" b="1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브롤 스타즈</a:t>
            </a:r>
            <a:endParaRPr lang="en-US" altLang="ko-KR" sz="140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2322021"/>
            <a:ext cx="5893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smtClean="0"/>
              <a:t>유닛소환 절차</a:t>
            </a:r>
            <a:endParaRPr lang="en-US" altLang="ko-KR" sz="1400" b="1" u="sng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코스트를 확보한다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유닛을 클릭한다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속성을 선택한다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위치를 선택한다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위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아래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소환한다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즉시 소환</a:t>
            </a:r>
            <a:r>
              <a:rPr lang="en-US" altLang="ko-KR" sz="1400" smtClean="0">
                <a:sym typeface="Wingdings" panose="05000000000000000000" pitchFamily="2" charset="2"/>
              </a:rPr>
              <a:t>/ </a:t>
            </a:r>
            <a:r>
              <a:rPr lang="ko-KR" altLang="en-US" sz="1400" smtClean="0">
                <a:sym typeface="Wingdings" panose="05000000000000000000" pitchFamily="2" charset="2"/>
              </a:rPr>
              <a:t>소환시</a:t>
            </a:r>
            <a:r>
              <a:rPr lang="en-US" altLang="ko-KR" sz="1400" smtClean="0">
                <a:sym typeface="Wingdings" panose="05000000000000000000" pitchFamily="2" charset="2"/>
              </a:rPr>
              <a:t>, </a:t>
            </a:r>
            <a:r>
              <a:rPr lang="ko-KR" altLang="en-US" sz="1400" smtClean="0">
                <a:sym typeface="Wingdings" panose="05000000000000000000" pitchFamily="2" charset="2"/>
              </a:rPr>
              <a:t>대기시간 흐르기 시작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144484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224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SGA</cp:lastModifiedBy>
  <cp:revision>78</cp:revision>
  <dcterms:created xsi:type="dcterms:W3CDTF">2021-12-30T06:50:10Z</dcterms:created>
  <dcterms:modified xsi:type="dcterms:W3CDTF">2021-12-31T08:45:52Z</dcterms:modified>
</cp:coreProperties>
</file>