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64" r:id="rId3"/>
    <p:sldId id="267" r:id="rId4"/>
    <p:sldId id="311" r:id="rId5"/>
    <p:sldId id="312" r:id="rId6"/>
    <p:sldId id="302" r:id="rId7"/>
    <p:sldId id="313" r:id="rId8"/>
    <p:sldId id="314" r:id="rId9"/>
    <p:sldId id="304" r:id="rId10"/>
    <p:sldId id="315" r:id="rId11"/>
    <p:sldId id="305" r:id="rId12"/>
    <p:sldId id="316" r:id="rId13"/>
    <p:sldId id="306" r:id="rId14"/>
    <p:sldId id="317" r:id="rId15"/>
    <p:sldId id="307" r:id="rId16"/>
    <p:sldId id="318" r:id="rId17"/>
    <p:sldId id="319" r:id="rId18"/>
    <p:sldId id="308" r:id="rId19"/>
    <p:sldId id="309" r:id="rId20"/>
    <p:sldId id="320" r:id="rId21"/>
    <p:sldId id="310" r:id="rId22"/>
    <p:sldId id="32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7F1"/>
    <a:srgbClr val="DC9CFC"/>
    <a:srgbClr val="F4ECE2"/>
    <a:srgbClr val="A5CBEF"/>
    <a:srgbClr val="FADBEE"/>
    <a:srgbClr val="F8F3EC"/>
    <a:srgbClr val="DBE0FB"/>
    <a:srgbClr val="F9AFCA"/>
    <a:srgbClr val="FCC3D5"/>
    <a:srgbClr val="B17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84" y="-3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">
            <a:extLst>
              <a:ext uri="{FF2B5EF4-FFF2-40B4-BE49-F238E27FC236}">
                <a16:creationId xmlns:a16="http://schemas.microsoft.com/office/drawing/2014/main" id="{0442DD49-009F-440C-B546-7FE7BFAA4762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0BFF52-517D-42D8-9C55-88CAD4E09811}"/>
              </a:ext>
            </a:extLst>
          </p:cNvPr>
          <p:cNvSpPr/>
          <p:nvPr/>
        </p:nvSpPr>
        <p:spPr>
          <a:xfrm>
            <a:off x="0" y="-25421"/>
            <a:ext cx="12192000" cy="4818801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CAC43-CFC9-434A-AA94-BBB5AD0D155B}"/>
              </a:ext>
            </a:extLst>
          </p:cNvPr>
          <p:cNvSpPr txBox="1"/>
          <p:nvPr/>
        </p:nvSpPr>
        <p:spPr>
          <a:xfrm>
            <a:off x="428423" y="794881"/>
            <a:ext cx="113351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 스터디 </a:t>
            </a:r>
            <a:r>
              <a:rPr lang="en-US" altLang="ko-KR" sz="8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8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F9671-31E8-4161-BA7E-8751113CF33E}"/>
              </a:ext>
            </a:extLst>
          </p:cNvPr>
          <p:cNvSpPr txBox="1"/>
          <p:nvPr/>
        </p:nvSpPr>
        <p:spPr>
          <a:xfrm>
            <a:off x="6838572" y="4723725"/>
            <a:ext cx="5128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tx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  주경연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94868-0961-48E5-A696-F836AB65FF80}"/>
              </a:ext>
            </a:extLst>
          </p:cNvPr>
          <p:cNvSpPr txBox="1"/>
          <p:nvPr/>
        </p:nvSpPr>
        <p:spPr>
          <a:xfrm>
            <a:off x="428423" y="2536504"/>
            <a:ext cx="1219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재귀함수와 여러가지 정렬</a:t>
            </a:r>
          </a:p>
        </p:txBody>
      </p:sp>
    </p:spTree>
    <p:extLst>
      <p:ext uri="{BB962C8B-B14F-4D97-AF65-F5344CB8AC3E}">
        <p14:creationId xmlns:p14="http://schemas.microsoft.com/office/powerpoint/2010/main" val="243000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563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– 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하노이타워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644EB9-8293-4B75-9E30-88EAF906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63" y="1616036"/>
            <a:ext cx="5876925" cy="3971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F8F259-19A8-4D18-8BD8-4E462CA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803" y="1559797"/>
            <a:ext cx="2066925" cy="4876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5B47EA-57F6-4384-865A-121F50409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409"/>
          <a:stretch/>
        </p:blipFill>
        <p:spPr>
          <a:xfrm>
            <a:off x="7720541" y="891828"/>
            <a:ext cx="3219450" cy="5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94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2340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(Selection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dirty="0"/>
              <a:t>가장 작은 원소를 선택하여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가장 앞의 데이터와 교환하여</a:t>
            </a:r>
            <a:r>
              <a:rPr lang="en-US" altLang="ko-KR" dirty="0"/>
              <a:t> </a:t>
            </a:r>
            <a:r>
              <a:rPr lang="ko-KR" altLang="en-US" dirty="0"/>
              <a:t>정렬 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O(N</a:t>
            </a:r>
            <a:r>
              <a:rPr lang="ko-KR" altLang="en-US" dirty="0"/>
              <a:t>**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공간 복잡도 </a:t>
            </a:r>
            <a:r>
              <a:rPr lang="en-US" altLang="ko-KR" dirty="0"/>
              <a:t>O(1)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B14949-2FDC-4F37-9EA7-386B35D8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12" y="1525700"/>
            <a:ext cx="3320521" cy="48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2340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(Selection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EF800D-18B9-4745-9D2E-608854EC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2" y="1462403"/>
            <a:ext cx="7752031" cy="3067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54E09E-F1C3-41D1-9AD5-F729EA75E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53"/>
          <a:stretch/>
        </p:blipFill>
        <p:spPr>
          <a:xfrm>
            <a:off x="3444551" y="4978631"/>
            <a:ext cx="5575019" cy="9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03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1707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삽입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(Insertion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아직 정렬되지 않은 임의의 데이터를 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이미 정렬된 부분의 적절한 위치에 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삽입해 가며 정렬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r>
              <a:rPr lang="ko-KR" altLang="en-US" dirty="0"/>
              <a:t>시간 복잡도 </a:t>
            </a:r>
            <a:r>
              <a:rPr lang="en-US" altLang="ko-KR" dirty="0"/>
              <a:t>O(N</a:t>
            </a:r>
            <a:r>
              <a:rPr lang="ko-KR" altLang="en-US" dirty="0"/>
              <a:t>**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공간 복잡도 </a:t>
            </a:r>
            <a:r>
              <a:rPr lang="en-US" altLang="ko-KR" dirty="0"/>
              <a:t>O(1)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4BDDE-1725-4344-AC00-97793CEE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42" y="1525700"/>
            <a:ext cx="5233824" cy="42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1707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삽입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(Insertion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827091-65D0-4540-A2E5-16481351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78" y="1481666"/>
            <a:ext cx="8606444" cy="2633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136A24-141E-4CAC-8B3D-A40FC9E6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54" y="4463327"/>
            <a:ext cx="6179079" cy="13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73965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버블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(Bubble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dirty="0"/>
              <a:t>인접한 두 개의 원소를 비교하여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자리를 교환하는 정렬</a:t>
            </a:r>
            <a:endParaRPr lang="en-US" altLang="ko-KR" dirty="0"/>
          </a:p>
          <a:p>
            <a:r>
              <a:rPr lang="ko-KR" altLang="en-US" dirty="0"/>
              <a:t>큰 값을 계속해서 뒤로 보내는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모습이 버블 같아서 붙여진 이름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O(N</a:t>
            </a:r>
            <a:r>
              <a:rPr lang="ko-KR" altLang="en-US" dirty="0"/>
              <a:t>**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공간 복잡도 </a:t>
            </a:r>
            <a:r>
              <a:rPr lang="en-US" altLang="ko-KR" dirty="0"/>
              <a:t>O(1)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B5AE31-1091-4819-AB99-CF7D59EE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0" y="1525700"/>
            <a:ext cx="5295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73965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버블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(Bubble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280BEA-AF86-419B-A619-600A39CD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04" y="1599997"/>
            <a:ext cx="9168860" cy="24047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A84805-C1EC-4206-87CB-EEAD13524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9" b="24198"/>
          <a:stretch/>
        </p:blipFill>
        <p:spPr>
          <a:xfrm>
            <a:off x="3985154" y="4351867"/>
            <a:ext cx="3630813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72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7132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병합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(Merge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dirty="0"/>
              <a:t> 더 이상 나눌 수 없을 때까지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/>
              <a:t>원소가 하나만 남을 때까지</a:t>
            </a:r>
            <a:r>
              <a:rPr lang="en-US" altLang="ko-KR" dirty="0"/>
              <a:t>)</a:t>
            </a:r>
            <a:r>
              <a:rPr lang="ko-KR" altLang="en-US" dirty="0"/>
              <a:t> 분할한 후에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병합하여 정렬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분할 정복 방식 </a:t>
            </a:r>
            <a:r>
              <a:rPr lang="en-US" altLang="ko-KR" dirty="0"/>
              <a:t>(</a:t>
            </a:r>
            <a:r>
              <a:rPr lang="en-US" altLang="ko-KR" dirty="0" err="1"/>
              <a:t>Divide&amp;Conquer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 복잡도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D2BEAD-8CF2-419E-A5EF-DF1D97D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311703"/>
            <a:ext cx="4734956" cy="48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6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7132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병합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(Merge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F17B94-5A88-4A82-91D1-92B4AEA90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32"/>
          <a:stretch/>
        </p:blipFill>
        <p:spPr>
          <a:xfrm>
            <a:off x="877359" y="1688847"/>
            <a:ext cx="4998509" cy="4210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145004-0A0B-42AE-AD57-DF0BA263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18" y="1239449"/>
            <a:ext cx="5112423" cy="52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3413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퀵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(Quick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95"/>
            <a:ext cx="10515600" cy="4351338"/>
          </a:xfrm>
        </p:spPr>
        <p:txBody>
          <a:bodyPr/>
          <a:lstStyle/>
          <a:p>
            <a:r>
              <a:rPr lang="ko-KR" altLang="en-US" dirty="0"/>
              <a:t> 기준키를 기준으로 작거나 같은 값을 지닌 데이터는 앞으로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큰 값을 지닌 데이터는 뒤로 가도록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하여 분리해가며 정렬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4EE93-C083-411F-90B2-BB2DD58D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371" y="2213064"/>
            <a:ext cx="54959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4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6F5EE-FBBF-488D-B3FC-8527378F3B00}"/>
              </a:ext>
            </a:extLst>
          </p:cNvPr>
          <p:cNvSpPr/>
          <p:nvPr/>
        </p:nvSpPr>
        <p:spPr>
          <a:xfrm>
            <a:off x="762000" y="1501364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E0139-568C-440B-83DB-94962367A431}"/>
              </a:ext>
            </a:extLst>
          </p:cNvPr>
          <p:cNvSpPr txBox="1"/>
          <p:nvPr/>
        </p:nvSpPr>
        <p:spPr>
          <a:xfrm>
            <a:off x="762000" y="676975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DAA5CD-BFC9-4484-B502-041FE3A5BFC2}"/>
              </a:ext>
            </a:extLst>
          </p:cNvPr>
          <p:cNvGrpSpPr/>
          <p:nvPr/>
        </p:nvGrpSpPr>
        <p:grpSpPr>
          <a:xfrm>
            <a:off x="1456525" y="2218394"/>
            <a:ext cx="2845104" cy="613651"/>
            <a:chOff x="1007259" y="2496937"/>
            <a:chExt cx="2845104" cy="6136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8946CC-546A-439F-906F-A73091733684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425E6-794B-4431-928C-935792FF27F0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 함수</a:t>
              </a:r>
            </a:p>
          </p:txBody>
        </p:sp>
      </p:grp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D82A5EB9-6801-43B1-B04C-3FDDAC737894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9712C0-E65E-4A8D-8D98-DB41E18D0C5D}"/>
              </a:ext>
            </a:extLst>
          </p:cNvPr>
          <p:cNvGrpSpPr/>
          <p:nvPr/>
        </p:nvGrpSpPr>
        <p:grpSpPr>
          <a:xfrm>
            <a:off x="1456525" y="3047186"/>
            <a:ext cx="2845104" cy="613651"/>
            <a:chOff x="1007259" y="2496937"/>
            <a:chExt cx="2845104" cy="6136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8433CE-BBD2-4D38-8AA9-CE9BB5F73938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3A0700-F720-490D-A607-E46B93DB46E2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 정렬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0D5C2B9-16BD-415B-9915-F3D9643B564A}"/>
              </a:ext>
            </a:extLst>
          </p:cNvPr>
          <p:cNvGrpSpPr/>
          <p:nvPr/>
        </p:nvGrpSpPr>
        <p:grpSpPr>
          <a:xfrm>
            <a:off x="1443926" y="3919216"/>
            <a:ext cx="2845104" cy="613651"/>
            <a:chOff x="1007259" y="2496937"/>
            <a:chExt cx="2845104" cy="6136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94FAF3-76B5-4623-8109-F2A9194904D1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A3E331-F996-41F0-8FCA-0E93536A9F55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삽입 정렬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9CC4294-EA39-449B-B9B9-1F35D2FFE960}"/>
              </a:ext>
            </a:extLst>
          </p:cNvPr>
          <p:cNvGrpSpPr/>
          <p:nvPr/>
        </p:nvGrpSpPr>
        <p:grpSpPr>
          <a:xfrm>
            <a:off x="1443926" y="4791246"/>
            <a:ext cx="2845104" cy="613651"/>
            <a:chOff x="1007259" y="2496937"/>
            <a:chExt cx="2845104" cy="6136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E30AC7-9036-4900-9901-6D918BAE5266}"/>
                </a:ext>
              </a:extLst>
            </p:cNvPr>
            <p:cNvSpPr txBox="1"/>
            <p:nvPr/>
          </p:nvSpPr>
          <p:spPr>
            <a:xfrm>
              <a:off x="1007259" y="2525813"/>
              <a:ext cx="6669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6FADE6-B614-4D2B-AE4A-3CB40302E9BF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버블 정렬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860894A-CC76-49E5-A15D-1BFB45000BA3}"/>
              </a:ext>
            </a:extLst>
          </p:cNvPr>
          <p:cNvGrpSpPr/>
          <p:nvPr/>
        </p:nvGrpSpPr>
        <p:grpSpPr>
          <a:xfrm>
            <a:off x="5889357" y="3903386"/>
            <a:ext cx="2370615" cy="613651"/>
            <a:chOff x="1007259" y="2496937"/>
            <a:chExt cx="2370615" cy="6136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21B70D-B873-413D-AAF8-FEA69F8F3262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0A5E7E-0111-4434-A7FA-0BE0343B0BA9}"/>
                </a:ext>
              </a:extLst>
            </p:cNvPr>
            <p:cNvSpPr txBox="1"/>
            <p:nvPr/>
          </p:nvSpPr>
          <p:spPr>
            <a:xfrm>
              <a:off x="1569366" y="2496937"/>
              <a:ext cx="1808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퀵</a:t>
              </a:r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5185F6-65AC-4FA4-8537-32374E19E3D2}"/>
              </a:ext>
            </a:extLst>
          </p:cNvPr>
          <p:cNvGrpSpPr/>
          <p:nvPr/>
        </p:nvGrpSpPr>
        <p:grpSpPr>
          <a:xfrm>
            <a:off x="5889357" y="3045756"/>
            <a:ext cx="2845104" cy="613651"/>
            <a:chOff x="1007259" y="2496937"/>
            <a:chExt cx="2845104" cy="6136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CC5907-DCC8-4075-982A-E5A09E036527}"/>
                </a:ext>
              </a:extLst>
            </p:cNvPr>
            <p:cNvSpPr txBox="1"/>
            <p:nvPr/>
          </p:nvSpPr>
          <p:spPr>
            <a:xfrm>
              <a:off x="1007259" y="2525813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319E2B-11A0-4BC3-87DF-DA6040F02AF5}"/>
                </a:ext>
              </a:extLst>
            </p:cNvPr>
            <p:cNvSpPr txBox="1"/>
            <p:nvPr/>
          </p:nvSpPr>
          <p:spPr>
            <a:xfrm>
              <a:off x="1569366" y="2496937"/>
              <a:ext cx="2282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병합 정렬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59F290C-EC7F-4491-8E27-2DFB6947FB11}"/>
              </a:ext>
            </a:extLst>
          </p:cNvPr>
          <p:cNvGrpSpPr/>
          <p:nvPr/>
        </p:nvGrpSpPr>
        <p:grpSpPr>
          <a:xfrm>
            <a:off x="5889357" y="4732140"/>
            <a:ext cx="2370615" cy="613651"/>
            <a:chOff x="1007259" y="2496937"/>
            <a:chExt cx="2370615" cy="6136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85DF1B-93B0-49A5-BA62-D77CAEFC1262}"/>
                </a:ext>
              </a:extLst>
            </p:cNvPr>
            <p:cNvSpPr txBox="1"/>
            <p:nvPr/>
          </p:nvSpPr>
          <p:spPr>
            <a:xfrm>
              <a:off x="1007259" y="2525813"/>
              <a:ext cx="6423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7.</a:t>
              </a:r>
              <a:endPara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8EC4FB-2ED6-40AB-B4A4-E8486A1DEC45}"/>
                </a:ext>
              </a:extLst>
            </p:cNvPr>
            <p:cNvSpPr txBox="1"/>
            <p:nvPr/>
          </p:nvSpPr>
          <p:spPr>
            <a:xfrm>
              <a:off x="1569366" y="2496937"/>
              <a:ext cx="1808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힙 정렬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92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3413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퀵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(Quick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3BF688-CF03-471B-B219-24D979E8C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6"/>
          <a:stretch/>
        </p:blipFill>
        <p:spPr>
          <a:xfrm>
            <a:off x="2958570" y="1322672"/>
            <a:ext cx="6528613" cy="51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48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1265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힙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(Heap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트리나 최소 </a:t>
            </a:r>
            <a:r>
              <a:rPr lang="ko-KR" altLang="en-US" dirty="0" err="1"/>
              <a:t>힙</a:t>
            </a:r>
            <a:r>
              <a:rPr lang="ko-KR" altLang="en-US" dirty="0"/>
              <a:t> 트리를 구성해 정렬</a:t>
            </a:r>
            <a:endParaRPr lang="en-US" altLang="ko-KR" dirty="0"/>
          </a:p>
          <a:p>
            <a:r>
              <a:rPr lang="ko-KR" altLang="en-US" dirty="0"/>
              <a:t>내림차순 정렬을 위해서는 최대 </a:t>
            </a:r>
            <a:r>
              <a:rPr lang="ko-KR" altLang="en-US" dirty="0" err="1"/>
              <a:t>힙을</a:t>
            </a:r>
            <a:r>
              <a:rPr lang="ko-KR" altLang="en-US" dirty="0"/>
              <a:t> 구성하고 </a:t>
            </a:r>
            <a:endParaRPr lang="en-US" altLang="ko-KR" dirty="0"/>
          </a:p>
          <a:p>
            <a:r>
              <a:rPr lang="ko-KR" altLang="en-US" dirty="0"/>
              <a:t>오름차순 정렬을 위해서는 최소 </a:t>
            </a:r>
            <a:r>
              <a:rPr lang="ko-KR" altLang="en-US" dirty="0" err="1"/>
              <a:t>힙을</a:t>
            </a:r>
            <a:r>
              <a:rPr lang="ko-KR" altLang="en-US" dirty="0"/>
              <a:t> 구성하면 된다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CE07AA-57A1-4010-9B49-91B70431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093406"/>
            <a:ext cx="6126549" cy="36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9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1265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힙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정렬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(Heap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Sort)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574445-0E23-432C-83E1-F439F0261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"/>
          <a:stretch/>
        </p:blipFill>
        <p:spPr>
          <a:xfrm>
            <a:off x="161522" y="1311703"/>
            <a:ext cx="7492345" cy="3564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78B765-921C-445D-9561-07808A915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8" b="15429"/>
          <a:stretch/>
        </p:blipFill>
        <p:spPr>
          <a:xfrm>
            <a:off x="6930370" y="3533061"/>
            <a:ext cx="4736697" cy="29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1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2678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7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/>
              <a:t>재귀 함수 </a:t>
            </a:r>
            <a:r>
              <a:rPr lang="en-US" altLang="ko-KR" sz="3200" dirty="0"/>
              <a:t>(Recursive Function)</a:t>
            </a:r>
          </a:p>
          <a:p>
            <a:pPr marL="0" indent="0">
              <a:buNone/>
            </a:pPr>
            <a:r>
              <a:rPr lang="en-US" altLang="ko-KR" sz="3200" dirty="0"/>
              <a:t>:</a:t>
            </a:r>
            <a:r>
              <a:rPr lang="ko-KR" altLang="en-US" sz="3200" dirty="0"/>
              <a:t> 자기 자신을 다시 호출하는 함수</a:t>
            </a:r>
            <a:endParaRPr lang="en-US" altLang="ko-KR" sz="32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반드시 재귀 함수의 종료 조건을 명시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if</a:t>
            </a:r>
            <a:r>
              <a:rPr lang="ko-KR" altLang="en-US" dirty="0"/>
              <a:t> </a:t>
            </a:r>
            <a:r>
              <a:rPr lang="en-US" altLang="ko-KR" dirty="0"/>
              <a:t>not,</a:t>
            </a:r>
            <a:r>
              <a:rPr lang="ko-KR" altLang="en-US" dirty="0"/>
              <a:t> 함수가 무한히 호출될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재귀 함수 동작방식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재진입으로 동작하지 않고 작성된 원본코드를 복사해서 그 복사본을 수행한다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73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4315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재귀함수의 동작방식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41336B-7E28-4771-8945-1EBC1104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1" y="1227089"/>
            <a:ext cx="9119798" cy="52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2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4315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재귀함수의 동작방식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88319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60058-8428-42E1-AAD5-8A675A7DE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6"/>
          <a:stretch/>
        </p:blipFill>
        <p:spPr>
          <a:xfrm>
            <a:off x="1237020" y="1347365"/>
            <a:ext cx="10149401" cy="46932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BCC629-F85C-4835-84CE-B416482C5BC1}"/>
              </a:ext>
            </a:extLst>
          </p:cNvPr>
          <p:cNvSpPr txBox="1"/>
          <p:nvPr/>
        </p:nvSpPr>
        <p:spPr>
          <a:xfrm>
            <a:off x="967917" y="5578920"/>
            <a:ext cx="1068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재귀 함수 주의점 </a:t>
            </a:r>
            <a:r>
              <a:rPr lang="en-US" altLang="ko-KR" dirty="0"/>
              <a:t>:  </a:t>
            </a:r>
            <a:r>
              <a:rPr lang="ko-KR" altLang="en-US" dirty="0"/>
              <a:t>재귀 함수는 호출될 때마다 </a:t>
            </a:r>
            <a:r>
              <a:rPr lang="en-US" altLang="ko-KR" dirty="0"/>
              <a:t>call stack</a:t>
            </a:r>
            <a:r>
              <a:rPr lang="ko-KR" altLang="en-US" dirty="0"/>
              <a:t>에  쌓이게 되며 한계치 이상으로 호출이 되면</a:t>
            </a:r>
            <a:endParaRPr lang="en-US" altLang="ko-KR" dirty="0"/>
          </a:p>
          <a:p>
            <a:r>
              <a:rPr lang="en-US" altLang="ko-KR" dirty="0" err="1"/>
              <a:t>StackOverflowError</a:t>
            </a:r>
            <a:r>
              <a:rPr lang="ko-KR" altLang="en-US" dirty="0"/>
              <a:t>가 발생하여 프로그램이 중단된다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파이썬에서는</a:t>
            </a:r>
            <a:r>
              <a:rPr lang="ko-KR" altLang="en-US" dirty="0"/>
              <a:t> 이를 방지하기 위해</a:t>
            </a:r>
            <a:r>
              <a:rPr lang="en-US" altLang="ko-KR" dirty="0"/>
              <a:t> call stack</a:t>
            </a:r>
            <a:r>
              <a:rPr lang="ko-KR" altLang="en-US" dirty="0"/>
              <a:t>을 </a:t>
            </a:r>
            <a:r>
              <a:rPr lang="en-US" altLang="ko-KR" dirty="0"/>
              <a:t>1000</a:t>
            </a:r>
            <a:r>
              <a:rPr lang="ko-KR" altLang="en-US" dirty="0"/>
              <a:t>개 까지만 허용한다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412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0067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- </a:t>
              </a:r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팩토리얼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E7861B-8D6A-41A6-AD76-58FD5AE01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254" y="1832546"/>
            <a:ext cx="8107530" cy="3419903"/>
          </a:xfrm>
        </p:spPr>
      </p:pic>
    </p:spTree>
    <p:extLst>
      <p:ext uri="{BB962C8B-B14F-4D97-AF65-F5344CB8AC3E}">
        <p14:creationId xmlns:p14="http://schemas.microsoft.com/office/powerpoint/2010/main" val="31724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840482" y="296316"/>
            <a:ext cx="11681403" cy="872084"/>
            <a:chOff x="840482" y="296316"/>
            <a:chExt cx="11681403" cy="8720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840482" y="296316"/>
              <a:ext cx="116814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– 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최대공약수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유클리드호제법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59"/>
            <a:ext cx="10515600" cy="4351338"/>
          </a:xfrm>
        </p:spPr>
        <p:txBody>
          <a:bodyPr/>
          <a:lstStyle/>
          <a:p>
            <a:r>
              <a:rPr lang="ko-KR" altLang="en-US" dirty="0"/>
              <a:t>유클리드가 발견한 최대공약수 성질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최대공약수는 </a:t>
            </a:r>
            <a:r>
              <a:rPr lang="en-US" altLang="ko-KR" dirty="0"/>
              <a:t>‘b’</a:t>
            </a:r>
            <a:r>
              <a:rPr lang="ko-KR" altLang="en-US" dirty="0"/>
              <a:t>와 </a:t>
            </a:r>
            <a:r>
              <a:rPr lang="en-US" altLang="ko-KR" dirty="0"/>
              <a:t>‘a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나머지</a:t>
            </a:r>
            <a:r>
              <a:rPr lang="en-US" altLang="ko-KR" dirty="0"/>
              <a:t>＇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최대공약수와 같다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 </a:t>
            </a:r>
            <a:r>
              <a:rPr lang="en-US" altLang="ko-KR" dirty="0" err="1"/>
              <a:t>gcd</a:t>
            </a:r>
            <a:r>
              <a:rPr lang="en-US" altLang="ko-KR" dirty="0"/>
              <a:t>(a, b) = </a:t>
            </a:r>
            <a:r>
              <a:rPr lang="en-US" altLang="ko-KR" dirty="0" err="1"/>
              <a:t>gcd</a:t>
            </a:r>
            <a:r>
              <a:rPr lang="en-US" altLang="ko-KR" dirty="0"/>
              <a:t>(b, </a:t>
            </a:r>
            <a:r>
              <a:rPr lang="en-US" altLang="ko-KR" dirty="0" err="1"/>
              <a:t>a%b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/>
              <a:t>어떤 수와 </a:t>
            </a:r>
            <a:r>
              <a:rPr lang="en-US" altLang="ko-KR" dirty="0"/>
              <a:t>0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최대공약수는 자기 자신이다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-&gt; </a:t>
            </a:r>
            <a:r>
              <a:rPr lang="en-US" altLang="ko-KR" dirty="0" err="1"/>
              <a:t>gcd</a:t>
            </a:r>
            <a:r>
              <a:rPr lang="en-US" altLang="ko-KR" dirty="0"/>
              <a:t>(n, 0) = n</a:t>
            </a:r>
          </a:p>
        </p:txBody>
      </p:sp>
    </p:spTree>
    <p:extLst>
      <p:ext uri="{BB962C8B-B14F-4D97-AF65-F5344CB8AC3E}">
        <p14:creationId xmlns:p14="http://schemas.microsoft.com/office/powerpoint/2010/main" val="1366268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840482" y="296316"/>
            <a:ext cx="11681403" cy="872084"/>
            <a:chOff x="840482" y="296316"/>
            <a:chExt cx="11681403" cy="8720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840482" y="296316"/>
              <a:ext cx="116814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– 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최대공약수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44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유클리드호제법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lang="ko-KR" altLang="en-US" sz="4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A7589D-4EC1-4E0A-9EBB-9E0C78CA3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0" b="14004"/>
          <a:stretch/>
        </p:blipFill>
        <p:spPr>
          <a:xfrm>
            <a:off x="2601323" y="1466803"/>
            <a:ext cx="7984815" cy="1833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B026BB-8983-4684-A676-0A397EAA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295" y="3658199"/>
            <a:ext cx="3927833" cy="25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42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995462" y="255657"/>
            <a:ext cx="11196538" cy="912743"/>
            <a:chOff x="995462" y="255657"/>
            <a:chExt cx="11196538" cy="9127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6563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재귀함수 </a:t>
              </a:r>
              <a:r>
                <a:rPr lang="en-US" altLang="ko-KR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– </a:t>
              </a:r>
              <a:r>
                <a:rPr lang="ko-KR" altLang="en-US" sz="4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하노이타워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  <a:ln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468DBA-70D1-45A9-9DA9-74833ED65169}"/>
              </a:ext>
            </a:extLst>
          </p:cNvPr>
          <p:cNvSpPr/>
          <p:nvPr/>
        </p:nvSpPr>
        <p:spPr>
          <a:xfrm>
            <a:off x="995462" y="-10373"/>
            <a:ext cx="11196538" cy="111760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正方形/長方形 1">
            <a:extLst>
              <a:ext uri="{FF2B5EF4-FFF2-40B4-BE49-F238E27FC236}">
                <a16:creationId xmlns:a16="http://schemas.microsoft.com/office/drawing/2014/main" id="{09D71BF9-DA26-4DA4-BEE6-721F3D114BE3}"/>
              </a:ext>
            </a:extLst>
          </p:cNvPr>
          <p:cNvSpPr/>
          <p:nvPr/>
        </p:nvSpPr>
        <p:spPr>
          <a:xfrm>
            <a:off x="0" y="6520944"/>
            <a:ext cx="12192000" cy="337056"/>
          </a:xfrm>
          <a:prstGeom prst="rect">
            <a:avLst/>
          </a:prstGeom>
          <a:solidFill>
            <a:srgbClr val="AF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79A4E-30F4-4757-B317-4CBFDFC6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48" y="1345128"/>
            <a:ext cx="10515600" cy="4351338"/>
          </a:xfrm>
        </p:spPr>
        <p:txBody>
          <a:bodyPr/>
          <a:lstStyle/>
          <a:p>
            <a:r>
              <a:rPr lang="ko-KR" altLang="en-US" dirty="0"/>
              <a:t>하노이 타워 규칙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한 번에 한 개의 원반만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작은 원반 위에 큰 원반을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올릴 수 없다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원반을 옮길 때</a:t>
            </a:r>
            <a:r>
              <a:rPr lang="en-US" altLang="ko-KR" dirty="0"/>
              <a:t>, </a:t>
            </a:r>
            <a:r>
              <a:rPr lang="ko-KR" altLang="en-US" dirty="0"/>
              <a:t>한 기둥의 맨 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원반을 뽑아</a:t>
            </a:r>
            <a:r>
              <a:rPr lang="en-US" altLang="ko-KR" dirty="0"/>
              <a:t>, </a:t>
            </a:r>
            <a:r>
              <a:rPr lang="ko-KR" altLang="en-US" dirty="0"/>
              <a:t>다른 기둥의 맨 위로만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옮길 수 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B7D5A9-16DE-42E4-A7B8-229D7248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376" y="1739778"/>
            <a:ext cx="2920975" cy="3949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ED4D30-2390-4C8E-BBF1-0451F3C6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202" y="2351843"/>
            <a:ext cx="2571750" cy="260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17E66A-4C62-4F02-8E8A-04AA28E61E94}"/>
              </a:ext>
            </a:extLst>
          </p:cNvPr>
          <p:cNvSpPr txBox="1"/>
          <p:nvPr/>
        </p:nvSpPr>
        <p:spPr>
          <a:xfrm>
            <a:off x="6241376" y="1426024"/>
            <a:ext cx="34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원반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391311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506</Words>
  <Application>Microsoft Office PowerPoint</Application>
  <PresentationFormat>와이드스크린</PresentationFormat>
  <Paragraphs>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</vt:lpstr>
      <vt:lpstr>함초롬돋움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주 경연</cp:lastModifiedBy>
  <cp:revision>52</cp:revision>
  <dcterms:created xsi:type="dcterms:W3CDTF">2020-05-10T02:38:09Z</dcterms:created>
  <dcterms:modified xsi:type="dcterms:W3CDTF">2021-10-12T16:05:45Z</dcterms:modified>
</cp:coreProperties>
</file>