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2" r:id="rId4"/>
    <p:sldId id="263" r:id="rId5"/>
    <p:sldId id="261" r:id="rId6"/>
    <p:sldId id="265" r:id="rId7"/>
    <p:sldId id="258" r:id="rId8"/>
    <p:sldId id="277" r:id="rId9"/>
    <p:sldId id="259" r:id="rId10"/>
    <p:sldId id="284" r:id="rId11"/>
    <p:sldId id="285" r:id="rId12"/>
    <p:sldId id="276" r:id="rId13"/>
    <p:sldId id="279" r:id="rId14"/>
    <p:sldId id="274" r:id="rId15"/>
    <p:sldId id="287" r:id="rId16"/>
    <p:sldId id="288" r:id="rId17"/>
    <p:sldId id="286" r:id="rId18"/>
    <p:sldId id="280" r:id="rId19"/>
    <p:sldId id="282" r:id="rId20"/>
    <p:sldId id="283" r:id="rId21"/>
    <p:sldId id="275" r:id="rId22"/>
    <p:sldId id="278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4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573" y="2320563"/>
            <a:ext cx="5443157" cy="10062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HAPPY HOUSE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8804" y="1629759"/>
            <a:ext cx="5586139" cy="5228241"/>
            <a:chOff x="4282098" y="1629759"/>
            <a:chExt cx="5586139" cy="5228241"/>
          </a:xfrm>
        </p:grpSpPr>
        <p:pic>
          <p:nvPicPr>
            <p:cNvPr id="13" name="그림 12" descr="사람이(가) 표시된 사진&#10;&#10;자동 생성된 설명">
              <a:extLst>
                <a:ext uri="{FF2B5EF4-FFF2-40B4-BE49-F238E27FC236}">
                  <a16:creationId xmlns:a16="http://schemas.microsoft.com/office/drawing/2014/main" id="{906066AC-5FF6-839A-5181-5D738C49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098" y="4133045"/>
              <a:ext cx="3627801" cy="2724955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0C873E8-7A22-223D-0941-D65FEF97AD27}"/>
                </a:ext>
              </a:extLst>
            </p:cNvPr>
            <p:cNvSpPr/>
            <p:nvPr/>
          </p:nvSpPr>
          <p:spPr>
            <a:xfrm>
              <a:off x="6592392" y="3936277"/>
              <a:ext cx="121920" cy="11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4114D2B-7116-8766-EE49-C23BE604D3E6}"/>
                </a:ext>
              </a:extLst>
            </p:cNvPr>
            <p:cNvSpPr/>
            <p:nvPr/>
          </p:nvSpPr>
          <p:spPr>
            <a:xfrm>
              <a:off x="6788334" y="3617431"/>
              <a:ext cx="265612" cy="257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D96AF4-F58C-5C78-F8A6-EDF56DED6D4D}"/>
                </a:ext>
              </a:extLst>
            </p:cNvPr>
            <p:cNvSpPr/>
            <p:nvPr/>
          </p:nvSpPr>
          <p:spPr>
            <a:xfrm>
              <a:off x="7069184" y="3232903"/>
              <a:ext cx="367935" cy="3584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CB106D-8029-BFB6-CA1F-9CAC465118A2}"/>
                </a:ext>
              </a:extLst>
            </p:cNvPr>
            <p:cNvSpPr/>
            <p:nvPr/>
          </p:nvSpPr>
          <p:spPr>
            <a:xfrm>
              <a:off x="7246959" y="1629759"/>
              <a:ext cx="2621278" cy="17992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Picture 6" descr="집 일러스트 PNG">
              <a:extLst>
                <a:ext uri="{FF2B5EF4-FFF2-40B4-BE49-F238E27FC236}">
                  <a16:creationId xmlns:a16="http://schemas.microsoft.com/office/drawing/2014/main" id="{18E48E81-7A85-81B6-79D0-7F569D87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75731">
              <a:off x="7453395" y="1971780"/>
              <a:ext cx="670277" cy="55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집 일러스트 AI">
              <a:extLst>
                <a:ext uri="{FF2B5EF4-FFF2-40B4-BE49-F238E27FC236}">
                  <a16:creationId xmlns:a16="http://schemas.microsoft.com/office/drawing/2014/main" id="{C654C61B-8C71-853D-2BE7-DBDBB2B73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11" y="2485852"/>
              <a:ext cx="914163" cy="76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🏠” 뜻: 집 Emoji 이모티콘 | EmojiAll">
              <a:extLst>
                <a:ext uri="{FF2B5EF4-FFF2-40B4-BE49-F238E27FC236}">
                  <a16:creationId xmlns:a16="http://schemas.microsoft.com/office/drawing/2014/main" id="{4C3CE1F1-CBCE-EE0C-9AF6-1128CC1DB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6026">
              <a:off x="8189598" y="1816197"/>
              <a:ext cx="574766" cy="57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4" name="Picture 18" descr="집 클립 아트. 무료 다운로드. | Creazilla">
              <a:extLst>
                <a:ext uri="{FF2B5EF4-FFF2-40B4-BE49-F238E27FC236}">
                  <a16:creationId xmlns:a16="http://schemas.microsoft.com/office/drawing/2014/main" id="{E9A4D896-1ED7-AB87-CCF1-69C2F509F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2749">
              <a:off x="8104348" y="2539280"/>
              <a:ext cx="745268" cy="74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정원이 있는 집 클립 아트. 무료 다운로드. | Creazilla">
              <a:extLst>
                <a:ext uri="{FF2B5EF4-FFF2-40B4-BE49-F238E27FC236}">
                  <a16:creationId xmlns:a16="http://schemas.microsoft.com/office/drawing/2014/main" id="{241BA7BD-697E-3A04-663A-0C0F89F8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934" y="2156489"/>
              <a:ext cx="717075" cy="71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787593" y="3273192"/>
            <a:ext cx="384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SSAFY </a:t>
            </a:r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SEOUL 19 </a:t>
            </a:r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KANGSOOJI JOMINSU</a:t>
            </a:r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206CFAE-A278-3FAF-3EB1-3DECD58F50A9}"/>
              </a:ext>
            </a:extLst>
          </p:cNvPr>
          <p:cNvGrpSpPr/>
          <p:nvPr/>
        </p:nvGrpSpPr>
        <p:grpSpPr>
          <a:xfrm>
            <a:off x="488950" y="1016214"/>
            <a:ext cx="11214100" cy="5742215"/>
            <a:chOff x="488950" y="1016000"/>
            <a:chExt cx="11214100" cy="574221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EE4FB5-CC7F-1F1D-C2BC-AC57E45C6CC4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8BFDEDCA-2645-65A0-D3B3-6D6EC687CDED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782213F7-42C5-4E05-730B-6A72F8F7D58C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소개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DD025D-8812-0C75-4756-C0D05E33E3A3}"/>
              </a:ext>
            </a:extLst>
          </p:cNvPr>
          <p:cNvSpPr txBox="1"/>
          <p:nvPr/>
        </p:nvSpPr>
        <p:spPr>
          <a:xfrm>
            <a:off x="235610" y="1246753"/>
            <a:ext cx="23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Usecase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624" y="1519101"/>
            <a:ext cx="6375577" cy="4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206CFAE-A278-3FAF-3EB1-3DECD58F50A9}"/>
              </a:ext>
            </a:extLst>
          </p:cNvPr>
          <p:cNvGrpSpPr/>
          <p:nvPr/>
        </p:nvGrpSpPr>
        <p:grpSpPr>
          <a:xfrm>
            <a:off x="488950" y="1016214"/>
            <a:ext cx="11214100" cy="5742215"/>
            <a:chOff x="488950" y="1016000"/>
            <a:chExt cx="11214100" cy="574221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EE4FB5-CC7F-1F1D-C2BC-AC57E45C6CC4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8BFDEDCA-2645-65A0-D3B3-6D6EC687CDED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782213F7-42C5-4E05-730B-6A72F8F7D58C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소개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DD025D-8812-0C75-4756-C0D05E33E3A3}"/>
              </a:ext>
            </a:extLst>
          </p:cNvPr>
          <p:cNvSpPr txBox="1"/>
          <p:nvPr/>
        </p:nvSpPr>
        <p:spPr>
          <a:xfrm>
            <a:off x="235610" y="1246753"/>
            <a:ext cx="23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ERD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32" y="1246753"/>
            <a:ext cx="4514285" cy="51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b="1" dirty="0" smtClean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기능적 요구사항</a:t>
            </a:r>
            <a:endParaRPr lang="en-US" altLang="ko-KR" sz="2400" b="1" dirty="0" smtClean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로그인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회원가입 기능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Board  :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자유게시판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CRUD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House : 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아파트 </a:t>
            </a:r>
            <a:r>
              <a:rPr lang="ko-KR" altLang="en-US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실거래가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검색 및 상세정보 기능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ChatBot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: 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관련 정보 및 이용 관련 문의 기능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비기능적 요구사항</a:t>
            </a:r>
            <a:endParaRPr lang="en-US" altLang="ko-KR" sz="2400" b="1" dirty="0" smtClean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0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D96D31-B964-3B08-7BA3-E7EEBAC0A62A}"/>
              </a:ext>
            </a:extLst>
          </p:cNvPr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F5B7C-5119-710B-FBB2-52F240DE3EF1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C615134F-70D0-89BF-2F12-B0B5AE2D73AF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12C70B-40F0-689E-98D0-FFD2BFDB0BF1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 및 구현 내용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 정보 암호화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860669" y="2299250"/>
            <a:ext cx="49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비기능적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요구사항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1424589" y="2895750"/>
            <a:ext cx="38367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-</a:t>
            </a:r>
            <a:r>
              <a:rPr lang="ko-KR" altLang="en-US" sz="1600" dirty="0"/>
              <a:t>사용자 정보 암호화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-XSS </a:t>
            </a:r>
            <a:r>
              <a:rPr lang="ko-KR" altLang="en-US" sz="1600" dirty="0"/>
              <a:t>보안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-SQL Injection </a:t>
            </a:r>
            <a:r>
              <a:rPr lang="ko-KR" altLang="en-US" sz="1600" dirty="0"/>
              <a:t>보안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CSRF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-</a:t>
            </a:r>
            <a:r>
              <a:rPr lang="ko-KR" altLang="en-US" sz="1600" dirty="0" err="1"/>
              <a:t>브루트포스</a:t>
            </a:r>
            <a:r>
              <a:rPr lang="en-US" altLang="ko-KR" sz="1600" dirty="0"/>
              <a:t> </a:t>
            </a:r>
            <a:r>
              <a:rPr lang="ko-KR" altLang="en-US" sz="1600" dirty="0"/>
              <a:t>공격 보안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36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Team</a:t>
            </a:r>
            <a:endParaRPr lang="en-US" altLang="ko-KR" sz="32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Team Member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18CACE-2FBB-6123-2484-DCAF45F29C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0051" y="2433336"/>
            <a:ext cx="9831897" cy="3825321"/>
            <a:chOff x="488950" y="4659084"/>
            <a:chExt cx="5448554" cy="209913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953C8C-3E90-778A-B4B4-0880C3680AE6}"/>
                </a:ext>
              </a:extLst>
            </p:cNvPr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917A27E0-B913-ADC0-9A08-FA90DE6EA57C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B41452F7-7993-8671-2028-25579EAF58D8}"/>
                </a:ext>
              </a:extLst>
            </p:cNvPr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3859051" y="2965415"/>
            <a:ext cx="1342083" cy="136175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35499" y="3025245"/>
            <a:ext cx="1342083" cy="136175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69633" y="479111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#</a:t>
            </a:r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 </a:t>
            </a:r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#</a:t>
            </a:r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회원가입 </a:t>
            </a:r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#</a:t>
            </a:r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보안</a:t>
            </a:r>
            <a:endParaRPr lang="en-US" altLang="ko-KR" sz="12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소감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9271" y="4791116"/>
            <a:ext cx="269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#</a:t>
            </a:r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아파트실거래가 검색 </a:t>
            </a:r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#</a:t>
            </a:r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</a:t>
            </a:r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CRUD #</a:t>
            </a:r>
            <a:r>
              <a:rPr lang="en-US" altLang="ko-KR" sz="12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ChatBot</a:t>
            </a:r>
            <a:r>
              <a:rPr lang="en-US" altLang="ko-KR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/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소감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기대효과</a:t>
            </a:r>
            <a:endParaRPr lang="en-US" altLang="ko-KR" sz="2400" b="1" dirty="0" smtClean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1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기대효과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CAFA64-9390-EF18-5E81-7D2ECAD90D44}"/>
              </a:ext>
            </a:extLst>
          </p:cNvPr>
          <p:cNvSpPr txBox="1"/>
          <p:nvPr/>
        </p:nvSpPr>
        <p:spPr>
          <a:xfrm>
            <a:off x="4852814" y="2286794"/>
            <a:ext cx="1850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챗봇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/>
            </a:r>
            <a:b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자유게시판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/>
            </a:r>
            <a:b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실거래가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제공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/>
            </a:r>
            <a:b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endParaRPr lang="ko-KR" altLang="en-US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48" y="2286794"/>
            <a:ext cx="2882861" cy="3084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AFA64-9390-EF18-5E81-7D2ECAD90D44}"/>
              </a:ext>
            </a:extLst>
          </p:cNvPr>
          <p:cNvSpPr txBox="1"/>
          <p:nvPr/>
        </p:nvSpPr>
        <p:spPr>
          <a:xfrm>
            <a:off x="6866596" y="2224164"/>
            <a:ext cx="3819310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단방향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서비스 경험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개선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b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서비스이용자 만족도 향상 </a:t>
            </a:r>
            <a:endParaRPr lang="en-US" altLang="ko-KR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/>
            </a:r>
            <a:b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관련 온라인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커뮤니티 조성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가능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/>
            </a:r>
            <a:b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주택 관련 정보 공유 가능 </a:t>
            </a:r>
            <a:endParaRPr lang="en-US" altLang="ko-KR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/>
            </a:r>
            <a:b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직관적인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정보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제공 </a:t>
            </a:r>
            <a:r>
              <a:rPr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</a:t>
            </a:r>
            <a:r>
              <a:rPr lang="ko-KR" altLang="en-US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효율적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2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배포 결과 및 시연</a:t>
            </a:r>
            <a:endParaRPr lang="en-US" altLang="ko-KR" sz="2400" b="1" dirty="0" smtClean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450A9-55A0-04C6-1001-67337C08CE86}"/>
              </a:ext>
            </a:extLst>
          </p:cNvPr>
          <p:cNvSpPr/>
          <p:nvPr/>
        </p:nvSpPr>
        <p:spPr>
          <a:xfrm>
            <a:off x="3349482" y="4618998"/>
            <a:ext cx="5443157" cy="10062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THANK YOU!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430" y="1318845"/>
            <a:ext cx="3526064" cy="3300153"/>
            <a:chOff x="4282098" y="1629759"/>
            <a:chExt cx="5586139" cy="5228241"/>
          </a:xfrm>
        </p:grpSpPr>
        <p:pic>
          <p:nvPicPr>
            <p:cNvPr id="8" name="그림 7" descr="사람이(가) 표시된 사진&#10;&#10;자동 생성된 설명">
              <a:extLst>
                <a:ext uri="{FF2B5EF4-FFF2-40B4-BE49-F238E27FC236}">
                  <a16:creationId xmlns:a16="http://schemas.microsoft.com/office/drawing/2014/main" id="{906066AC-5FF6-839A-5181-5D738C49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098" y="4133045"/>
              <a:ext cx="3627801" cy="2724955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C873E8-7A22-223D-0941-D65FEF97AD27}"/>
                </a:ext>
              </a:extLst>
            </p:cNvPr>
            <p:cNvSpPr/>
            <p:nvPr/>
          </p:nvSpPr>
          <p:spPr>
            <a:xfrm>
              <a:off x="6592392" y="3936277"/>
              <a:ext cx="121920" cy="1132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4114D2B-7116-8766-EE49-C23BE604D3E6}"/>
                </a:ext>
              </a:extLst>
            </p:cNvPr>
            <p:cNvSpPr/>
            <p:nvPr/>
          </p:nvSpPr>
          <p:spPr>
            <a:xfrm>
              <a:off x="6788334" y="3617431"/>
              <a:ext cx="265612" cy="257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D96AF4-F58C-5C78-F8A6-EDF56DED6D4D}"/>
                </a:ext>
              </a:extLst>
            </p:cNvPr>
            <p:cNvSpPr/>
            <p:nvPr/>
          </p:nvSpPr>
          <p:spPr>
            <a:xfrm>
              <a:off x="7069184" y="3232903"/>
              <a:ext cx="367935" cy="3584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CB106D-8029-BFB6-CA1F-9CAC465118A2}"/>
                </a:ext>
              </a:extLst>
            </p:cNvPr>
            <p:cNvSpPr/>
            <p:nvPr/>
          </p:nvSpPr>
          <p:spPr>
            <a:xfrm>
              <a:off x="7246959" y="1629759"/>
              <a:ext cx="2621278" cy="179924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6" descr="집 일러스트 PNG">
              <a:extLst>
                <a:ext uri="{FF2B5EF4-FFF2-40B4-BE49-F238E27FC236}">
                  <a16:creationId xmlns:a16="http://schemas.microsoft.com/office/drawing/2014/main" id="{18E48E81-7A85-81B6-79D0-7F569D87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75731">
              <a:off x="7453395" y="1971780"/>
              <a:ext cx="670277" cy="55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집 일러스트 AI">
              <a:extLst>
                <a:ext uri="{FF2B5EF4-FFF2-40B4-BE49-F238E27FC236}">
                  <a16:creationId xmlns:a16="http://schemas.microsoft.com/office/drawing/2014/main" id="{C654C61B-8C71-853D-2BE7-DBDBB2B73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511" y="2485852"/>
              <a:ext cx="914163" cy="76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🏠” 뜻: 집 Emoji 이모티콘 | EmojiAll">
              <a:extLst>
                <a:ext uri="{FF2B5EF4-FFF2-40B4-BE49-F238E27FC236}">
                  <a16:creationId xmlns:a16="http://schemas.microsoft.com/office/drawing/2014/main" id="{4C3CE1F1-CBCE-EE0C-9AF6-1128CC1DB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6026">
              <a:off x="8189598" y="1816197"/>
              <a:ext cx="574766" cy="57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집 클립 아트. 무료 다운로드. | Creazilla">
              <a:extLst>
                <a:ext uri="{FF2B5EF4-FFF2-40B4-BE49-F238E27FC236}">
                  <a16:creationId xmlns:a16="http://schemas.microsoft.com/office/drawing/2014/main" id="{E9A4D896-1ED7-AB87-CCF1-69C2F509F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62749">
              <a:off x="8104348" y="2539280"/>
              <a:ext cx="745268" cy="74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정원이 있는 집 클립 아트. 무료 다운로드. | Creazilla">
              <a:extLst>
                <a:ext uri="{FF2B5EF4-FFF2-40B4-BE49-F238E27FC236}">
                  <a16:creationId xmlns:a16="http://schemas.microsoft.com/office/drawing/2014/main" id="{241BA7BD-697E-3A04-663A-0C0F89F8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934" y="2156489"/>
              <a:ext cx="717075" cy="71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9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1722268" y="23437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1767396" y="2936557"/>
            <a:ext cx="2561208" cy="984885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Content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2199722"/>
            <a:ext cx="465849" cy="465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3273972"/>
            <a:ext cx="465849" cy="465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68" y="4348223"/>
            <a:ext cx="465849" cy="465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483" y="2249218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  <a:endParaRPr lang="en-US" altLang="ko-KR" sz="20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2481" y="4397719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기대 효과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2481" y="3323468"/>
            <a:ext cx="327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및 구현 내용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5DA064-CAF4-BD59-C78D-A94C6FEBD1B7}"/>
              </a:ext>
            </a:extLst>
          </p:cNvPr>
          <p:cNvSpPr/>
          <p:nvPr/>
        </p:nvSpPr>
        <p:spPr>
          <a:xfrm>
            <a:off x="5647" y="-10011"/>
            <a:ext cx="12192000" cy="6858000"/>
          </a:xfrm>
          <a:prstGeom prst="rect">
            <a:avLst/>
          </a:prstGeom>
          <a:solidFill>
            <a:srgbClr val="6ECEF5"/>
          </a:solidFill>
          <a:ln>
            <a:solidFill>
              <a:srgbClr val="6EC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967493-8D40-7807-73F5-B4FF4BFBA388}"/>
              </a:ext>
            </a:extLst>
          </p:cNvPr>
          <p:cNvCxnSpPr/>
          <p:nvPr/>
        </p:nvCxnSpPr>
        <p:spPr>
          <a:xfrm>
            <a:off x="4798479" y="22727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4C0664-7176-0A32-F1D1-6369E3B15905}"/>
              </a:ext>
            </a:extLst>
          </p:cNvPr>
          <p:cNvSpPr/>
          <p:nvPr/>
        </p:nvSpPr>
        <p:spPr>
          <a:xfrm>
            <a:off x="4984632" y="2852106"/>
            <a:ext cx="2234029" cy="11337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2E15-11A2-0272-0076-B7DD46AC4629}"/>
              </a:ext>
            </a:extLst>
          </p:cNvPr>
          <p:cNvSpPr txBox="1"/>
          <p:nvPr/>
        </p:nvSpPr>
        <p:spPr>
          <a:xfrm>
            <a:off x="4821042" y="2923682"/>
            <a:ext cx="2561208" cy="1015663"/>
          </a:xfrm>
          <a:prstGeom prst="rect">
            <a:avLst/>
          </a:prstGeom>
          <a:solidFill>
            <a:srgbClr val="6ECEF5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</a:t>
            </a:r>
            <a:r>
              <a:rPr lang="ko-KR" altLang="en-US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젝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트 </a:t>
            </a:r>
            <a:r>
              <a:rPr lang="ko-KR" altLang="en-US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b="1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4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3790145" y="1456557"/>
            <a:ext cx="46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부동산 커뮤니티 </a:t>
            </a:r>
            <a:r>
              <a:rPr lang="en-US" altLang="ko-KR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주택 </a:t>
            </a:r>
            <a:r>
              <a:rPr lang="ko-KR" altLang="en-US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실거래가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검색 서비스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CAFA64-9390-EF18-5E81-7D2ECAD90D44}"/>
              </a:ext>
            </a:extLst>
          </p:cNvPr>
          <p:cNvSpPr txBox="1"/>
          <p:nvPr/>
        </p:nvSpPr>
        <p:spPr>
          <a:xfrm>
            <a:off x="5213014" y="2664348"/>
            <a:ext cx="56243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찾고자 하는 지역의 아파트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실거래가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정보 검색 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지역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아파트의 정보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상세보기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매매 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위치정보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거래이력 등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사용자간 매매 정보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관련 정보 공유가 가능한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챗봇을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통한 부동산 및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이용 관련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상시 답변 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</a:t>
            </a:r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82" y="2574600"/>
            <a:ext cx="2882861" cy="30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D3D6C9-843A-98EF-A191-007793187A8F}"/>
              </a:ext>
            </a:extLst>
          </p:cNvPr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670243-F558-D2B9-18FE-BB6E7266A33D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40C44229-27D9-08A1-EB93-C32796E1F3E0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C344EAA2-A13A-04A8-FF16-2A841CC04B27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EE0866-93AB-30A1-248B-C4D6A616F609}"/>
              </a:ext>
            </a:extLst>
          </p:cNvPr>
          <p:cNvSpPr txBox="1"/>
          <p:nvPr/>
        </p:nvSpPr>
        <p:spPr>
          <a:xfrm>
            <a:off x="2438750" y="1523156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시장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65D5AC-E2D2-F2C5-BFAD-888C0FA3FD86}"/>
              </a:ext>
            </a:extLst>
          </p:cNvPr>
          <p:cNvCxnSpPr/>
          <p:nvPr/>
        </p:nvCxnSpPr>
        <p:spPr>
          <a:xfrm>
            <a:off x="6197018" y="2618899"/>
            <a:ext cx="0" cy="34023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2A429F-ACFF-87B4-C1DA-708FF90B82F5}"/>
              </a:ext>
            </a:extLst>
          </p:cNvPr>
          <p:cNvSpPr txBox="1"/>
          <p:nvPr/>
        </p:nvSpPr>
        <p:spPr>
          <a:xfrm>
            <a:off x="1771966" y="3574783"/>
            <a:ext cx="3653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en-US" altLang="ko-KR" sz="16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Daum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로드뷰와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연계된 지도서비스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중개인의 신뢰도 평점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실거주민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리뷰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관련 뉴스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C2D87C1-2A31-F5D5-80A2-34D54A65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10" y="2594997"/>
            <a:ext cx="1085850" cy="514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1E7D08-56A8-C24A-5872-2E4B489358DF}"/>
              </a:ext>
            </a:extLst>
          </p:cNvPr>
          <p:cNvSpPr txBox="1"/>
          <p:nvPr/>
        </p:nvSpPr>
        <p:spPr>
          <a:xfrm>
            <a:off x="6968929" y="3574783"/>
            <a:ext cx="3487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집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 구조를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360°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뷰로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주변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편의시설 정보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이사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견적 서비스 제공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외부 사진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금액 전면 표기 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</a:t>
            </a:r>
          </a:p>
        </p:txBody>
      </p:sp>
      <p:pic>
        <p:nvPicPr>
          <p:cNvPr id="1028" name="Picture 4" descr="다방 'BLUE 캠페인'.. &quot;건전한 부동산 거래 문화 조성한다&quot;">
            <a:extLst>
              <a:ext uri="{FF2B5EF4-FFF2-40B4-BE49-F238E27FC236}">
                <a16:creationId xmlns:a16="http://schemas.microsoft.com/office/drawing/2014/main" id="{177E5E65-B734-399F-583A-506B7499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184" y="2596312"/>
            <a:ext cx="968802" cy="5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03688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514269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이용자간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의견을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나눌 수 있는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 기능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55481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기능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자유로운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예약 및 질문가능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40723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정보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제공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국토교통부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활용한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부동산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실거래가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9AE10C-5226-9BA8-899A-5F5BFA6D2E16}"/>
              </a:ext>
            </a:extLst>
          </p:cNvPr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</a:t>
            </a:r>
            <a:r>
              <a:rPr lang="ko-KR" altLang="en-US" sz="2400" b="1" kern="0" dirty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  <a:endParaRPr lang="en-US" altLang="ko-KR" sz="2400" b="1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8E200-23AA-9FB6-BBF5-3A35FE819964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차별화 전략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953315-22CB-EB61-B5E5-DCCFB5526F30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82707" y="2449956"/>
            <a:ext cx="9324918" cy="1599666"/>
            <a:chOff x="1232806" y="3059418"/>
            <a:chExt cx="9324918" cy="1599666"/>
          </a:xfrm>
        </p:grpSpPr>
        <p:grpSp>
          <p:nvGrpSpPr>
            <p:cNvPr id="18" name="그룹 17"/>
            <p:cNvGrpSpPr/>
            <p:nvPr/>
          </p:nvGrpSpPr>
          <p:grpSpPr>
            <a:xfrm>
              <a:off x="1232806" y="3059418"/>
              <a:ext cx="389086" cy="389086"/>
              <a:chOff x="1073150" y="1506390"/>
              <a:chExt cx="389086" cy="389086"/>
            </a:xfrm>
          </p:grpSpPr>
          <p:sp>
            <p:nvSpPr>
              <p:cNvPr id="6" name="눈물 방울 5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1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한쪽 모서리가 둥근 사각형 18"/>
            <p:cNvSpPr/>
            <p:nvPr/>
          </p:nvSpPr>
          <p:spPr>
            <a:xfrm>
              <a:off x="1774578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89064" y="3059418"/>
              <a:ext cx="389086" cy="389086"/>
              <a:chOff x="1073150" y="1506390"/>
              <a:chExt cx="389086" cy="389086"/>
            </a:xfrm>
          </p:grpSpPr>
          <p:sp>
            <p:nvSpPr>
              <p:cNvPr id="24" name="눈물 방울 23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2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한쪽 모서리가 둥근 사각형 25"/>
            <p:cNvSpPr/>
            <p:nvPr/>
          </p:nvSpPr>
          <p:spPr>
            <a:xfrm>
              <a:off x="5130836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945322" y="3059418"/>
              <a:ext cx="389086" cy="389086"/>
              <a:chOff x="1073150" y="1506390"/>
              <a:chExt cx="389086" cy="389086"/>
            </a:xfrm>
          </p:grpSpPr>
          <p:sp>
            <p:nvSpPr>
              <p:cNvPr id="29" name="눈물 방울 28"/>
              <p:cNvSpPr/>
              <p:nvPr/>
            </p:nvSpPr>
            <p:spPr>
              <a:xfrm rot="5400000">
                <a:off x="1073150" y="1506390"/>
                <a:ext cx="389086" cy="389086"/>
              </a:xfrm>
              <a:prstGeom prst="teardrop">
                <a:avLst/>
              </a:prstGeom>
              <a:solidFill>
                <a:srgbClr val="6EC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17434" y="1522967"/>
                <a:ext cx="262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kern="0" dirty="0">
                    <a:solidFill>
                      <a:prstClr val="white"/>
                    </a:solidFill>
                  </a:rPr>
                  <a:t>3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한쪽 모서리가 둥근 사각형 30"/>
            <p:cNvSpPr/>
            <p:nvPr/>
          </p:nvSpPr>
          <p:spPr>
            <a:xfrm>
              <a:off x="8487094" y="3459841"/>
              <a:ext cx="2070630" cy="1199243"/>
            </a:xfrm>
            <a:prstGeom prst="round1Rect">
              <a:avLst/>
            </a:prstGeom>
            <a:noFill/>
            <a:ln>
              <a:solidFill>
                <a:srgbClr val="3D9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6CECC33-01E8-BFE7-A4DF-5E2D790D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7836" y="3582657"/>
              <a:ext cx="979153" cy="953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6B4409-96CB-0125-F22C-9BBA8992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3519" y="3649488"/>
              <a:ext cx="872747" cy="81994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DBBEB61-3034-E1C0-BAD8-EEBFC26D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569" y="2973195"/>
            <a:ext cx="943977" cy="9536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2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소개</a:t>
            </a:r>
            <a:endParaRPr lang="en-US" altLang="ko-KR" sz="2400" b="1" kern="0" dirty="0" smtClean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74E643-84C9-ADC1-589B-8E8C2B8A4529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41982-BBFE-4F84-2DC6-E499014BBD2B}"/>
              </a:ext>
            </a:extLst>
          </p:cNvPr>
          <p:cNvSpPr txBox="1"/>
          <p:nvPr/>
        </p:nvSpPr>
        <p:spPr>
          <a:xfrm>
            <a:off x="2337732" y="1540002"/>
            <a:ext cx="751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일정 관리 및 </a:t>
            </a:r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진행상황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86E334-7D65-FB93-BBC5-080DD27C75D3}"/>
              </a:ext>
            </a:extLst>
          </p:cNvPr>
          <p:cNvCxnSpPr/>
          <p:nvPr/>
        </p:nvCxnSpPr>
        <p:spPr>
          <a:xfrm>
            <a:off x="1180051" y="2072081"/>
            <a:ext cx="983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E3E11EAD-F60E-4472-0514-2A14F370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7614"/>
              </p:ext>
            </p:extLst>
          </p:nvPr>
        </p:nvGraphicFramePr>
        <p:xfrm>
          <a:off x="1231461" y="2726028"/>
          <a:ext cx="9831903" cy="232320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089327">
                  <a:extLst>
                    <a:ext uri="{9D8B030D-6E8A-4147-A177-3AD203B41FA5}">
                      <a16:colId xmlns:a16="http://schemas.microsoft.com/office/drawing/2014/main" val="1031002822"/>
                    </a:ext>
                  </a:extLst>
                </a:gridCol>
                <a:gridCol w="2340203">
                  <a:extLst>
                    <a:ext uri="{9D8B030D-6E8A-4147-A177-3AD203B41FA5}">
                      <a16:colId xmlns:a16="http://schemas.microsoft.com/office/drawing/2014/main" val="2764243713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val="827421975"/>
                    </a:ext>
                  </a:extLst>
                </a:gridCol>
                <a:gridCol w="688931">
                  <a:extLst>
                    <a:ext uri="{9D8B030D-6E8A-4147-A177-3AD203B41FA5}">
                      <a16:colId xmlns:a16="http://schemas.microsoft.com/office/drawing/2014/main" val="806991690"/>
                    </a:ext>
                  </a:extLst>
                </a:gridCol>
                <a:gridCol w="713984">
                  <a:extLst>
                    <a:ext uri="{9D8B030D-6E8A-4147-A177-3AD203B41FA5}">
                      <a16:colId xmlns:a16="http://schemas.microsoft.com/office/drawing/2014/main" val="3691760431"/>
                    </a:ext>
                  </a:extLst>
                </a:gridCol>
                <a:gridCol w="701457">
                  <a:extLst>
                    <a:ext uri="{9D8B030D-6E8A-4147-A177-3AD203B41FA5}">
                      <a16:colId xmlns:a16="http://schemas.microsoft.com/office/drawing/2014/main" val="2050730432"/>
                    </a:ext>
                  </a:extLst>
                </a:gridCol>
                <a:gridCol w="701458">
                  <a:extLst>
                    <a:ext uri="{9D8B030D-6E8A-4147-A177-3AD203B41FA5}">
                      <a16:colId xmlns:a16="http://schemas.microsoft.com/office/drawing/2014/main" val="1953402352"/>
                    </a:ext>
                  </a:extLst>
                </a:gridCol>
                <a:gridCol w="726509">
                  <a:extLst>
                    <a:ext uri="{9D8B030D-6E8A-4147-A177-3AD203B41FA5}">
                      <a16:colId xmlns:a16="http://schemas.microsoft.com/office/drawing/2014/main" val="845248573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776572711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3490323889"/>
                    </a:ext>
                  </a:extLst>
                </a:gridCol>
                <a:gridCol w="740609">
                  <a:extLst>
                    <a:ext uri="{9D8B030D-6E8A-4147-A177-3AD203B41FA5}">
                      <a16:colId xmlns:a16="http://schemas.microsoft.com/office/drawing/2014/main" val="5179072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86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 및 기획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 및 구축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Backend – Frontend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환경 구축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90446"/>
                  </a:ext>
                </a:extLst>
              </a:tr>
              <a:tr h="37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Login /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SignUp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53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Board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자유 게시판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CRUD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/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파일 업로드 및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페이징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기능 추가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15153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Search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실거래가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검색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실거래가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결과데이터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가공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24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Chatbot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환경 구축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챗봇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기능 구현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E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8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6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206CFAE-A278-3FAF-3EB1-3DECD58F50A9}"/>
              </a:ext>
            </a:extLst>
          </p:cNvPr>
          <p:cNvGrpSpPr/>
          <p:nvPr/>
        </p:nvGrpSpPr>
        <p:grpSpPr>
          <a:xfrm>
            <a:off x="488950" y="1016214"/>
            <a:ext cx="11214100" cy="5742215"/>
            <a:chOff x="488950" y="1016000"/>
            <a:chExt cx="11214100" cy="574221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EE4FB5-CC7F-1F1D-C2BC-AC57E45C6CC4}"/>
                </a:ext>
              </a:extLst>
            </p:cNvPr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8BFDEDCA-2645-65A0-D3B3-6D6EC687CDED}"/>
                </a:ext>
              </a:extLst>
            </p:cNvPr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782213F7-42C5-4E05-730B-6A72F8F7D58C}"/>
                </a:ext>
              </a:extLst>
            </p:cNvPr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kern="0" dirty="0" smtClean="0">
                <a:solidFill>
                  <a:prstClr val="whit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프로젝트 소개</a:t>
            </a:r>
            <a:endParaRPr lang="en-US" altLang="ko-KR" sz="2400" kern="0" dirty="0">
              <a:solidFill>
                <a:prstClr val="white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008198" y="1919011"/>
            <a:ext cx="12084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FRONT-END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93234D-71CE-891D-F6F7-8F3D51FE50CC}"/>
              </a:ext>
            </a:extLst>
          </p:cNvPr>
          <p:cNvSpPr/>
          <p:nvPr/>
        </p:nvSpPr>
        <p:spPr>
          <a:xfrm>
            <a:off x="10030397" y="3072839"/>
            <a:ext cx="10931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BACK-END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>
            <a:off x="4445455" y="4567009"/>
            <a:ext cx="224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DD025D-8812-0C75-4756-C0D05E33E3A3}"/>
              </a:ext>
            </a:extLst>
          </p:cNvPr>
          <p:cNvSpPr txBox="1"/>
          <p:nvPr/>
        </p:nvSpPr>
        <p:spPr>
          <a:xfrm>
            <a:off x="618559" y="1216474"/>
            <a:ext cx="23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아키텍처 다이어그램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A5A9D632-2B60-A4FF-3F31-234334BE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62" y="1761312"/>
            <a:ext cx="1596753" cy="71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9998914" y="4226667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 BASE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57" y="3299857"/>
            <a:ext cx="676369" cy="70494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708230" y="3709661"/>
            <a:ext cx="978567" cy="35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4970714" y="2974241"/>
            <a:ext cx="925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ssafy_vue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29" y="3861509"/>
            <a:ext cx="2570326" cy="16492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90100" y="1672096"/>
            <a:ext cx="3092725" cy="439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6915E49F-752B-5EF6-19B5-391BF5C3EC2B}"/>
              </a:ext>
            </a:extLst>
          </p:cNvPr>
          <p:cNvGrpSpPr/>
          <p:nvPr/>
        </p:nvGrpSpPr>
        <p:grpSpPr>
          <a:xfrm>
            <a:off x="8704606" y="1699428"/>
            <a:ext cx="840320" cy="809380"/>
            <a:chOff x="3514405" y="3979360"/>
            <a:chExt cx="1487468" cy="1487468"/>
          </a:xfrm>
        </p:grpSpPr>
        <p:pic>
          <p:nvPicPr>
            <p:cNvPr id="85" name="Object 22">
              <a:extLst>
                <a:ext uri="{FF2B5EF4-FFF2-40B4-BE49-F238E27FC236}">
                  <a16:creationId xmlns:a16="http://schemas.microsoft.com/office/drawing/2014/main" id="{4E2B6D89-4377-02D8-E37C-E879D0C1D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4405" y="3979360"/>
              <a:ext cx="1487468" cy="1487468"/>
            </a:xfrm>
            <a:prstGeom prst="rect">
              <a:avLst/>
            </a:prstGeom>
          </p:spPr>
        </p:pic>
      </p:grpSp>
      <p:grpSp>
        <p:nvGrpSpPr>
          <p:cNvPr id="88" name="그룹 1005">
            <a:extLst>
              <a:ext uri="{FF2B5EF4-FFF2-40B4-BE49-F238E27FC236}">
                <a16:creationId xmlns:a16="http://schemas.microsoft.com/office/drawing/2014/main" id="{0515817A-AFB3-ADC8-AA12-3A23E628A4F9}"/>
              </a:ext>
            </a:extLst>
          </p:cNvPr>
          <p:cNvGrpSpPr/>
          <p:nvPr/>
        </p:nvGrpSpPr>
        <p:grpSpPr>
          <a:xfrm>
            <a:off x="7667081" y="4060924"/>
            <a:ext cx="1068830" cy="581241"/>
            <a:chOff x="14036520" y="3866535"/>
            <a:chExt cx="3117286" cy="1619527"/>
          </a:xfrm>
        </p:grpSpPr>
        <p:pic>
          <p:nvPicPr>
            <p:cNvPr id="89" name="Object 16">
              <a:extLst>
                <a:ext uri="{FF2B5EF4-FFF2-40B4-BE49-F238E27FC236}">
                  <a16:creationId xmlns:a16="http://schemas.microsoft.com/office/drawing/2014/main" id="{28B82F56-5F6E-2DB8-E6BC-4C9F97C8D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36520" y="3866535"/>
              <a:ext cx="3117286" cy="1619527"/>
            </a:xfrm>
            <a:prstGeom prst="rect">
              <a:avLst/>
            </a:prstGeom>
          </p:spPr>
        </p:pic>
      </p:grpSp>
      <p:pic>
        <p:nvPicPr>
          <p:cNvPr id="90" name="Object 19">
            <a:extLst>
              <a:ext uri="{FF2B5EF4-FFF2-40B4-BE49-F238E27FC236}">
                <a16:creationId xmlns:a16="http://schemas.microsoft.com/office/drawing/2014/main" id="{D387E3C3-AAF8-5D3D-92FC-08E0F28A85B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878" y="3271937"/>
            <a:ext cx="1908052" cy="7899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6075" y="2578302"/>
            <a:ext cx="1390844" cy="7144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686797" y="4759637"/>
            <a:ext cx="3092725" cy="10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720" y="4820916"/>
            <a:ext cx="1150368" cy="539235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6693616" y="5375219"/>
            <a:ext cx="3092725" cy="10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6494" y="5449450"/>
            <a:ext cx="1810003" cy="49536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5250887" y="4206476"/>
            <a:ext cx="579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https</a:t>
            </a:r>
            <a:endParaRPr lang="en-US" altLang="ko-KR" sz="1200" b="1" i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 flipV="1">
            <a:off x="4285244" y="2071057"/>
            <a:ext cx="2405545" cy="25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566544" y="1262599"/>
            <a:ext cx="13147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Happy House</a:t>
            </a:r>
            <a:endParaRPr lang="en-US" altLang="ko-KR" sz="1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E588DF8-BCF0-567C-08BA-E96F10402D3F}"/>
              </a:ext>
            </a:extLst>
          </p:cNvPr>
          <p:cNvCxnSpPr>
            <a:cxnSpLocks/>
          </p:cNvCxnSpPr>
          <p:nvPr/>
        </p:nvCxnSpPr>
        <p:spPr>
          <a:xfrm flipH="1">
            <a:off x="4285398" y="2334509"/>
            <a:ext cx="2392176" cy="52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5571" y="2721050"/>
            <a:ext cx="1390844" cy="4286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479" y="2701942"/>
            <a:ext cx="857370" cy="476316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659507" y="2582223"/>
            <a:ext cx="2625737" cy="688281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9414" y="1962841"/>
            <a:ext cx="2181529" cy="362001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1659507" y="1834595"/>
            <a:ext cx="2615696" cy="59946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813615" y="2749312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OpenAPI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C86B88-E2B8-F44F-FDB5-4A48EBBC9747}"/>
              </a:ext>
            </a:extLst>
          </p:cNvPr>
          <p:cNvSpPr/>
          <p:nvPr/>
        </p:nvSpPr>
        <p:spPr>
          <a:xfrm>
            <a:off x="835414" y="1984951"/>
            <a:ext cx="7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OAuth2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806</TotalTime>
  <Words>387</Words>
  <Application>Microsoft Office PowerPoint</Application>
  <PresentationFormat>와이드스크린</PresentationFormat>
  <Paragraphs>145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나눔스퀘어OTF</vt:lpstr>
      <vt:lpstr>나눔스퀘어OTF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Windows 사용자</cp:lastModifiedBy>
  <cp:revision>103</cp:revision>
  <dcterms:created xsi:type="dcterms:W3CDTF">2020-03-10T04:01:35Z</dcterms:created>
  <dcterms:modified xsi:type="dcterms:W3CDTF">2022-11-24T03:17:00Z</dcterms:modified>
</cp:coreProperties>
</file>