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2" r:id="rId4"/>
    <p:sldId id="263" r:id="rId5"/>
    <p:sldId id="261" r:id="rId6"/>
    <p:sldId id="265" r:id="rId7"/>
    <p:sldId id="258" r:id="rId8"/>
    <p:sldId id="266" r:id="rId9"/>
    <p:sldId id="259" r:id="rId10"/>
    <p:sldId id="274" r:id="rId11"/>
    <p:sldId id="260" r:id="rId12"/>
    <p:sldId id="275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12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5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574" y="2011881"/>
            <a:ext cx="5443157" cy="100629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HAPPY HOUSE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38804" y="1629759"/>
            <a:ext cx="5586139" cy="5228241"/>
            <a:chOff x="4282098" y="1629759"/>
            <a:chExt cx="5586139" cy="5228241"/>
          </a:xfrm>
        </p:grpSpPr>
        <p:pic>
          <p:nvPicPr>
            <p:cNvPr id="13" name="그림 12" descr="사람이(가) 표시된 사진&#10;&#10;자동 생성된 설명">
              <a:extLst>
                <a:ext uri="{FF2B5EF4-FFF2-40B4-BE49-F238E27FC236}">
                  <a16:creationId xmlns:a16="http://schemas.microsoft.com/office/drawing/2014/main" id="{906066AC-5FF6-839A-5181-5D738C49E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098" y="4133045"/>
              <a:ext cx="3627801" cy="2724955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0C873E8-7A22-223D-0941-D65FEF97AD27}"/>
                </a:ext>
              </a:extLst>
            </p:cNvPr>
            <p:cNvSpPr/>
            <p:nvPr/>
          </p:nvSpPr>
          <p:spPr>
            <a:xfrm>
              <a:off x="6592392" y="3936277"/>
              <a:ext cx="121920" cy="11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4114D2B-7116-8766-EE49-C23BE604D3E6}"/>
                </a:ext>
              </a:extLst>
            </p:cNvPr>
            <p:cNvSpPr/>
            <p:nvPr/>
          </p:nvSpPr>
          <p:spPr>
            <a:xfrm>
              <a:off x="6788334" y="3617431"/>
              <a:ext cx="265612" cy="257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3D96AF4-F58C-5C78-F8A6-EDF56DED6D4D}"/>
                </a:ext>
              </a:extLst>
            </p:cNvPr>
            <p:cNvSpPr/>
            <p:nvPr/>
          </p:nvSpPr>
          <p:spPr>
            <a:xfrm>
              <a:off x="7069184" y="3232903"/>
              <a:ext cx="367935" cy="3584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CCB106D-8029-BFB6-CA1F-9CAC465118A2}"/>
                </a:ext>
              </a:extLst>
            </p:cNvPr>
            <p:cNvSpPr/>
            <p:nvPr/>
          </p:nvSpPr>
          <p:spPr>
            <a:xfrm>
              <a:off x="7246959" y="1629759"/>
              <a:ext cx="2621278" cy="17992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2" name="Picture 6" descr="집 일러스트 PNG">
              <a:extLst>
                <a:ext uri="{FF2B5EF4-FFF2-40B4-BE49-F238E27FC236}">
                  <a16:creationId xmlns:a16="http://schemas.microsoft.com/office/drawing/2014/main" id="{18E48E81-7A85-81B6-79D0-7F569D87B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75731">
              <a:off x="7453395" y="1971780"/>
              <a:ext cx="670277" cy="55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집 일러스트 AI">
              <a:extLst>
                <a:ext uri="{FF2B5EF4-FFF2-40B4-BE49-F238E27FC236}">
                  <a16:creationId xmlns:a16="http://schemas.microsoft.com/office/drawing/2014/main" id="{C654C61B-8C71-853D-2BE7-DBDBB2B73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511" y="2485852"/>
              <a:ext cx="914163" cy="76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🏠” 뜻: 집 Emoji 이모티콘 | EmojiAll">
              <a:extLst>
                <a:ext uri="{FF2B5EF4-FFF2-40B4-BE49-F238E27FC236}">
                  <a16:creationId xmlns:a16="http://schemas.microsoft.com/office/drawing/2014/main" id="{4C3CE1F1-CBCE-EE0C-9AF6-1128CC1DB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16026">
              <a:off x="8189598" y="1816197"/>
              <a:ext cx="574766" cy="57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4" name="Picture 18" descr="집 클립 아트. 무료 다운로드. | Creazilla">
              <a:extLst>
                <a:ext uri="{FF2B5EF4-FFF2-40B4-BE49-F238E27FC236}">
                  <a16:creationId xmlns:a16="http://schemas.microsoft.com/office/drawing/2014/main" id="{E9A4D896-1ED7-AB87-CCF1-69C2F509F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62749">
              <a:off x="8104348" y="2539280"/>
              <a:ext cx="745268" cy="74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6" name="Picture 20" descr="정원이 있는 집 클립 아트. 무료 다운로드. | Creazilla">
              <a:extLst>
                <a:ext uri="{FF2B5EF4-FFF2-40B4-BE49-F238E27FC236}">
                  <a16:creationId xmlns:a16="http://schemas.microsoft.com/office/drawing/2014/main" id="{241BA7BD-697E-3A04-663A-0C0F89F83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934" y="2156489"/>
              <a:ext cx="717075" cy="71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796023" y="3119732"/>
            <a:ext cx="370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SSAFY SEOUL KANGSOOJI JOMINSU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8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D96D31-B964-3B08-7BA3-E7EEBAC0A62A}"/>
              </a:ext>
            </a:extLst>
          </p:cNvPr>
          <p:cNvGrpSpPr/>
          <p:nvPr/>
        </p:nvGrpSpPr>
        <p:grpSpPr>
          <a:xfrm>
            <a:off x="488950" y="1003688"/>
            <a:ext cx="11214100" cy="5742215"/>
            <a:chOff x="488950" y="1016000"/>
            <a:chExt cx="11214100" cy="574221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C0F5B7C-5119-710B-FBB2-52F240DE3EF1}"/>
                </a:ext>
              </a:extLst>
            </p:cNvPr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C615134F-70D0-89BF-2F12-B0B5AE2D73AF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4612C70B-40F0-689E-98D0-FFD2BFDB0BF1}"/>
                </a:ext>
              </a:extLst>
            </p:cNvPr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기능 및 구현 내용</a:t>
            </a:r>
            <a:endParaRPr lang="en-US" altLang="ko-KR" sz="2400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EE0866-93AB-30A1-248B-C4D6A616F609}"/>
              </a:ext>
            </a:extLst>
          </p:cNvPr>
          <p:cNvSpPr txBox="1"/>
          <p:nvPr/>
        </p:nvSpPr>
        <p:spPr>
          <a:xfrm>
            <a:off x="2438750" y="1523156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요구사항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65D5AC-E2D2-F2C5-BFAD-888C0FA3FD86}"/>
              </a:ext>
            </a:extLst>
          </p:cNvPr>
          <p:cNvCxnSpPr/>
          <p:nvPr/>
        </p:nvCxnSpPr>
        <p:spPr>
          <a:xfrm>
            <a:off x="6197018" y="2618899"/>
            <a:ext cx="0" cy="34023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2A429F-ACFF-87B4-C1DA-708FF90B82F5}"/>
              </a:ext>
            </a:extLst>
          </p:cNvPr>
          <p:cNvSpPr txBox="1"/>
          <p:nvPr/>
        </p:nvSpPr>
        <p:spPr>
          <a:xfrm>
            <a:off x="860669" y="2299250"/>
            <a:ext cx="496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기능적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요구사항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1E7D08-56A8-C24A-5872-2E4B489358DF}"/>
              </a:ext>
            </a:extLst>
          </p:cNvPr>
          <p:cNvSpPr txBox="1"/>
          <p:nvPr/>
        </p:nvSpPr>
        <p:spPr>
          <a:xfrm>
            <a:off x="6366700" y="2299250"/>
            <a:ext cx="496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비기능적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요구사항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A429F-ACFF-87B4-C1DA-708FF90B82F5}"/>
              </a:ext>
            </a:extLst>
          </p:cNvPr>
          <p:cNvSpPr txBox="1"/>
          <p:nvPr/>
        </p:nvSpPr>
        <p:spPr>
          <a:xfrm>
            <a:off x="2438750" y="2962120"/>
            <a:ext cx="22171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i="0" u="none" strike="noStrike" kern="1200" dirty="0" smtClean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b="0" i="0" u="none" strike="noStrike" kern="1200" dirty="0" smtClean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</a:t>
            </a:r>
            <a:r>
              <a:rPr lang="en-US" altLang="ko-KR" sz="1600" dirty="0" smtClean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</a:t>
            </a:r>
            <a:r>
              <a:rPr lang="ko-KR" altLang="en-US" sz="1600" dirty="0" smtClean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회원가입</a:t>
            </a:r>
            <a:endParaRPr lang="en-US" altLang="ko-KR" sz="1600" dirty="0" smtClean="0">
              <a:solidFill>
                <a:srgbClr val="00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600" b="0" i="0" u="none" strike="noStrike" kern="1200" dirty="0" smtClean="0">
              <a:solidFill>
                <a:srgbClr val="00000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600" b="0" i="0" u="none" strike="noStrike" kern="1200" dirty="0" smtClean="0">
              <a:solidFill>
                <a:srgbClr val="00000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i="0" u="none" strike="noStrike" kern="1200" dirty="0" smtClean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ko-KR" sz="1600" b="0" i="0" u="none" strike="noStrike" kern="1200" dirty="0" smtClean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자유 게시판</a:t>
            </a:r>
            <a:endParaRPr lang="ko-KR" altLang="ko-KR" sz="1600" b="0" i="0" u="none" strike="noStrike" dirty="0" smtClean="0"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600" b="0" i="0" u="none" strike="noStrike" kern="1200" dirty="0" smtClean="0">
              <a:solidFill>
                <a:srgbClr val="00000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600" b="0" i="0" u="none" strike="noStrike" kern="1200" dirty="0" smtClean="0">
              <a:solidFill>
                <a:srgbClr val="00000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ko-KR" sz="1600" b="0" i="0" u="none" strike="noStrike" kern="1200" dirty="0" smtClean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아파트 매매정보</a:t>
            </a:r>
            <a:endParaRPr lang="ko-KR" altLang="ko-KR" sz="1600" b="0" i="0" u="none" strike="noStrike" dirty="0" smtClean="0"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600" b="0" i="0" u="none" strike="noStrike" kern="1200" dirty="0" smtClean="0">
              <a:solidFill>
                <a:srgbClr val="00000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600" b="0" i="0" u="none" strike="noStrike" kern="1200" dirty="0" smtClean="0">
              <a:solidFill>
                <a:srgbClr val="00000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ko-KR" sz="1600" b="0" i="0" u="none" strike="noStrike" kern="1200" dirty="0" err="1" smtClean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챗봇</a:t>
            </a:r>
            <a:endParaRPr lang="ko-KR" altLang="ko-KR" sz="1600" b="0" i="0" u="none" strike="noStrike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E7D08-56A8-C24A-5872-2E4B489358DF}"/>
              </a:ext>
            </a:extLst>
          </p:cNvPr>
          <p:cNvSpPr txBox="1"/>
          <p:nvPr/>
        </p:nvSpPr>
        <p:spPr>
          <a:xfrm>
            <a:off x="7855219" y="2906852"/>
            <a:ext cx="19875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정보 암호화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XSS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보안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en-US" altLang="ko-KR" sz="16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DDoS</a:t>
            </a:r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공격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보안</a:t>
            </a:r>
            <a:endParaRPr lang="en-US" altLang="ko-KR" sz="16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SQL Injection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0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2AAB4CF-5DF6-77EF-2056-5972538C4C0D}"/>
              </a:ext>
            </a:extLst>
          </p:cNvPr>
          <p:cNvGrpSpPr/>
          <p:nvPr/>
        </p:nvGrpSpPr>
        <p:grpSpPr>
          <a:xfrm>
            <a:off x="540363" y="1074581"/>
            <a:ext cx="11214100" cy="5742215"/>
            <a:chOff x="488950" y="1016000"/>
            <a:chExt cx="11214100" cy="574221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67B022-8FBD-4282-A61D-91B566E9AC2E}"/>
                </a:ext>
              </a:extLst>
            </p:cNvPr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ko-KR" dirty="0">
                <a:latin typeface="Arial" panose="020B0604020202020204" pitchFamily="34" charset="0"/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57E5863-BE06-B7DB-CC56-CD593D110625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C4BC63E3-3C60-914B-FA34-828EEE8E4D40}"/>
                </a:ext>
              </a:extLst>
            </p:cNvPr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기능 및 구현 내용  </a:t>
            </a:r>
            <a:endParaRPr lang="en-US" altLang="ko-KR" sz="2400" b="1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741982-BBFE-4F84-2DC6-E499014BBD2B}"/>
              </a:ext>
            </a:extLst>
          </p:cNvPr>
          <p:cNvSpPr txBox="1"/>
          <p:nvPr/>
        </p:nvSpPr>
        <p:spPr>
          <a:xfrm>
            <a:off x="2337732" y="1540002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일정 관리 및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진행상황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86E334-7D65-FB93-BBC5-080DD27C75D3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E3E11EAD-F60E-4472-0514-2A14F3700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47405"/>
              </p:ext>
            </p:extLst>
          </p:nvPr>
        </p:nvGraphicFramePr>
        <p:xfrm>
          <a:off x="1180048" y="3080067"/>
          <a:ext cx="9831903" cy="2323206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089327">
                  <a:extLst>
                    <a:ext uri="{9D8B030D-6E8A-4147-A177-3AD203B41FA5}">
                      <a16:colId xmlns:a16="http://schemas.microsoft.com/office/drawing/2014/main" val="1031002822"/>
                    </a:ext>
                  </a:extLst>
                </a:gridCol>
                <a:gridCol w="2152996">
                  <a:extLst>
                    <a:ext uri="{9D8B030D-6E8A-4147-A177-3AD203B41FA5}">
                      <a16:colId xmlns:a16="http://schemas.microsoft.com/office/drawing/2014/main" val="2764243713"/>
                    </a:ext>
                  </a:extLst>
                </a:gridCol>
                <a:gridCol w="525908">
                  <a:extLst>
                    <a:ext uri="{9D8B030D-6E8A-4147-A177-3AD203B41FA5}">
                      <a16:colId xmlns:a16="http://schemas.microsoft.com/office/drawing/2014/main" val="827421975"/>
                    </a:ext>
                  </a:extLst>
                </a:gridCol>
                <a:gridCol w="757959">
                  <a:extLst>
                    <a:ext uri="{9D8B030D-6E8A-4147-A177-3AD203B41FA5}">
                      <a16:colId xmlns:a16="http://schemas.microsoft.com/office/drawing/2014/main" val="806991690"/>
                    </a:ext>
                  </a:extLst>
                </a:gridCol>
                <a:gridCol w="757959">
                  <a:extLst>
                    <a:ext uri="{9D8B030D-6E8A-4147-A177-3AD203B41FA5}">
                      <a16:colId xmlns:a16="http://schemas.microsoft.com/office/drawing/2014/main" val="3691760431"/>
                    </a:ext>
                  </a:extLst>
                </a:gridCol>
                <a:gridCol w="757959">
                  <a:extLst>
                    <a:ext uri="{9D8B030D-6E8A-4147-A177-3AD203B41FA5}">
                      <a16:colId xmlns:a16="http://schemas.microsoft.com/office/drawing/2014/main" val="2050730432"/>
                    </a:ext>
                  </a:extLst>
                </a:gridCol>
                <a:gridCol w="757959">
                  <a:extLst>
                    <a:ext uri="{9D8B030D-6E8A-4147-A177-3AD203B41FA5}">
                      <a16:colId xmlns:a16="http://schemas.microsoft.com/office/drawing/2014/main" val="1953402352"/>
                    </a:ext>
                  </a:extLst>
                </a:gridCol>
                <a:gridCol w="757959">
                  <a:extLst>
                    <a:ext uri="{9D8B030D-6E8A-4147-A177-3AD203B41FA5}">
                      <a16:colId xmlns:a16="http://schemas.microsoft.com/office/drawing/2014/main" val="845248573"/>
                    </a:ext>
                  </a:extLst>
                </a:gridCol>
                <a:gridCol w="757959">
                  <a:extLst>
                    <a:ext uri="{9D8B030D-6E8A-4147-A177-3AD203B41FA5}">
                      <a16:colId xmlns:a16="http://schemas.microsoft.com/office/drawing/2014/main" val="3776572711"/>
                    </a:ext>
                  </a:extLst>
                </a:gridCol>
                <a:gridCol w="757959">
                  <a:extLst>
                    <a:ext uri="{9D8B030D-6E8A-4147-A177-3AD203B41FA5}">
                      <a16:colId xmlns:a16="http://schemas.microsoft.com/office/drawing/2014/main" val="3490323889"/>
                    </a:ext>
                  </a:extLst>
                </a:gridCol>
                <a:gridCol w="757959">
                  <a:extLst>
                    <a:ext uri="{9D8B030D-6E8A-4147-A177-3AD203B41FA5}">
                      <a16:colId xmlns:a16="http://schemas.microsoft.com/office/drawing/2014/main" val="51790729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날짜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786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 및 기획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 및 구축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Backend – Frontend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환경 구축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90446"/>
                  </a:ext>
                </a:extLst>
              </a:tr>
              <a:tr h="37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Login /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SignUp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회원가입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5301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Board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자유 게시판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CRUD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/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</a:b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파일 업로드 및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페이징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기능 추가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15153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Search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주택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실거래가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검색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주택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실거래가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결과데이터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가공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2411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Chatbot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챗봇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환경 구축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챗봇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기능 구현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84338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65CD05-65AD-9327-11BB-2D70C5D3A7C4}"/>
              </a:ext>
            </a:extLst>
          </p:cNvPr>
          <p:cNvSpPr/>
          <p:nvPr/>
        </p:nvSpPr>
        <p:spPr>
          <a:xfrm>
            <a:off x="4436898" y="3572688"/>
            <a:ext cx="180000" cy="180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06C905-C758-8BA2-D223-B45CEE228B38}"/>
              </a:ext>
            </a:extLst>
          </p:cNvPr>
          <p:cNvSpPr/>
          <p:nvPr/>
        </p:nvSpPr>
        <p:spPr>
          <a:xfrm>
            <a:off x="5177162" y="3855689"/>
            <a:ext cx="3274380" cy="180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61E683-3179-0279-523A-234A87D1E709}"/>
              </a:ext>
            </a:extLst>
          </p:cNvPr>
          <p:cNvSpPr/>
          <p:nvPr/>
        </p:nvSpPr>
        <p:spPr>
          <a:xfrm>
            <a:off x="5177161" y="4190410"/>
            <a:ext cx="2315591" cy="180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564298-968F-FC3D-7A23-3D515AF139C8}"/>
              </a:ext>
            </a:extLst>
          </p:cNvPr>
          <p:cNvSpPr/>
          <p:nvPr/>
        </p:nvSpPr>
        <p:spPr>
          <a:xfrm>
            <a:off x="5177162" y="4514290"/>
            <a:ext cx="1658644" cy="180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BCE15A-4335-3689-4A1A-6D3BF52818BB}"/>
              </a:ext>
            </a:extLst>
          </p:cNvPr>
          <p:cNvSpPr/>
          <p:nvPr/>
        </p:nvSpPr>
        <p:spPr>
          <a:xfrm>
            <a:off x="8015178" y="5126896"/>
            <a:ext cx="1658644" cy="180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기대효과</a:t>
            </a:r>
            <a:endParaRPr lang="en-US" altLang="ko-KR" sz="2400" b="1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EE0866-93AB-30A1-248B-C4D6A616F609}"/>
              </a:ext>
            </a:extLst>
          </p:cNvPr>
          <p:cNvSpPr txBox="1"/>
          <p:nvPr/>
        </p:nvSpPr>
        <p:spPr>
          <a:xfrm>
            <a:off x="3790145" y="1456557"/>
            <a:ext cx="46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부동산 커뮤니티 </a:t>
            </a:r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주택 </a:t>
            </a:r>
            <a:r>
              <a:rPr lang="ko-KR" altLang="en-US" dirty="0" err="1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실거래가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검색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서비스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CAFA64-9390-EF18-5E81-7D2ECAD90D44}"/>
              </a:ext>
            </a:extLst>
          </p:cNvPr>
          <p:cNvSpPr txBox="1"/>
          <p:nvPr/>
        </p:nvSpPr>
        <p:spPr>
          <a:xfrm>
            <a:off x="5213014" y="2664348"/>
            <a:ext cx="56243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사용자가 찾고자 하는 지역의 아파트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실거래가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정보 검색 기능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지역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아파트의 정보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상세보기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매매 정보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위치정보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거래이력 등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사용자간 매매 정보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부동산 관련 정보 공유가 가능한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자유게시판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챗봇을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통한 이용 관련 문의사항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상시답변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기능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82" y="2574600"/>
            <a:ext cx="2882861" cy="30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5DA064-CAF4-BD59-C78D-A94C6FEBD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E45A68-72D3-6324-B426-2B1B4A0D842E}"/>
              </a:ext>
            </a:extLst>
          </p:cNvPr>
          <p:cNvGrpSpPr/>
          <p:nvPr/>
        </p:nvGrpSpPr>
        <p:grpSpPr>
          <a:xfrm>
            <a:off x="4792832" y="1809238"/>
            <a:ext cx="2606336" cy="1619760"/>
            <a:chOff x="1722268" y="2343705"/>
            <a:chExt cx="2606336" cy="161976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E967493-8D40-7807-73F5-B4FF4BFBA388}"/>
                </a:ext>
              </a:extLst>
            </p:cNvPr>
            <p:cNvCxnSpPr/>
            <p:nvPr/>
          </p:nvCxnSpPr>
          <p:spPr>
            <a:xfrm>
              <a:off x="1722268" y="23437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4C0664-7176-0A32-F1D1-6369E3B15905}"/>
                </a:ext>
              </a:extLst>
            </p:cNvPr>
            <p:cNvSpPr/>
            <p:nvPr/>
          </p:nvSpPr>
          <p:spPr>
            <a:xfrm>
              <a:off x="1911843" y="2899668"/>
              <a:ext cx="2234029" cy="106379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CE2E15-11A2-0272-0076-B7DD46AC4629}"/>
                </a:ext>
              </a:extLst>
            </p:cNvPr>
            <p:cNvSpPr txBox="1"/>
            <p:nvPr/>
          </p:nvSpPr>
          <p:spPr>
            <a:xfrm>
              <a:off x="1767396" y="2929480"/>
              <a:ext cx="2561208" cy="1015663"/>
            </a:xfrm>
            <a:prstGeom prst="rect">
              <a:avLst/>
            </a:prstGeom>
            <a:solidFill>
              <a:srgbClr val="6ECEF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시연 영상</a:t>
              </a:r>
              <a:endParaRPr lang="en-US" altLang="ko-KR" sz="2400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algn="ctr"/>
              <a:endPara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5DA064-CAF4-BD59-C78D-A94C6FEBD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A450A9-55A0-04C6-1001-67337C08CE86}"/>
              </a:ext>
            </a:extLst>
          </p:cNvPr>
          <p:cNvSpPr/>
          <p:nvPr/>
        </p:nvSpPr>
        <p:spPr>
          <a:xfrm>
            <a:off x="3349482" y="4618998"/>
            <a:ext cx="5443157" cy="100629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THANK YOU!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955430" y="1318845"/>
            <a:ext cx="3526064" cy="3300153"/>
            <a:chOff x="4282098" y="1629759"/>
            <a:chExt cx="5586139" cy="5228241"/>
          </a:xfrm>
        </p:grpSpPr>
        <p:pic>
          <p:nvPicPr>
            <p:cNvPr id="8" name="그림 7" descr="사람이(가) 표시된 사진&#10;&#10;자동 생성된 설명">
              <a:extLst>
                <a:ext uri="{FF2B5EF4-FFF2-40B4-BE49-F238E27FC236}">
                  <a16:creationId xmlns:a16="http://schemas.microsoft.com/office/drawing/2014/main" id="{906066AC-5FF6-839A-5181-5D738C49E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098" y="4133045"/>
              <a:ext cx="3627801" cy="2724955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0C873E8-7A22-223D-0941-D65FEF97AD27}"/>
                </a:ext>
              </a:extLst>
            </p:cNvPr>
            <p:cNvSpPr/>
            <p:nvPr/>
          </p:nvSpPr>
          <p:spPr>
            <a:xfrm>
              <a:off x="6592392" y="3936277"/>
              <a:ext cx="121920" cy="11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4114D2B-7116-8766-EE49-C23BE604D3E6}"/>
                </a:ext>
              </a:extLst>
            </p:cNvPr>
            <p:cNvSpPr/>
            <p:nvPr/>
          </p:nvSpPr>
          <p:spPr>
            <a:xfrm>
              <a:off x="6788334" y="3617431"/>
              <a:ext cx="265612" cy="257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D96AF4-F58C-5C78-F8A6-EDF56DED6D4D}"/>
                </a:ext>
              </a:extLst>
            </p:cNvPr>
            <p:cNvSpPr/>
            <p:nvPr/>
          </p:nvSpPr>
          <p:spPr>
            <a:xfrm>
              <a:off x="7069184" y="3232903"/>
              <a:ext cx="367935" cy="3584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CCB106D-8029-BFB6-CA1F-9CAC465118A2}"/>
                </a:ext>
              </a:extLst>
            </p:cNvPr>
            <p:cNvSpPr/>
            <p:nvPr/>
          </p:nvSpPr>
          <p:spPr>
            <a:xfrm>
              <a:off x="7246959" y="1629759"/>
              <a:ext cx="2621278" cy="17992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6" descr="집 일러스트 PNG">
              <a:extLst>
                <a:ext uri="{FF2B5EF4-FFF2-40B4-BE49-F238E27FC236}">
                  <a16:creationId xmlns:a16="http://schemas.microsoft.com/office/drawing/2014/main" id="{18E48E81-7A85-81B6-79D0-7F569D87B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75731">
              <a:off x="7453395" y="1971780"/>
              <a:ext cx="670277" cy="55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집 일러스트 AI">
              <a:extLst>
                <a:ext uri="{FF2B5EF4-FFF2-40B4-BE49-F238E27FC236}">
                  <a16:creationId xmlns:a16="http://schemas.microsoft.com/office/drawing/2014/main" id="{C654C61B-8C71-853D-2BE7-DBDBB2B73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511" y="2485852"/>
              <a:ext cx="914163" cy="76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🏠” 뜻: 집 Emoji 이모티콘 | EmojiAll">
              <a:extLst>
                <a:ext uri="{FF2B5EF4-FFF2-40B4-BE49-F238E27FC236}">
                  <a16:creationId xmlns:a16="http://schemas.microsoft.com/office/drawing/2014/main" id="{4C3CE1F1-CBCE-EE0C-9AF6-1128CC1DB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16026">
              <a:off x="8189598" y="1816197"/>
              <a:ext cx="574766" cy="57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집 클립 아트. 무료 다운로드. | Creazilla">
              <a:extLst>
                <a:ext uri="{FF2B5EF4-FFF2-40B4-BE49-F238E27FC236}">
                  <a16:creationId xmlns:a16="http://schemas.microsoft.com/office/drawing/2014/main" id="{E9A4D896-1ED7-AB87-CCF1-69C2F509F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62749">
              <a:off x="8104348" y="2539280"/>
              <a:ext cx="745268" cy="74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정원이 있는 집 클립 아트. 무료 다운로드. | Creazilla">
              <a:extLst>
                <a:ext uri="{FF2B5EF4-FFF2-40B4-BE49-F238E27FC236}">
                  <a16:creationId xmlns:a16="http://schemas.microsoft.com/office/drawing/2014/main" id="{241BA7BD-697E-3A04-663A-0C0F89F83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934" y="2156489"/>
              <a:ext cx="717075" cy="71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90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Team</a:t>
            </a:r>
            <a:endParaRPr lang="en-US" altLang="ko-KR" sz="3200" b="1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EE0866-93AB-30A1-248B-C4D6A616F609}"/>
              </a:ext>
            </a:extLst>
          </p:cNvPr>
          <p:cNvSpPr txBox="1"/>
          <p:nvPr/>
        </p:nvSpPr>
        <p:spPr>
          <a:xfrm>
            <a:off x="2337732" y="1540002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Team Member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318CACE-2FBB-6123-2484-DCAF45F29C22}"/>
              </a:ext>
            </a:extLst>
          </p:cNvPr>
          <p:cNvGrpSpPr>
            <a:grpSpLocks noChangeAspect="1"/>
          </p:cNvGrpSpPr>
          <p:nvPr/>
        </p:nvGrpSpPr>
        <p:grpSpPr>
          <a:xfrm>
            <a:off x="3203941" y="2965415"/>
            <a:ext cx="5784115" cy="2250440"/>
            <a:chOff x="488950" y="4659084"/>
            <a:chExt cx="5448554" cy="209913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B953C8C-3E90-778A-B4B4-0880C3680AE6}"/>
                </a:ext>
              </a:extLst>
            </p:cNvPr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917A27E0-B913-ADC0-9A08-FA90DE6EA57C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B41452F7-7993-8671-2028-25579EAF58D8}"/>
                </a:ext>
              </a:extLst>
            </p:cNvPr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7D7BB6-4578-23BE-CE64-EC924206FF5A}"/>
              </a:ext>
            </a:extLst>
          </p:cNvPr>
          <p:cNvSpPr>
            <a:spLocks noChangeAspect="1"/>
          </p:cNvSpPr>
          <p:nvPr/>
        </p:nvSpPr>
        <p:spPr>
          <a:xfrm>
            <a:off x="7558854" y="3369087"/>
            <a:ext cx="851205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강수지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사진도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하나씩 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넣구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~~~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BD7E0D9-EF4B-97DA-A000-6B569F13C03B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66" y="3252002"/>
            <a:ext cx="1375816" cy="1389417"/>
            <a:chOff x="2622378" y="3207080"/>
            <a:chExt cx="1296000" cy="1296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D4540A4-7C81-C508-1F8C-326DFC3E5D32}"/>
                </a:ext>
              </a:extLst>
            </p:cNvPr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0AE9660-CFD0-69B4-70B4-1F88C239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562B49C-7320-6691-892B-4B88C083589A}"/>
              </a:ext>
            </a:extLst>
          </p:cNvPr>
          <p:cNvGrpSpPr>
            <a:grpSpLocks noChangeAspect="1"/>
          </p:cNvGrpSpPr>
          <p:nvPr/>
        </p:nvGrpSpPr>
        <p:grpSpPr>
          <a:xfrm>
            <a:off x="6111523" y="3252002"/>
            <a:ext cx="1375816" cy="1389417"/>
            <a:chOff x="7621127" y="3477074"/>
            <a:chExt cx="1296000" cy="12960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18100C3-ED6A-B020-5A2D-1ED68236C816}"/>
                </a:ext>
              </a:extLst>
            </p:cNvPr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E49F546-8138-7A9E-A9E5-6F302C87A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1DC296-0DF2-3AFE-C90B-39666B8F0FCD}"/>
              </a:ext>
            </a:extLst>
          </p:cNvPr>
          <p:cNvSpPr>
            <a:spLocks noChangeAspect="1"/>
          </p:cNvSpPr>
          <p:nvPr/>
        </p:nvSpPr>
        <p:spPr>
          <a:xfrm>
            <a:off x="3472811" y="3369087"/>
            <a:ext cx="973728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조민수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여기에 대충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둘이 역할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나눠서 넣으면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될듯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?!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5DA064-CAF4-BD59-C78D-A94C6FEBD1B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967493-8D40-7807-73F5-B4FF4BFBA388}"/>
              </a:ext>
            </a:extLst>
          </p:cNvPr>
          <p:cNvCxnSpPr/>
          <p:nvPr/>
        </p:nvCxnSpPr>
        <p:spPr>
          <a:xfrm>
            <a:off x="1722268" y="23437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4C0664-7176-0A32-F1D1-6369E3B15905}"/>
              </a:ext>
            </a:extLst>
          </p:cNvPr>
          <p:cNvSpPr/>
          <p:nvPr/>
        </p:nvSpPr>
        <p:spPr>
          <a:xfrm>
            <a:off x="1911843" y="2899668"/>
            <a:ext cx="2234029" cy="106379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E2E15-11A2-0272-0076-B7DD46AC4629}"/>
              </a:ext>
            </a:extLst>
          </p:cNvPr>
          <p:cNvSpPr txBox="1"/>
          <p:nvPr/>
        </p:nvSpPr>
        <p:spPr>
          <a:xfrm>
            <a:off x="1767396" y="2937792"/>
            <a:ext cx="2561208" cy="984885"/>
          </a:xfrm>
          <a:prstGeom prst="rect">
            <a:avLst/>
          </a:prstGeom>
          <a:solidFill>
            <a:srgbClr val="6ECEF5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Content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68" y="2199722"/>
            <a:ext cx="465849" cy="4658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68" y="3273972"/>
            <a:ext cx="465849" cy="465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68" y="4348223"/>
            <a:ext cx="465849" cy="465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2483" y="2249218"/>
            <a:ext cx="3275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프로젝트 소개</a:t>
            </a:r>
            <a:endParaRPr lang="en-US" altLang="ko-KR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402481" y="4397719"/>
            <a:ext cx="3275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기대 효과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2481" y="3323468"/>
            <a:ext cx="3275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기능 및 구현 내용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341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5DA064-CAF4-BD59-C78D-A94C6FEBD1B7}"/>
              </a:ext>
            </a:extLst>
          </p:cNvPr>
          <p:cNvSpPr/>
          <p:nvPr/>
        </p:nvSpPr>
        <p:spPr>
          <a:xfrm>
            <a:off x="5647" y="-10011"/>
            <a:ext cx="12192000" cy="6858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E45A68-72D3-6324-B426-2B1B4A0D842E}"/>
              </a:ext>
            </a:extLst>
          </p:cNvPr>
          <p:cNvGrpSpPr/>
          <p:nvPr/>
        </p:nvGrpSpPr>
        <p:grpSpPr>
          <a:xfrm>
            <a:off x="4792832" y="1809238"/>
            <a:ext cx="2606336" cy="1619760"/>
            <a:chOff x="1722268" y="2343705"/>
            <a:chExt cx="2606336" cy="161976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E967493-8D40-7807-73F5-B4FF4BFBA388}"/>
                </a:ext>
              </a:extLst>
            </p:cNvPr>
            <p:cNvCxnSpPr/>
            <p:nvPr/>
          </p:nvCxnSpPr>
          <p:spPr>
            <a:xfrm>
              <a:off x="1722268" y="23437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4C0664-7176-0A32-F1D1-6369E3B15905}"/>
                </a:ext>
              </a:extLst>
            </p:cNvPr>
            <p:cNvSpPr/>
            <p:nvPr/>
          </p:nvSpPr>
          <p:spPr>
            <a:xfrm>
              <a:off x="1911843" y="2899668"/>
              <a:ext cx="2234029" cy="106379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CE2E15-11A2-0272-0076-B7DD46AC4629}"/>
                </a:ext>
              </a:extLst>
            </p:cNvPr>
            <p:cNvSpPr txBox="1"/>
            <p:nvPr/>
          </p:nvSpPr>
          <p:spPr>
            <a:xfrm>
              <a:off x="1767396" y="2929480"/>
              <a:ext cx="2561208" cy="1015663"/>
            </a:xfrm>
            <a:prstGeom prst="rect">
              <a:avLst/>
            </a:prstGeom>
            <a:solidFill>
              <a:srgbClr val="6ECEF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프로젝트 소개</a:t>
              </a:r>
              <a:endParaRPr lang="en-US" altLang="ko-KR" sz="2400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endPara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4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프로젝트 </a:t>
            </a:r>
            <a:r>
              <a:rPr lang="ko-KR" altLang="en-US" sz="2400" b="1" kern="0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소개</a:t>
            </a:r>
            <a:endParaRPr lang="en-US" altLang="ko-KR" sz="2400" b="1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EE0866-93AB-30A1-248B-C4D6A616F609}"/>
              </a:ext>
            </a:extLst>
          </p:cNvPr>
          <p:cNvSpPr txBox="1"/>
          <p:nvPr/>
        </p:nvSpPr>
        <p:spPr>
          <a:xfrm>
            <a:off x="3790145" y="1456557"/>
            <a:ext cx="46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부동산 커뮤니티 </a:t>
            </a:r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주택 </a:t>
            </a:r>
            <a:r>
              <a:rPr lang="ko-KR" altLang="en-US" dirty="0" err="1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실거래가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검색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서비스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CAFA64-9390-EF18-5E81-7D2ECAD90D44}"/>
              </a:ext>
            </a:extLst>
          </p:cNvPr>
          <p:cNvSpPr txBox="1"/>
          <p:nvPr/>
        </p:nvSpPr>
        <p:spPr>
          <a:xfrm>
            <a:off x="5213014" y="2664348"/>
            <a:ext cx="56243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사용자가 찾고자 하는 지역의 아파트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실거래가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정보 검색 기능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지역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아파트의 정보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상세보기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매매 정보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위치정보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거래이력 등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사용자간 매매 정보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부동산 관련 정보 공유가 가능한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자유게시판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챗봇을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통한 이용 관련 문의사항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상시답변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기능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82" y="2574600"/>
            <a:ext cx="2882861" cy="30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40D3D6C9-843A-98EF-A191-007793187A8F}"/>
              </a:ext>
            </a:extLst>
          </p:cNvPr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C670243-F558-D2B9-18FE-BB6E7266A33D}"/>
                </a:ext>
              </a:extLst>
            </p:cNvPr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40C44229-27D9-08A1-EB93-C32796E1F3E0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C344EAA2-A13A-04A8-FF16-2A841CC04B27}"/>
                </a:ext>
              </a:extLst>
            </p:cNvPr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프로젝트 </a:t>
            </a:r>
            <a:r>
              <a:rPr lang="ko-KR" altLang="en-US" sz="2400" kern="0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소개</a:t>
            </a:r>
            <a:endParaRPr lang="en-US" altLang="ko-KR" sz="2400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EE0866-93AB-30A1-248B-C4D6A616F609}"/>
              </a:ext>
            </a:extLst>
          </p:cNvPr>
          <p:cNvSpPr txBox="1"/>
          <p:nvPr/>
        </p:nvSpPr>
        <p:spPr>
          <a:xfrm>
            <a:off x="2438750" y="1523156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시장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65D5AC-E2D2-F2C5-BFAD-888C0FA3FD86}"/>
              </a:ext>
            </a:extLst>
          </p:cNvPr>
          <p:cNvCxnSpPr/>
          <p:nvPr/>
        </p:nvCxnSpPr>
        <p:spPr>
          <a:xfrm>
            <a:off x="6197018" y="2618899"/>
            <a:ext cx="0" cy="34023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2A429F-ACFF-87B4-C1DA-708FF90B82F5}"/>
              </a:ext>
            </a:extLst>
          </p:cNvPr>
          <p:cNvSpPr txBox="1"/>
          <p:nvPr/>
        </p:nvSpPr>
        <p:spPr>
          <a:xfrm>
            <a:off x="1549664" y="3697894"/>
            <a:ext cx="36531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en-US" altLang="ko-KR" sz="16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Daum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로드뷰와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연계된 지도서비스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부동산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중개인의 신뢰도 평점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실거주민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리뷰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부동산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관련 뉴스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C2D87C1-2A31-F5D5-80A2-34D54A65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10" y="2594997"/>
            <a:ext cx="1085850" cy="5143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C1E7D08-56A8-C24A-5872-2E4B489358DF}"/>
              </a:ext>
            </a:extLst>
          </p:cNvPr>
          <p:cNvSpPr txBox="1"/>
          <p:nvPr/>
        </p:nvSpPr>
        <p:spPr>
          <a:xfrm>
            <a:off x="6968929" y="3697894"/>
            <a:ext cx="34873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집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내부 구조를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360°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뷰로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주변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편의시설 정보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이사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견적 서비스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외부 사진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금액 전면 표기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</a:t>
            </a:r>
          </a:p>
        </p:txBody>
      </p:sp>
      <p:pic>
        <p:nvPicPr>
          <p:cNvPr id="1028" name="Picture 4" descr="다방 'BLUE 캠페인'.. &quot;건전한 부동산 거래 문화 조성한다&quot;">
            <a:extLst>
              <a:ext uri="{FF2B5EF4-FFF2-40B4-BE49-F238E27FC236}">
                <a16:creationId xmlns:a16="http://schemas.microsoft.com/office/drawing/2014/main" id="{177E5E65-B734-399F-583A-506B7499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184" y="2596312"/>
            <a:ext cx="968802" cy="58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2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03688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514269" y="4407237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자유게시판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이용자간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의견을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나눌 수 있는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자유게시판 기능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55481" y="4407237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챗봇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기능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24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자유로운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상담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예약 및 질문가능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61838" y="4407237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실시간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정보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제공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국토교통부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API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활용한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부동산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실거래가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제공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9AE10C-5226-9BA8-899A-5F5BFA6D2E16}"/>
              </a:ext>
            </a:extLst>
          </p:cNvPr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프로젝트 </a:t>
            </a:r>
            <a:r>
              <a:rPr lang="ko-KR" altLang="en-US" sz="2400" b="1" kern="0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소개</a:t>
            </a:r>
            <a:endParaRPr lang="en-US" altLang="ko-KR" sz="2400" b="1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8E200-23AA-9FB6-BBF5-3A35FE819964}"/>
              </a:ext>
            </a:extLst>
          </p:cNvPr>
          <p:cNvSpPr txBox="1"/>
          <p:nvPr/>
        </p:nvSpPr>
        <p:spPr>
          <a:xfrm>
            <a:off x="2337732" y="1540002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차별화 전략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6953315-22CB-EB61-B5E5-DCCFB5526F30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282707" y="2449956"/>
            <a:ext cx="9324918" cy="1599666"/>
            <a:chOff x="1232806" y="3059418"/>
            <a:chExt cx="9324918" cy="1599666"/>
          </a:xfrm>
        </p:grpSpPr>
        <p:grpSp>
          <p:nvGrpSpPr>
            <p:cNvPr id="18" name="그룹 17"/>
            <p:cNvGrpSpPr/>
            <p:nvPr/>
          </p:nvGrpSpPr>
          <p:grpSpPr>
            <a:xfrm>
              <a:off x="1232806" y="3059418"/>
              <a:ext cx="389086" cy="389086"/>
              <a:chOff x="1073150" y="1506390"/>
              <a:chExt cx="389086" cy="389086"/>
            </a:xfrm>
          </p:grpSpPr>
          <p:sp>
            <p:nvSpPr>
              <p:cNvPr id="6" name="눈물 방울 5"/>
              <p:cNvSpPr/>
              <p:nvPr/>
            </p:nvSpPr>
            <p:spPr>
              <a:xfrm rot="5400000">
                <a:off x="1073150" y="1506390"/>
                <a:ext cx="389086" cy="389086"/>
              </a:xfrm>
              <a:prstGeom prst="teardrop">
                <a:avLst/>
              </a:prstGeom>
              <a:solidFill>
                <a:srgbClr val="6EC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117434" y="1522967"/>
                <a:ext cx="262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kern="0" dirty="0">
                    <a:solidFill>
                      <a:prstClr val="white"/>
                    </a:solidFill>
                  </a:rPr>
                  <a:t>1</a:t>
                </a:r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한쪽 모서리가 둥근 사각형 18"/>
            <p:cNvSpPr/>
            <p:nvPr/>
          </p:nvSpPr>
          <p:spPr>
            <a:xfrm>
              <a:off x="1774578" y="3459841"/>
              <a:ext cx="2070630" cy="1199243"/>
            </a:xfrm>
            <a:prstGeom prst="round1Rect">
              <a:avLst/>
            </a:prstGeom>
            <a:noFill/>
            <a:ln>
              <a:solidFill>
                <a:srgbClr val="3D9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589064" y="3059418"/>
              <a:ext cx="389086" cy="389086"/>
              <a:chOff x="1073150" y="1506390"/>
              <a:chExt cx="389086" cy="389086"/>
            </a:xfrm>
          </p:grpSpPr>
          <p:sp>
            <p:nvSpPr>
              <p:cNvPr id="24" name="눈물 방울 23"/>
              <p:cNvSpPr/>
              <p:nvPr/>
            </p:nvSpPr>
            <p:spPr>
              <a:xfrm rot="5400000">
                <a:off x="1073150" y="1506390"/>
                <a:ext cx="389086" cy="389086"/>
              </a:xfrm>
              <a:prstGeom prst="teardrop">
                <a:avLst/>
              </a:prstGeom>
              <a:solidFill>
                <a:srgbClr val="6EC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117434" y="1522967"/>
                <a:ext cx="262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kern="0" dirty="0">
                    <a:solidFill>
                      <a:prstClr val="white"/>
                    </a:solidFill>
                  </a:rPr>
                  <a:t>2</a:t>
                </a:r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한쪽 모서리가 둥근 사각형 25"/>
            <p:cNvSpPr/>
            <p:nvPr/>
          </p:nvSpPr>
          <p:spPr>
            <a:xfrm>
              <a:off x="5130836" y="3459841"/>
              <a:ext cx="2070630" cy="1199243"/>
            </a:xfrm>
            <a:prstGeom prst="round1Rect">
              <a:avLst/>
            </a:prstGeom>
            <a:noFill/>
            <a:ln>
              <a:solidFill>
                <a:srgbClr val="3D9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945322" y="3059418"/>
              <a:ext cx="389086" cy="389086"/>
              <a:chOff x="1073150" y="1506390"/>
              <a:chExt cx="389086" cy="389086"/>
            </a:xfrm>
          </p:grpSpPr>
          <p:sp>
            <p:nvSpPr>
              <p:cNvPr id="29" name="눈물 방울 28"/>
              <p:cNvSpPr/>
              <p:nvPr/>
            </p:nvSpPr>
            <p:spPr>
              <a:xfrm rot="5400000">
                <a:off x="1073150" y="1506390"/>
                <a:ext cx="389086" cy="389086"/>
              </a:xfrm>
              <a:prstGeom prst="teardrop">
                <a:avLst/>
              </a:prstGeom>
              <a:solidFill>
                <a:srgbClr val="6EC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17434" y="1522967"/>
                <a:ext cx="262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kern="0" dirty="0">
                    <a:solidFill>
                      <a:prstClr val="white"/>
                    </a:solidFill>
                  </a:rPr>
                  <a:t>3</a:t>
                </a:r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한쪽 모서리가 둥근 사각형 30"/>
            <p:cNvSpPr/>
            <p:nvPr/>
          </p:nvSpPr>
          <p:spPr>
            <a:xfrm>
              <a:off x="8487094" y="3459841"/>
              <a:ext cx="2070630" cy="1199243"/>
            </a:xfrm>
            <a:prstGeom prst="round1Rect">
              <a:avLst/>
            </a:prstGeom>
            <a:noFill/>
            <a:ln>
              <a:solidFill>
                <a:srgbClr val="3D9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6CECC33-01E8-BFE7-A4DF-5E2D790D1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7836" y="3582657"/>
              <a:ext cx="979153" cy="953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46B4409-96CB-0125-F22C-9BBA8992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3519" y="3649488"/>
              <a:ext cx="872747" cy="819947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DBBEB61-3034-E1C0-BAD8-EEBFC26D0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569" y="2973195"/>
            <a:ext cx="943977" cy="9536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21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5DA064-CAF4-BD59-C78D-A94C6FEBD1B7}"/>
              </a:ext>
            </a:extLst>
          </p:cNvPr>
          <p:cNvSpPr/>
          <p:nvPr/>
        </p:nvSpPr>
        <p:spPr>
          <a:xfrm>
            <a:off x="5647" y="-10011"/>
            <a:ext cx="12192000" cy="6858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E45A68-72D3-6324-B426-2B1B4A0D842E}"/>
              </a:ext>
            </a:extLst>
          </p:cNvPr>
          <p:cNvGrpSpPr/>
          <p:nvPr/>
        </p:nvGrpSpPr>
        <p:grpSpPr>
          <a:xfrm>
            <a:off x="4792832" y="1809238"/>
            <a:ext cx="2606336" cy="1619760"/>
            <a:chOff x="1722268" y="2343705"/>
            <a:chExt cx="2606336" cy="161976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E967493-8D40-7807-73F5-B4FF4BFBA388}"/>
                </a:ext>
              </a:extLst>
            </p:cNvPr>
            <p:cNvCxnSpPr/>
            <p:nvPr/>
          </p:nvCxnSpPr>
          <p:spPr>
            <a:xfrm>
              <a:off x="1722268" y="23437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4C0664-7176-0A32-F1D1-6369E3B15905}"/>
                </a:ext>
              </a:extLst>
            </p:cNvPr>
            <p:cNvSpPr/>
            <p:nvPr/>
          </p:nvSpPr>
          <p:spPr>
            <a:xfrm>
              <a:off x="1911843" y="2899668"/>
              <a:ext cx="2234029" cy="106379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CE2E15-11A2-0272-0076-B7DD46AC4629}"/>
                </a:ext>
              </a:extLst>
            </p:cNvPr>
            <p:cNvSpPr txBox="1"/>
            <p:nvPr/>
          </p:nvSpPr>
          <p:spPr>
            <a:xfrm>
              <a:off x="1767396" y="2929480"/>
              <a:ext cx="2561208" cy="1015663"/>
            </a:xfrm>
            <a:prstGeom prst="rect">
              <a:avLst/>
            </a:prstGeom>
            <a:solidFill>
              <a:srgbClr val="6ECEF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기능 및 구현내용</a:t>
              </a:r>
              <a:endParaRPr lang="en-US" altLang="ko-KR" sz="2400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endPara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8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206CFAE-A278-3FAF-3EB1-3DECD58F50A9}"/>
              </a:ext>
            </a:extLst>
          </p:cNvPr>
          <p:cNvGrpSpPr/>
          <p:nvPr/>
        </p:nvGrpSpPr>
        <p:grpSpPr>
          <a:xfrm>
            <a:off x="488950" y="1003688"/>
            <a:ext cx="11214100" cy="5742215"/>
            <a:chOff x="488950" y="1016000"/>
            <a:chExt cx="11214100" cy="574221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FEE4FB5-CC7F-1F1D-C2BC-AC57E45C6CC4}"/>
                </a:ext>
              </a:extLst>
            </p:cNvPr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8BFDEDCA-2645-65A0-D3B3-6D6EC687CDED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782213F7-42C5-4E05-730B-6A72F8F7D58C}"/>
                </a:ext>
              </a:extLst>
            </p:cNvPr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기능 및 구현 내용  </a:t>
            </a:r>
            <a:endParaRPr lang="en-US" altLang="ko-KR" sz="2400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967845" y="2253697"/>
            <a:ext cx="12084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FRONT-END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D93234D-71CE-891D-F6F7-8F3D51FE50CC}"/>
              </a:ext>
            </a:extLst>
          </p:cNvPr>
          <p:cNvSpPr/>
          <p:nvPr/>
        </p:nvSpPr>
        <p:spPr>
          <a:xfrm>
            <a:off x="10008430" y="3338339"/>
            <a:ext cx="10931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BACK-END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C86B88-E2B8-F44F-FDB5-4A48EBBC9747}"/>
              </a:ext>
            </a:extLst>
          </p:cNvPr>
          <p:cNvSpPr/>
          <p:nvPr/>
        </p:nvSpPr>
        <p:spPr>
          <a:xfrm>
            <a:off x="9975324" y="4282691"/>
            <a:ext cx="11560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 BASE</a:t>
            </a:r>
          </a:p>
        </p:txBody>
      </p:sp>
      <p:grpSp>
        <p:nvGrpSpPr>
          <p:cNvPr id="84" name="그룹 1007">
            <a:extLst>
              <a:ext uri="{FF2B5EF4-FFF2-40B4-BE49-F238E27FC236}">
                <a16:creationId xmlns:a16="http://schemas.microsoft.com/office/drawing/2014/main" id="{6915E49F-752B-5EF6-19B5-391BF5C3EC2B}"/>
              </a:ext>
            </a:extLst>
          </p:cNvPr>
          <p:cNvGrpSpPr/>
          <p:nvPr/>
        </p:nvGrpSpPr>
        <p:grpSpPr>
          <a:xfrm>
            <a:off x="8528302" y="2156820"/>
            <a:ext cx="840320" cy="809380"/>
            <a:chOff x="3514405" y="3979360"/>
            <a:chExt cx="1487468" cy="1487468"/>
          </a:xfrm>
        </p:grpSpPr>
        <p:pic>
          <p:nvPicPr>
            <p:cNvPr id="85" name="Object 22">
              <a:extLst>
                <a:ext uri="{FF2B5EF4-FFF2-40B4-BE49-F238E27FC236}">
                  <a16:creationId xmlns:a16="http://schemas.microsoft.com/office/drawing/2014/main" id="{4E2B6D89-4377-02D8-E37C-E879D0C1D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4405" y="3979360"/>
              <a:ext cx="1487468" cy="1487468"/>
            </a:xfrm>
            <a:prstGeom prst="rect">
              <a:avLst/>
            </a:prstGeom>
          </p:spPr>
        </p:pic>
      </p:grpSp>
      <p:grpSp>
        <p:nvGrpSpPr>
          <p:cNvPr id="88" name="그룹 1005">
            <a:extLst>
              <a:ext uri="{FF2B5EF4-FFF2-40B4-BE49-F238E27FC236}">
                <a16:creationId xmlns:a16="http://schemas.microsoft.com/office/drawing/2014/main" id="{0515817A-AFB3-ADC8-AA12-3A23E628A4F9}"/>
              </a:ext>
            </a:extLst>
          </p:cNvPr>
          <p:cNvGrpSpPr/>
          <p:nvPr/>
        </p:nvGrpSpPr>
        <p:grpSpPr>
          <a:xfrm>
            <a:off x="7490777" y="4518316"/>
            <a:ext cx="1068830" cy="581241"/>
            <a:chOff x="14036520" y="3866535"/>
            <a:chExt cx="3117286" cy="1619527"/>
          </a:xfrm>
        </p:grpSpPr>
        <p:pic>
          <p:nvPicPr>
            <p:cNvPr id="89" name="Object 16">
              <a:extLst>
                <a:ext uri="{FF2B5EF4-FFF2-40B4-BE49-F238E27FC236}">
                  <a16:creationId xmlns:a16="http://schemas.microsoft.com/office/drawing/2014/main" id="{28B82F56-5F6E-2DB8-E6BC-4C9F97C8D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36520" y="3866535"/>
              <a:ext cx="3117286" cy="1619527"/>
            </a:xfrm>
            <a:prstGeom prst="rect">
              <a:avLst/>
            </a:prstGeom>
          </p:spPr>
        </p:pic>
      </p:grpSp>
      <p:pic>
        <p:nvPicPr>
          <p:cNvPr id="90" name="Object 19">
            <a:extLst>
              <a:ext uri="{FF2B5EF4-FFF2-40B4-BE49-F238E27FC236}">
                <a16:creationId xmlns:a16="http://schemas.microsoft.com/office/drawing/2014/main" id="{D387E3C3-AAF8-5D3D-92FC-08E0F28A85B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63574" y="3729329"/>
            <a:ext cx="1908052" cy="789934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E588DF8-BCF0-567C-08BA-E96F10402D3F}"/>
              </a:ext>
            </a:extLst>
          </p:cNvPr>
          <p:cNvCxnSpPr>
            <a:cxnSpLocks/>
          </p:cNvCxnSpPr>
          <p:nvPr/>
        </p:nvCxnSpPr>
        <p:spPr>
          <a:xfrm flipH="1">
            <a:off x="4445456" y="4751086"/>
            <a:ext cx="2084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2DD025D-8812-0C75-4756-C0D05E33E3A3}"/>
              </a:ext>
            </a:extLst>
          </p:cNvPr>
          <p:cNvSpPr txBox="1"/>
          <p:nvPr/>
        </p:nvSpPr>
        <p:spPr>
          <a:xfrm>
            <a:off x="1733166" y="1291903"/>
            <a:ext cx="233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아키텍처 다이어그램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6" name="Picture 9">
            <a:extLst>
              <a:ext uri="{FF2B5EF4-FFF2-40B4-BE49-F238E27FC236}">
                <a16:creationId xmlns:a16="http://schemas.microsoft.com/office/drawing/2014/main" id="{A5A9D632-2B60-A4FF-3F31-234334BE2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11" y="2140681"/>
            <a:ext cx="1596753" cy="71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6643" y="4651524"/>
            <a:ext cx="676369" cy="704948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9631510" y="5021923"/>
            <a:ext cx="62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C86B88-E2B8-F44F-FDB5-4A48EBBC9747}"/>
              </a:ext>
            </a:extLst>
          </p:cNvPr>
          <p:cNvSpPr/>
          <p:nvPr/>
        </p:nvSpPr>
        <p:spPr>
          <a:xfrm>
            <a:off x="10028924" y="5220816"/>
            <a:ext cx="925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ssafy_vue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129" y="3861509"/>
            <a:ext cx="2570326" cy="16492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529684" y="2053614"/>
            <a:ext cx="3092725" cy="4394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9771" y="3035694"/>
            <a:ext cx="1390844" cy="71447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6523019" y="5217029"/>
            <a:ext cx="3092725" cy="10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2416" y="5278308"/>
            <a:ext cx="1150368" cy="539235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>
          <a:xfrm>
            <a:off x="6529838" y="5832611"/>
            <a:ext cx="3092725" cy="10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0190" y="5906842"/>
            <a:ext cx="1810003" cy="495369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9C86B88-E2B8-F44F-FDB5-4A48EBBC9747}"/>
              </a:ext>
            </a:extLst>
          </p:cNvPr>
          <p:cNvSpPr/>
          <p:nvPr/>
        </p:nvSpPr>
        <p:spPr>
          <a:xfrm>
            <a:off x="5188257" y="4469522"/>
            <a:ext cx="579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https</a:t>
            </a:r>
            <a:endParaRPr lang="en-US" altLang="ko-KR" sz="1200" b="1" i="1" dirty="0">
              <a:solidFill>
                <a:prstClr val="black">
                  <a:lumMod val="65000"/>
                  <a:lumOff val="35000"/>
                </a:prst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E588DF8-BCF0-567C-08BA-E96F10402D3F}"/>
              </a:ext>
            </a:extLst>
          </p:cNvPr>
          <p:cNvCxnSpPr>
            <a:cxnSpLocks/>
          </p:cNvCxnSpPr>
          <p:nvPr/>
        </p:nvCxnSpPr>
        <p:spPr>
          <a:xfrm flipH="1" flipV="1">
            <a:off x="4285244" y="2071057"/>
            <a:ext cx="2230946" cy="283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433081" y="1649324"/>
            <a:ext cx="13147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Happy House</a:t>
            </a:r>
            <a:endParaRPr lang="en-US" altLang="ko-KR" sz="1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E588DF8-BCF0-567C-08BA-E96F10402D3F}"/>
              </a:ext>
            </a:extLst>
          </p:cNvPr>
          <p:cNvCxnSpPr>
            <a:cxnSpLocks/>
          </p:cNvCxnSpPr>
          <p:nvPr/>
        </p:nvCxnSpPr>
        <p:spPr>
          <a:xfrm flipH="1">
            <a:off x="4285398" y="2377370"/>
            <a:ext cx="2244286" cy="47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85571" y="2721050"/>
            <a:ext cx="1390844" cy="42868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2479" y="2701942"/>
            <a:ext cx="857370" cy="476316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1659507" y="2582223"/>
            <a:ext cx="2625737" cy="688281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09414" y="1962841"/>
            <a:ext cx="2181529" cy="362001"/>
          </a:xfrm>
          <a:prstGeom prst="rect">
            <a:avLst/>
          </a:prstGeom>
        </p:spPr>
      </p:pic>
      <p:sp>
        <p:nvSpPr>
          <p:cNvPr id="73" name="모서리가 둥근 직사각형 72"/>
          <p:cNvSpPr/>
          <p:nvPr/>
        </p:nvSpPr>
        <p:spPr>
          <a:xfrm>
            <a:off x="1659507" y="1834595"/>
            <a:ext cx="2615696" cy="59946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9C86B88-E2B8-F44F-FDB5-4A48EBBC9747}"/>
              </a:ext>
            </a:extLst>
          </p:cNvPr>
          <p:cNvSpPr/>
          <p:nvPr/>
        </p:nvSpPr>
        <p:spPr>
          <a:xfrm>
            <a:off x="826141" y="2761838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OpenAPI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9C86B88-E2B8-F44F-FDB5-4A48EBBC9747}"/>
              </a:ext>
            </a:extLst>
          </p:cNvPr>
          <p:cNvSpPr/>
          <p:nvPr/>
        </p:nvSpPr>
        <p:spPr>
          <a:xfrm>
            <a:off x="835414" y="1984951"/>
            <a:ext cx="744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OAuth2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8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646</TotalTime>
  <Words>352</Words>
  <Application>Microsoft Office PowerPoint</Application>
  <PresentationFormat>와이드스크린</PresentationFormat>
  <Paragraphs>137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나눔스퀘어OTF</vt:lpstr>
      <vt:lpstr>나눔스퀘어OTF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49</cp:revision>
  <dcterms:created xsi:type="dcterms:W3CDTF">2020-03-10T04:01:35Z</dcterms:created>
  <dcterms:modified xsi:type="dcterms:W3CDTF">2022-11-21T08:17:19Z</dcterms:modified>
</cp:coreProperties>
</file>