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75" r:id="rId3"/>
    <p:sldId id="277" r:id="rId4"/>
    <p:sldId id="261" r:id="rId5"/>
    <p:sldId id="258" r:id="rId6"/>
    <p:sldId id="260" r:id="rId7"/>
    <p:sldId id="284" r:id="rId8"/>
    <p:sldId id="285" r:id="rId9"/>
    <p:sldId id="286" r:id="rId10"/>
    <p:sldId id="287" r:id="rId11"/>
    <p:sldId id="288" r:id="rId12"/>
    <p:sldId id="289" r:id="rId13"/>
    <p:sldId id="290" r:id="rId14"/>
    <p:sldId id="291" r:id="rId15"/>
    <p:sldId id="262" r:id="rId16"/>
    <p:sldId id="263" r:id="rId17"/>
    <p:sldId id="265" r:id="rId18"/>
    <p:sldId id="264" r:id="rId19"/>
    <p:sldId id="292" r:id="rId20"/>
    <p:sldId id="293" r:id="rId21"/>
  </p:sldIdLst>
  <p:sldSz cx="9144000" cy="6858000" type="screen4x3"/>
  <p:notesSz cx="10223500" cy="7099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3399"/>
    <a:srgbClr val="CCECFF"/>
    <a:srgbClr val="006666"/>
    <a:srgbClr val="CCCCFF"/>
    <a:srgbClr val="FFFF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2" autoAdjust="0"/>
    <p:restoredTop sz="94660"/>
  </p:normalViewPr>
  <p:slideViewPr>
    <p:cSldViewPr>
      <p:cViewPr varScale="1">
        <p:scale>
          <a:sx n="107" d="100"/>
          <a:sy n="107" d="100"/>
        </p:scale>
        <p:origin x="-1650"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06" d="100"/>
          <a:sy n="106" d="100"/>
        </p:scale>
        <p:origin x="-1536" y="-90"/>
      </p:cViewPr>
      <p:guideLst>
        <p:guide orient="horz" pos="2236"/>
        <p:guide pos="322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51989" y="236623"/>
            <a:ext cx="3674096" cy="354965"/>
          </a:xfrm>
          <a:prstGeom prst="rect">
            <a:avLst/>
          </a:prstGeom>
        </p:spPr>
        <p:txBody>
          <a:bodyPr vert="horz" lIns="98984" tIns="49492" rIns="98984" bIns="49492" rtlCol="0"/>
          <a:lstStyle>
            <a:lvl1pPr algn="l">
              <a:defRPr sz="1300"/>
            </a:lvl1pPr>
          </a:lstStyle>
          <a:p>
            <a:r>
              <a:rPr lang="en-GB" dirty="0" smtClean="0"/>
              <a:t>CO333 Applications Project</a:t>
            </a:r>
            <a:endParaRPr lang="en-GB" dirty="0"/>
          </a:p>
        </p:txBody>
      </p:sp>
      <p:sp>
        <p:nvSpPr>
          <p:cNvPr id="4" name="Footer Placeholder 3"/>
          <p:cNvSpPr>
            <a:spLocks noGrp="1"/>
          </p:cNvSpPr>
          <p:nvPr>
            <p:ph type="ftr" sz="quarter" idx="2"/>
          </p:nvPr>
        </p:nvSpPr>
        <p:spPr>
          <a:xfrm>
            <a:off x="671080" y="6507712"/>
            <a:ext cx="3674096" cy="354965"/>
          </a:xfrm>
          <a:prstGeom prst="rect">
            <a:avLst/>
          </a:prstGeom>
        </p:spPr>
        <p:txBody>
          <a:bodyPr vert="horz" lIns="98984" tIns="49492" rIns="98984" bIns="49492" rtlCol="0" anchor="b"/>
          <a:lstStyle>
            <a:lvl1pPr algn="l">
              <a:defRPr sz="1300"/>
            </a:lvl1pPr>
          </a:lstStyle>
          <a:p>
            <a:r>
              <a:rPr lang="en-GB" dirty="0" smtClean="0"/>
              <a:t>School of Computing</a:t>
            </a:r>
            <a:endParaRPr lang="en-GB" dirty="0"/>
          </a:p>
        </p:txBody>
      </p:sp>
      <p:sp>
        <p:nvSpPr>
          <p:cNvPr id="5" name="Slide Number Placeholder 4"/>
          <p:cNvSpPr>
            <a:spLocks noGrp="1"/>
          </p:cNvSpPr>
          <p:nvPr>
            <p:ph type="sldNum" sz="quarter" idx="3"/>
          </p:nvPr>
        </p:nvSpPr>
        <p:spPr>
          <a:xfrm>
            <a:off x="5831830" y="6507712"/>
            <a:ext cx="3711338" cy="354965"/>
          </a:xfrm>
          <a:prstGeom prst="rect">
            <a:avLst/>
          </a:prstGeom>
        </p:spPr>
        <p:txBody>
          <a:bodyPr vert="horz" lIns="98984" tIns="49492" rIns="98984" bIns="49492" rtlCol="0" anchor="b"/>
          <a:lstStyle>
            <a:lvl1pPr algn="r">
              <a:defRPr sz="1300"/>
            </a:lvl1pPr>
          </a:lstStyle>
          <a:p>
            <a:fld id="{1BF37402-7C9A-47BB-BB82-8D6F2B453189}" type="slidenum">
              <a:rPr lang="en-GB" smtClean="0">
                <a:latin typeface="Goudy Old Style" pitchFamily="18" charset="0"/>
              </a:rPr>
              <a:pPr/>
              <a:t>‹#›</a:t>
            </a:fld>
            <a:endParaRPr lang="en-GB" dirty="0">
              <a:latin typeface="Goudy Old Style" pitchFamily="18" charset="0"/>
            </a:endParaRPr>
          </a:p>
        </p:txBody>
      </p:sp>
      <p:cxnSp>
        <p:nvCxnSpPr>
          <p:cNvPr id="7" name="Straight Connector 6"/>
          <p:cNvCxnSpPr/>
          <p:nvPr/>
        </p:nvCxnSpPr>
        <p:spPr>
          <a:xfrm>
            <a:off x="647254" y="591588"/>
            <a:ext cx="86178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47254" y="6507712"/>
            <a:ext cx="88569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12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0183" cy="354965"/>
          </a:xfrm>
          <a:prstGeom prst="rect">
            <a:avLst/>
          </a:prstGeom>
        </p:spPr>
        <p:txBody>
          <a:bodyPr vert="horz" lIns="98984" tIns="49492" rIns="98984" bIns="49492" rtlCol="0"/>
          <a:lstStyle>
            <a:lvl1pPr algn="l">
              <a:defRPr sz="1300"/>
            </a:lvl1pPr>
          </a:lstStyle>
          <a:p>
            <a:endParaRPr lang="en-GB"/>
          </a:p>
        </p:txBody>
      </p:sp>
      <p:sp>
        <p:nvSpPr>
          <p:cNvPr id="3" name="Date Placeholder 2"/>
          <p:cNvSpPr>
            <a:spLocks noGrp="1"/>
          </p:cNvSpPr>
          <p:nvPr>
            <p:ph type="dt" idx="1"/>
          </p:nvPr>
        </p:nvSpPr>
        <p:spPr>
          <a:xfrm>
            <a:off x="5790951" y="0"/>
            <a:ext cx="4430183" cy="354965"/>
          </a:xfrm>
          <a:prstGeom prst="rect">
            <a:avLst/>
          </a:prstGeom>
        </p:spPr>
        <p:txBody>
          <a:bodyPr vert="horz" lIns="98984" tIns="49492" rIns="98984" bIns="49492" rtlCol="0"/>
          <a:lstStyle>
            <a:lvl1pPr algn="r">
              <a:defRPr sz="1300"/>
            </a:lvl1pPr>
          </a:lstStyle>
          <a:p>
            <a:fld id="{2689E388-3291-4AE9-A649-CDAFD2B14F74}" type="datetimeFigureOut">
              <a:rPr lang="en-US" smtClean="0"/>
              <a:pPr/>
              <a:t>1/12/2015</a:t>
            </a:fld>
            <a:endParaRPr lang="en-GB"/>
          </a:p>
        </p:txBody>
      </p:sp>
      <p:sp>
        <p:nvSpPr>
          <p:cNvPr id="4" name="Slide Image Placeholder 3"/>
          <p:cNvSpPr>
            <a:spLocks noGrp="1" noRot="1" noChangeAspect="1"/>
          </p:cNvSpPr>
          <p:nvPr>
            <p:ph type="sldImg" idx="2"/>
          </p:nvPr>
        </p:nvSpPr>
        <p:spPr>
          <a:xfrm>
            <a:off x="3336925" y="531813"/>
            <a:ext cx="3551238" cy="2662237"/>
          </a:xfrm>
          <a:prstGeom prst="rect">
            <a:avLst/>
          </a:prstGeom>
          <a:noFill/>
          <a:ln w="12700">
            <a:solidFill>
              <a:prstClr val="black"/>
            </a:solidFill>
          </a:ln>
        </p:spPr>
        <p:txBody>
          <a:bodyPr vert="horz" lIns="98984" tIns="49492" rIns="98984" bIns="49492" rtlCol="0" anchor="ctr"/>
          <a:lstStyle/>
          <a:p>
            <a:endParaRPr lang="en-GB"/>
          </a:p>
        </p:txBody>
      </p:sp>
      <p:sp>
        <p:nvSpPr>
          <p:cNvPr id="5" name="Notes Placeholder 4"/>
          <p:cNvSpPr>
            <a:spLocks noGrp="1"/>
          </p:cNvSpPr>
          <p:nvPr>
            <p:ph type="body" sz="quarter" idx="3"/>
          </p:nvPr>
        </p:nvSpPr>
        <p:spPr>
          <a:xfrm>
            <a:off x="1022350" y="3372168"/>
            <a:ext cx="8178800" cy="3194685"/>
          </a:xfrm>
          <a:prstGeom prst="rect">
            <a:avLst/>
          </a:prstGeom>
        </p:spPr>
        <p:txBody>
          <a:bodyPr vert="horz" lIns="98984" tIns="49492" rIns="98984" bIns="4949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6743103"/>
            <a:ext cx="4430183" cy="354965"/>
          </a:xfrm>
          <a:prstGeom prst="rect">
            <a:avLst/>
          </a:prstGeom>
        </p:spPr>
        <p:txBody>
          <a:bodyPr vert="horz" lIns="98984" tIns="49492" rIns="98984" bIns="49492" rtlCol="0" anchor="b"/>
          <a:lstStyle>
            <a:lvl1pPr algn="l">
              <a:defRPr sz="1300"/>
            </a:lvl1pPr>
          </a:lstStyle>
          <a:p>
            <a:endParaRPr lang="en-GB"/>
          </a:p>
        </p:txBody>
      </p:sp>
      <p:sp>
        <p:nvSpPr>
          <p:cNvPr id="7" name="Slide Number Placeholder 6"/>
          <p:cNvSpPr>
            <a:spLocks noGrp="1"/>
          </p:cNvSpPr>
          <p:nvPr>
            <p:ph type="sldNum" sz="quarter" idx="5"/>
          </p:nvPr>
        </p:nvSpPr>
        <p:spPr>
          <a:xfrm>
            <a:off x="5790951" y="6743103"/>
            <a:ext cx="4430183" cy="354965"/>
          </a:xfrm>
          <a:prstGeom prst="rect">
            <a:avLst/>
          </a:prstGeom>
        </p:spPr>
        <p:txBody>
          <a:bodyPr vert="horz" lIns="98984" tIns="49492" rIns="98984" bIns="49492" rtlCol="0" anchor="b"/>
          <a:lstStyle>
            <a:lvl1pPr algn="r">
              <a:defRPr sz="1300"/>
            </a:lvl1pPr>
          </a:lstStyle>
          <a:p>
            <a:fld id="{BFDDFB55-22D7-432B-B560-5B166C9290A5}" type="slidenum">
              <a:rPr lang="en-GB" smtClean="0"/>
              <a:pPr/>
              <a:t>‹#›</a:t>
            </a:fld>
            <a:endParaRPr lang="en-GB"/>
          </a:p>
        </p:txBody>
      </p:sp>
    </p:spTree>
    <p:extLst>
      <p:ext uri="{BB962C8B-B14F-4D97-AF65-F5344CB8AC3E}">
        <p14:creationId xmlns:p14="http://schemas.microsoft.com/office/powerpoint/2010/main" val="773584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7B44B291-16B7-4E76-97CD-1779652FB030}" type="slidenum">
              <a:rPr lang="en-GB" smtClean="0"/>
              <a:pPr/>
              <a:t>2</a:t>
            </a:fld>
            <a:endParaRPr lang="en-GB"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E5B5FDBF-4E3A-4106-AAEA-F84BD8094E70}" type="slidenum">
              <a:rPr lang="en-GB" smtClean="0"/>
              <a:pPr/>
              <a:t>3</a:t>
            </a:fld>
            <a:endParaRPr lang="en-GB"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BB6335-5BF2-436B-B5C0-4F2F4701F59E}" type="slidenum">
              <a:rPr lang="en-GB"/>
              <a:pPr/>
              <a:t>5</a:t>
            </a:fld>
            <a:endParaRPr lang="en-GB"/>
          </a:p>
        </p:txBody>
      </p:sp>
      <p:sp>
        <p:nvSpPr>
          <p:cNvPr id="35842" name="Rectangle 2"/>
          <p:cNvSpPr>
            <a:spLocks noGrp="1" noRot="1" noChangeAspect="1" noChangeArrowheads="1" noTextEdit="1"/>
          </p:cNvSpPr>
          <p:nvPr>
            <p:ph type="sldImg"/>
          </p:nvPr>
        </p:nvSpPr>
        <p:spPr>
          <a:xfrm>
            <a:off x="3333750" y="531813"/>
            <a:ext cx="3549650" cy="2662237"/>
          </a:xfrm>
          <a:ln/>
        </p:spPr>
      </p:sp>
      <p:sp>
        <p:nvSpPr>
          <p:cNvPr id="35843" name="Rectangle 3"/>
          <p:cNvSpPr>
            <a:spLocks noGrp="1" noChangeArrowheads="1"/>
          </p:cNvSpPr>
          <p:nvPr>
            <p:ph type="body" idx="1"/>
          </p:nvPr>
        </p:nvSpPr>
        <p:spPr>
          <a:xfrm>
            <a:off x="1365354" y="3371850"/>
            <a:ext cx="7492792" cy="3195638"/>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F2995E3D-AE41-49C1-9369-C60E1FB8DEBB}" type="slidenum">
              <a:rPr lang="en-GB" smtClean="0"/>
              <a:pPr/>
              <a:t>6</a:t>
            </a:fld>
            <a:endParaRPr lang="en-GB" smtClean="0"/>
          </a:p>
        </p:txBody>
      </p:sp>
      <p:sp>
        <p:nvSpPr>
          <p:cNvPr id="30723" name="Rectangle 2"/>
          <p:cNvSpPr>
            <a:spLocks noGrp="1" noRot="1" noChangeAspect="1" noChangeArrowheads="1" noTextEdit="1"/>
          </p:cNvSpPr>
          <p:nvPr>
            <p:ph type="sldImg"/>
          </p:nvPr>
        </p:nvSpPr>
        <p:spPr>
          <a:xfrm>
            <a:off x="3335338" y="531813"/>
            <a:ext cx="3551237" cy="2662237"/>
          </a:xfrm>
          <a:ln/>
        </p:spPr>
      </p:sp>
      <p:sp>
        <p:nvSpPr>
          <p:cNvPr id="30724" name="Rectangle 3"/>
          <p:cNvSpPr>
            <a:spLocks noGrp="1" noChangeArrowheads="1"/>
          </p:cNvSpPr>
          <p:nvPr>
            <p:ph type="body" idx="1"/>
          </p:nvPr>
        </p:nvSpPr>
        <p:spPr>
          <a:xfrm>
            <a:off x="1363664" y="3371850"/>
            <a:ext cx="7496175" cy="3195638"/>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624DF-69CB-4829-8C6D-2660CF0C8863}" type="slidenum">
              <a:rPr lang="en-GB"/>
              <a:pPr/>
              <a:t>9</a:t>
            </a:fld>
            <a:endParaRPr lang="en-GB"/>
          </a:p>
        </p:txBody>
      </p:sp>
      <p:sp>
        <p:nvSpPr>
          <p:cNvPr id="41986" name="Rectangle 2"/>
          <p:cNvSpPr>
            <a:spLocks noGrp="1" noRot="1" noChangeAspect="1" noChangeArrowheads="1" noTextEdit="1"/>
          </p:cNvSpPr>
          <p:nvPr>
            <p:ph type="sldImg"/>
          </p:nvPr>
        </p:nvSpPr>
        <p:spPr>
          <a:xfrm>
            <a:off x="3333750" y="531813"/>
            <a:ext cx="3549650" cy="2662237"/>
          </a:xfrm>
          <a:ln/>
        </p:spPr>
      </p:sp>
      <p:sp>
        <p:nvSpPr>
          <p:cNvPr id="41987" name="Rectangle 3"/>
          <p:cNvSpPr>
            <a:spLocks noGrp="1" noChangeArrowheads="1"/>
          </p:cNvSpPr>
          <p:nvPr>
            <p:ph type="body" idx="1"/>
          </p:nvPr>
        </p:nvSpPr>
        <p:spPr>
          <a:xfrm>
            <a:off x="1363769" y="3371850"/>
            <a:ext cx="7495965" cy="3195638"/>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FDDFB55-22D7-432B-B560-5B166C9290A5}" type="slidenum">
              <a:rPr lang="en-GB" smtClean="0"/>
              <a:pPr/>
              <a:t>16</a:t>
            </a:fld>
            <a:endParaRPr lang="en-GB"/>
          </a:p>
        </p:txBody>
      </p:sp>
    </p:spTree>
    <p:extLst>
      <p:ext uri="{BB962C8B-B14F-4D97-AF65-F5344CB8AC3E}">
        <p14:creationId xmlns:p14="http://schemas.microsoft.com/office/powerpoint/2010/main" val="32065012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3108" y="4357694"/>
            <a:ext cx="6357982" cy="642942"/>
          </a:xfrm>
        </p:spPr>
        <p:txBody>
          <a:bodyPr>
            <a:normAutofit/>
          </a:bodyPr>
          <a:lstStyle>
            <a:lvl1pPr marL="0" indent="0" algn="l">
              <a:buNone/>
              <a:defRPr sz="2800" b="1">
                <a:solidFill>
                  <a:srgbClr val="003399"/>
                </a:solidFill>
                <a:latin typeface="Goudy Old Style"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6" name="Slide Number Placeholder 5"/>
          <p:cNvSpPr>
            <a:spLocks noGrp="1"/>
          </p:cNvSpPr>
          <p:nvPr>
            <p:ph type="sldNum" sz="quarter" idx="12"/>
          </p:nvPr>
        </p:nvSpPr>
        <p:spPr/>
        <p:txBody>
          <a:bodyPr/>
          <a:lstStyle/>
          <a:p>
            <a:fld id="{14DF461A-3F81-4F63-99EA-6756B5D053A1}" type="slidenum">
              <a:rPr lang="en-GB" smtClean="0"/>
              <a:pPr/>
              <a:t>‹#›</a:t>
            </a:fld>
            <a:endParaRPr lang="en-GB"/>
          </a:p>
        </p:txBody>
      </p:sp>
      <p:pic>
        <p:nvPicPr>
          <p:cNvPr id="7" name="Picture 2"/>
          <p:cNvPicPr>
            <a:picLocks noChangeAspect="1" noChangeArrowheads="1"/>
          </p:cNvPicPr>
          <p:nvPr userDrawn="1"/>
        </p:nvPicPr>
        <p:blipFill>
          <a:blip r:embed="rId2" cstate="print"/>
          <a:srcRect/>
          <a:stretch>
            <a:fillRect/>
          </a:stretch>
        </p:blipFill>
        <p:spPr bwMode="auto">
          <a:xfrm>
            <a:off x="0" y="1500174"/>
            <a:ext cx="9144000" cy="1329179"/>
          </a:xfrm>
          <a:prstGeom prst="rect">
            <a:avLst/>
          </a:prstGeom>
          <a:noFill/>
          <a:ln w="9525">
            <a:noFill/>
            <a:miter lim="800000"/>
            <a:headEnd/>
            <a:tailEnd/>
          </a:ln>
          <a:effectLst/>
        </p:spPr>
      </p:pic>
      <p:pic>
        <p:nvPicPr>
          <p:cNvPr id="8" name="Picture 7"/>
          <p:cNvPicPr>
            <a:picLocks noChangeAspect="1" noChangeArrowheads="1"/>
          </p:cNvPicPr>
          <p:nvPr userDrawn="1"/>
        </p:nvPicPr>
        <p:blipFill>
          <a:blip r:embed="rId3" cstate="print"/>
          <a:srcRect/>
          <a:stretch>
            <a:fillRect/>
          </a:stretch>
        </p:blipFill>
        <p:spPr bwMode="auto">
          <a:xfrm>
            <a:off x="285720" y="285728"/>
            <a:ext cx="1725993" cy="952485"/>
          </a:xfrm>
          <a:prstGeom prst="rect">
            <a:avLst/>
          </a:prstGeom>
          <a:noFill/>
          <a:ln w="9525">
            <a:noFill/>
            <a:miter lim="800000"/>
            <a:headEnd/>
            <a:tailEnd/>
          </a:ln>
          <a:effectLst/>
        </p:spPr>
      </p:pic>
      <p:pic>
        <p:nvPicPr>
          <p:cNvPr id="9" name="Picture 4"/>
          <p:cNvPicPr>
            <a:picLocks noChangeAspect="1" noChangeArrowheads="1"/>
          </p:cNvPicPr>
          <p:nvPr userDrawn="1"/>
        </p:nvPicPr>
        <p:blipFill>
          <a:blip r:embed="rId4" cstate="print"/>
          <a:srcRect/>
          <a:stretch>
            <a:fillRect/>
          </a:stretch>
        </p:blipFill>
        <p:spPr bwMode="auto">
          <a:xfrm>
            <a:off x="1" y="2857496"/>
            <a:ext cx="9144000" cy="94171"/>
          </a:xfrm>
          <a:prstGeom prst="rect">
            <a:avLst/>
          </a:prstGeom>
          <a:noFill/>
          <a:ln w="9525">
            <a:noFill/>
            <a:miter lim="800000"/>
            <a:headEnd/>
            <a:tailEnd/>
          </a:ln>
          <a:effectLst/>
        </p:spPr>
      </p:pic>
      <p:sp>
        <p:nvSpPr>
          <p:cNvPr id="10" name="Rectangle 12"/>
          <p:cNvSpPr>
            <a:spLocks noChangeArrowheads="1"/>
          </p:cNvSpPr>
          <p:nvPr userDrawn="1"/>
        </p:nvSpPr>
        <p:spPr bwMode="auto">
          <a:xfrm>
            <a:off x="714348" y="4357694"/>
            <a:ext cx="1288301" cy="523220"/>
          </a:xfrm>
          <a:prstGeom prst="rect">
            <a:avLst/>
          </a:prstGeom>
          <a:noFill/>
          <a:ln w="9525">
            <a:noFill/>
            <a:miter lim="800000"/>
            <a:headEnd/>
            <a:tailEnd/>
          </a:ln>
          <a:effectLst/>
        </p:spPr>
        <p:txBody>
          <a:bodyPr wrap="none">
            <a:spAutoFit/>
          </a:bodyPr>
          <a:lstStyle/>
          <a:p>
            <a:pPr>
              <a:spcBef>
                <a:spcPct val="20000"/>
              </a:spcBef>
              <a:buFont typeface="Marlett" pitchFamily="2" charset="2"/>
              <a:buNone/>
            </a:pPr>
            <a:r>
              <a:rPr lang="en-GB" sz="2800" b="1" dirty="0">
                <a:solidFill>
                  <a:srgbClr val="003399"/>
                </a:solidFill>
                <a:latin typeface="Goudy Old Style" pitchFamily="18" charset="0"/>
              </a:rPr>
              <a:t>Lecture</a:t>
            </a:r>
          </a:p>
        </p:txBody>
      </p:sp>
      <p:pic>
        <p:nvPicPr>
          <p:cNvPr id="1026" name="Picture 2"/>
          <p:cNvPicPr>
            <a:picLocks noChangeAspect="1" noChangeArrowheads="1"/>
          </p:cNvPicPr>
          <p:nvPr userDrawn="1"/>
        </p:nvPicPr>
        <p:blipFill>
          <a:blip r:embed="rId5" cstate="print"/>
          <a:srcRect/>
          <a:stretch>
            <a:fillRect/>
          </a:stretch>
        </p:blipFill>
        <p:spPr bwMode="auto">
          <a:xfrm>
            <a:off x="0" y="6215082"/>
            <a:ext cx="9144000" cy="84841"/>
          </a:xfrm>
          <a:prstGeom prst="rect">
            <a:avLst/>
          </a:prstGeom>
          <a:noFill/>
          <a:ln w="9525">
            <a:noFill/>
            <a:miter lim="800000"/>
            <a:headEnd/>
            <a:tailEnd/>
          </a:ln>
          <a:effectLst/>
        </p:spPr>
      </p:pic>
      <p:sp>
        <p:nvSpPr>
          <p:cNvPr id="12" name="Rectangle 14"/>
          <p:cNvSpPr>
            <a:spLocks noChangeArrowheads="1"/>
          </p:cNvSpPr>
          <p:nvPr userDrawn="1"/>
        </p:nvSpPr>
        <p:spPr bwMode="auto">
          <a:xfrm>
            <a:off x="714348" y="5643578"/>
            <a:ext cx="1860830" cy="461665"/>
          </a:xfrm>
          <a:prstGeom prst="rect">
            <a:avLst/>
          </a:prstGeom>
          <a:noFill/>
          <a:ln w="9525">
            <a:noFill/>
            <a:miter lim="800000"/>
            <a:headEnd/>
            <a:tailEnd/>
          </a:ln>
          <a:effectLst/>
        </p:spPr>
        <p:txBody>
          <a:bodyPr wrap="none">
            <a:spAutoFit/>
          </a:bodyPr>
          <a:lstStyle/>
          <a:p>
            <a:r>
              <a:rPr lang="en-GB" sz="2400" b="1" dirty="0">
                <a:solidFill>
                  <a:srgbClr val="800080"/>
                </a:solidFill>
                <a:latin typeface="Goudy Old Style" pitchFamily="18" charset="0"/>
              </a:rPr>
              <a:t>Roger Sutton</a:t>
            </a:r>
          </a:p>
        </p:txBody>
      </p:sp>
      <p:sp>
        <p:nvSpPr>
          <p:cNvPr id="13" name="Rectangle 13"/>
          <p:cNvSpPr>
            <a:spLocks noChangeArrowheads="1"/>
          </p:cNvSpPr>
          <p:nvPr userDrawn="1"/>
        </p:nvSpPr>
        <p:spPr bwMode="auto">
          <a:xfrm>
            <a:off x="5286380" y="5572140"/>
            <a:ext cx="2919389" cy="461665"/>
          </a:xfrm>
          <a:prstGeom prst="rect">
            <a:avLst/>
          </a:prstGeom>
          <a:noFill/>
          <a:ln w="9525">
            <a:noFill/>
            <a:miter lim="800000"/>
            <a:headEnd/>
            <a:tailEnd/>
          </a:ln>
          <a:effectLst/>
        </p:spPr>
        <p:txBody>
          <a:bodyPr wrap="none">
            <a:spAutoFit/>
          </a:bodyPr>
          <a:lstStyle/>
          <a:p>
            <a:r>
              <a:rPr lang="en-GB" sz="2400" b="1" dirty="0">
                <a:solidFill>
                  <a:srgbClr val="800080"/>
                </a:solidFill>
                <a:latin typeface="Goudy Old Style" pitchFamily="18" charset="0"/>
              </a:rPr>
              <a:t>c.r.sutton@kent.ac.uk</a:t>
            </a:r>
          </a:p>
        </p:txBody>
      </p:sp>
      <p:pic>
        <p:nvPicPr>
          <p:cNvPr id="14" name="Picture 3"/>
          <p:cNvPicPr>
            <a:picLocks noChangeAspect="1" noChangeArrowheads="1"/>
          </p:cNvPicPr>
          <p:nvPr userDrawn="1"/>
        </p:nvPicPr>
        <p:blipFill>
          <a:blip r:embed="rId6" cstate="print"/>
          <a:srcRect/>
          <a:stretch>
            <a:fillRect/>
          </a:stretch>
        </p:blipFill>
        <p:spPr bwMode="auto">
          <a:xfrm>
            <a:off x="3929058" y="6314466"/>
            <a:ext cx="1000132" cy="391263"/>
          </a:xfrm>
          <a:prstGeom prst="rect">
            <a:avLst/>
          </a:prstGeom>
          <a:noFill/>
          <a:ln w="9525">
            <a:noFill/>
            <a:miter lim="800000"/>
            <a:headEnd/>
            <a:tailEnd/>
          </a:ln>
          <a:effectLst/>
        </p:spPr>
      </p:pic>
      <p:sp>
        <p:nvSpPr>
          <p:cNvPr id="15" name="Rectangle 14"/>
          <p:cNvSpPr/>
          <p:nvPr userDrawn="1"/>
        </p:nvSpPr>
        <p:spPr>
          <a:xfrm>
            <a:off x="755576" y="3356992"/>
            <a:ext cx="5904655" cy="584775"/>
          </a:xfrm>
          <a:prstGeom prst="rect">
            <a:avLst/>
          </a:prstGeom>
        </p:spPr>
        <p:txBody>
          <a:bodyPr wrap="square">
            <a:spAutoFit/>
          </a:bodyPr>
          <a:lstStyle/>
          <a:p>
            <a:r>
              <a:rPr lang="en-US" sz="3200" b="1" i="0" dirty="0" smtClean="0">
                <a:solidFill>
                  <a:srgbClr val="003399"/>
                </a:solidFill>
                <a:latin typeface="Goudy Old Style" pitchFamily="18" charset="0"/>
              </a:rPr>
              <a:t>CO333 Applications Project</a:t>
            </a:r>
            <a:endParaRPr lang="en-GB" sz="3200" b="1" i="0" dirty="0">
              <a:solidFill>
                <a:srgbClr val="003399"/>
              </a:solidFill>
              <a:latin typeface="Goudy Old Style"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8001024" y="6286520"/>
            <a:ext cx="714380" cy="365125"/>
          </a:xfrm>
        </p:spPr>
        <p:txBody>
          <a:bodyPr/>
          <a:lstStyle>
            <a:lvl1pPr>
              <a:defRPr>
                <a:solidFill>
                  <a:srgbClr val="003399"/>
                </a:solidFill>
                <a:latin typeface="Goudy Old Style" pitchFamily="18" charset="0"/>
              </a:defRPr>
            </a:lvl1pPr>
          </a:lstStyle>
          <a:p>
            <a:fld id="{6ED1D81B-8976-474E-B961-8F1398297141}" type="slidenum">
              <a:rPr lang="en-GB" smtClean="0"/>
              <a:pPr/>
              <a:t>‹#›</a:t>
            </a:fld>
            <a:endParaRPr lang="en-GB" dirty="0"/>
          </a:p>
        </p:txBody>
      </p:sp>
      <p:pic>
        <p:nvPicPr>
          <p:cNvPr id="6" name="Picture 4"/>
          <p:cNvPicPr>
            <a:picLocks noChangeAspect="1" noChangeArrowheads="1"/>
          </p:cNvPicPr>
          <p:nvPr userDrawn="1"/>
        </p:nvPicPr>
        <p:blipFill>
          <a:blip r:embed="rId2" cstate="print"/>
          <a:srcRect/>
          <a:stretch>
            <a:fillRect/>
          </a:stretch>
        </p:blipFill>
        <p:spPr bwMode="auto">
          <a:xfrm>
            <a:off x="428596" y="144463"/>
            <a:ext cx="8286808" cy="855645"/>
          </a:xfrm>
          <a:prstGeom prst="rect">
            <a:avLst/>
          </a:prstGeom>
          <a:noFill/>
          <a:ln w="9525">
            <a:noFill/>
            <a:miter lim="800000"/>
            <a:headEnd/>
            <a:tailEnd/>
          </a:ln>
          <a:effectLst/>
        </p:spPr>
      </p:pic>
      <p:sp>
        <p:nvSpPr>
          <p:cNvPr id="7" name="Title 1"/>
          <p:cNvSpPr>
            <a:spLocks noGrp="1"/>
          </p:cNvSpPr>
          <p:nvPr>
            <p:ph type="title"/>
          </p:nvPr>
        </p:nvSpPr>
        <p:spPr>
          <a:xfrm>
            <a:off x="428596" y="285728"/>
            <a:ext cx="5500726" cy="571504"/>
          </a:xfrm>
        </p:spPr>
        <p:txBody>
          <a:bodyPr>
            <a:noAutofit/>
          </a:bodyPr>
          <a:lstStyle>
            <a:lvl1pPr algn="l">
              <a:defRPr sz="3200">
                <a:solidFill>
                  <a:schemeClr val="bg1"/>
                </a:solidFill>
                <a:latin typeface="Goudy Old Style" pitchFamily="18" charset="0"/>
              </a:defRPr>
            </a:lvl1pPr>
          </a:lstStyle>
          <a:p>
            <a:r>
              <a:rPr lang="en-US" smtClean="0"/>
              <a:t>Click to edit Master title style</a:t>
            </a:r>
            <a:endParaRPr lang="en-GB" dirty="0"/>
          </a:p>
        </p:txBody>
      </p:sp>
      <p:pic>
        <p:nvPicPr>
          <p:cNvPr id="8" name="Picture 5"/>
          <p:cNvPicPr>
            <a:picLocks noChangeAspect="1" noChangeArrowheads="1"/>
          </p:cNvPicPr>
          <p:nvPr userDrawn="1"/>
        </p:nvPicPr>
        <p:blipFill>
          <a:blip r:embed="rId3" cstate="print"/>
          <a:srcRect/>
          <a:stretch>
            <a:fillRect/>
          </a:stretch>
        </p:blipFill>
        <p:spPr bwMode="auto">
          <a:xfrm>
            <a:off x="428597" y="1000108"/>
            <a:ext cx="8286808" cy="85343"/>
          </a:xfrm>
          <a:prstGeom prst="rect">
            <a:avLst/>
          </a:prstGeom>
          <a:noFill/>
          <a:ln w="9525">
            <a:noFill/>
            <a:miter lim="800000"/>
            <a:headEnd/>
            <a:tailEnd/>
          </a:ln>
          <a:effectLst/>
        </p:spPr>
      </p:pic>
      <p:pic>
        <p:nvPicPr>
          <p:cNvPr id="1026" name="Picture 2"/>
          <p:cNvPicPr>
            <a:picLocks noChangeAspect="1" noChangeArrowheads="1"/>
          </p:cNvPicPr>
          <p:nvPr userDrawn="1"/>
        </p:nvPicPr>
        <p:blipFill>
          <a:blip r:embed="rId4" cstate="print"/>
          <a:srcRect/>
          <a:stretch>
            <a:fillRect/>
          </a:stretch>
        </p:blipFill>
        <p:spPr bwMode="auto">
          <a:xfrm>
            <a:off x="428596" y="6214420"/>
            <a:ext cx="8286808" cy="76888"/>
          </a:xfrm>
          <a:prstGeom prst="rect">
            <a:avLst/>
          </a:prstGeom>
          <a:noFill/>
          <a:ln w="9525">
            <a:noFill/>
            <a:miter lim="800000"/>
            <a:headEnd/>
            <a:tailEnd/>
          </a:ln>
          <a:effectLst/>
        </p:spPr>
      </p:pic>
      <p:sp>
        <p:nvSpPr>
          <p:cNvPr id="11" name="Text Placeholder 10"/>
          <p:cNvSpPr>
            <a:spLocks noGrp="1"/>
          </p:cNvSpPr>
          <p:nvPr>
            <p:ph type="body" sz="quarter" idx="13"/>
          </p:nvPr>
        </p:nvSpPr>
        <p:spPr>
          <a:xfrm>
            <a:off x="428596" y="1214422"/>
            <a:ext cx="8286808" cy="4857784"/>
          </a:xfrm>
        </p:spPr>
        <p:txBody>
          <a:bodyPr>
            <a:normAutofit/>
          </a:bodyPr>
          <a:lstStyle>
            <a:lvl1pPr marL="179388" marR="0" indent="-179388" algn="l" defTabSz="914400" rtl="0" eaLnBrk="1" fontAlgn="auto" latinLnBrk="0" hangingPunct="1">
              <a:lnSpc>
                <a:spcPct val="100000"/>
              </a:lnSpc>
              <a:spcBef>
                <a:spcPct val="20000"/>
              </a:spcBef>
              <a:spcAft>
                <a:spcPts val="0"/>
              </a:spcAft>
              <a:buClr>
                <a:srgbClr val="660066"/>
              </a:buClr>
              <a:buSzTx/>
              <a:buFont typeface="Arial" pitchFamily="34" charset="0"/>
              <a:buNone/>
              <a:tabLst/>
              <a:defRPr sz="2200" i="1">
                <a:solidFill>
                  <a:srgbClr val="003399"/>
                </a:solidFill>
                <a:latin typeface="+mn-lt"/>
                <a:cs typeface="Arial" pitchFamily="34" charset="0"/>
              </a:defRPr>
            </a:lvl1pPr>
            <a:lvl2pPr marL="358775" indent="-358775">
              <a:buClr>
                <a:srgbClr val="660066"/>
              </a:buClr>
              <a:buFont typeface="Arial" pitchFamily="34" charset="0"/>
              <a:buChar char="•"/>
              <a:defRPr sz="2200" i="1">
                <a:solidFill>
                  <a:srgbClr val="003399"/>
                </a:solidFill>
                <a:latin typeface="+mn-lt"/>
                <a:cs typeface="Arial" pitchFamily="34" charset="0"/>
              </a:defRPr>
            </a:lvl2pPr>
            <a:lvl3pPr marL="717550" indent="-358775">
              <a:buClr>
                <a:srgbClr val="660066"/>
              </a:buClr>
              <a:buFont typeface="Wingdings" pitchFamily="2" charset="2"/>
              <a:buChar char="§"/>
              <a:tabLst>
                <a:tab pos="717550" algn="l"/>
              </a:tabLst>
              <a:defRPr sz="2200" i="1">
                <a:solidFill>
                  <a:srgbClr val="003399"/>
                </a:solidFill>
                <a:latin typeface="+mn-lt"/>
                <a:cs typeface="Arial" pitchFamily="34" charset="0"/>
              </a:defRPr>
            </a:lvl3pPr>
            <a:lvl4pPr marL="896938" indent="-179388">
              <a:buClr>
                <a:srgbClr val="660066"/>
              </a:buClr>
              <a:buFont typeface="Marlett" pitchFamily="2" charset="2"/>
              <a:buChar char="4"/>
              <a:defRPr sz="2200" i="1">
                <a:solidFill>
                  <a:srgbClr val="003399"/>
                </a:solidFill>
                <a:latin typeface="+mn-lt"/>
                <a:cs typeface="Arial" pitchFamily="34" charset="0"/>
              </a:defRPr>
            </a:lvl4pPr>
            <a:lvl5pPr marL="1435100" indent="-273050">
              <a:buClr>
                <a:srgbClr val="660066"/>
              </a:buClr>
              <a:buFont typeface="Calibri" pitchFamily="34" charset="0"/>
              <a:buChar char="◊"/>
              <a:tabLst>
                <a:tab pos="1076325" algn="l"/>
              </a:tabLst>
              <a:defRPr sz="2200" i="1">
                <a:solidFill>
                  <a:srgbClr val="003399"/>
                </a:solidFill>
                <a:latin typeface="+mn-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2" name="Picture 2"/>
          <p:cNvPicPr>
            <a:picLocks noChangeAspect="1" noChangeArrowheads="1"/>
          </p:cNvPicPr>
          <p:nvPr userDrawn="1"/>
        </p:nvPicPr>
        <p:blipFill>
          <a:blip r:embed="rId5" cstate="print"/>
          <a:srcRect/>
          <a:stretch>
            <a:fillRect/>
          </a:stretch>
        </p:blipFill>
        <p:spPr bwMode="auto">
          <a:xfrm>
            <a:off x="4071935" y="6357958"/>
            <a:ext cx="933314" cy="365123"/>
          </a:xfrm>
          <a:prstGeom prst="rect">
            <a:avLst/>
          </a:prstGeom>
          <a:noFill/>
          <a:ln w="9525">
            <a:noFill/>
            <a:miter lim="800000"/>
            <a:headEnd/>
            <a:tailEnd/>
          </a:ln>
          <a:effectLst/>
        </p:spPr>
      </p:pic>
      <p:sp>
        <p:nvSpPr>
          <p:cNvPr id="13" name="Rectangle 12"/>
          <p:cNvSpPr/>
          <p:nvPr userDrawn="1"/>
        </p:nvSpPr>
        <p:spPr>
          <a:xfrm>
            <a:off x="428596" y="6286520"/>
            <a:ext cx="3500462" cy="276999"/>
          </a:xfrm>
          <a:prstGeom prst="rect">
            <a:avLst/>
          </a:prstGeom>
        </p:spPr>
        <p:txBody>
          <a:bodyPr wrap="square">
            <a:spAutoFit/>
          </a:bodyPr>
          <a:lstStyle/>
          <a:p>
            <a:r>
              <a:rPr lang="en-GB" sz="1200" dirty="0" smtClean="0">
                <a:solidFill>
                  <a:srgbClr val="003399"/>
                </a:solidFill>
                <a:latin typeface="+mn-lt"/>
              </a:rPr>
              <a:t>CO333 Applications Project</a:t>
            </a:r>
            <a:endParaRPr lang="en-GB" sz="1200" dirty="0">
              <a:solidFill>
                <a:srgbClr val="003399"/>
              </a:solidFill>
              <a:latin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0F1E4C84-E5D1-45C1-9F2C-4F85E4C92E17}" type="datetime6">
              <a:rPr lang="en-GB"/>
              <a:pPr/>
              <a:t>January 15</a:t>
            </a:fld>
            <a:endParaRPr lang="en-GB"/>
          </a:p>
        </p:txBody>
      </p:sp>
      <p:sp>
        <p:nvSpPr>
          <p:cNvPr id="5" name="Footer Placeholder 4"/>
          <p:cNvSpPr>
            <a:spLocks noGrp="1"/>
          </p:cNvSpPr>
          <p:nvPr>
            <p:ph type="ftr" sz="quarter" idx="11"/>
          </p:nvPr>
        </p:nvSpPr>
        <p:spPr/>
        <p:txBody>
          <a:bodyPr/>
          <a:lstStyle>
            <a:lvl1pPr>
              <a:defRPr/>
            </a:lvl1pPr>
          </a:lstStyle>
          <a:p>
            <a:r>
              <a:rPr lang="en-GB"/>
              <a:t>CO333</a:t>
            </a:r>
          </a:p>
        </p:txBody>
      </p:sp>
      <p:sp>
        <p:nvSpPr>
          <p:cNvPr id="6" name="Slide Number Placeholder 5"/>
          <p:cNvSpPr>
            <a:spLocks noGrp="1"/>
          </p:cNvSpPr>
          <p:nvPr>
            <p:ph type="sldNum" sz="quarter" idx="12"/>
          </p:nvPr>
        </p:nvSpPr>
        <p:spPr/>
        <p:txBody>
          <a:bodyPr/>
          <a:lstStyle>
            <a:lvl1pPr>
              <a:defRPr/>
            </a:lvl1pPr>
          </a:lstStyle>
          <a:p>
            <a:fld id="{C1D1523F-F260-44FB-91B2-8F61BE7FD904}"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410200" cy="56197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052513"/>
            <a:ext cx="4038600" cy="5102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052513"/>
            <a:ext cx="4038600" cy="5102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5724525" y="6308725"/>
            <a:ext cx="1584325" cy="339725"/>
          </a:xfrm>
        </p:spPr>
        <p:txBody>
          <a:bodyPr/>
          <a:lstStyle>
            <a:lvl1pPr>
              <a:defRPr/>
            </a:lvl1pPr>
          </a:lstStyle>
          <a:p>
            <a:fld id="{0F1E4C84-E5D1-45C1-9F2C-4F85E4C92E17}" type="datetime6">
              <a:rPr lang="en-GB"/>
              <a:pPr/>
              <a:t>January 15</a:t>
            </a:fld>
            <a:endParaRPr lang="en-GB"/>
          </a:p>
        </p:txBody>
      </p:sp>
      <p:sp>
        <p:nvSpPr>
          <p:cNvPr id="6" name="Footer Placeholder 5"/>
          <p:cNvSpPr>
            <a:spLocks noGrp="1"/>
          </p:cNvSpPr>
          <p:nvPr>
            <p:ph type="ftr" sz="quarter" idx="11"/>
          </p:nvPr>
        </p:nvSpPr>
        <p:spPr>
          <a:xfrm>
            <a:off x="2411413" y="6308725"/>
            <a:ext cx="2895600" cy="339725"/>
          </a:xfrm>
        </p:spPr>
        <p:txBody>
          <a:bodyPr/>
          <a:lstStyle>
            <a:lvl1pPr>
              <a:defRPr/>
            </a:lvl1pPr>
          </a:lstStyle>
          <a:p>
            <a:r>
              <a:rPr lang="en-GB"/>
              <a:t>CO333</a:t>
            </a:r>
          </a:p>
        </p:txBody>
      </p:sp>
      <p:sp>
        <p:nvSpPr>
          <p:cNvPr id="7" name="Slide Number Placeholder 6"/>
          <p:cNvSpPr>
            <a:spLocks noGrp="1"/>
          </p:cNvSpPr>
          <p:nvPr>
            <p:ph type="sldNum" sz="quarter" idx="12"/>
          </p:nvPr>
        </p:nvSpPr>
        <p:spPr>
          <a:xfrm>
            <a:off x="7524750" y="6308725"/>
            <a:ext cx="1019175" cy="339725"/>
          </a:xfrm>
        </p:spPr>
        <p:txBody>
          <a:bodyPr/>
          <a:lstStyle>
            <a:lvl1pPr>
              <a:defRPr/>
            </a:lvl1pPr>
          </a:lstStyle>
          <a:p>
            <a:fld id="{067983BB-2A41-4054-B853-63B4B609B810}"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28596" y="621508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13296-9436-455B-AE23-43F37A56936F}" type="datetime1">
              <a:rPr lang="en-US" smtClean="0"/>
              <a:pPr/>
              <a:t>1/12/2015</a:t>
            </a:fld>
            <a:endParaRPr lang="en-GB"/>
          </a:p>
        </p:txBody>
      </p:sp>
      <p:sp>
        <p:nvSpPr>
          <p:cNvPr id="5" name="Footer Placeholder 4"/>
          <p:cNvSpPr>
            <a:spLocks noGrp="1"/>
          </p:cNvSpPr>
          <p:nvPr>
            <p:ph type="ftr" sz="quarter" idx="3"/>
          </p:nvPr>
        </p:nvSpPr>
        <p:spPr>
          <a:xfrm>
            <a:off x="3143240" y="621508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72264" y="621508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F461A-3F81-4F63-99EA-6756B5D053A1}"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3" r:id="rId3"/>
    <p:sldLayoutId id="2147483664" r:id="rId4"/>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79712" y="4365104"/>
            <a:ext cx="6357982" cy="1080120"/>
          </a:xfrm>
        </p:spPr>
        <p:txBody>
          <a:bodyPr>
            <a:normAutofit/>
          </a:bodyPr>
          <a:lstStyle/>
          <a:p>
            <a:pPr>
              <a:tabLst>
                <a:tab pos="358775" algn="l"/>
              </a:tabLst>
            </a:pPr>
            <a:r>
              <a:rPr lang="en-GB" dirty="0"/>
              <a:t>3</a:t>
            </a:r>
            <a:r>
              <a:rPr lang="en-GB" sz="2800" b="1" dirty="0" smtClean="0"/>
              <a:t>: Input Validation and</a:t>
            </a:r>
            <a:br>
              <a:rPr lang="en-GB" sz="2800" b="1" dirty="0" smtClean="0"/>
            </a:br>
            <a:r>
              <a:rPr lang="en-GB" sz="2800" b="1" dirty="0" smtClean="0"/>
              <a:t>    GUI Implementation</a:t>
            </a:r>
            <a:endParaRPr lang="en-GB" sz="2800" b="1" dirty="0"/>
          </a:p>
        </p:txBody>
      </p:sp>
      <p:sp>
        <p:nvSpPr>
          <p:cNvPr id="4" name="Slide Number Placeholder 3"/>
          <p:cNvSpPr>
            <a:spLocks noGrp="1"/>
          </p:cNvSpPr>
          <p:nvPr>
            <p:ph type="sldNum" sz="quarter" idx="12"/>
          </p:nvPr>
        </p:nvSpPr>
        <p:spPr/>
        <p:txBody>
          <a:bodyPr/>
          <a:lstStyle/>
          <a:p>
            <a:fld id="{14DF461A-3F81-4F63-99EA-6756B5D053A1}" type="slidenum">
              <a:rPr lang="en-GB" smtClean="0"/>
              <a:pPr/>
              <a:t>1</a:t>
            </a:fld>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fld id="{6ED1D81B-8976-474E-B961-8F1398297141}" type="slidenum">
              <a:rPr lang="en-GB" smtClean="0"/>
              <a:pPr/>
              <a:t>10</a:t>
            </a:fld>
            <a:endParaRPr lang="en-GB" dirty="0"/>
          </a:p>
        </p:txBody>
      </p:sp>
      <p:sp>
        <p:nvSpPr>
          <p:cNvPr id="3" name="Title 2"/>
          <p:cNvSpPr>
            <a:spLocks noGrp="1"/>
          </p:cNvSpPr>
          <p:nvPr>
            <p:ph type="title"/>
          </p:nvPr>
        </p:nvSpPr>
        <p:spPr>
          <a:xfrm>
            <a:off x="428596" y="285728"/>
            <a:ext cx="6879708" cy="571504"/>
          </a:xfrm>
        </p:spPr>
        <p:txBody>
          <a:bodyPr/>
          <a:lstStyle/>
          <a:p>
            <a:r>
              <a:rPr lang="en-GB" dirty="0" smtClean="0"/>
              <a:t>Input Validation – component functions</a:t>
            </a:r>
            <a:endParaRPr lang="en-GB" dirty="0"/>
          </a:p>
        </p:txBody>
      </p:sp>
      <p:sp>
        <p:nvSpPr>
          <p:cNvPr id="4" name="Text Placeholder 3"/>
          <p:cNvSpPr>
            <a:spLocks noGrp="1"/>
          </p:cNvSpPr>
          <p:nvPr>
            <p:ph type="body" sz="quarter" idx="13"/>
          </p:nvPr>
        </p:nvSpPr>
        <p:spPr>
          <a:xfrm>
            <a:off x="428596" y="1214422"/>
            <a:ext cx="8103844" cy="4857784"/>
          </a:xfrm>
          <a:solidFill>
            <a:srgbClr val="CCECFF"/>
          </a:solidFill>
        </p:spPr>
        <p:txBody>
          <a:bodyPr>
            <a:noAutofit/>
          </a:bodyPr>
          <a:lstStyle/>
          <a:p>
            <a:r>
              <a:rPr lang="en-GB" sz="1600" b="1" i="0" dirty="0" smtClean="0">
                <a:solidFill>
                  <a:srgbClr val="006666"/>
                </a:solidFill>
                <a:cs typeface="Courier New" pitchFamily="49" charset="0"/>
              </a:rPr>
              <a:t> //</a:t>
            </a:r>
            <a:r>
              <a:rPr lang="en-GB" sz="1600" b="1" i="0" dirty="0">
                <a:solidFill>
                  <a:srgbClr val="006666"/>
                </a:solidFill>
                <a:cs typeface="Courier New" pitchFamily="49" charset="0"/>
              </a:rPr>
              <a:t>Function: </a:t>
            </a:r>
            <a:r>
              <a:rPr lang="en-GB" sz="1600" b="1" i="0" dirty="0" err="1">
                <a:solidFill>
                  <a:srgbClr val="006666"/>
                </a:solidFill>
                <a:cs typeface="Courier New" pitchFamily="49" charset="0"/>
              </a:rPr>
              <a:t>isNull</a:t>
            </a:r>
            <a:r>
              <a:rPr lang="en-GB" sz="1600" b="1" i="0" dirty="0">
                <a:solidFill>
                  <a:srgbClr val="006666"/>
                </a:solidFill>
                <a:cs typeface="Courier New" pitchFamily="49" charset="0"/>
              </a:rPr>
              <a:t> - entry is null</a:t>
            </a:r>
          </a:p>
          <a:p>
            <a:r>
              <a:rPr lang="en-GB" sz="1600" i="0" dirty="0">
                <a:solidFill>
                  <a:schemeClr val="tx1"/>
                </a:solidFill>
                <a:cs typeface="Courier New" pitchFamily="49" charset="0"/>
              </a:rPr>
              <a:t>   public </a:t>
            </a:r>
            <a:r>
              <a:rPr lang="en-GB" sz="1600" i="0" dirty="0" err="1">
                <a:solidFill>
                  <a:schemeClr val="tx1"/>
                </a:solidFill>
                <a:cs typeface="Courier New" pitchFamily="49" charset="0"/>
              </a:rPr>
              <a:t>boolean</a:t>
            </a:r>
            <a:r>
              <a:rPr lang="en-GB" sz="1600" i="0" dirty="0">
                <a:solidFill>
                  <a:schemeClr val="tx1"/>
                </a:solidFill>
                <a:cs typeface="Courier New" pitchFamily="49" charset="0"/>
              </a:rPr>
              <a:t> </a:t>
            </a:r>
            <a:r>
              <a:rPr lang="en-GB" sz="1600" i="0" dirty="0" err="1">
                <a:solidFill>
                  <a:schemeClr val="tx1"/>
                </a:solidFill>
                <a:cs typeface="Courier New" pitchFamily="49" charset="0"/>
              </a:rPr>
              <a:t>isNull</a:t>
            </a:r>
            <a:r>
              <a:rPr lang="en-GB" sz="1600" i="0" dirty="0">
                <a:solidFill>
                  <a:schemeClr val="tx1"/>
                </a:solidFill>
                <a:cs typeface="Courier New" pitchFamily="49" charset="0"/>
              </a:rPr>
              <a:t>(String entry, </a:t>
            </a:r>
            <a:r>
              <a:rPr lang="en-GB" sz="1600" i="0" dirty="0" err="1">
                <a:solidFill>
                  <a:schemeClr val="tx1"/>
                </a:solidFill>
                <a:cs typeface="Courier New" pitchFamily="49" charset="0"/>
              </a:rPr>
              <a:t>int</a:t>
            </a:r>
            <a:r>
              <a:rPr lang="en-GB" sz="1600" i="0" dirty="0">
                <a:solidFill>
                  <a:schemeClr val="tx1"/>
                </a:solidFill>
                <a:cs typeface="Courier New" pitchFamily="49" charset="0"/>
              </a:rPr>
              <a:t> </a:t>
            </a:r>
            <a:r>
              <a:rPr lang="en-GB" sz="1600" i="0" dirty="0" err="1">
                <a:solidFill>
                  <a:schemeClr val="tx1"/>
                </a:solidFill>
                <a:cs typeface="Courier New" pitchFamily="49" charset="0"/>
              </a:rPr>
              <a:t>cellNo</a:t>
            </a:r>
            <a:r>
              <a:rPr lang="en-GB" sz="1600" i="0" dirty="0">
                <a:solidFill>
                  <a:schemeClr val="tx1"/>
                </a:solidFill>
                <a:cs typeface="Courier New" pitchFamily="49" charset="0"/>
              </a:rPr>
              <a:t>) {</a:t>
            </a:r>
          </a:p>
          <a:p>
            <a:pPr>
              <a:tabLst>
                <a:tab pos="539750" algn="l"/>
              </a:tabLst>
            </a:pPr>
            <a:r>
              <a:rPr lang="en-GB" sz="1600" i="0" dirty="0">
                <a:solidFill>
                  <a:schemeClr val="tx1"/>
                </a:solidFill>
                <a:cs typeface="Courier New" pitchFamily="49" charset="0"/>
              </a:rPr>
              <a:t>      </a:t>
            </a:r>
            <a:r>
              <a:rPr lang="en-GB" sz="1600" i="0" dirty="0" smtClean="0">
                <a:solidFill>
                  <a:schemeClr val="tx1"/>
                </a:solidFill>
                <a:cs typeface="Courier New" pitchFamily="49" charset="0"/>
              </a:rPr>
              <a:t>	return </a:t>
            </a:r>
            <a:r>
              <a:rPr lang="en-GB" sz="1600" i="0" dirty="0">
                <a:solidFill>
                  <a:schemeClr val="tx1"/>
                </a:solidFill>
                <a:cs typeface="Courier New" pitchFamily="49" charset="0"/>
              </a:rPr>
              <a:t>(entry == null);</a:t>
            </a:r>
          </a:p>
          <a:p>
            <a:r>
              <a:rPr lang="en-GB" sz="1600" i="0" dirty="0">
                <a:solidFill>
                  <a:schemeClr val="tx1"/>
                </a:solidFill>
                <a:cs typeface="Courier New" pitchFamily="49" charset="0"/>
              </a:rPr>
              <a:t>   </a:t>
            </a:r>
            <a:r>
              <a:rPr lang="en-GB" sz="1600" i="0" dirty="0" smtClean="0">
                <a:solidFill>
                  <a:schemeClr val="tx1"/>
                </a:solidFill>
                <a:cs typeface="Courier New" pitchFamily="49" charset="0"/>
              </a:rPr>
              <a:t>}</a:t>
            </a:r>
            <a:endParaRPr lang="en-GB" sz="1600" i="0" dirty="0">
              <a:solidFill>
                <a:schemeClr val="tx1"/>
              </a:solidFill>
              <a:cs typeface="Courier New" pitchFamily="49" charset="0"/>
            </a:endParaRPr>
          </a:p>
          <a:p>
            <a:r>
              <a:rPr lang="en-GB" sz="1600" i="0" dirty="0">
                <a:solidFill>
                  <a:schemeClr val="tx1"/>
                </a:solidFill>
                <a:cs typeface="Courier New" pitchFamily="49" charset="0"/>
              </a:rPr>
              <a:t>   </a:t>
            </a:r>
            <a:r>
              <a:rPr lang="en-GB" sz="1600" b="1" i="0" dirty="0">
                <a:solidFill>
                  <a:srgbClr val="006666"/>
                </a:solidFill>
                <a:cs typeface="Courier New" pitchFamily="49" charset="0"/>
              </a:rPr>
              <a:t>//Function: </a:t>
            </a:r>
            <a:r>
              <a:rPr lang="en-GB" sz="1600" b="1" i="0" dirty="0" err="1">
                <a:solidFill>
                  <a:srgbClr val="006666"/>
                </a:solidFill>
                <a:cs typeface="Courier New" pitchFamily="49" charset="0"/>
              </a:rPr>
              <a:t>notCorrectLength</a:t>
            </a:r>
            <a:r>
              <a:rPr lang="en-GB" sz="1600" b="1" i="0" dirty="0">
                <a:solidFill>
                  <a:srgbClr val="006666"/>
                </a:solidFill>
                <a:cs typeface="Courier New" pitchFamily="49" charset="0"/>
              </a:rPr>
              <a:t> - entry not single character</a:t>
            </a:r>
          </a:p>
          <a:p>
            <a:r>
              <a:rPr lang="en-GB" sz="1600" i="0" dirty="0">
                <a:solidFill>
                  <a:schemeClr val="tx1"/>
                </a:solidFill>
                <a:cs typeface="Courier New" pitchFamily="49" charset="0"/>
              </a:rPr>
              <a:t>   public </a:t>
            </a:r>
            <a:r>
              <a:rPr lang="en-GB" sz="1600" i="0" dirty="0" err="1">
                <a:solidFill>
                  <a:schemeClr val="tx1"/>
                </a:solidFill>
                <a:cs typeface="Courier New" pitchFamily="49" charset="0"/>
              </a:rPr>
              <a:t>boolean</a:t>
            </a:r>
            <a:r>
              <a:rPr lang="en-GB" sz="1600" i="0" dirty="0">
                <a:solidFill>
                  <a:schemeClr val="tx1"/>
                </a:solidFill>
                <a:cs typeface="Courier New" pitchFamily="49" charset="0"/>
              </a:rPr>
              <a:t> </a:t>
            </a:r>
            <a:r>
              <a:rPr lang="en-GB" sz="1600" i="0" dirty="0" err="1">
                <a:solidFill>
                  <a:schemeClr val="tx1"/>
                </a:solidFill>
                <a:cs typeface="Courier New" pitchFamily="49" charset="0"/>
              </a:rPr>
              <a:t>notCorrectLength</a:t>
            </a:r>
            <a:r>
              <a:rPr lang="en-GB" sz="1600" i="0" dirty="0">
                <a:solidFill>
                  <a:schemeClr val="tx1"/>
                </a:solidFill>
                <a:cs typeface="Courier New" pitchFamily="49" charset="0"/>
              </a:rPr>
              <a:t>(String entry, </a:t>
            </a:r>
            <a:r>
              <a:rPr lang="en-GB" sz="1600" i="0" dirty="0" err="1">
                <a:solidFill>
                  <a:schemeClr val="tx1"/>
                </a:solidFill>
                <a:cs typeface="Courier New" pitchFamily="49" charset="0"/>
              </a:rPr>
              <a:t>int</a:t>
            </a:r>
            <a:r>
              <a:rPr lang="en-GB" sz="1600" i="0" dirty="0">
                <a:solidFill>
                  <a:schemeClr val="tx1"/>
                </a:solidFill>
                <a:cs typeface="Courier New" pitchFamily="49" charset="0"/>
              </a:rPr>
              <a:t> </a:t>
            </a:r>
            <a:r>
              <a:rPr lang="en-GB" sz="1600" i="0" dirty="0" err="1">
                <a:solidFill>
                  <a:schemeClr val="tx1"/>
                </a:solidFill>
                <a:cs typeface="Courier New" pitchFamily="49" charset="0"/>
              </a:rPr>
              <a:t>cellNo</a:t>
            </a:r>
            <a:r>
              <a:rPr lang="en-GB" sz="1600" i="0" dirty="0">
                <a:solidFill>
                  <a:schemeClr val="tx1"/>
                </a:solidFill>
                <a:cs typeface="Courier New" pitchFamily="49" charset="0"/>
              </a:rPr>
              <a:t>) {</a:t>
            </a:r>
          </a:p>
          <a:p>
            <a:pPr>
              <a:tabLst>
                <a:tab pos="539750" algn="l"/>
              </a:tabLst>
            </a:pPr>
            <a:r>
              <a:rPr lang="en-GB" sz="1600" i="0" dirty="0">
                <a:solidFill>
                  <a:schemeClr val="tx1"/>
                </a:solidFill>
                <a:cs typeface="Courier New" pitchFamily="49" charset="0"/>
              </a:rPr>
              <a:t>      </a:t>
            </a:r>
            <a:r>
              <a:rPr lang="en-GB" sz="1600" i="0" dirty="0" smtClean="0">
                <a:solidFill>
                  <a:schemeClr val="tx1"/>
                </a:solidFill>
                <a:cs typeface="Courier New" pitchFamily="49" charset="0"/>
              </a:rPr>
              <a:t>	return </a:t>
            </a:r>
            <a:r>
              <a:rPr lang="en-GB" sz="1600" i="0" dirty="0">
                <a:solidFill>
                  <a:schemeClr val="tx1"/>
                </a:solidFill>
                <a:cs typeface="Courier New" pitchFamily="49" charset="0"/>
              </a:rPr>
              <a:t>(</a:t>
            </a:r>
            <a:r>
              <a:rPr lang="en-GB" sz="1600" i="0" dirty="0" err="1">
                <a:solidFill>
                  <a:schemeClr val="tx1"/>
                </a:solidFill>
                <a:cs typeface="Courier New" pitchFamily="49" charset="0"/>
              </a:rPr>
              <a:t>entry.length</a:t>
            </a:r>
            <a:r>
              <a:rPr lang="en-GB" sz="1600" i="0" dirty="0">
                <a:solidFill>
                  <a:schemeClr val="tx1"/>
                </a:solidFill>
                <a:cs typeface="Courier New" pitchFamily="49" charset="0"/>
              </a:rPr>
              <a:t>()!= 1);</a:t>
            </a:r>
          </a:p>
          <a:p>
            <a:r>
              <a:rPr lang="en-GB" sz="1600" i="0" dirty="0">
                <a:solidFill>
                  <a:schemeClr val="tx1"/>
                </a:solidFill>
                <a:cs typeface="Courier New" pitchFamily="49" charset="0"/>
              </a:rPr>
              <a:t>   }</a:t>
            </a:r>
          </a:p>
          <a:p>
            <a:r>
              <a:rPr lang="en-GB" sz="1600" b="1" i="0" dirty="0" smtClean="0">
                <a:solidFill>
                  <a:srgbClr val="006666"/>
                </a:solidFill>
                <a:cs typeface="Courier New" pitchFamily="49" charset="0"/>
              </a:rPr>
              <a:t>  //</a:t>
            </a:r>
            <a:r>
              <a:rPr lang="en-GB" sz="1600" b="1" i="0" dirty="0">
                <a:solidFill>
                  <a:srgbClr val="006666"/>
                </a:solidFill>
                <a:cs typeface="Courier New" pitchFamily="49" charset="0"/>
              </a:rPr>
              <a:t>Function: </a:t>
            </a:r>
            <a:r>
              <a:rPr lang="en-GB" sz="1600" b="1" i="0" dirty="0" err="1">
                <a:solidFill>
                  <a:srgbClr val="006666"/>
                </a:solidFill>
                <a:cs typeface="Courier New" pitchFamily="49" charset="0"/>
              </a:rPr>
              <a:t>notDigit</a:t>
            </a:r>
            <a:r>
              <a:rPr lang="en-GB" sz="1600" b="1" i="0" dirty="0">
                <a:solidFill>
                  <a:srgbClr val="006666"/>
                </a:solidFill>
                <a:cs typeface="Courier New" pitchFamily="49" charset="0"/>
              </a:rPr>
              <a:t> - entry not digit</a:t>
            </a:r>
          </a:p>
          <a:p>
            <a:r>
              <a:rPr lang="en-GB" sz="1600" i="0" dirty="0">
                <a:solidFill>
                  <a:schemeClr val="tx1"/>
                </a:solidFill>
                <a:cs typeface="Courier New" pitchFamily="49" charset="0"/>
              </a:rPr>
              <a:t>   public </a:t>
            </a:r>
            <a:r>
              <a:rPr lang="en-GB" sz="1600" i="0" dirty="0" err="1">
                <a:solidFill>
                  <a:schemeClr val="tx1"/>
                </a:solidFill>
                <a:cs typeface="Courier New" pitchFamily="49" charset="0"/>
              </a:rPr>
              <a:t>boolean</a:t>
            </a:r>
            <a:r>
              <a:rPr lang="en-GB" sz="1600" i="0" dirty="0">
                <a:solidFill>
                  <a:schemeClr val="tx1"/>
                </a:solidFill>
                <a:cs typeface="Courier New" pitchFamily="49" charset="0"/>
              </a:rPr>
              <a:t> </a:t>
            </a:r>
            <a:r>
              <a:rPr lang="en-GB" sz="1600" i="0" dirty="0" err="1">
                <a:solidFill>
                  <a:schemeClr val="tx1"/>
                </a:solidFill>
                <a:cs typeface="Courier New" pitchFamily="49" charset="0"/>
              </a:rPr>
              <a:t>notDigit</a:t>
            </a:r>
            <a:r>
              <a:rPr lang="en-GB" sz="1600" i="0" dirty="0">
                <a:solidFill>
                  <a:schemeClr val="tx1"/>
                </a:solidFill>
                <a:cs typeface="Courier New" pitchFamily="49" charset="0"/>
              </a:rPr>
              <a:t>(String entry, </a:t>
            </a:r>
            <a:r>
              <a:rPr lang="en-GB" sz="1600" i="0" dirty="0" err="1">
                <a:solidFill>
                  <a:schemeClr val="tx1"/>
                </a:solidFill>
                <a:cs typeface="Courier New" pitchFamily="49" charset="0"/>
              </a:rPr>
              <a:t>int</a:t>
            </a:r>
            <a:r>
              <a:rPr lang="en-GB" sz="1600" i="0" dirty="0">
                <a:solidFill>
                  <a:schemeClr val="tx1"/>
                </a:solidFill>
                <a:cs typeface="Courier New" pitchFamily="49" charset="0"/>
              </a:rPr>
              <a:t> </a:t>
            </a:r>
            <a:r>
              <a:rPr lang="en-GB" sz="1600" i="0" dirty="0" err="1">
                <a:solidFill>
                  <a:schemeClr val="tx1"/>
                </a:solidFill>
                <a:cs typeface="Courier New" pitchFamily="49" charset="0"/>
              </a:rPr>
              <a:t>cellNo</a:t>
            </a:r>
            <a:r>
              <a:rPr lang="en-GB" sz="1600" i="0" dirty="0">
                <a:solidFill>
                  <a:schemeClr val="tx1"/>
                </a:solidFill>
                <a:cs typeface="Courier New" pitchFamily="49" charset="0"/>
              </a:rPr>
              <a:t>) {</a:t>
            </a:r>
          </a:p>
          <a:p>
            <a:pPr>
              <a:tabLst>
                <a:tab pos="539750" algn="l"/>
              </a:tabLst>
            </a:pPr>
            <a:r>
              <a:rPr lang="en-GB" sz="1600" i="0" dirty="0">
                <a:solidFill>
                  <a:schemeClr val="tx1"/>
                </a:solidFill>
                <a:cs typeface="Courier New" pitchFamily="49" charset="0"/>
              </a:rPr>
              <a:t>      </a:t>
            </a:r>
            <a:r>
              <a:rPr lang="en-GB" sz="1600" i="0" dirty="0" smtClean="0">
                <a:solidFill>
                  <a:schemeClr val="tx1"/>
                </a:solidFill>
                <a:cs typeface="Courier New" pitchFamily="49" charset="0"/>
              </a:rPr>
              <a:t>	return </a:t>
            </a:r>
            <a:r>
              <a:rPr lang="en-GB" sz="1600" i="0" dirty="0">
                <a:solidFill>
                  <a:schemeClr val="tx1"/>
                </a:solidFill>
                <a:cs typeface="Courier New" pitchFamily="49" charset="0"/>
              </a:rPr>
              <a:t>(!(</a:t>
            </a:r>
            <a:r>
              <a:rPr lang="en-GB" sz="1600" i="0" dirty="0" err="1">
                <a:solidFill>
                  <a:schemeClr val="tx1"/>
                </a:solidFill>
                <a:cs typeface="Courier New" pitchFamily="49" charset="0"/>
              </a:rPr>
              <a:t>Character.isDigit</a:t>
            </a:r>
            <a:r>
              <a:rPr lang="en-GB" sz="1600" i="0" dirty="0">
                <a:solidFill>
                  <a:schemeClr val="tx1"/>
                </a:solidFill>
                <a:cs typeface="Courier New" pitchFamily="49" charset="0"/>
              </a:rPr>
              <a:t>(</a:t>
            </a:r>
            <a:r>
              <a:rPr lang="en-GB" sz="1600" i="0" dirty="0" err="1">
                <a:solidFill>
                  <a:schemeClr val="tx1"/>
                </a:solidFill>
                <a:cs typeface="Courier New" pitchFamily="49" charset="0"/>
              </a:rPr>
              <a:t>entry.charAt</a:t>
            </a:r>
            <a:r>
              <a:rPr lang="en-GB" sz="1600" i="0" dirty="0">
                <a:solidFill>
                  <a:schemeClr val="tx1"/>
                </a:solidFill>
                <a:cs typeface="Courier New" pitchFamily="49" charset="0"/>
              </a:rPr>
              <a:t>(0))));</a:t>
            </a:r>
          </a:p>
          <a:p>
            <a:r>
              <a:rPr lang="en-GB" sz="1600" i="0" dirty="0">
                <a:solidFill>
                  <a:schemeClr val="tx1"/>
                </a:solidFill>
                <a:cs typeface="Courier New" pitchFamily="49" charset="0"/>
              </a:rPr>
              <a:t>   }</a:t>
            </a:r>
          </a:p>
          <a:p>
            <a:r>
              <a:rPr lang="en-GB" sz="1600" i="0" dirty="0" smtClean="0">
                <a:solidFill>
                  <a:schemeClr val="tx1"/>
                </a:solidFill>
                <a:cs typeface="Courier New" pitchFamily="49" charset="0"/>
              </a:rPr>
              <a:t>  </a:t>
            </a:r>
            <a:r>
              <a:rPr lang="en-GB" sz="1600" b="1" i="0" dirty="0" smtClean="0">
                <a:solidFill>
                  <a:srgbClr val="006666"/>
                </a:solidFill>
                <a:cs typeface="Courier New" pitchFamily="49" charset="0"/>
              </a:rPr>
              <a:t>//</a:t>
            </a:r>
            <a:r>
              <a:rPr lang="en-GB" sz="1600" b="1" i="0" dirty="0">
                <a:solidFill>
                  <a:srgbClr val="006666"/>
                </a:solidFill>
                <a:cs typeface="Courier New" pitchFamily="49" charset="0"/>
              </a:rPr>
              <a:t>Function: </a:t>
            </a:r>
            <a:r>
              <a:rPr lang="en-GB" sz="1600" b="1" i="0" dirty="0" err="1">
                <a:solidFill>
                  <a:srgbClr val="006666"/>
                </a:solidFill>
                <a:cs typeface="Courier New" pitchFamily="49" charset="0"/>
              </a:rPr>
              <a:t>notZero</a:t>
            </a:r>
            <a:r>
              <a:rPr lang="en-GB" sz="1600" b="1" i="0" dirty="0">
                <a:solidFill>
                  <a:srgbClr val="006666"/>
                </a:solidFill>
                <a:cs typeface="Courier New" pitchFamily="49" charset="0"/>
              </a:rPr>
              <a:t> - entry not zero</a:t>
            </a:r>
          </a:p>
          <a:p>
            <a:r>
              <a:rPr lang="en-GB" sz="1600" i="0" dirty="0">
                <a:solidFill>
                  <a:schemeClr val="tx1"/>
                </a:solidFill>
                <a:cs typeface="Courier New" pitchFamily="49" charset="0"/>
              </a:rPr>
              <a:t>   public </a:t>
            </a:r>
            <a:r>
              <a:rPr lang="en-GB" sz="1600" i="0" dirty="0" err="1">
                <a:solidFill>
                  <a:schemeClr val="tx1"/>
                </a:solidFill>
                <a:cs typeface="Courier New" pitchFamily="49" charset="0"/>
              </a:rPr>
              <a:t>boolean</a:t>
            </a:r>
            <a:r>
              <a:rPr lang="en-GB" sz="1600" i="0" dirty="0">
                <a:solidFill>
                  <a:schemeClr val="tx1"/>
                </a:solidFill>
                <a:cs typeface="Courier New" pitchFamily="49" charset="0"/>
              </a:rPr>
              <a:t> </a:t>
            </a:r>
            <a:r>
              <a:rPr lang="en-GB" sz="1600" i="0" dirty="0" err="1">
                <a:solidFill>
                  <a:schemeClr val="tx1"/>
                </a:solidFill>
                <a:cs typeface="Courier New" pitchFamily="49" charset="0"/>
              </a:rPr>
              <a:t>notZero</a:t>
            </a:r>
            <a:r>
              <a:rPr lang="en-GB" sz="1600" i="0" dirty="0">
                <a:solidFill>
                  <a:schemeClr val="tx1"/>
                </a:solidFill>
                <a:cs typeface="Courier New" pitchFamily="49" charset="0"/>
              </a:rPr>
              <a:t>(String entry, </a:t>
            </a:r>
            <a:r>
              <a:rPr lang="en-GB" sz="1600" i="0" dirty="0" err="1">
                <a:solidFill>
                  <a:schemeClr val="tx1"/>
                </a:solidFill>
                <a:cs typeface="Courier New" pitchFamily="49" charset="0"/>
              </a:rPr>
              <a:t>int</a:t>
            </a:r>
            <a:r>
              <a:rPr lang="en-GB" sz="1600" i="0" dirty="0">
                <a:solidFill>
                  <a:schemeClr val="tx1"/>
                </a:solidFill>
                <a:cs typeface="Courier New" pitchFamily="49" charset="0"/>
              </a:rPr>
              <a:t> </a:t>
            </a:r>
            <a:r>
              <a:rPr lang="en-GB" sz="1600" i="0" dirty="0" err="1">
                <a:solidFill>
                  <a:schemeClr val="tx1"/>
                </a:solidFill>
                <a:cs typeface="Courier New" pitchFamily="49" charset="0"/>
              </a:rPr>
              <a:t>cellNo</a:t>
            </a:r>
            <a:r>
              <a:rPr lang="en-GB" sz="1600" i="0" dirty="0">
                <a:solidFill>
                  <a:schemeClr val="tx1"/>
                </a:solidFill>
                <a:cs typeface="Courier New" pitchFamily="49" charset="0"/>
              </a:rPr>
              <a:t>) {</a:t>
            </a:r>
          </a:p>
          <a:p>
            <a:pPr>
              <a:tabLst>
                <a:tab pos="539750" algn="l"/>
              </a:tabLst>
            </a:pPr>
            <a:r>
              <a:rPr lang="en-GB" sz="1600" i="0" dirty="0">
                <a:solidFill>
                  <a:schemeClr val="tx1"/>
                </a:solidFill>
                <a:cs typeface="Courier New" pitchFamily="49" charset="0"/>
              </a:rPr>
              <a:t>      </a:t>
            </a:r>
            <a:r>
              <a:rPr lang="en-GB" sz="1600" i="0" dirty="0" smtClean="0">
                <a:solidFill>
                  <a:schemeClr val="tx1"/>
                </a:solidFill>
                <a:cs typeface="Courier New" pitchFamily="49" charset="0"/>
              </a:rPr>
              <a:t>	return </a:t>
            </a:r>
            <a:r>
              <a:rPr lang="en-GB" sz="1600" i="0" dirty="0">
                <a:solidFill>
                  <a:schemeClr val="tx1"/>
                </a:solidFill>
                <a:cs typeface="Courier New" pitchFamily="49" charset="0"/>
              </a:rPr>
              <a:t>(</a:t>
            </a:r>
            <a:r>
              <a:rPr lang="en-GB" sz="1600" i="0" dirty="0" err="1">
                <a:solidFill>
                  <a:schemeClr val="tx1"/>
                </a:solidFill>
                <a:cs typeface="Courier New" pitchFamily="49" charset="0"/>
              </a:rPr>
              <a:t>entry.charAt</a:t>
            </a:r>
            <a:r>
              <a:rPr lang="en-GB" sz="1600" i="0" dirty="0">
                <a:solidFill>
                  <a:schemeClr val="tx1"/>
                </a:solidFill>
                <a:cs typeface="Courier New" pitchFamily="49" charset="0"/>
              </a:rPr>
              <a:t>(0)!='0');</a:t>
            </a:r>
          </a:p>
          <a:p>
            <a:r>
              <a:rPr lang="en-GB" sz="1600" i="0" dirty="0">
                <a:solidFill>
                  <a:schemeClr val="tx1"/>
                </a:solidFill>
                <a:cs typeface="Courier New" pitchFamily="49" charset="0"/>
              </a:rPr>
              <a:t>   }</a:t>
            </a:r>
          </a:p>
        </p:txBody>
      </p:sp>
    </p:spTree>
    <p:extLst>
      <p:ext uri="{BB962C8B-B14F-4D97-AF65-F5344CB8AC3E}">
        <p14:creationId xmlns:p14="http://schemas.microsoft.com/office/powerpoint/2010/main" val="2722298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fld id="{6ED1D81B-8976-474E-B961-8F1398297141}" type="slidenum">
              <a:rPr lang="en-GB" smtClean="0"/>
              <a:pPr/>
              <a:t>11</a:t>
            </a:fld>
            <a:endParaRPr lang="en-GB" dirty="0"/>
          </a:p>
        </p:txBody>
      </p:sp>
      <p:sp>
        <p:nvSpPr>
          <p:cNvPr id="3" name="Title 2"/>
          <p:cNvSpPr>
            <a:spLocks noGrp="1"/>
          </p:cNvSpPr>
          <p:nvPr>
            <p:ph type="title"/>
          </p:nvPr>
        </p:nvSpPr>
        <p:spPr/>
        <p:txBody>
          <a:bodyPr/>
          <a:lstStyle/>
          <a:p>
            <a:r>
              <a:rPr lang="en-GB" dirty="0" smtClean="0"/>
              <a:t>Function: </a:t>
            </a:r>
            <a:r>
              <a:rPr lang="en-GB" dirty="0" err="1" smtClean="0"/>
              <a:t>validEntry</a:t>
            </a:r>
            <a:endParaRPr lang="en-GB" dirty="0"/>
          </a:p>
        </p:txBody>
      </p:sp>
      <p:sp>
        <p:nvSpPr>
          <p:cNvPr id="4" name="Text Placeholder 3"/>
          <p:cNvSpPr>
            <a:spLocks noGrp="1"/>
          </p:cNvSpPr>
          <p:nvPr>
            <p:ph type="body" sz="quarter" idx="13"/>
          </p:nvPr>
        </p:nvSpPr>
        <p:spPr>
          <a:xfrm>
            <a:off x="683568" y="1124744"/>
            <a:ext cx="7920880" cy="5040560"/>
          </a:xfrm>
          <a:solidFill>
            <a:srgbClr val="CCECFF"/>
          </a:solidFill>
        </p:spPr>
        <p:txBody>
          <a:bodyPr>
            <a:normAutofit/>
          </a:bodyPr>
          <a:lstStyle/>
          <a:p>
            <a:r>
              <a:rPr lang="en-GB" dirty="0"/>
              <a:t> </a:t>
            </a:r>
            <a:r>
              <a:rPr lang="en-GB" dirty="0" smtClean="0"/>
              <a:t>  </a:t>
            </a:r>
            <a:r>
              <a:rPr lang="en-GB" sz="1800" b="1" i="0" dirty="0" smtClean="0">
                <a:solidFill>
                  <a:srgbClr val="006666"/>
                </a:solidFill>
              </a:rPr>
              <a:t>//</a:t>
            </a:r>
            <a:r>
              <a:rPr lang="en-GB" sz="1800" b="1" i="0" dirty="0">
                <a:solidFill>
                  <a:srgbClr val="006666"/>
                </a:solidFill>
              </a:rPr>
              <a:t>Function: </a:t>
            </a:r>
            <a:r>
              <a:rPr lang="en-GB" sz="1800" b="1" i="0" dirty="0" err="1">
                <a:solidFill>
                  <a:srgbClr val="006666"/>
                </a:solidFill>
              </a:rPr>
              <a:t>validEntry</a:t>
            </a:r>
            <a:r>
              <a:rPr lang="en-GB" sz="1800" b="1" i="0" dirty="0">
                <a:solidFill>
                  <a:srgbClr val="006666"/>
                </a:solidFill>
              </a:rPr>
              <a:t> -  valid entry </a:t>
            </a:r>
          </a:p>
          <a:p>
            <a:r>
              <a:rPr lang="en-GB" sz="1800" i="0" dirty="0">
                <a:solidFill>
                  <a:schemeClr val="tx1"/>
                </a:solidFill>
              </a:rPr>
              <a:t>   public </a:t>
            </a:r>
            <a:r>
              <a:rPr lang="en-GB" sz="1800" i="0" dirty="0" err="1">
                <a:solidFill>
                  <a:schemeClr val="tx1"/>
                </a:solidFill>
              </a:rPr>
              <a:t>boolean</a:t>
            </a:r>
            <a:r>
              <a:rPr lang="en-GB" sz="1800" i="0" dirty="0">
                <a:solidFill>
                  <a:schemeClr val="tx1"/>
                </a:solidFill>
              </a:rPr>
              <a:t> </a:t>
            </a:r>
            <a:r>
              <a:rPr lang="en-GB" sz="1800" i="0" dirty="0" err="1">
                <a:solidFill>
                  <a:schemeClr val="tx1"/>
                </a:solidFill>
              </a:rPr>
              <a:t>validEntry</a:t>
            </a:r>
            <a:r>
              <a:rPr lang="en-GB" sz="1800" i="0" dirty="0">
                <a:solidFill>
                  <a:schemeClr val="tx1"/>
                </a:solidFill>
              </a:rPr>
              <a:t>(String entry, </a:t>
            </a:r>
            <a:r>
              <a:rPr lang="en-GB" sz="1800" i="0" dirty="0" err="1">
                <a:solidFill>
                  <a:schemeClr val="tx1"/>
                </a:solidFill>
              </a:rPr>
              <a:t>int</a:t>
            </a:r>
            <a:r>
              <a:rPr lang="en-GB" sz="1800" i="0" dirty="0">
                <a:solidFill>
                  <a:schemeClr val="tx1"/>
                </a:solidFill>
              </a:rPr>
              <a:t> </a:t>
            </a:r>
            <a:r>
              <a:rPr lang="en-GB" sz="1800" i="0" dirty="0" err="1">
                <a:solidFill>
                  <a:schemeClr val="tx1"/>
                </a:solidFill>
              </a:rPr>
              <a:t>cellNo</a:t>
            </a:r>
            <a:r>
              <a:rPr lang="en-GB" sz="1800" i="0" dirty="0">
                <a:solidFill>
                  <a:schemeClr val="tx1"/>
                </a:solidFill>
              </a:rPr>
              <a:t>) {</a:t>
            </a:r>
          </a:p>
          <a:p>
            <a:pPr marL="722313" lvl="1" indent="0">
              <a:buNone/>
              <a:tabLst>
                <a:tab pos="722313" algn="l"/>
              </a:tabLst>
            </a:pPr>
            <a:r>
              <a:rPr lang="en-GB" sz="1800" i="0" dirty="0" smtClean="0">
                <a:solidFill>
                  <a:schemeClr val="tx1"/>
                </a:solidFill>
              </a:rPr>
              <a:t>if(</a:t>
            </a:r>
            <a:r>
              <a:rPr lang="en-GB" sz="1800" i="0" dirty="0" err="1" smtClean="0">
                <a:solidFill>
                  <a:schemeClr val="tx1"/>
                </a:solidFill>
              </a:rPr>
              <a:t>isNull</a:t>
            </a:r>
            <a:r>
              <a:rPr lang="en-GB" sz="1800" i="0" dirty="0" smtClean="0">
                <a:solidFill>
                  <a:schemeClr val="tx1"/>
                </a:solidFill>
              </a:rPr>
              <a:t>(entry</a:t>
            </a:r>
            <a:r>
              <a:rPr lang="en-GB" sz="1800" i="0" dirty="0">
                <a:solidFill>
                  <a:schemeClr val="tx1"/>
                </a:solidFill>
              </a:rPr>
              <a:t>, </a:t>
            </a:r>
            <a:r>
              <a:rPr lang="en-GB" sz="1800" i="0" dirty="0" err="1">
                <a:solidFill>
                  <a:schemeClr val="tx1"/>
                </a:solidFill>
              </a:rPr>
              <a:t>cellNo</a:t>
            </a:r>
            <a:r>
              <a:rPr lang="en-GB" sz="1800" i="0" dirty="0">
                <a:solidFill>
                  <a:schemeClr val="tx1"/>
                </a:solidFill>
              </a:rPr>
              <a:t>)) return false</a:t>
            </a:r>
            <a:r>
              <a:rPr lang="en-GB" sz="1800" i="0" dirty="0" smtClean="0">
                <a:solidFill>
                  <a:schemeClr val="tx1"/>
                </a:solidFill>
              </a:rPr>
              <a:t>;</a:t>
            </a:r>
          </a:p>
          <a:p>
            <a:pPr marL="722313" lvl="1" indent="0">
              <a:buNone/>
              <a:tabLst>
                <a:tab pos="722313" algn="l"/>
              </a:tabLst>
            </a:pPr>
            <a:endParaRPr lang="en-GB" sz="1800" i="0" dirty="0">
              <a:solidFill>
                <a:schemeClr val="tx1"/>
              </a:solidFill>
            </a:endParaRPr>
          </a:p>
          <a:p>
            <a:pPr marL="722313" lvl="1" indent="0">
              <a:buNone/>
              <a:tabLst>
                <a:tab pos="722313" algn="l"/>
              </a:tabLst>
            </a:pPr>
            <a:r>
              <a:rPr lang="en-GB" sz="1800" i="0" dirty="0" smtClean="0">
                <a:solidFill>
                  <a:schemeClr val="tx1"/>
                </a:solidFill>
              </a:rPr>
              <a:t>if(</a:t>
            </a:r>
            <a:r>
              <a:rPr lang="en-GB" sz="1800" i="0" dirty="0" err="1" smtClean="0">
                <a:solidFill>
                  <a:schemeClr val="tx1"/>
                </a:solidFill>
              </a:rPr>
              <a:t>notCorrectLength</a:t>
            </a:r>
            <a:r>
              <a:rPr lang="en-GB" sz="1800" i="0" dirty="0" smtClean="0">
                <a:solidFill>
                  <a:schemeClr val="tx1"/>
                </a:solidFill>
              </a:rPr>
              <a:t>(entry</a:t>
            </a:r>
            <a:r>
              <a:rPr lang="en-GB" sz="1800" i="0" dirty="0">
                <a:solidFill>
                  <a:schemeClr val="tx1"/>
                </a:solidFill>
              </a:rPr>
              <a:t>, </a:t>
            </a:r>
            <a:r>
              <a:rPr lang="en-GB" sz="1800" i="0" dirty="0" err="1">
                <a:solidFill>
                  <a:schemeClr val="tx1"/>
                </a:solidFill>
              </a:rPr>
              <a:t>cellNo</a:t>
            </a:r>
            <a:r>
              <a:rPr lang="en-GB" sz="1800" i="0" dirty="0">
                <a:solidFill>
                  <a:schemeClr val="tx1"/>
                </a:solidFill>
              </a:rPr>
              <a:t>)){</a:t>
            </a:r>
          </a:p>
          <a:p>
            <a:pPr marL="722313" lvl="1" indent="0">
              <a:buNone/>
              <a:tabLst>
                <a:tab pos="722313" algn="l"/>
              </a:tabLst>
            </a:pPr>
            <a:r>
              <a:rPr lang="en-GB" sz="1800" i="0" dirty="0">
                <a:solidFill>
                  <a:schemeClr val="tx1"/>
                </a:solidFill>
              </a:rPr>
              <a:t>    </a:t>
            </a:r>
            <a:r>
              <a:rPr lang="en-GB" sz="1800" i="0" dirty="0" err="1" smtClean="0">
                <a:solidFill>
                  <a:schemeClr val="tx1"/>
                </a:solidFill>
              </a:rPr>
              <a:t>System.out.println</a:t>
            </a:r>
            <a:r>
              <a:rPr lang="en-GB" sz="1800" i="0" dirty="0">
                <a:solidFill>
                  <a:schemeClr val="tx1"/>
                </a:solidFill>
              </a:rPr>
              <a:t>("Invalid entry – More than one character.");</a:t>
            </a:r>
          </a:p>
          <a:p>
            <a:pPr marL="722313" lvl="1" indent="0">
              <a:buNone/>
              <a:tabLst>
                <a:tab pos="722313" algn="l"/>
              </a:tabLst>
            </a:pPr>
            <a:r>
              <a:rPr lang="en-GB" sz="1800" i="0" dirty="0" smtClean="0">
                <a:solidFill>
                  <a:schemeClr val="tx1"/>
                </a:solidFill>
              </a:rPr>
              <a:t>	 return </a:t>
            </a:r>
            <a:r>
              <a:rPr lang="en-GB" sz="1800" i="0" dirty="0">
                <a:solidFill>
                  <a:schemeClr val="tx1"/>
                </a:solidFill>
              </a:rPr>
              <a:t>false;</a:t>
            </a:r>
          </a:p>
          <a:p>
            <a:pPr>
              <a:tabLst>
                <a:tab pos="722313" algn="l"/>
              </a:tabLst>
            </a:pPr>
            <a:r>
              <a:rPr lang="en-GB" sz="1800" i="0" dirty="0">
                <a:solidFill>
                  <a:schemeClr val="tx1"/>
                </a:solidFill>
              </a:rPr>
              <a:t>      </a:t>
            </a:r>
            <a:r>
              <a:rPr lang="en-GB" sz="1800" i="0" dirty="0" smtClean="0">
                <a:solidFill>
                  <a:schemeClr val="tx1"/>
                </a:solidFill>
              </a:rPr>
              <a:t>	}</a:t>
            </a:r>
          </a:p>
          <a:p>
            <a:pPr>
              <a:tabLst>
                <a:tab pos="722313" algn="l"/>
              </a:tabLst>
            </a:pPr>
            <a:endParaRPr lang="en-GB" sz="1800" i="0" dirty="0">
              <a:solidFill>
                <a:schemeClr val="tx1"/>
              </a:solidFill>
            </a:endParaRPr>
          </a:p>
          <a:p>
            <a:pPr>
              <a:tabLst>
                <a:tab pos="722313" algn="l"/>
              </a:tabLst>
            </a:pPr>
            <a:r>
              <a:rPr lang="en-GB" sz="1800" i="0" dirty="0">
                <a:solidFill>
                  <a:schemeClr val="tx1"/>
                </a:solidFill>
              </a:rPr>
              <a:t>      </a:t>
            </a:r>
            <a:r>
              <a:rPr lang="en-GB" sz="1800" i="0" dirty="0" smtClean="0">
                <a:solidFill>
                  <a:schemeClr val="tx1"/>
                </a:solidFill>
              </a:rPr>
              <a:t>	if(</a:t>
            </a:r>
            <a:r>
              <a:rPr lang="en-GB" sz="1800" i="0" dirty="0" err="1" smtClean="0">
                <a:solidFill>
                  <a:schemeClr val="tx1"/>
                </a:solidFill>
              </a:rPr>
              <a:t>notDigit</a:t>
            </a:r>
            <a:r>
              <a:rPr lang="en-GB" sz="1800" i="0" dirty="0" smtClean="0">
                <a:solidFill>
                  <a:schemeClr val="tx1"/>
                </a:solidFill>
              </a:rPr>
              <a:t>(entry</a:t>
            </a:r>
            <a:r>
              <a:rPr lang="en-GB" sz="1800" i="0" dirty="0">
                <a:solidFill>
                  <a:schemeClr val="tx1"/>
                </a:solidFill>
              </a:rPr>
              <a:t>, </a:t>
            </a:r>
            <a:r>
              <a:rPr lang="en-GB" sz="1800" i="0" dirty="0" err="1">
                <a:solidFill>
                  <a:schemeClr val="tx1"/>
                </a:solidFill>
              </a:rPr>
              <a:t>cellNo</a:t>
            </a:r>
            <a:r>
              <a:rPr lang="en-GB" sz="1800" i="0" dirty="0">
                <a:solidFill>
                  <a:schemeClr val="tx1"/>
                </a:solidFill>
              </a:rPr>
              <a:t>)){</a:t>
            </a:r>
          </a:p>
          <a:p>
            <a:r>
              <a:rPr lang="en-GB" sz="1800" i="0" dirty="0">
                <a:solidFill>
                  <a:schemeClr val="tx1"/>
                </a:solidFill>
              </a:rPr>
              <a:t>         </a:t>
            </a:r>
            <a:r>
              <a:rPr lang="en-GB" sz="1800" i="0" dirty="0" smtClean="0">
                <a:solidFill>
                  <a:schemeClr val="tx1"/>
                </a:solidFill>
              </a:rPr>
              <a:t>	  </a:t>
            </a:r>
            <a:r>
              <a:rPr lang="en-GB" sz="1800" i="0" dirty="0" err="1" smtClean="0">
                <a:solidFill>
                  <a:schemeClr val="tx1"/>
                </a:solidFill>
              </a:rPr>
              <a:t>System.out.println</a:t>
            </a:r>
            <a:r>
              <a:rPr lang="en-GB" sz="1800" i="0" dirty="0">
                <a:solidFill>
                  <a:schemeClr val="tx1"/>
                </a:solidFill>
              </a:rPr>
              <a:t>("Invalid entry – Not a digit.");</a:t>
            </a:r>
          </a:p>
          <a:p>
            <a:r>
              <a:rPr lang="en-GB" sz="1800" i="0" dirty="0">
                <a:solidFill>
                  <a:schemeClr val="tx1"/>
                </a:solidFill>
              </a:rPr>
              <a:t>         </a:t>
            </a:r>
            <a:r>
              <a:rPr lang="en-GB" sz="1800" i="0" dirty="0" smtClean="0">
                <a:solidFill>
                  <a:schemeClr val="tx1"/>
                </a:solidFill>
              </a:rPr>
              <a:t>   	  return </a:t>
            </a:r>
            <a:r>
              <a:rPr lang="en-GB" sz="1800" i="0" dirty="0">
                <a:solidFill>
                  <a:schemeClr val="tx1"/>
                </a:solidFill>
              </a:rPr>
              <a:t>false;</a:t>
            </a:r>
          </a:p>
          <a:p>
            <a:r>
              <a:rPr lang="en-GB" sz="1800" i="0" dirty="0">
                <a:solidFill>
                  <a:schemeClr val="tx1"/>
                </a:solidFill>
              </a:rPr>
              <a:t>      </a:t>
            </a:r>
            <a:r>
              <a:rPr lang="en-GB" sz="1800" i="0" dirty="0" smtClean="0">
                <a:solidFill>
                  <a:schemeClr val="tx1"/>
                </a:solidFill>
              </a:rPr>
              <a:t>      }</a:t>
            </a:r>
            <a:endParaRPr lang="en-GB" sz="1800" i="0" dirty="0">
              <a:solidFill>
                <a:schemeClr val="tx1"/>
              </a:solidFill>
            </a:endParaRPr>
          </a:p>
        </p:txBody>
      </p:sp>
    </p:spTree>
    <p:extLst>
      <p:ext uri="{BB962C8B-B14F-4D97-AF65-F5344CB8AC3E}">
        <p14:creationId xmlns:p14="http://schemas.microsoft.com/office/powerpoint/2010/main" val="2632606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fld id="{6ED1D81B-8976-474E-B961-8F1398297141}" type="slidenum">
              <a:rPr lang="en-GB" smtClean="0"/>
              <a:pPr/>
              <a:t>12</a:t>
            </a:fld>
            <a:endParaRPr lang="en-GB" dirty="0"/>
          </a:p>
        </p:txBody>
      </p:sp>
      <p:sp>
        <p:nvSpPr>
          <p:cNvPr id="3" name="Title 2"/>
          <p:cNvSpPr>
            <a:spLocks noGrp="1"/>
          </p:cNvSpPr>
          <p:nvPr>
            <p:ph type="title"/>
          </p:nvPr>
        </p:nvSpPr>
        <p:spPr/>
        <p:txBody>
          <a:bodyPr/>
          <a:lstStyle/>
          <a:p>
            <a:r>
              <a:rPr lang="en-GB" dirty="0"/>
              <a:t>Function: </a:t>
            </a:r>
            <a:r>
              <a:rPr lang="en-GB" dirty="0" err="1" smtClean="0"/>
              <a:t>validEntry</a:t>
            </a:r>
            <a:r>
              <a:rPr lang="en-GB" dirty="0" smtClean="0"/>
              <a:t>  - cont’d</a:t>
            </a:r>
            <a:endParaRPr lang="en-GB" dirty="0"/>
          </a:p>
        </p:txBody>
      </p:sp>
      <p:sp>
        <p:nvSpPr>
          <p:cNvPr id="4" name="Text Placeholder 3"/>
          <p:cNvSpPr>
            <a:spLocks noGrp="1"/>
          </p:cNvSpPr>
          <p:nvPr>
            <p:ph type="body" sz="quarter" idx="13"/>
          </p:nvPr>
        </p:nvSpPr>
        <p:spPr>
          <a:solidFill>
            <a:srgbClr val="CCECFF"/>
          </a:solidFill>
        </p:spPr>
        <p:txBody>
          <a:bodyPr>
            <a:normAutofit/>
          </a:bodyPr>
          <a:lstStyle/>
          <a:p>
            <a:pPr marL="355600" indent="-355600">
              <a:tabLst>
                <a:tab pos="355600" algn="l"/>
              </a:tabLst>
            </a:pPr>
            <a:r>
              <a:rPr lang="en-GB" i="0" dirty="0"/>
              <a:t> </a:t>
            </a:r>
            <a:r>
              <a:rPr lang="en-GB" i="0" dirty="0" smtClean="0"/>
              <a:t>	</a:t>
            </a:r>
            <a:r>
              <a:rPr lang="en-GB" sz="1800" i="0" dirty="0" smtClean="0">
                <a:solidFill>
                  <a:schemeClr val="tx1"/>
                </a:solidFill>
              </a:rPr>
              <a:t>if</a:t>
            </a:r>
            <a:r>
              <a:rPr lang="en-GB" sz="1800" i="0" dirty="0">
                <a:solidFill>
                  <a:schemeClr val="tx1"/>
                </a:solidFill>
              </a:rPr>
              <a:t>(!(</a:t>
            </a:r>
            <a:r>
              <a:rPr lang="en-GB" sz="1800" i="0" dirty="0" err="1">
                <a:solidFill>
                  <a:schemeClr val="tx1"/>
                </a:solidFill>
              </a:rPr>
              <a:t>notZero</a:t>
            </a:r>
            <a:r>
              <a:rPr lang="en-GB" sz="1800" i="0" dirty="0">
                <a:solidFill>
                  <a:schemeClr val="tx1"/>
                </a:solidFill>
              </a:rPr>
              <a:t>(entry, </a:t>
            </a:r>
            <a:r>
              <a:rPr lang="en-GB" sz="1800" i="0" dirty="0" err="1">
                <a:solidFill>
                  <a:schemeClr val="tx1"/>
                </a:solidFill>
              </a:rPr>
              <a:t>cellNo</a:t>
            </a:r>
            <a:r>
              <a:rPr lang="en-GB" sz="1800" i="0" dirty="0">
                <a:solidFill>
                  <a:schemeClr val="tx1"/>
                </a:solidFill>
              </a:rPr>
              <a:t>))){</a:t>
            </a:r>
          </a:p>
          <a:p>
            <a:r>
              <a:rPr lang="en-GB" sz="1800" i="0" dirty="0">
                <a:solidFill>
                  <a:schemeClr val="tx1"/>
                </a:solidFill>
              </a:rPr>
              <a:t>         </a:t>
            </a:r>
            <a:r>
              <a:rPr lang="en-GB" sz="1800" i="0" dirty="0" smtClean="0">
                <a:solidFill>
                  <a:schemeClr val="tx1"/>
                </a:solidFill>
              </a:rPr>
              <a:t>	</a:t>
            </a:r>
            <a:r>
              <a:rPr lang="en-GB" sz="1800" i="0" dirty="0" err="1" smtClean="0">
                <a:solidFill>
                  <a:schemeClr val="tx1"/>
                </a:solidFill>
              </a:rPr>
              <a:t>System.out.println</a:t>
            </a:r>
            <a:r>
              <a:rPr lang="en-GB" sz="1800" i="0" dirty="0">
                <a:solidFill>
                  <a:schemeClr val="tx1"/>
                </a:solidFill>
              </a:rPr>
              <a:t>("Invalid entry – Not a digit 1 - 9 inclusive");</a:t>
            </a:r>
          </a:p>
          <a:p>
            <a:r>
              <a:rPr lang="en-GB" sz="1800" i="0" dirty="0">
                <a:solidFill>
                  <a:schemeClr val="tx1"/>
                </a:solidFill>
              </a:rPr>
              <a:t>         </a:t>
            </a:r>
            <a:r>
              <a:rPr lang="en-GB" sz="1800" i="0" dirty="0" smtClean="0">
                <a:solidFill>
                  <a:schemeClr val="tx1"/>
                </a:solidFill>
              </a:rPr>
              <a:t>	return </a:t>
            </a:r>
            <a:r>
              <a:rPr lang="en-GB" sz="1800" i="0" dirty="0">
                <a:solidFill>
                  <a:schemeClr val="tx1"/>
                </a:solidFill>
              </a:rPr>
              <a:t>false;</a:t>
            </a:r>
          </a:p>
          <a:p>
            <a:pPr>
              <a:tabLst>
                <a:tab pos="355600" algn="l"/>
              </a:tabLst>
            </a:pPr>
            <a:r>
              <a:rPr lang="en-GB" sz="1800" i="0" dirty="0">
                <a:solidFill>
                  <a:schemeClr val="tx1"/>
                </a:solidFill>
              </a:rPr>
              <a:t>      </a:t>
            </a:r>
            <a:r>
              <a:rPr lang="en-GB" sz="1800" i="0" dirty="0" smtClean="0">
                <a:solidFill>
                  <a:schemeClr val="tx1"/>
                </a:solidFill>
              </a:rPr>
              <a:t>	}</a:t>
            </a:r>
          </a:p>
          <a:p>
            <a:endParaRPr lang="en-GB" sz="1800" i="0" dirty="0">
              <a:solidFill>
                <a:schemeClr val="tx1"/>
              </a:solidFill>
            </a:endParaRPr>
          </a:p>
          <a:p>
            <a:r>
              <a:rPr lang="en-GB" sz="1800" i="0" dirty="0">
                <a:solidFill>
                  <a:schemeClr val="tx1"/>
                </a:solidFill>
              </a:rPr>
              <a:t>      </a:t>
            </a:r>
            <a:r>
              <a:rPr lang="en-GB" sz="1800" i="0" dirty="0" err="1">
                <a:solidFill>
                  <a:schemeClr val="tx1"/>
                </a:solidFill>
              </a:rPr>
              <a:t>int</a:t>
            </a:r>
            <a:r>
              <a:rPr lang="en-GB" sz="1800" i="0" dirty="0">
                <a:solidFill>
                  <a:schemeClr val="tx1"/>
                </a:solidFill>
              </a:rPr>
              <a:t> number = </a:t>
            </a:r>
            <a:r>
              <a:rPr lang="en-GB" sz="1800" i="0" dirty="0" err="1">
                <a:solidFill>
                  <a:schemeClr val="tx1"/>
                </a:solidFill>
              </a:rPr>
              <a:t>Character.digit</a:t>
            </a:r>
            <a:r>
              <a:rPr lang="en-GB" sz="1800" i="0" dirty="0">
                <a:solidFill>
                  <a:schemeClr val="tx1"/>
                </a:solidFill>
              </a:rPr>
              <a:t>(</a:t>
            </a:r>
            <a:r>
              <a:rPr lang="en-GB" sz="1800" i="0" dirty="0" err="1">
                <a:solidFill>
                  <a:schemeClr val="tx1"/>
                </a:solidFill>
              </a:rPr>
              <a:t>entry.charAt</a:t>
            </a:r>
            <a:r>
              <a:rPr lang="en-GB" sz="1800" i="0" dirty="0">
                <a:solidFill>
                  <a:schemeClr val="tx1"/>
                </a:solidFill>
              </a:rPr>
              <a:t>(0),10);</a:t>
            </a:r>
          </a:p>
          <a:p>
            <a:r>
              <a:rPr lang="en-GB" sz="1800" i="0" dirty="0">
                <a:solidFill>
                  <a:schemeClr val="tx1"/>
                </a:solidFill>
              </a:rPr>
              <a:t>      if(!(</a:t>
            </a:r>
            <a:r>
              <a:rPr lang="en-GB" sz="1800" i="0" dirty="0" err="1">
                <a:solidFill>
                  <a:schemeClr val="tx1"/>
                </a:solidFill>
              </a:rPr>
              <a:t>numberNotUsed</a:t>
            </a:r>
            <a:r>
              <a:rPr lang="en-GB" sz="1800" i="0" dirty="0">
                <a:solidFill>
                  <a:schemeClr val="tx1"/>
                </a:solidFill>
              </a:rPr>
              <a:t>(number, </a:t>
            </a:r>
            <a:r>
              <a:rPr lang="en-GB" sz="1800" i="0" dirty="0" err="1">
                <a:solidFill>
                  <a:schemeClr val="tx1"/>
                </a:solidFill>
              </a:rPr>
              <a:t>cellNo</a:t>
            </a:r>
            <a:r>
              <a:rPr lang="en-GB" sz="1800" i="0" dirty="0">
                <a:solidFill>
                  <a:schemeClr val="tx1"/>
                </a:solidFill>
              </a:rPr>
              <a:t>))){</a:t>
            </a:r>
          </a:p>
          <a:p>
            <a:r>
              <a:rPr lang="en-GB" sz="1800" i="0" dirty="0">
                <a:solidFill>
                  <a:schemeClr val="tx1"/>
                </a:solidFill>
              </a:rPr>
              <a:t>          </a:t>
            </a:r>
            <a:r>
              <a:rPr lang="en-GB" sz="1800" i="0" dirty="0" smtClean="0">
                <a:solidFill>
                  <a:schemeClr val="tx1"/>
                </a:solidFill>
              </a:rPr>
              <a:t>	</a:t>
            </a:r>
            <a:r>
              <a:rPr lang="en-GB" sz="1800" i="0" dirty="0" err="1" smtClean="0">
                <a:solidFill>
                  <a:schemeClr val="tx1"/>
                </a:solidFill>
              </a:rPr>
              <a:t>System.out.println</a:t>
            </a:r>
            <a:r>
              <a:rPr lang="en-GB" sz="1800" i="0" dirty="0">
                <a:solidFill>
                  <a:schemeClr val="tx1"/>
                </a:solidFill>
              </a:rPr>
              <a:t>("Invalid entry – Digit already been used");</a:t>
            </a:r>
          </a:p>
          <a:p>
            <a:r>
              <a:rPr lang="en-GB" sz="1800" i="0" dirty="0">
                <a:solidFill>
                  <a:schemeClr val="tx1"/>
                </a:solidFill>
              </a:rPr>
              <a:t>      </a:t>
            </a:r>
            <a:r>
              <a:rPr lang="en-GB" sz="1800" i="0" dirty="0" smtClean="0">
                <a:solidFill>
                  <a:schemeClr val="tx1"/>
                </a:solidFill>
              </a:rPr>
              <a:t> }</a:t>
            </a:r>
          </a:p>
          <a:p>
            <a:endParaRPr lang="en-GB" sz="1800" i="0" dirty="0">
              <a:solidFill>
                <a:schemeClr val="tx1"/>
              </a:solidFill>
            </a:endParaRPr>
          </a:p>
          <a:p>
            <a:r>
              <a:rPr lang="en-GB" sz="1800" i="0" dirty="0">
                <a:solidFill>
                  <a:schemeClr val="tx1"/>
                </a:solidFill>
              </a:rPr>
              <a:t>      </a:t>
            </a:r>
            <a:r>
              <a:rPr lang="en-GB" sz="1800" i="0" dirty="0" smtClean="0">
                <a:solidFill>
                  <a:schemeClr val="tx1"/>
                </a:solidFill>
              </a:rPr>
              <a:t> return </a:t>
            </a:r>
            <a:r>
              <a:rPr lang="en-GB" sz="1800" i="0" dirty="0">
                <a:solidFill>
                  <a:schemeClr val="tx1"/>
                </a:solidFill>
              </a:rPr>
              <a:t>true;</a:t>
            </a:r>
          </a:p>
          <a:p>
            <a:r>
              <a:rPr lang="en-GB" sz="1800" i="0" dirty="0">
                <a:solidFill>
                  <a:schemeClr val="tx1"/>
                </a:solidFill>
              </a:rPr>
              <a:t>   }</a:t>
            </a:r>
            <a:endParaRPr lang="en-GB" sz="1800" dirty="0">
              <a:solidFill>
                <a:schemeClr val="tx1"/>
              </a:solidFill>
            </a:endParaRPr>
          </a:p>
        </p:txBody>
      </p:sp>
    </p:spTree>
    <p:extLst>
      <p:ext uri="{BB962C8B-B14F-4D97-AF65-F5344CB8AC3E}">
        <p14:creationId xmlns:p14="http://schemas.microsoft.com/office/powerpoint/2010/main" val="1886530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fld id="{6ED1D81B-8976-474E-B961-8F1398297141}" type="slidenum">
              <a:rPr lang="en-GB" smtClean="0"/>
              <a:pPr/>
              <a:t>13</a:t>
            </a:fld>
            <a:endParaRPr lang="en-GB" dirty="0"/>
          </a:p>
        </p:txBody>
      </p:sp>
      <p:sp>
        <p:nvSpPr>
          <p:cNvPr id="3" name="Title 2"/>
          <p:cNvSpPr>
            <a:spLocks noGrp="1"/>
          </p:cNvSpPr>
          <p:nvPr>
            <p:ph type="title"/>
          </p:nvPr>
        </p:nvSpPr>
        <p:spPr/>
        <p:txBody>
          <a:bodyPr/>
          <a:lstStyle/>
          <a:p>
            <a:r>
              <a:rPr lang="en-GB" dirty="0" smtClean="0"/>
              <a:t>Testing</a:t>
            </a:r>
            <a:endParaRPr lang="en-GB" dirty="0"/>
          </a:p>
        </p:txBody>
      </p:sp>
      <p:sp>
        <p:nvSpPr>
          <p:cNvPr id="4" name="Text Placeholder 3"/>
          <p:cNvSpPr>
            <a:spLocks noGrp="1"/>
          </p:cNvSpPr>
          <p:nvPr>
            <p:ph type="body" sz="quarter" idx="13"/>
          </p:nvPr>
        </p:nvSpPr>
        <p:spPr>
          <a:xfrm>
            <a:off x="428596" y="1214422"/>
            <a:ext cx="4287420" cy="4857784"/>
          </a:xfrm>
        </p:spPr>
        <p:txBody>
          <a:bodyPr>
            <a:normAutofit/>
          </a:bodyPr>
          <a:lstStyle/>
          <a:p>
            <a:pPr marL="342900" indent="-342900">
              <a:buFont typeface="Arial" panose="020B0604020202020204" pitchFamily="34" charset="0"/>
              <a:buChar char="•"/>
            </a:pPr>
            <a:r>
              <a:rPr lang="en-GB" sz="2200" dirty="0" smtClean="0"/>
              <a:t>Functions are added to Problem class. </a:t>
            </a:r>
          </a:p>
          <a:p>
            <a:pPr marL="342900" indent="-342900">
              <a:buFont typeface="Arial" panose="020B0604020202020204" pitchFamily="34" charset="0"/>
              <a:buChar char="•"/>
            </a:pPr>
            <a:r>
              <a:rPr lang="en-GB" sz="2200" dirty="0" smtClean="0"/>
              <a:t>Further test cases  are introduced into </a:t>
            </a:r>
            <a:r>
              <a:rPr lang="en-GB" sz="2200" dirty="0" err="1" smtClean="0"/>
              <a:t>ProblemTests</a:t>
            </a:r>
            <a:r>
              <a:rPr lang="en-GB" sz="2200" dirty="0" smtClean="0"/>
              <a:t> to verify latest functions:</a:t>
            </a:r>
            <a:endParaRPr lang="en-GB" sz="2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152134"/>
            <a:ext cx="3384376" cy="4993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6690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fld id="{6ED1D81B-8976-474E-B961-8F1398297141}" type="slidenum">
              <a:rPr lang="en-GB" smtClean="0"/>
              <a:pPr/>
              <a:t>14</a:t>
            </a:fld>
            <a:endParaRPr lang="en-GB" dirty="0"/>
          </a:p>
        </p:txBody>
      </p:sp>
      <p:sp>
        <p:nvSpPr>
          <p:cNvPr id="3" name="Title 2"/>
          <p:cNvSpPr>
            <a:spLocks noGrp="1"/>
          </p:cNvSpPr>
          <p:nvPr>
            <p:ph type="title"/>
          </p:nvPr>
        </p:nvSpPr>
        <p:spPr/>
        <p:txBody>
          <a:bodyPr/>
          <a:lstStyle/>
          <a:p>
            <a:r>
              <a:rPr lang="en-GB" dirty="0" smtClean="0"/>
              <a:t>Problem Class modification</a:t>
            </a:r>
            <a:endParaRPr lang="en-GB" dirty="0"/>
          </a:p>
        </p:txBody>
      </p:sp>
      <p:sp>
        <p:nvSpPr>
          <p:cNvPr id="4" name="Text Placeholder 3"/>
          <p:cNvSpPr>
            <a:spLocks noGrp="1"/>
          </p:cNvSpPr>
          <p:nvPr>
            <p:ph type="body" sz="quarter" idx="13"/>
          </p:nvPr>
        </p:nvSpPr>
        <p:spPr/>
        <p:txBody>
          <a:bodyPr/>
          <a:lstStyle/>
          <a:p>
            <a:r>
              <a:rPr lang="en-GB" dirty="0" smtClean="0"/>
              <a:t>Require:</a:t>
            </a:r>
          </a:p>
          <a:p>
            <a:pPr marL="342900" indent="-342900">
              <a:buFont typeface="Arial" panose="020B0604020202020204" pitchFamily="34" charset="0"/>
              <a:buChar char="•"/>
            </a:pPr>
            <a:r>
              <a:rPr lang="en-GB" dirty="0" smtClean="0"/>
              <a:t> name of field array </a:t>
            </a:r>
            <a:r>
              <a:rPr lang="en-GB" b="1" dirty="0" smtClean="0">
                <a:solidFill>
                  <a:srgbClr val="660066"/>
                </a:solidFill>
              </a:rPr>
              <a:t>values</a:t>
            </a:r>
            <a:r>
              <a:rPr lang="en-GB" dirty="0" smtClean="0"/>
              <a:t> to be changed to </a:t>
            </a:r>
            <a:r>
              <a:rPr lang="en-GB" b="1" dirty="0" err="1" smtClean="0">
                <a:solidFill>
                  <a:srgbClr val="660066"/>
                </a:solidFill>
              </a:rPr>
              <a:t>startValues</a:t>
            </a:r>
            <a:r>
              <a:rPr lang="en-GB" dirty="0" smtClean="0"/>
              <a:t>.</a:t>
            </a:r>
          </a:p>
          <a:p>
            <a:pPr marL="342900" indent="-342900">
              <a:buFont typeface="Arial" panose="020B0604020202020204" pitchFamily="34" charset="0"/>
              <a:buChar char="•"/>
            </a:pPr>
            <a:r>
              <a:rPr lang="en-GB" dirty="0" err="1" smtClean="0"/>
              <a:t>Accessor</a:t>
            </a:r>
            <a:r>
              <a:rPr lang="en-GB" dirty="0" smtClean="0"/>
              <a:t> to obtain values of elements of </a:t>
            </a:r>
            <a:r>
              <a:rPr lang="en-GB" b="1" dirty="0" err="1" smtClean="0">
                <a:solidFill>
                  <a:srgbClr val="660066"/>
                </a:solidFill>
              </a:rPr>
              <a:t>startValues</a:t>
            </a:r>
            <a:r>
              <a:rPr lang="en-GB" b="1" dirty="0" smtClean="0">
                <a:solidFill>
                  <a:srgbClr val="660066"/>
                </a:solidFill>
              </a:rPr>
              <a:t>.</a:t>
            </a:r>
            <a:endParaRPr lang="en-GB" b="1" dirty="0" smtClean="0">
              <a:solidFill>
                <a:srgbClr val="660066"/>
              </a:solidFill>
            </a:endParaRPr>
          </a:p>
          <a:p>
            <a:pPr marL="0" indent="0"/>
            <a:endParaRPr lang="en-GB" dirty="0" smtClean="0"/>
          </a:p>
          <a:p>
            <a:pPr marL="0" indent="0"/>
            <a:endParaRPr lang="en-GB" dirty="0"/>
          </a:p>
          <a:p>
            <a:pPr marL="0" indent="0"/>
            <a:endParaRPr lang="en-GB" dirty="0" smtClean="0"/>
          </a:p>
          <a:p>
            <a:pPr marL="342900" indent="-342900">
              <a:buFont typeface="Arial" panose="020B0604020202020204" pitchFamily="34" charset="0"/>
              <a:buChar char="•"/>
            </a:pPr>
            <a:r>
              <a:rPr lang="en-GB" dirty="0" err="1" smtClean="0"/>
              <a:t>Mutator</a:t>
            </a:r>
            <a:r>
              <a:rPr lang="en-GB" dirty="0" smtClean="0"/>
              <a:t> to set value of an element of </a:t>
            </a:r>
            <a:r>
              <a:rPr lang="en-GB" b="1" dirty="0" err="1" smtClean="0">
                <a:solidFill>
                  <a:srgbClr val="660066"/>
                </a:solidFill>
              </a:rPr>
              <a:t>startValues</a:t>
            </a:r>
            <a:r>
              <a:rPr lang="en-GB" dirty="0" smtClean="0"/>
              <a:t>.</a:t>
            </a:r>
          </a:p>
          <a:p>
            <a:endParaRPr lang="en-GB" dirty="0"/>
          </a:p>
        </p:txBody>
      </p:sp>
      <p:sp>
        <p:nvSpPr>
          <p:cNvPr id="5" name="TextBox 4"/>
          <p:cNvSpPr txBox="1"/>
          <p:nvPr/>
        </p:nvSpPr>
        <p:spPr>
          <a:xfrm>
            <a:off x="1628434" y="2492896"/>
            <a:ext cx="4058932" cy="923330"/>
          </a:xfrm>
          <a:prstGeom prst="rect">
            <a:avLst/>
          </a:prstGeom>
          <a:solidFill>
            <a:srgbClr val="CCECFF"/>
          </a:solidFill>
        </p:spPr>
        <p:txBody>
          <a:bodyPr wrap="none" rtlCol="0">
            <a:spAutoFit/>
          </a:bodyPr>
          <a:lstStyle/>
          <a:p>
            <a:r>
              <a:rPr lang="en-GB" dirty="0"/>
              <a:t> public </a:t>
            </a:r>
            <a:r>
              <a:rPr lang="en-GB" dirty="0" err="1"/>
              <a:t>int</a:t>
            </a:r>
            <a:r>
              <a:rPr lang="en-GB" dirty="0"/>
              <a:t> </a:t>
            </a:r>
            <a:r>
              <a:rPr lang="en-GB" dirty="0" err="1"/>
              <a:t>getStartValues</a:t>
            </a:r>
            <a:r>
              <a:rPr lang="en-GB" dirty="0"/>
              <a:t>(</a:t>
            </a:r>
            <a:r>
              <a:rPr lang="en-GB" dirty="0" err="1"/>
              <a:t>int</a:t>
            </a:r>
            <a:r>
              <a:rPr lang="en-GB" dirty="0"/>
              <a:t> row, </a:t>
            </a:r>
            <a:r>
              <a:rPr lang="en-GB" dirty="0" err="1"/>
              <a:t>int</a:t>
            </a:r>
            <a:r>
              <a:rPr lang="en-GB" dirty="0"/>
              <a:t> col){</a:t>
            </a:r>
          </a:p>
          <a:p>
            <a:r>
              <a:rPr lang="en-GB" dirty="0"/>
              <a:t>        return </a:t>
            </a:r>
            <a:r>
              <a:rPr lang="en-GB" dirty="0" err="1"/>
              <a:t>startValues</a:t>
            </a:r>
            <a:r>
              <a:rPr lang="en-GB" dirty="0"/>
              <a:t>[row][col];</a:t>
            </a:r>
          </a:p>
          <a:p>
            <a:r>
              <a:rPr lang="en-GB" dirty="0"/>
              <a:t>    </a:t>
            </a:r>
            <a:r>
              <a:rPr lang="en-GB" dirty="0" smtClean="0"/>
              <a:t>}</a:t>
            </a:r>
          </a:p>
        </p:txBody>
      </p:sp>
      <p:sp>
        <p:nvSpPr>
          <p:cNvPr id="6" name="TextBox 5"/>
          <p:cNvSpPr txBox="1"/>
          <p:nvPr/>
        </p:nvSpPr>
        <p:spPr>
          <a:xfrm>
            <a:off x="1613639" y="4293096"/>
            <a:ext cx="5296258" cy="923330"/>
          </a:xfrm>
          <a:prstGeom prst="rect">
            <a:avLst/>
          </a:prstGeom>
          <a:solidFill>
            <a:srgbClr val="CCECFF"/>
          </a:solidFill>
        </p:spPr>
        <p:txBody>
          <a:bodyPr wrap="none" rtlCol="0">
            <a:spAutoFit/>
          </a:bodyPr>
          <a:lstStyle/>
          <a:p>
            <a:r>
              <a:rPr lang="en-GB" dirty="0" smtClean="0"/>
              <a:t>public </a:t>
            </a:r>
            <a:r>
              <a:rPr lang="en-GB" dirty="0"/>
              <a:t>void </a:t>
            </a:r>
            <a:r>
              <a:rPr lang="en-GB" dirty="0" err="1"/>
              <a:t>setStartValues</a:t>
            </a:r>
            <a:r>
              <a:rPr lang="en-GB" dirty="0"/>
              <a:t>(</a:t>
            </a:r>
            <a:r>
              <a:rPr lang="en-GB" dirty="0" err="1"/>
              <a:t>int</a:t>
            </a:r>
            <a:r>
              <a:rPr lang="en-GB" dirty="0"/>
              <a:t> row, </a:t>
            </a:r>
            <a:r>
              <a:rPr lang="en-GB" dirty="0" err="1"/>
              <a:t>int</a:t>
            </a:r>
            <a:r>
              <a:rPr lang="en-GB" dirty="0"/>
              <a:t> col, </a:t>
            </a:r>
            <a:r>
              <a:rPr lang="en-GB" dirty="0" err="1"/>
              <a:t>int</a:t>
            </a:r>
            <a:r>
              <a:rPr lang="en-GB" dirty="0"/>
              <a:t> number){</a:t>
            </a:r>
          </a:p>
          <a:p>
            <a:r>
              <a:rPr lang="en-GB" dirty="0"/>
              <a:t>         </a:t>
            </a:r>
            <a:r>
              <a:rPr lang="en-GB" dirty="0" err="1"/>
              <a:t>startValues</a:t>
            </a:r>
            <a:r>
              <a:rPr lang="en-GB" dirty="0"/>
              <a:t>[row][col</a:t>
            </a:r>
            <a:r>
              <a:rPr lang="en-GB" dirty="0" smtClean="0"/>
              <a:t>] = number</a:t>
            </a:r>
            <a:r>
              <a:rPr lang="en-GB" dirty="0"/>
              <a:t>;</a:t>
            </a:r>
          </a:p>
          <a:p>
            <a:r>
              <a:rPr lang="en-GB" dirty="0"/>
              <a:t>    }</a:t>
            </a:r>
          </a:p>
        </p:txBody>
      </p:sp>
    </p:spTree>
    <p:extLst>
      <p:ext uri="{BB962C8B-B14F-4D97-AF65-F5344CB8AC3E}">
        <p14:creationId xmlns:p14="http://schemas.microsoft.com/office/powerpoint/2010/main" val="255027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fld id="{6ED1D81B-8976-474E-B961-8F1398297141}" type="slidenum">
              <a:rPr lang="en-GB" smtClean="0"/>
              <a:pPr/>
              <a:t>15</a:t>
            </a:fld>
            <a:endParaRPr lang="en-GB" dirty="0"/>
          </a:p>
        </p:txBody>
      </p:sp>
      <p:sp>
        <p:nvSpPr>
          <p:cNvPr id="3" name="Title 2"/>
          <p:cNvSpPr>
            <a:spLocks noGrp="1"/>
          </p:cNvSpPr>
          <p:nvPr>
            <p:ph type="title"/>
          </p:nvPr>
        </p:nvSpPr>
        <p:spPr/>
        <p:txBody>
          <a:bodyPr/>
          <a:lstStyle/>
          <a:p>
            <a:r>
              <a:rPr lang="en-GB" dirty="0" smtClean="0"/>
              <a:t>Abstract Class: </a:t>
            </a:r>
            <a:r>
              <a:rPr lang="en-GB" dirty="0" err="1" smtClean="0"/>
              <a:t>ProblemGrid</a:t>
            </a:r>
            <a:endParaRPr lang="en-GB" dirty="0"/>
          </a:p>
        </p:txBody>
      </p:sp>
      <p:sp>
        <p:nvSpPr>
          <p:cNvPr id="4" name="Text Placeholder 3"/>
          <p:cNvSpPr>
            <a:spLocks noGrp="1"/>
          </p:cNvSpPr>
          <p:nvPr>
            <p:ph type="body" sz="quarter" idx="13"/>
          </p:nvPr>
        </p:nvSpPr>
        <p:spPr>
          <a:xfrm>
            <a:off x="428596" y="1124744"/>
            <a:ext cx="8286808" cy="4947462"/>
          </a:xfrm>
        </p:spPr>
        <p:txBody>
          <a:bodyPr/>
          <a:lstStyle/>
          <a:p>
            <a:pPr marL="0" indent="0"/>
            <a:r>
              <a:rPr lang="en-GB" dirty="0" smtClean="0"/>
              <a:t>The implementation in Java of a GUI is covered in CO520 Further Object Orient Programming. Consequently an implementation containing various methods is made available via the ‘Courses’ folder on Raptor.</a:t>
            </a:r>
          </a:p>
          <a:p>
            <a:pPr marL="0" indent="0"/>
            <a:r>
              <a:rPr lang="en-GB" b="1" dirty="0" err="1" smtClean="0">
                <a:solidFill>
                  <a:srgbClr val="660066"/>
                </a:solidFill>
              </a:rPr>
              <a:t>Javadoc</a:t>
            </a:r>
            <a:r>
              <a:rPr lang="en-GB" b="1" dirty="0" smtClean="0">
                <a:solidFill>
                  <a:srgbClr val="660066"/>
                </a:solidFill>
              </a:rPr>
              <a:t>: </a:t>
            </a:r>
            <a:r>
              <a:rPr lang="en-GB" b="1" dirty="0" err="1" smtClean="0">
                <a:solidFill>
                  <a:srgbClr val="660066"/>
                </a:solidFill>
              </a:rPr>
              <a:t>ProblemGrid</a:t>
            </a:r>
            <a:r>
              <a:rPr lang="en-GB" b="1" dirty="0" smtClean="0">
                <a:solidFill>
                  <a:srgbClr val="660066"/>
                </a:solidFill>
              </a:rPr>
              <a:t> Methods</a:t>
            </a:r>
          </a:p>
          <a:p>
            <a:pPr marL="0" indent="0"/>
            <a:endParaRPr lang="en-GB" b="1" dirty="0">
              <a:solidFill>
                <a:srgbClr val="660066"/>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708920"/>
            <a:ext cx="7632399"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5930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fld id="{6ED1D81B-8976-474E-B961-8F1398297141}" type="slidenum">
              <a:rPr lang="en-GB" smtClean="0"/>
              <a:pPr/>
              <a:t>16</a:t>
            </a:fld>
            <a:endParaRPr lang="en-GB" dirty="0"/>
          </a:p>
        </p:txBody>
      </p:sp>
      <p:sp>
        <p:nvSpPr>
          <p:cNvPr id="3" name="Title 2"/>
          <p:cNvSpPr>
            <a:spLocks noGrp="1"/>
          </p:cNvSpPr>
          <p:nvPr>
            <p:ph type="title"/>
          </p:nvPr>
        </p:nvSpPr>
        <p:spPr>
          <a:xfrm>
            <a:off x="428596" y="285728"/>
            <a:ext cx="6375652" cy="571504"/>
          </a:xfrm>
        </p:spPr>
        <p:txBody>
          <a:bodyPr/>
          <a:lstStyle/>
          <a:p>
            <a:r>
              <a:rPr lang="en-GB" dirty="0"/>
              <a:t>Abstract Class: </a:t>
            </a:r>
            <a:r>
              <a:rPr lang="en-GB" dirty="0" err="1" smtClean="0"/>
              <a:t>ProblemGrid</a:t>
            </a:r>
            <a:r>
              <a:rPr lang="en-GB" dirty="0" smtClean="0"/>
              <a:t> – cont’d</a:t>
            </a:r>
            <a:endParaRPr lang="en-GB" dirty="0"/>
          </a:p>
        </p:txBody>
      </p:sp>
      <p:sp>
        <p:nvSpPr>
          <p:cNvPr id="4" name="Text Placeholder 3"/>
          <p:cNvSpPr>
            <a:spLocks noGrp="1"/>
          </p:cNvSpPr>
          <p:nvPr>
            <p:ph type="body" sz="quarter" idx="13"/>
          </p:nvPr>
        </p:nvSpPr>
        <p:spPr>
          <a:xfrm>
            <a:off x="445844" y="1052736"/>
            <a:ext cx="8446636" cy="4857784"/>
          </a:xfrm>
        </p:spPr>
        <p:txBody>
          <a:bodyPr/>
          <a:lstStyle/>
          <a:p>
            <a:pPr marL="0" indent="0"/>
            <a:r>
              <a:rPr lang="en-GB" dirty="0" smtClean="0"/>
              <a:t>Various static methods are listed and these are used within </a:t>
            </a:r>
            <a:r>
              <a:rPr lang="en-GB" dirty="0" err="1" smtClean="0"/>
              <a:t>ProblemGrid</a:t>
            </a:r>
            <a:r>
              <a:rPr lang="en-GB" dirty="0" smtClean="0"/>
              <a:t>.</a:t>
            </a:r>
          </a:p>
          <a:p>
            <a:pPr marL="0" indent="0"/>
            <a:r>
              <a:rPr lang="en-GB" dirty="0" smtClean="0"/>
              <a:t>One abstract class: </a:t>
            </a:r>
            <a:r>
              <a:rPr lang="en-GB" b="1" dirty="0" err="1" smtClean="0">
                <a:solidFill>
                  <a:srgbClr val="660066"/>
                </a:solidFill>
              </a:rPr>
              <a:t>enterNumber</a:t>
            </a:r>
            <a:r>
              <a:rPr lang="en-GB" dirty="0" smtClean="0"/>
              <a:t> is indicated. This method is to be implemented within a sub-class: </a:t>
            </a:r>
            <a:r>
              <a:rPr lang="en-GB" dirty="0" err="1" smtClean="0"/>
              <a:t>MyProblemGrid</a:t>
            </a:r>
            <a:r>
              <a:rPr lang="en-GB" dirty="0" smtClean="0"/>
              <a:t> which inherits the members of </a:t>
            </a:r>
            <a:r>
              <a:rPr lang="en-GB" dirty="0" err="1" smtClean="0"/>
              <a:t>ProgramGrid</a:t>
            </a:r>
            <a:r>
              <a:rPr lang="en-GB" dirty="0" smtClean="0"/>
              <a:t>.</a:t>
            </a:r>
            <a:endParaRPr lang="en-GB" dirty="0"/>
          </a:p>
        </p:txBody>
      </p:sp>
      <p:sp>
        <p:nvSpPr>
          <p:cNvPr id="5" name="TextBox 4"/>
          <p:cNvSpPr txBox="1"/>
          <p:nvPr/>
        </p:nvSpPr>
        <p:spPr>
          <a:xfrm>
            <a:off x="611560" y="2780928"/>
            <a:ext cx="4952125" cy="2862322"/>
          </a:xfrm>
          <a:prstGeom prst="rect">
            <a:avLst/>
          </a:prstGeom>
          <a:solidFill>
            <a:srgbClr val="CCECFF"/>
          </a:solidFill>
        </p:spPr>
        <p:txBody>
          <a:bodyPr wrap="none" rtlCol="0">
            <a:spAutoFit/>
          </a:bodyPr>
          <a:lstStyle/>
          <a:p>
            <a:r>
              <a:rPr lang="en-GB" dirty="0"/>
              <a:t>public class </a:t>
            </a:r>
            <a:r>
              <a:rPr lang="en-GB" dirty="0" err="1"/>
              <a:t>MyProblemGrid</a:t>
            </a:r>
            <a:r>
              <a:rPr lang="en-GB" dirty="0"/>
              <a:t> extends </a:t>
            </a:r>
            <a:r>
              <a:rPr lang="en-GB" dirty="0" err="1"/>
              <a:t>ProblemGrid</a:t>
            </a:r>
            <a:r>
              <a:rPr lang="en-GB" dirty="0"/>
              <a:t> {</a:t>
            </a:r>
          </a:p>
          <a:p>
            <a:pPr>
              <a:tabLst>
                <a:tab pos="355600" algn="l"/>
              </a:tabLst>
            </a:pPr>
            <a:r>
              <a:rPr lang="en-GB" dirty="0" smtClean="0"/>
              <a:t>	private </a:t>
            </a:r>
            <a:r>
              <a:rPr lang="en-GB" dirty="0"/>
              <a:t>Problem </a:t>
            </a:r>
            <a:r>
              <a:rPr lang="en-GB" dirty="0" err="1"/>
              <a:t>problem</a:t>
            </a:r>
            <a:r>
              <a:rPr lang="en-GB" dirty="0"/>
              <a:t> = new Problem(); </a:t>
            </a:r>
          </a:p>
          <a:p>
            <a:r>
              <a:rPr lang="en-GB" dirty="0"/>
              <a:t>    </a:t>
            </a:r>
          </a:p>
          <a:p>
            <a:pPr>
              <a:tabLst>
                <a:tab pos="355600" algn="l"/>
              </a:tabLst>
            </a:pPr>
            <a:r>
              <a:rPr lang="en-GB" dirty="0"/>
              <a:t>    </a:t>
            </a:r>
            <a:r>
              <a:rPr lang="en-GB" dirty="0" smtClean="0"/>
              <a:t>	public </a:t>
            </a:r>
            <a:r>
              <a:rPr lang="en-GB" dirty="0" err="1"/>
              <a:t>MyProblemGrid</a:t>
            </a:r>
            <a:r>
              <a:rPr lang="en-GB" dirty="0"/>
              <a:t>(){</a:t>
            </a:r>
          </a:p>
          <a:p>
            <a:pPr>
              <a:tabLst>
                <a:tab pos="355600" algn="l"/>
              </a:tabLst>
            </a:pPr>
            <a:r>
              <a:rPr lang="en-GB" dirty="0"/>
              <a:t>    </a:t>
            </a:r>
            <a:r>
              <a:rPr lang="en-GB" dirty="0" smtClean="0"/>
              <a:t>	}</a:t>
            </a:r>
            <a:endParaRPr lang="en-GB" dirty="0"/>
          </a:p>
          <a:p>
            <a:pPr>
              <a:tabLst>
                <a:tab pos="355600" algn="l"/>
              </a:tabLst>
            </a:pPr>
            <a:r>
              <a:rPr lang="en-GB" dirty="0"/>
              <a:t>    </a:t>
            </a:r>
            <a:r>
              <a:rPr lang="en-GB" dirty="0" smtClean="0"/>
              <a:t>   </a:t>
            </a:r>
            <a:r>
              <a:rPr lang="en-GB" dirty="0"/>
              <a:t>public void </a:t>
            </a:r>
            <a:r>
              <a:rPr lang="en-GB" dirty="0" err="1"/>
              <a:t>enterNumber</a:t>
            </a:r>
            <a:r>
              <a:rPr lang="en-GB" dirty="0"/>
              <a:t>(</a:t>
            </a:r>
            <a:r>
              <a:rPr lang="en-GB" dirty="0" err="1"/>
              <a:t>int</a:t>
            </a:r>
            <a:r>
              <a:rPr lang="en-GB" dirty="0"/>
              <a:t> </a:t>
            </a:r>
            <a:r>
              <a:rPr lang="en-GB" dirty="0" err="1"/>
              <a:t>cellNo</a:t>
            </a:r>
            <a:r>
              <a:rPr lang="en-GB" dirty="0"/>
              <a:t>){</a:t>
            </a:r>
          </a:p>
          <a:p>
            <a:r>
              <a:rPr lang="en-GB" dirty="0" smtClean="0"/>
              <a:t>	………………………….</a:t>
            </a:r>
          </a:p>
          <a:p>
            <a:pPr>
              <a:tabLst>
                <a:tab pos="355600" algn="l"/>
              </a:tabLst>
            </a:pPr>
            <a:r>
              <a:rPr lang="en-GB" dirty="0" smtClean="0"/>
              <a:t>        }    </a:t>
            </a:r>
            <a:endParaRPr lang="en-GB" dirty="0"/>
          </a:p>
          <a:p>
            <a:r>
              <a:rPr lang="en-GB" dirty="0"/>
              <a:t>            </a:t>
            </a:r>
          </a:p>
          <a:p>
            <a:r>
              <a:rPr lang="en-GB" dirty="0"/>
              <a:t>} </a:t>
            </a:r>
          </a:p>
        </p:txBody>
      </p:sp>
    </p:spTree>
    <p:extLst>
      <p:ext uri="{BB962C8B-B14F-4D97-AF65-F5344CB8AC3E}">
        <p14:creationId xmlns:p14="http://schemas.microsoft.com/office/powerpoint/2010/main" val="1439084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fld id="{6ED1D81B-8976-474E-B961-8F1398297141}" type="slidenum">
              <a:rPr lang="en-GB" smtClean="0"/>
              <a:pPr/>
              <a:t>17</a:t>
            </a:fld>
            <a:endParaRPr lang="en-GB" dirty="0"/>
          </a:p>
        </p:txBody>
      </p:sp>
      <p:sp>
        <p:nvSpPr>
          <p:cNvPr id="3" name="Title 2"/>
          <p:cNvSpPr>
            <a:spLocks noGrp="1"/>
          </p:cNvSpPr>
          <p:nvPr>
            <p:ph type="title"/>
          </p:nvPr>
        </p:nvSpPr>
        <p:spPr/>
        <p:txBody>
          <a:bodyPr/>
          <a:lstStyle/>
          <a:p>
            <a:r>
              <a:rPr lang="en-GB" dirty="0" err="1" smtClean="0"/>
              <a:t>enterNumber</a:t>
            </a:r>
            <a:r>
              <a:rPr lang="en-GB" dirty="0" smtClean="0"/>
              <a:t>( )</a:t>
            </a:r>
            <a:endParaRPr lang="en-GB" dirty="0"/>
          </a:p>
        </p:txBody>
      </p:sp>
      <p:sp>
        <p:nvSpPr>
          <p:cNvPr id="4" name="Text Placeholder 3"/>
          <p:cNvSpPr>
            <a:spLocks noGrp="1"/>
          </p:cNvSpPr>
          <p:nvPr>
            <p:ph type="body" sz="quarter" idx="13"/>
          </p:nvPr>
        </p:nvSpPr>
        <p:spPr>
          <a:xfrm>
            <a:off x="408184" y="1260954"/>
            <a:ext cx="8286808" cy="4374818"/>
          </a:xfrm>
        </p:spPr>
        <p:txBody>
          <a:bodyPr/>
          <a:lstStyle/>
          <a:p>
            <a:r>
              <a:rPr lang="en-GB" dirty="0" smtClean="0"/>
              <a:t>Design:</a:t>
            </a:r>
            <a:endParaRPr lang="en-GB" dirty="0"/>
          </a:p>
        </p:txBody>
      </p:sp>
      <p:sp>
        <p:nvSpPr>
          <p:cNvPr id="5" name="Rectangle 4"/>
          <p:cNvSpPr>
            <a:spLocks noChangeArrowheads="1"/>
          </p:cNvSpPr>
          <p:nvPr/>
        </p:nvSpPr>
        <p:spPr bwMode="auto">
          <a:xfrm rot="2652372">
            <a:off x="3796459" y="2428606"/>
            <a:ext cx="665162" cy="684212"/>
          </a:xfrm>
          <a:prstGeom prst="rect">
            <a:avLst/>
          </a:prstGeom>
          <a:noFill/>
          <a:ln w="9525">
            <a:solidFill>
              <a:schemeClr val="tx1"/>
            </a:solidFill>
            <a:miter lim="800000"/>
            <a:headEnd/>
            <a:tailEnd/>
          </a:ln>
          <a:effectLst/>
        </p:spPr>
        <p:txBody>
          <a:bodyPr wrap="none" anchor="ctr"/>
          <a:lstStyle/>
          <a:p>
            <a:endParaRPr lang="en-GB"/>
          </a:p>
        </p:txBody>
      </p:sp>
      <p:sp>
        <p:nvSpPr>
          <p:cNvPr id="7" name="Rectangle 6"/>
          <p:cNvSpPr>
            <a:spLocks noChangeArrowheads="1"/>
          </p:cNvSpPr>
          <p:nvPr/>
        </p:nvSpPr>
        <p:spPr bwMode="auto">
          <a:xfrm rot="2652372">
            <a:off x="5651615" y="3771171"/>
            <a:ext cx="665162" cy="684213"/>
          </a:xfrm>
          <a:prstGeom prst="rect">
            <a:avLst/>
          </a:prstGeom>
          <a:noFill/>
          <a:ln w="9525">
            <a:solidFill>
              <a:schemeClr val="tx1"/>
            </a:solidFill>
            <a:miter lim="800000"/>
            <a:headEnd/>
            <a:tailEnd/>
          </a:ln>
          <a:effectLst/>
        </p:spPr>
        <p:txBody>
          <a:bodyPr wrap="none" anchor="ctr"/>
          <a:lstStyle/>
          <a:p>
            <a:endParaRPr lang="en-GB"/>
          </a:p>
        </p:txBody>
      </p:sp>
      <p:sp>
        <p:nvSpPr>
          <p:cNvPr id="9" name="Text Box 8"/>
          <p:cNvSpPr txBox="1">
            <a:spLocks noChangeArrowheads="1"/>
          </p:cNvSpPr>
          <p:nvPr/>
        </p:nvSpPr>
        <p:spPr bwMode="auto">
          <a:xfrm>
            <a:off x="3706485" y="2386104"/>
            <a:ext cx="845103" cy="523220"/>
          </a:xfrm>
          <a:prstGeom prst="rect">
            <a:avLst/>
          </a:prstGeom>
          <a:noFill/>
          <a:ln w="9525">
            <a:noFill/>
            <a:miter lim="800000"/>
            <a:headEnd/>
            <a:tailEnd/>
          </a:ln>
          <a:effectLst/>
        </p:spPr>
        <p:txBody>
          <a:bodyPr wrap="none">
            <a:spAutoFit/>
          </a:bodyPr>
          <a:lstStyle/>
          <a:p>
            <a:pPr algn="ctr" eaLnBrk="0" hangingPunct="0"/>
            <a:r>
              <a:rPr lang="en-GB" sz="1400" dirty="0" smtClean="0"/>
              <a:t>cell</a:t>
            </a:r>
            <a:br>
              <a:rPr lang="en-GB" sz="1400" dirty="0" smtClean="0"/>
            </a:br>
            <a:r>
              <a:rPr lang="en-GB" sz="1400" dirty="0" smtClean="0"/>
              <a:t>occupied</a:t>
            </a:r>
            <a:endParaRPr lang="en-GB" sz="1400" dirty="0"/>
          </a:p>
        </p:txBody>
      </p:sp>
      <p:sp>
        <p:nvSpPr>
          <p:cNvPr id="10" name="Text Box 9"/>
          <p:cNvSpPr txBox="1">
            <a:spLocks noChangeArrowheads="1"/>
          </p:cNvSpPr>
          <p:nvPr/>
        </p:nvSpPr>
        <p:spPr bwMode="auto">
          <a:xfrm>
            <a:off x="5735853" y="3845736"/>
            <a:ext cx="723310" cy="523220"/>
          </a:xfrm>
          <a:prstGeom prst="rect">
            <a:avLst/>
          </a:prstGeom>
          <a:noFill/>
          <a:ln w="9525">
            <a:noFill/>
            <a:miter lim="800000"/>
            <a:headEnd/>
            <a:tailEnd/>
          </a:ln>
          <a:effectLst/>
        </p:spPr>
        <p:txBody>
          <a:bodyPr wrap="square">
            <a:spAutoFit/>
          </a:bodyPr>
          <a:lstStyle/>
          <a:p>
            <a:pPr eaLnBrk="0" hangingPunct="0"/>
            <a:r>
              <a:rPr lang="en-GB" sz="1400" dirty="0" smtClean="0"/>
              <a:t>entry</a:t>
            </a:r>
            <a:br>
              <a:rPr lang="en-GB" sz="1400" dirty="0" smtClean="0"/>
            </a:br>
            <a:r>
              <a:rPr lang="en-GB" sz="1400" dirty="0" smtClean="0"/>
              <a:t>valid</a:t>
            </a:r>
            <a:endParaRPr lang="en-GB" sz="1400" dirty="0"/>
          </a:p>
        </p:txBody>
      </p:sp>
      <p:sp>
        <p:nvSpPr>
          <p:cNvPr id="11" name="Line 10"/>
          <p:cNvSpPr>
            <a:spLocks noChangeShapeType="1"/>
          </p:cNvSpPr>
          <p:nvPr/>
        </p:nvSpPr>
        <p:spPr bwMode="auto">
          <a:xfrm>
            <a:off x="4129037" y="2164178"/>
            <a:ext cx="0" cy="152808"/>
          </a:xfrm>
          <a:prstGeom prst="line">
            <a:avLst/>
          </a:prstGeom>
          <a:noFill/>
          <a:ln w="9525">
            <a:solidFill>
              <a:schemeClr val="tx1"/>
            </a:solidFill>
            <a:round/>
            <a:headEnd/>
            <a:tailEnd type="triangle" w="med" len="med"/>
          </a:ln>
          <a:effectLst/>
        </p:spPr>
        <p:txBody>
          <a:bodyPr/>
          <a:lstStyle/>
          <a:p>
            <a:endParaRPr lang="en-GB"/>
          </a:p>
        </p:txBody>
      </p:sp>
      <p:sp>
        <p:nvSpPr>
          <p:cNvPr id="12" name="Line 11"/>
          <p:cNvSpPr>
            <a:spLocks noChangeShapeType="1"/>
          </p:cNvSpPr>
          <p:nvPr/>
        </p:nvSpPr>
        <p:spPr bwMode="auto">
          <a:xfrm flipH="1">
            <a:off x="4129036" y="3227025"/>
            <a:ext cx="2" cy="173190"/>
          </a:xfrm>
          <a:prstGeom prst="line">
            <a:avLst/>
          </a:prstGeom>
          <a:noFill/>
          <a:ln w="9525">
            <a:solidFill>
              <a:schemeClr val="tx1"/>
            </a:solidFill>
            <a:round/>
            <a:headEnd/>
            <a:tailEnd type="triangle" w="med" len="med"/>
          </a:ln>
          <a:effectLst/>
        </p:spPr>
        <p:txBody>
          <a:bodyPr/>
          <a:lstStyle/>
          <a:p>
            <a:endParaRPr lang="en-GB"/>
          </a:p>
        </p:txBody>
      </p:sp>
      <p:sp>
        <p:nvSpPr>
          <p:cNvPr id="15" name="Line 14"/>
          <p:cNvSpPr>
            <a:spLocks noChangeShapeType="1"/>
          </p:cNvSpPr>
          <p:nvPr/>
        </p:nvSpPr>
        <p:spPr bwMode="auto">
          <a:xfrm>
            <a:off x="5984195" y="3430090"/>
            <a:ext cx="0" cy="215900"/>
          </a:xfrm>
          <a:prstGeom prst="line">
            <a:avLst/>
          </a:prstGeom>
          <a:noFill/>
          <a:ln w="9525">
            <a:solidFill>
              <a:schemeClr val="tx1"/>
            </a:solidFill>
            <a:round/>
            <a:headEnd/>
            <a:tailEnd type="triangle" w="med" len="med"/>
          </a:ln>
          <a:effectLst/>
        </p:spPr>
        <p:txBody>
          <a:bodyPr/>
          <a:lstStyle/>
          <a:p>
            <a:endParaRPr lang="en-GB"/>
          </a:p>
        </p:txBody>
      </p:sp>
      <p:sp>
        <p:nvSpPr>
          <p:cNvPr id="16" name="Line 15"/>
          <p:cNvSpPr>
            <a:spLocks noChangeShapeType="1"/>
          </p:cNvSpPr>
          <p:nvPr/>
        </p:nvSpPr>
        <p:spPr bwMode="auto">
          <a:xfrm>
            <a:off x="4129040" y="1109933"/>
            <a:ext cx="0" cy="358775"/>
          </a:xfrm>
          <a:prstGeom prst="line">
            <a:avLst/>
          </a:prstGeom>
          <a:noFill/>
          <a:ln w="9525">
            <a:solidFill>
              <a:schemeClr val="tx1"/>
            </a:solidFill>
            <a:round/>
            <a:headEnd/>
            <a:tailEnd type="triangle" w="med" len="med"/>
          </a:ln>
          <a:effectLst/>
        </p:spPr>
        <p:txBody>
          <a:bodyPr/>
          <a:lstStyle/>
          <a:p>
            <a:endParaRPr lang="en-GB"/>
          </a:p>
        </p:txBody>
      </p:sp>
      <p:sp>
        <p:nvSpPr>
          <p:cNvPr id="17" name="Rectangle 16"/>
          <p:cNvSpPr>
            <a:spLocks noChangeArrowheads="1"/>
          </p:cNvSpPr>
          <p:nvPr/>
        </p:nvSpPr>
        <p:spPr bwMode="auto">
          <a:xfrm>
            <a:off x="3202951" y="1468708"/>
            <a:ext cx="1852175" cy="640725"/>
          </a:xfrm>
          <a:prstGeom prst="rect">
            <a:avLst/>
          </a:prstGeom>
          <a:noFill/>
          <a:ln w="9525">
            <a:solidFill>
              <a:schemeClr val="tx1"/>
            </a:solidFill>
            <a:miter lim="800000"/>
            <a:headEnd/>
            <a:tailEnd/>
          </a:ln>
          <a:effectLst/>
        </p:spPr>
        <p:txBody>
          <a:bodyPr wrap="none" anchor="ctr"/>
          <a:lstStyle/>
          <a:p>
            <a:endParaRPr lang="en-GB"/>
          </a:p>
        </p:txBody>
      </p:sp>
      <p:sp>
        <p:nvSpPr>
          <p:cNvPr id="18" name="Text Box 17"/>
          <p:cNvSpPr txBox="1">
            <a:spLocks noChangeArrowheads="1"/>
          </p:cNvSpPr>
          <p:nvPr/>
        </p:nvSpPr>
        <p:spPr bwMode="auto">
          <a:xfrm>
            <a:off x="3222986" y="1558783"/>
            <a:ext cx="1862048" cy="523220"/>
          </a:xfrm>
          <a:prstGeom prst="rect">
            <a:avLst/>
          </a:prstGeom>
          <a:noFill/>
          <a:ln w="9525">
            <a:noFill/>
            <a:miter lim="800000"/>
            <a:headEnd/>
            <a:tailEnd/>
          </a:ln>
          <a:effectLst/>
        </p:spPr>
        <p:txBody>
          <a:bodyPr wrap="none">
            <a:spAutoFit/>
          </a:bodyPr>
          <a:lstStyle/>
          <a:p>
            <a:pPr eaLnBrk="0" hangingPunct="0"/>
            <a:r>
              <a:rPr lang="en-GB" sz="1400" dirty="0" smtClean="0"/>
              <a:t>Set row to </a:t>
            </a:r>
            <a:r>
              <a:rPr lang="en-GB" sz="1400" dirty="0" err="1" smtClean="0"/>
              <a:t>cellNo</a:t>
            </a:r>
            <a:r>
              <a:rPr lang="en-GB" sz="1400" dirty="0" smtClean="0"/>
              <a:t> /9</a:t>
            </a:r>
          </a:p>
          <a:p>
            <a:pPr eaLnBrk="0" hangingPunct="0"/>
            <a:r>
              <a:rPr lang="en-GB" sz="1400" dirty="0" smtClean="0"/>
              <a:t>Set col to </a:t>
            </a:r>
            <a:r>
              <a:rPr lang="en-GB" sz="1400" dirty="0" err="1" smtClean="0"/>
              <a:t>cellNo</a:t>
            </a:r>
            <a:r>
              <a:rPr lang="en-GB" sz="1400" dirty="0" smtClean="0"/>
              <a:t> mod 9</a:t>
            </a:r>
            <a:endParaRPr lang="en-GB" sz="1400" dirty="0"/>
          </a:p>
        </p:txBody>
      </p:sp>
      <p:sp>
        <p:nvSpPr>
          <p:cNvPr id="19" name="Rectangle 18"/>
          <p:cNvSpPr>
            <a:spLocks noChangeArrowheads="1"/>
          </p:cNvSpPr>
          <p:nvPr/>
        </p:nvSpPr>
        <p:spPr bwMode="auto">
          <a:xfrm>
            <a:off x="5270994" y="3084792"/>
            <a:ext cx="1511300" cy="345298"/>
          </a:xfrm>
          <a:prstGeom prst="rect">
            <a:avLst/>
          </a:prstGeom>
          <a:noFill/>
          <a:ln w="9525">
            <a:solidFill>
              <a:schemeClr val="tx1"/>
            </a:solidFill>
            <a:miter lim="800000"/>
            <a:headEnd/>
            <a:tailEnd/>
          </a:ln>
          <a:effectLst/>
        </p:spPr>
        <p:txBody>
          <a:bodyPr wrap="none" anchor="ctr"/>
          <a:lstStyle/>
          <a:p>
            <a:endParaRPr lang="en-GB"/>
          </a:p>
        </p:txBody>
      </p:sp>
      <p:sp>
        <p:nvSpPr>
          <p:cNvPr id="20" name="Rectangle 19"/>
          <p:cNvSpPr>
            <a:spLocks noChangeArrowheads="1"/>
          </p:cNvSpPr>
          <p:nvPr/>
        </p:nvSpPr>
        <p:spPr bwMode="auto">
          <a:xfrm>
            <a:off x="3688924" y="5764578"/>
            <a:ext cx="890101" cy="355260"/>
          </a:xfrm>
          <a:prstGeom prst="rect">
            <a:avLst/>
          </a:prstGeom>
          <a:noFill/>
          <a:ln w="9525">
            <a:solidFill>
              <a:schemeClr val="tx1"/>
            </a:solidFill>
            <a:miter lim="800000"/>
            <a:headEnd/>
            <a:tailEnd/>
          </a:ln>
          <a:effectLst/>
        </p:spPr>
        <p:txBody>
          <a:bodyPr wrap="none" anchor="ctr"/>
          <a:lstStyle/>
          <a:p>
            <a:endParaRPr lang="en-GB"/>
          </a:p>
        </p:txBody>
      </p:sp>
      <p:sp>
        <p:nvSpPr>
          <p:cNvPr id="21" name="Text Box 20"/>
          <p:cNvSpPr txBox="1">
            <a:spLocks noChangeArrowheads="1"/>
          </p:cNvSpPr>
          <p:nvPr/>
        </p:nvSpPr>
        <p:spPr bwMode="auto">
          <a:xfrm>
            <a:off x="5472902" y="3093947"/>
            <a:ext cx="1107483" cy="307777"/>
          </a:xfrm>
          <a:prstGeom prst="rect">
            <a:avLst/>
          </a:prstGeom>
          <a:noFill/>
          <a:ln w="9525">
            <a:noFill/>
            <a:miter lim="800000"/>
            <a:headEnd/>
            <a:tailEnd/>
          </a:ln>
          <a:effectLst/>
        </p:spPr>
        <p:txBody>
          <a:bodyPr wrap="none">
            <a:spAutoFit/>
          </a:bodyPr>
          <a:lstStyle/>
          <a:p>
            <a:pPr algn="r" eaLnBrk="0" hangingPunct="0"/>
            <a:r>
              <a:rPr lang="en-GB" sz="1400" dirty="0" smtClean="0"/>
              <a:t>Obtain entry</a:t>
            </a:r>
            <a:endParaRPr lang="en-GB" sz="1400" dirty="0"/>
          </a:p>
        </p:txBody>
      </p:sp>
      <p:sp>
        <p:nvSpPr>
          <p:cNvPr id="22" name="Text Box 21"/>
          <p:cNvSpPr txBox="1">
            <a:spLocks noChangeArrowheads="1"/>
          </p:cNvSpPr>
          <p:nvPr/>
        </p:nvSpPr>
        <p:spPr bwMode="auto">
          <a:xfrm>
            <a:off x="5270994" y="4797855"/>
            <a:ext cx="1652119" cy="523220"/>
          </a:xfrm>
          <a:prstGeom prst="rect">
            <a:avLst/>
          </a:prstGeom>
          <a:noFill/>
          <a:ln w="9525">
            <a:noFill/>
            <a:miter lim="800000"/>
            <a:headEnd/>
            <a:tailEnd/>
          </a:ln>
          <a:effectLst/>
        </p:spPr>
        <p:txBody>
          <a:bodyPr wrap="none">
            <a:spAutoFit/>
          </a:bodyPr>
          <a:lstStyle/>
          <a:p>
            <a:pPr eaLnBrk="0" hangingPunct="0"/>
            <a:r>
              <a:rPr lang="en-GB" sz="1400" dirty="0" smtClean="0"/>
              <a:t>Store entry</a:t>
            </a:r>
            <a:br>
              <a:rPr lang="en-GB" sz="1400" dirty="0" smtClean="0"/>
            </a:br>
            <a:r>
              <a:rPr lang="en-GB" sz="1400" dirty="0" smtClean="0"/>
              <a:t>Format blue on pink</a:t>
            </a:r>
            <a:endParaRPr lang="en-GB" sz="1400" dirty="0"/>
          </a:p>
        </p:txBody>
      </p:sp>
      <p:sp>
        <p:nvSpPr>
          <p:cNvPr id="29" name="Text Box 28"/>
          <p:cNvSpPr txBox="1">
            <a:spLocks noChangeArrowheads="1"/>
          </p:cNvSpPr>
          <p:nvPr/>
        </p:nvSpPr>
        <p:spPr bwMode="auto">
          <a:xfrm>
            <a:off x="3530052" y="2977070"/>
            <a:ext cx="533400" cy="336550"/>
          </a:xfrm>
          <a:prstGeom prst="rect">
            <a:avLst/>
          </a:prstGeom>
          <a:noFill/>
          <a:ln w="9525">
            <a:noFill/>
            <a:miter lim="800000"/>
            <a:headEnd/>
            <a:tailEnd/>
          </a:ln>
          <a:effectLst/>
        </p:spPr>
        <p:txBody>
          <a:bodyPr>
            <a:spAutoFit/>
          </a:bodyPr>
          <a:lstStyle/>
          <a:p>
            <a:pPr eaLnBrk="0" hangingPunct="0"/>
            <a:r>
              <a:rPr lang="en-GB" sz="1600" dirty="0"/>
              <a:t>Yes</a:t>
            </a:r>
          </a:p>
        </p:txBody>
      </p:sp>
      <p:sp>
        <p:nvSpPr>
          <p:cNvPr id="30" name="Text Box 29"/>
          <p:cNvSpPr txBox="1">
            <a:spLocks noChangeArrowheads="1"/>
          </p:cNvSpPr>
          <p:nvPr/>
        </p:nvSpPr>
        <p:spPr bwMode="auto">
          <a:xfrm>
            <a:off x="5458713" y="4440486"/>
            <a:ext cx="533400" cy="336550"/>
          </a:xfrm>
          <a:prstGeom prst="rect">
            <a:avLst/>
          </a:prstGeom>
          <a:noFill/>
          <a:ln w="9525">
            <a:noFill/>
            <a:miter lim="800000"/>
            <a:headEnd/>
            <a:tailEnd/>
          </a:ln>
          <a:effectLst/>
        </p:spPr>
        <p:txBody>
          <a:bodyPr>
            <a:spAutoFit/>
          </a:bodyPr>
          <a:lstStyle/>
          <a:p>
            <a:pPr eaLnBrk="0" hangingPunct="0"/>
            <a:r>
              <a:rPr lang="en-GB" sz="1600" dirty="0"/>
              <a:t>Yes</a:t>
            </a:r>
          </a:p>
        </p:txBody>
      </p:sp>
      <p:sp>
        <p:nvSpPr>
          <p:cNvPr id="33" name="Text Box 32"/>
          <p:cNvSpPr txBox="1">
            <a:spLocks noChangeArrowheads="1"/>
          </p:cNvSpPr>
          <p:nvPr/>
        </p:nvSpPr>
        <p:spPr bwMode="auto">
          <a:xfrm>
            <a:off x="4603009" y="2422039"/>
            <a:ext cx="442912" cy="336550"/>
          </a:xfrm>
          <a:prstGeom prst="rect">
            <a:avLst/>
          </a:prstGeom>
          <a:noFill/>
          <a:ln w="9525">
            <a:noFill/>
            <a:miter lim="800000"/>
            <a:headEnd/>
            <a:tailEnd/>
          </a:ln>
          <a:effectLst/>
        </p:spPr>
        <p:txBody>
          <a:bodyPr wrap="none">
            <a:spAutoFit/>
          </a:bodyPr>
          <a:lstStyle/>
          <a:p>
            <a:pPr eaLnBrk="0" hangingPunct="0"/>
            <a:r>
              <a:rPr lang="en-GB" sz="1600" dirty="0"/>
              <a:t>No</a:t>
            </a:r>
          </a:p>
        </p:txBody>
      </p:sp>
      <p:sp>
        <p:nvSpPr>
          <p:cNvPr id="35" name="Text Box 34"/>
          <p:cNvSpPr txBox="1">
            <a:spLocks noChangeArrowheads="1"/>
          </p:cNvSpPr>
          <p:nvPr/>
        </p:nvSpPr>
        <p:spPr bwMode="auto">
          <a:xfrm>
            <a:off x="6465647" y="3792926"/>
            <a:ext cx="442913" cy="336550"/>
          </a:xfrm>
          <a:prstGeom prst="rect">
            <a:avLst/>
          </a:prstGeom>
          <a:noFill/>
          <a:ln w="9525">
            <a:noFill/>
            <a:miter lim="800000"/>
            <a:headEnd/>
            <a:tailEnd/>
          </a:ln>
          <a:effectLst/>
        </p:spPr>
        <p:txBody>
          <a:bodyPr wrap="none">
            <a:spAutoFit/>
          </a:bodyPr>
          <a:lstStyle/>
          <a:p>
            <a:pPr eaLnBrk="0" hangingPunct="0"/>
            <a:r>
              <a:rPr lang="en-GB" sz="1600" dirty="0"/>
              <a:t>No</a:t>
            </a:r>
          </a:p>
        </p:txBody>
      </p:sp>
      <p:sp>
        <p:nvSpPr>
          <p:cNvPr id="40" name="Rectangle 39"/>
          <p:cNvSpPr>
            <a:spLocks noChangeArrowheads="1"/>
          </p:cNvSpPr>
          <p:nvPr/>
        </p:nvSpPr>
        <p:spPr bwMode="auto">
          <a:xfrm>
            <a:off x="5270994" y="4797855"/>
            <a:ext cx="1637566" cy="536284"/>
          </a:xfrm>
          <a:prstGeom prst="rect">
            <a:avLst/>
          </a:prstGeom>
          <a:noFill/>
          <a:ln w="9525">
            <a:solidFill>
              <a:schemeClr val="tx1"/>
            </a:solidFill>
            <a:miter lim="800000"/>
            <a:headEnd/>
            <a:tailEnd/>
          </a:ln>
          <a:effectLst/>
        </p:spPr>
        <p:txBody>
          <a:bodyPr wrap="none" anchor="ctr"/>
          <a:lstStyle/>
          <a:p>
            <a:endParaRPr lang="en-GB"/>
          </a:p>
        </p:txBody>
      </p:sp>
      <p:sp>
        <p:nvSpPr>
          <p:cNvPr id="81" name="Line 14"/>
          <p:cNvSpPr>
            <a:spLocks noChangeShapeType="1"/>
          </p:cNvSpPr>
          <p:nvPr/>
        </p:nvSpPr>
        <p:spPr bwMode="auto">
          <a:xfrm>
            <a:off x="5984195" y="4590402"/>
            <a:ext cx="0" cy="215900"/>
          </a:xfrm>
          <a:prstGeom prst="line">
            <a:avLst/>
          </a:prstGeom>
          <a:noFill/>
          <a:ln w="9525">
            <a:solidFill>
              <a:schemeClr val="tx1"/>
            </a:solidFill>
            <a:round/>
            <a:headEnd/>
            <a:tailEnd type="triangle" w="med" len="med"/>
          </a:ln>
          <a:effectLst/>
        </p:spPr>
        <p:txBody>
          <a:bodyPr/>
          <a:lstStyle/>
          <a:p>
            <a:endParaRPr lang="en-GB"/>
          </a:p>
        </p:txBody>
      </p:sp>
      <p:sp>
        <p:nvSpPr>
          <p:cNvPr id="88" name="Text Box 12"/>
          <p:cNvSpPr txBox="1">
            <a:spLocks noChangeArrowheads="1"/>
          </p:cNvSpPr>
          <p:nvPr/>
        </p:nvSpPr>
        <p:spPr bwMode="auto">
          <a:xfrm>
            <a:off x="3222986" y="3412566"/>
            <a:ext cx="1812099" cy="738664"/>
          </a:xfrm>
          <a:prstGeom prst="rect">
            <a:avLst/>
          </a:prstGeom>
          <a:noFill/>
          <a:ln w="9525">
            <a:noFill/>
            <a:miter lim="800000"/>
            <a:headEnd/>
            <a:tailEnd/>
          </a:ln>
          <a:effectLst/>
        </p:spPr>
        <p:txBody>
          <a:bodyPr wrap="none">
            <a:spAutoFit/>
          </a:bodyPr>
          <a:lstStyle/>
          <a:p>
            <a:pPr eaLnBrk="0" hangingPunct="0"/>
            <a:r>
              <a:rPr lang="en-GB" sz="1400" dirty="0" smtClean="0"/>
              <a:t>Set array element to 0</a:t>
            </a:r>
          </a:p>
          <a:p>
            <a:pPr eaLnBrk="0" hangingPunct="0"/>
            <a:r>
              <a:rPr lang="en-GB" sz="1400" dirty="0" smtClean="0"/>
              <a:t>Set cell to space</a:t>
            </a:r>
            <a:br>
              <a:rPr lang="en-GB" sz="1400" dirty="0" smtClean="0"/>
            </a:br>
            <a:r>
              <a:rPr lang="en-GB" sz="1400" dirty="0" smtClean="0"/>
              <a:t>Format black on white</a:t>
            </a:r>
            <a:endParaRPr lang="en-GB" sz="1400" dirty="0"/>
          </a:p>
        </p:txBody>
      </p:sp>
      <p:sp>
        <p:nvSpPr>
          <p:cNvPr id="89" name="Text Box 12"/>
          <p:cNvSpPr txBox="1">
            <a:spLocks noChangeArrowheads="1"/>
          </p:cNvSpPr>
          <p:nvPr/>
        </p:nvSpPr>
        <p:spPr bwMode="auto">
          <a:xfrm>
            <a:off x="7223120" y="4797855"/>
            <a:ext cx="1211101" cy="307777"/>
          </a:xfrm>
          <a:prstGeom prst="rect">
            <a:avLst/>
          </a:prstGeom>
          <a:noFill/>
          <a:ln w="9525">
            <a:noFill/>
            <a:miter lim="800000"/>
            <a:headEnd/>
            <a:tailEnd/>
          </a:ln>
          <a:effectLst/>
        </p:spPr>
        <p:txBody>
          <a:bodyPr wrap="none">
            <a:spAutoFit/>
          </a:bodyPr>
          <a:lstStyle/>
          <a:p>
            <a:pPr eaLnBrk="0" hangingPunct="0"/>
            <a:r>
              <a:rPr lang="en-GB" sz="1400" dirty="0" smtClean="0"/>
              <a:t>Set cell to null</a:t>
            </a:r>
            <a:endParaRPr lang="en-GB" sz="1400" dirty="0"/>
          </a:p>
        </p:txBody>
      </p:sp>
      <p:sp>
        <p:nvSpPr>
          <p:cNvPr id="90" name="Rectangle 89"/>
          <p:cNvSpPr>
            <a:spLocks noChangeArrowheads="1"/>
          </p:cNvSpPr>
          <p:nvPr/>
        </p:nvSpPr>
        <p:spPr bwMode="auto">
          <a:xfrm>
            <a:off x="7223120" y="4806302"/>
            <a:ext cx="1309320" cy="527837"/>
          </a:xfrm>
          <a:prstGeom prst="rect">
            <a:avLst/>
          </a:prstGeom>
          <a:noFill/>
          <a:ln w="9525">
            <a:solidFill>
              <a:schemeClr val="tx1"/>
            </a:solidFill>
            <a:miter lim="800000"/>
            <a:headEnd/>
            <a:tailEnd/>
          </a:ln>
          <a:effectLst/>
        </p:spPr>
        <p:txBody>
          <a:bodyPr wrap="none" anchor="ctr"/>
          <a:lstStyle/>
          <a:p>
            <a:endParaRPr lang="en-GB"/>
          </a:p>
        </p:txBody>
      </p:sp>
      <p:cxnSp>
        <p:nvCxnSpPr>
          <p:cNvPr id="98" name="Elbow Connector 97"/>
          <p:cNvCxnSpPr/>
          <p:nvPr/>
        </p:nvCxnSpPr>
        <p:spPr>
          <a:xfrm>
            <a:off x="4603009" y="2760142"/>
            <a:ext cx="1389109" cy="323953"/>
          </a:xfrm>
          <a:prstGeom prst="bentConnector3">
            <a:avLst>
              <a:gd name="adj1" fmla="val 10048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Elbow Connector 101"/>
          <p:cNvCxnSpPr/>
          <p:nvPr/>
        </p:nvCxnSpPr>
        <p:spPr>
          <a:xfrm>
            <a:off x="6459163" y="4113315"/>
            <a:ext cx="1527915" cy="684540"/>
          </a:xfrm>
          <a:prstGeom prst="bentConnector3">
            <a:avLst>
              <a:gd name="adj1" fmla="val 9996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a:spLocks noChangeArrowheads="1"/>
          </p:cNvSpPr>
          <p:nvPr/>
        </p:nvSpPr>
        <p:spPr bwMode="auto">
          <a:xfrm>
            <a:off x="3274924" y="3416956"/>
            <a:ext cx="1760161" cy="835454"/>
          </a:xfrm>
          <a:prstGeom prst="rect">
            <a:avLst/>
          </a:prstGeom>
          <a:noFill/>
          <a:ln w="9525">
            <a:solidFill>
              <a:schemeClr val="tx1"/>
            </a:solidFill>
            <a:miter lim="800000"/>
            <a:headEnd/>
            <a:tailEnd/>
          </a:ln>
          <a:effectLst/>
        </p:spPr>
        <p:txBody>
          <a:bodyPr wrap="none" anchor="ctr"/>
          <a:lstStyle/>
          <a:p>
            <a:endParaRPr lang="en-GB"/>
          </a:p>
        </p:txBody>
      </p:sp>
      <p:sp>
        <p:nvSpPr>
          <p:cNvPr id="115" name="TextBox 114"/>
          <p:cNvSpPr txBox="1"/>
          <p:nvPr/>
        </p:nvSpPr>
        <p:spPr>
          <a:xfrm>
            <a:off x="3897241" y="5782303"/>
            <a:ext cx="461986" cy="307777"/>
          </a:xfrm>
          <a:prstGeom prst="rect">
            <a:avLst/>
          </a:prstGeom>
          <a:noFill/>
        </p:spPr>
        <p:txBody>
          <a:bodyPr wrap="none" rtlCol="0">
            <a:spAutoFit/>
          </a:bodyPr>
          <a:lstStyle/>
          <a:p>
            <a:r>
              <a:rPr lang="en-GB" sz="1400" dirty="0" smtClean="0"/>
              <a:t>End</a:t>
            </a:r>
            <a:endParaRPr lang="en-GB" sz="1400" dirty="0"/>
          </a:p>
        </p:txBody>
      </p:sp>
      <p:cxnSp>
        <p:nvCxnSpPr>
          <p:cNvPr id="117" name="Straight Arrow Connector 116"/>
          <p:cNvCxnSpPr>
            <a:endCxn id="20" idx="0"/>
          </p:cNvCxnSpPr>
          <p:nvPr/>
        </p:nvCxnSpPr>
        <p:spPr>
          <a:xfrm>
            <a:off x="4102309" y="4252410"/>
            <a:ext cx="31666" cy="1512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Elbow Connector 119"/>
          <p:cNvCxnSpPr/>
          <p:nvPr/>
        </p:nvCxnSpPr>
        <p:spPr>
          <a:xfrm rot="10800000" flipV="1">
            <a:off x="4165026" y="5334138"/>
            <a:ext cx="3822053" cy="286423"/>
          </a:xfrm>
          <a:prstGeom prst="bentConnector3">
            <a:avLst>
              <a:gd name="adj1" fmla="val -17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Line 14"/>
          <p:cNvSpPr>
            <a:spLocks noChangeShapeType="1"/>
          </p:cNvSpPr>
          <p:nvPr/>
        </p:nvSpPr>
        <p:spPr bwMode="auto">
          <a:xfrm flipH="1">
            <a:off x="5984195" y="5334138"/>
            <a:ext cx="1" cy="286423"/>
          </a:xfrm>
          <a:prstGeom prst="line">
            <a:avLst/>
          </a:prstGeom>
          <a:noFill/>
          <a:ln w="9525">
            <a:solidFill>
              <a:schemeClr val="tx1"/>
            </a:solidFill>
            <a:round/>
            <a:headEnd/>
            <a:tailEnd type="triangle" w="med" len="med"/>
          </a:ln>
          <a:effectLst/>
        </p:spPr>
        <p:txBody>
          <a:bodyPr/>
          <a:lstStyle/>
          <a:p>
            <a:endParaRPr lang="en-GB"/>
          </a:p>
        </p:txBody>
      </p:sp>
      <p:sp>
        <p:nvSpPr>
          <p:cNvPr id="124" name="TextBox 123"/>
          <p:cNvSpPr txBox="1"/>
          <p:nvPr/>
        </p:nvSpPr>
        <p:spPr>
          <a:xfrm>
            <a:off x="296698" y="4461687"/>
            <a:ext cx="3831536" cy="1015663"/>
          </a:xfrm>
          <a:prstGeom prst="rect">
            <a:avLst/>
          </a:prstGeom>
          <a:noFill/>
        </p:spPr>
        <p:txBody>
          <a:bodyPr wrap="square" rtlCol="0">
            <a:spAutoFit/>
          </a:bodyPr>
          <a:lstStyle/>
          <a:p>
            <a:r>
              <a:rPr lang="en-GB" sz="2000" i="1" dirty="0" smtClean="0">
                <a:solidFill>
                  <a:srgbClr val="003399"/>
                </a:solidFill>
              </a:rPr>
              <a:t>Need to reference /set corresponding array element in </a:t>
            </a:r>
            <a:r>
              <a:rPr lang="en-GB" sz="2000" i="1" dirty="0" err="1" smtClean="0">
                <a:solidFill>
                  <a:srgbClr val="003399"/>
                </a:solidFill>
              </a:rPr>
              <a:t>startValues</a:t>
            </a:r>
            <a:r>
              <a:rPr lang="en-GB" sz="2000" i="1" dirty="0" smtClean="0">
                <a:solidFill>
                  <a:srgbClr val="003399"/>
                </a:solidFill>
              </a:rPr>
              <a:t> of problem</a:t>
            </a:r>
            <a:endParaRPr lang="en-GB" sz="2000" i="1" dirty="0">
              <a:solidFill>
                <a:srgbClr val="003399"/>
              </a:solidFill>
            </a:endParaRPr>
          </a:p>
        </p:txBody>
      </p:sp>
      <p:sp>
        <p:nvSpPr>
          <p:cNvPr id="6" name="TextBox 5"/>
          <p:cNvSpPr txBox="1"/>
          <p:nvPr/>
        </p:nvSpPr>
        <p:spPr>
          <a:xfrm>
            <a:off x="395535" y="2293771"/>
            <a:ext cx="2448273" cy="707886"/>
          </a:xfrm>
          <a:prstGeom prst="rect">
            <a:avLst/>
          </a:prstGeom>
          <a:noFill/>
        </p:spPr>
        <p:txBody>
          <a:bodyPr wrap="square" rtlCol="0">
            <a:spAutoFit/>
          </a:bodyPr>
          <a:lstStyle/>
          <a:p>
            <a:r>
              <a:rPr lang="en-GB" sz="2000" i="1" dirty="0" smtClean="0">
                <a:solidFill>
                  <a:srgbClr val="003399"/>
                </a:solidFill>
              </a:rPr>
              <a:t>To remove previous entry</a:t>
            </a:r>
            <a:endParaRPr lang="en-GB" sz="2000" i="1" dirty="0">
              <a:solidFill>
                <a:srgbClr val="003399"/>
              </a:solidFill>
            </a:endParaRPr>
          </a:p>
        </p:txBody>
      </p:sp>
      <p:cxnSp>
        <p:nvCxnSpPr>
          <p:cNvPr id="13" name="Straight Arrow Connector 12"/>
          <p:cNvCxnSpPr/>
          <p:nvPr/>
        </p:nvCxnSpPr>
        <p:spPr>
          <a:xfrm flipV="1">
            <a:off x="2339752" y="2760144"/>
            <a:ext cx="1190300" cy="10568"/>
          </a:xfrm>
          <a:prstGeom prst="straightConnector1">
            <a:avLst/>
          </a:prstGeom>
          <a:ln w="31750">
            <a:solidFill>
              <a:srgbClr val="66006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670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fld id="{6ED1D81B-8976-474E-B961-8F1398297141}" type="slidenum">
              <a:rPr lang="en-GB" smtClean="0"/>
              <a:pPr/>
              <a:t>18</a:t>
            </a:fld>
            <a:endParaRPr lang="en-GB" dirty="0"/>
          </a:p>
        </p:txBody>
      </p:sp>
      <p:sp>
        <p:nvSpPr>
          <p:cNvPr id="3" name="Title 2"/>
          <p:cNvSpPr>
            <a:spLocks noGrp="1"/>
          </p:cNvSpPr>
          <p:nvPr>
            <p:ph type="title"/>
          </p:nvPr>
        </p:nvSpPr>
        <p:spPr/>
        <p:txBody>
          <a:bodyPr/>
          <a:lstStyle/>
          <a:p>
            <a:r>
              <a:rPr lang="en-GB" dirty="0" err="1" smtClean="0"/>
              <a:t>enterNumber</a:t>
            </a:r>
            <a:r>
              <a:rPr lang="en-GB" dirty="0" smtClean="0"/>
              <a:t>( )</a:t>
            </a:r>
            <a:endParaRPr lang="en-GB" dirty="0"/>
          </a:p>
        </p:txBody>
      </p:sp>
      <p:sp>
        <p:nvSpPr>
          <p:cNvPr id="4" name="Text Placeholder 3"/>
          <p:cNvSpPr>
            <a:spLocks noGrp="1"/>
          </p:cNvSpPr>
          <p:nvPr>
            <p:ph type="body" sz="quarter" idx="13"/>
          </p:nvPr>
        </p:nvSpPr>
        <p:spPr>
          <a:xfrm>
            <a:off x="467544" y="1196752"/>
            <a:ext cx="8064896" cy="4968552"/>
          </a:xfrm>
          <a:solidFill>
            <a:srgbClr val="CCECFF"/>
          </a:solidFill>
        </p:spPr>
        <p:txBody>
          <a:bodyPr>
            <a:normAutofit fontScale="85000" lnSpcReduction="20000"/>
          </a:bodyPr>
          <a:lstStyle/>
          <a:p>
            <a:pPr>
              <a:tabLst>
                <a:tab pos="355600" algn="l"/>
                <a:tab pos="719138" algn="l"/>
                <a:tab pos="1074738" algn="l"/>
                <a:tab pos="1438275" algn="l"/>
                <a:tab pos="1793875" algn="l"/>
                <a:tab pos="2147888" algn="l"/>
              </a:tabLst>
            </a:pPr>
            <a:r>
              <a:rPr lang="en-GB" i="0" dirty="0">
                <a:solidFill>
                  <a:schemeClr val="tx1"/>
                </a:solidFill>
              </a:rPr>
              <a:t> public void </a:t>
            </a:r>
            <a:r>
              <a:rPr lang="en-GB" i="0" dirty="0" err="1">
                <a:solidFill>
                  <a:schemeClr val="tx1"/>
                </a:solidFill>
              </a:rPr>
              <a:t>enterNumber</a:t>
            </a:r>
            <a:r>
              <a:rPr lang="en-GB" i="0" dirty="0">
                <a:solidFill>
                  <a:schemeClr val="tx1"/>
                </a:solidFill>
              </a:rPr>
              <a:t>(</a:t>
            </a:r>
            <a:r>
              <a:rPr lang="en-GB" i="0" dirty="0" err="1">
                <a:solidFill>
                  <a:schemeClr val="tx1"/>
                </a:solidFill>
              </a:rPr>
              <a:t>int</a:t>
            </a:r>
            <a:r>
              <a:rPr lang="en-GB" i="0" dirty="0">
                <a:solidFill>
                  <a:schemeClr val="tx1"/>
                </a:solidFill>
              </a:rPr>
              <a:t> </a:t>
            </a:r>
            <a:r>
              <a:rPr lang="en-GB" i="0" dirty="0" err="1">
                <a:solidFill>
                  <a:schemeClr val="tx1"/>
                </a:solidFill>
              </a:rPr>
              <a:t>cellNo</a:t>
            </a:r>
            <a:r>
              <a:rPr lang="en-GB" i="0" dirty="0">
                <a:solidFill>
                  <a:schemeClr val="tx1"/>
                </a:solidFill>
              </a:rPr>
              <a:t>){</a:t>
            </a:r>
          </a:p>
          <a:p>
            <a:pPr>
              <a:tabLst>
                <a:tab pos="355600" algn="l"/>
                <a:tab pos="719138" algn="l"/>
                <a:tab pos="1074738" algn="l"/>
                <a:tab pos="1438275" algn="l"/>
                <a:tab pos="1793875" algn="l"/>
                <a:tab pos="2147888" algn="l"/>
                <a:tab pos="4660900" algn="l"/>
                <a:tab pos="5024438" algn="l"/>
              </a:tabLst>
            </a:pPr>
            <a:r>
              <a:rPr lang="en-GB" i="0" dirty="0">
                <a:solidFill>
                  <a:schemeClr val="tx1"/>
                </a:solidFill>
              </a:rPr>
              <a:t>      </a:t>
            </a:r>
            <a:r>
              <a:rPr lang="en-GB" i="0" dirty="0" err="1" smtClean="0">
                <a:solidFill>
                  <a:schemeClr val="tx1"/>
                </a:solidFill>
              </a:rPr>
              <a:t>int</a:t>
            </a:r>
            <a:r>
              <a:rPr lang="en-GB" i="0" dirty="0" smtClean="0">
                <a:solidFill>
                  <a:schemeClr val="tx1"/>
                </a:solidFill>
              </a:rPr>
              <a:t> </a:t>
            </a:r>
            <a:r>
              <a:rPr lang="en-GB" i="0" dirty="0">
                <a:solidFill>
                  <a:schemeClr val="tx1"/>
                </a:solidFill>
              </a:rPr>
              <a:t>row = </a:t>
            </a:r>
            <a:r>
              <a:rPr lang="en-GB" i="0" dirty="0" err="1">
                <a:solidFill>
                  <a:schemeClr val="tx1"/>
                </a:solidFill>
              </a:rPr>
              <a:t>cellNo</a:t>
            </a:r>
            <a:r>
              <a:rPr lang="en-GB" i="0" dirty="0">
                <a:solidFill>
                  <a:schemeClr val="tx1"/>
                </a:solidFill>
              </a:rPr>
              <a:t> / 9;                               </a:t>
            </a:r>
            <a:r>
              <a:rPr lang="en-GB" i="0" dirty="0" smtClean="0">
                <a:solidFill>
                  <a:schemeClr val="tx1"/>
                </a:solidFill>
              </a:rPr>
              <a:t>		</a:t>
            </a:r>
            <a:r>
              <a:rPr lang="en-GB" i="0" dirty="0" smtClean="0">
                <a:solidFill>
                  <a:srgbClr val="006666"/>
                </a:solidFill>
              </a:rPr>
              <a:t>//Identify row position</a:t>
            </a:r>
            <a:endParaRPr lang="en-GB" i="0" dirty="0">
              <a:solidFill>
                <a:srgbClr val="006666"/>
              </a:solidFill>
            </a:endParaRPr>
          </a:p>
          <a:p>
            <a:pPr>
              <a:tabLst>
                <a:tab pos="355600" algn="l"/>
                <a:tab pos="719138" algn="l"/>
                <a:tab pos="1074738" algn="l"/>
                <a:tab pos="1438275" algn="l"/>
                <a:tab pos="1793875" algn="l"/>
                <a:tab pos="2147888" algn="l"/>
                <a:tab pos="4660900" algn="l"/>
                <a:tab pos="5024438" algn="l"/>
              </a:tabLst>
            </a:pPr>
            <a:r>
              <a:rPr lang="en-GB" i="0" dirty="0">
                <a:solidFill>
                  <a:schemeClr val="tx1"/>
                </a:solidFill>
              </a:rPr>
              <a:t>      </a:t>
            </a:r>
            <a:r>
              <a:rPr lang="en-GB" i="0" dirty="0" err="1" smtClean="0">
                <a:solidFill>
                  <a:schemeClr val="tx1"/>
                </a:solidFill>
              </a:rPr>
              <a:t>int</a:t>
            </a:r>
            <a:r>
              <a:rPr lang="en-GB" i="0" dirty="0" smtClean="0">
                <a:solidFill>
                  <a:schemeClr val="tx1"/>
                </a:solidFill>
              </a:rPr>
              <a:t> </a:t>
            </a:r>
            <a:r>
              <a:rPr lang="en-GB" i="0" dirty="0">
                <a:solidFill>
                  <a:schemeClr val="tx1"/>
                </a:solidFill>
              </a:rPr>
              <a:t>col </a:t>
            </a:r>
            <a:r>
              <a:rPr lang="en-GB" i="0" dirty="0" smtClean="0">
                <a:solidFill>
                  <a:schemeClr val="tx1"/>
                </a:solidFill>
              </a:rPr>
              <a:t>  = </a:t>
            </a:r>
            <a:r>
              <a:rPr lang="en-GB" i="0" dirty="0" err="1">
                <a:solidFill>
                  <a:schemeClr val="tx1"/>
                </a:solidFill>
              </a:rPr>
              <a:t>cellNo</a:t>
            </a:r>
            <a:r>
              <a:rPr lang="en-GB" i="0" dirty="0">
                <a:solidFill>
                  <a:schemeClr val="tx1"/>
                </a:solidFill>
              </a:rPr>
              <a:t> % 9;                               </a:t>
            </a:r>
            <a:r>
              <a:rPr lang="en-GB" i="0" dirty="0" smtClean="0">
                <a:solidFill>
                  <a:schemeClr val="tx1"/>
                </a:solidFill>
              </a:rPr>
              <a:t>		</a:t>
            </a:r>
            <a:r>
              <a:rPr lang="en-GB" i="0" dirty="0" smtClean="0">
                <a:solidFill>
                  <a:srgbClr val="006666"/>
                </a:solidFill>
              </a:rPr>
              <a:t>//Identify </a:t>
            </a:r>
            <a:r>
              <a:rPr lang="en-GB" i="0" dirty="0">
                <a:solidFill>
                  <a:srgbClr val="006666"/>
                </a:solidFill>
              </a:rPr>
              <a:t>column position</a:t>
            </a:r>
          </a:p>
          <a:p>
            <a:pPr marL="358775" indent="-358775">
              <a:tabLst>
                <a:tab pos="355600" algn="l"/>
                <a:tab pos="719138" algn="l"/>
                <a:tab pos="1074738" algn="l"/>
                <a:tab pos="1438275" algn="l"/>
                <a:tab pos="1793875" algn="l"/>
                <a:tab pos="2147888" algn="l"/>
                <a:tab pos="4660900" algn="l"/>
                <a:tab pos="5024438" algn="l"/>
              </a:tabLst>
            </a:pPr>
            <a:r>
              <a:rPr lang="en-GB" i="0" dirty="0" smtClean="0">
                <a:solidFill>
                  <a:schemeClr val="tx1"/>
                </a:solidFill>
              </a:rPr>
              <a:t>	</a:t>
            </a:r>
            <a:r>
              <a:rPr lang="en-GB" i="0" dirty="0">
                <a:solidFill>
                  <a:schemeClr val="tx1"/>
                </a:solidFill>
              </a:rPr>
              <a:t>if(</a:t>
            </a:r>
            <a:r>
              <a:rPr lang="en-GB" i="0" dirty="0" err="1">
                <a:solidFill>
                  <a:schemeClr val="tx1"/>
                </a:solidFill>
              </a:rPr>
              <a:t>problem.getStartValues</a:t>
            </a:r>
            <a:r>
              <a:rPr lang="en-GB" i="0" dirty="0">
                <a:solidFill>
                  <a:schemeClr val="tx1"/>
                </a:solidFill>
              </a:rPr>
              <a:t>(row, col)!= 0){</a:t>
            </a:r>
          </a:p>
          <a:p>
            <a:pPr marL="358775" indent="-358775">
              <a:tabLst>
                <a:tab pos="355600" algn="l"/>
                <a:tab pos="719138" algn="l"/>
                <a:tab pos="1074738" algn="l"/>
                <a:tab pos="1438275" algn="l"/>
                <a:tab pos="1793875" algn="l"/>
                <a:tab pos="2147888" algn="l"/>
                <a:tab pos="4660900" algn="l"/>
                <a:tab pos="5024438" algn="l"/>
              </a:tabLst>
            </a:pPr>
            <a:r>
              <a:rPr lang="en-GB" i="0" dirty="0">
                <a:solidFill>
                  <a:schemeClr val="tx1"/>
                </a:solidFill>
              </a:rPr>
              <a:t>          </a:t>
            </a:r>
            <a:r>
              <a:rPr lang="en-GB" i="0" dirty="0" smtClean="0">
                <a:solidFill>
                  <a:schemeClr val="tx1"/>
                </a:solidFill>
              </a:rPr>
              <a:t>	</a:t>
            </a:r>
            <a:r>
              <a:rPr lang="en-GB" i="0" dirty="0" err="1" smtClean="0">
                <a:solidFill>
                  <a:schemeClr val="tx1"/>
                </a:solidFill>
              </a:rPr>
              <a:t>problem.setStartValues</a:t>
            </a:r>
            <a:r>
              <a:rPr lang="en-GB" i="0" dirty="0" smtClean="0">
                <a:solidFill>
                  <a:schemeClr val="tx1"/>
                </a:solidFill>
              </a:rPr>
              <a:t>(row</a:t>
            </a:r>
            <a:r>
              <a:rPr lang="en-GB" i="0" dirty="0">
                <a:solidFill>
                  <a:schemeClr val="tx1"/>
                </a:solidFill>
              </a:rPr>
              <a:t>, col, 0);</a:t>
            </a:r>
          </a:p>
          <a:p>
            <a:pPr marL="358775" indent="-358775">
              <a:tabLst>
                <a:tab pos="355600" algn="l"/>
                <a:tab pos="719138" algn="l"/>
                <a:tab pos="1074738" algn="l"/>
                <a:tab pos="1438275" algn="l"/>
                <a:tab pos="1793875" algn="l"/>
                <a:tab pos="2147888" algn="l"/>
                <a:tab pos="4660900" algn="l"/>
                <a:tab pos="5024438" algn="l"/>
              </a:tabLst>
            </a:pPr>
            <a:r>
              <a:rPr lang="en-GB" i="0" dirty="0">
                <a:solidFill>
                  <a:schemeClr val="tx1"/>
                </a:solidFill>
              </a:rPr>
              <a:t>         </a:t>
            </a:r>
            <a:r>
              <a:rPr lang="en-GB" i="0" dirty="0" smtClean="0">
                <a:solidFill>
                  <a:schemeClr val="tx1"/>
                </a:solidFill>
              </a:rPr>
              <a:t>	 </a:t>
            </a:r>
            <a:r>
              <a:rPr lang="en-GB" i="0" dirty="0" err="1">
                <a:solidFill>
                  <a:schemeClr val="tx1"/>
                </a:solidFill>
              </a:rPr>
              <a:t>cellEntry</a:t>
            </a:r>
            <a:r>
              <a:rPr lang="en-GB" i="0" dirty="0">
                <a:solidFill>
                  <a:schemeClr val="tx1"/>
                </a:solidFill>
              </a:rPr>
              <a:t>(</a:t>
            </a:r>
            <a:r>
              <a:rPr lang="en-GB" i="0" dirty="0" err="1">
                <a:solidFill>
                  <a:schemeClr val="tx1"/>
                </a:solidFill>
              </a:rPr>
              <a:t>cellNo</a:t>
            </a:r>
            <a:r>
              <a:rPr lang="en-GB" i="0" dirty="0">
                <a:solidFill>
                  <a:schemeClr val="tx1"/>
                </a:solidFill>
              </a:rPr>
              <a:t>, null, "black");  </a:t>
            </a:r>
          </a:p>
          <a:p>
            <a:pPr marL="358775" indent="-358775">
              <a:tabLst>
                <a:tab pos="355600" algn="l"/>
                <a:tab pos="719138" algn="l"/>
                <a:tab pos="1074738" algn="l"/>
                <a:tab pos="1438275" algn="l"/>
                <a:tab pos="1793875" algn="l"/>
                <a:tab pos="2147888" algn="l"/>
                <a:tab pos="4660900" algn="l"/>
                <a:tab pos="5024438" algn="l"/>
              </a:tabLst>
            </a:pPr>
            <a:r>
              <a:rPr lang="en-GB" i="0" dirty="0">
                <a:solidFill>
                  <a:schemeClr val="tx1"/>
                </a:solidFill>
              </a:rPr>
              <a:t>       }else</a:t>
            </a:r>
            <a:r>
              <a:rPr lang="en-GB" i="0" dirty="0" smtClean="0">
                <a:solidFill>
                  <a:schemeClr val="tx1"/>
                </a:solidFill>
              </a:rPr>
              <a:t>{</a:t>
            </a:r>
          </a:p>
          <a:p>
            <a:pPr marL="358775" indent="-358775">
              <a:tabLst>
                <a:tab pos="355600" algn="l"/>
                <a:tab pos="719138" algn="l"/>
                <a:tab pos="1074738" algn="l"/>
                <a:tab pos="1438275" algn="l"/>
                <a:tab pos="1793875" algn="l"/>
                <a:tab pos="2147888" algn="l"/>
                <a:tab pos="4660900" algn="l"/>
                <a:tab pos="5024438" algn="l"/>
              </a:tabLst>
            </a:pPr>
            <a:r>
              <a:rPr lang="en-GB" i="0" dirty="0" smtClean="0">
                <a:solidFill>
                  <a:schemeClr val="tx1"/>
                </a:solidFill>
              </a:rPr>
              <a:t>			String </a:t>
            </a:r>
            <a:r>
              <a:rPr lang="en-GB" i="0" dirty="0">
                <a:solidFill>
                  <a:schemeClr val="tx1"/>
                </a:solidFill>
              </a:rPr>
              <a:t>number = </a:t>
            </a:r>
            <a:r>
              <a:rPr lang="en-GB" i="0" dirty="0" err="1">
                <a:solidFill>
                  <a:schemeClr val="tx1"/>
                </a:solidFill>
              </a:rPr>
              <a:t>obtainEntry</a:t>
            </a:r>
            <a:r>
              <a:rPr lang="en-GB" i="0" dirty="0">
                <a:solidFill>
                  <a:schemeClr val="tx1"/>
                </a:solidFill>
              </a:rPr>
              <a:t>(</a:t>
            </a:r>
            <a:r>
              <a:rPr lang="en-GB" i="0" dirty="0" err="1">
                <a:solidFill>
                  <a:schemeClr val="tx1"/>
                </a:solidFill>
              </a:rPr>
              <a:t>cellNo</a:t>
            </a:r>
            <a:r>
              <a:rPr lang="en-GB" i="0" dirty="0">
                <a:solidFill>
                  <a:schemeClr val="tx1"/>
                </a:solidFill>
              </a:rPr>
              <a:t>);</a:t>
            </a:r>
          </a:p>
          <a:p>
            <a:pPr>
              <a:tabLst>
                <a:tab pos="355600" algn="l"/>
                <a:tab pos="719138" algn="l"/>
                <a:tab pos="1074738" algn="l"/>
                <a:tab pos="1438275" algn="l"/>
                <a:tab pos="1793875" algn="l"/>
                <a:tab pos="2147888" algn="l"/>
                <a:tab pos="4660900" algn="l"/>
                <a:tab pos="5024438" algn="l"/>
              </a:tabLst>
            </a:pPr>
            <a:r>
              <a:rPr lang="en-GB" i="0" dirty="0">
                <a:solidFill>
                  <a:schemeClr val="tx1"/>
                </a:solidFill>
              </a:rPr>
              <a:t>       </a:t>
            </a:r>
            <a:r>
              <a:rPr lang="en-GB" i="0" dirty="0" smtClean="0">
                <a:solidFill>
                  <a:schemeClr val="tx1"/>
                </a:solidFill>
              </a:rPr>
              <a:t>	if(</a:t>
            </a:r>
            <a:r>
              <a:rPr lang="en-GB" i="0" dirty="0" err="1" smtClean="0">
                <a:solidFill>
                  <a:schemeClr val="tx1"/>
                </a:solidFill>
              </a:rPr>
              <a:t>problem.validEntry</a:t>
            </a:r>
            <a:r>
              <a:rPr lang="en-GB" i="0" dirty="0" smtClean="0">
                <a:solidFill>
                  <a:schemeClr val="tx1"/>
                </a:solidFill>
              </a:rPr>
              <a:t>(number</a:t>
            </a:r>
            <a:r>
              <a:rPr lang="en-GB" i="0" dirty="0">
                <a:solidFill>
                  <a:schemeClr val="tx1"/>
                </a:solidFill>
              </a:rPr>
              <a:t>, </a:t>
            </a:r>
            <a:r>
              <a:rPr lang="en-GB" i="0" dirty="0" err="1">
                <a:solidFill>
                  <a:schemeClr val="tx1"/>
                </a:solidFill>
              </a:rPr>
              <a:t>cellNo</a:t>
            </a:r>
            <a:r>
              <a:rPr lang="en-GB" i="0" dirty="0">
                <a:solidFill>
                  <a:schemeClr val="tx1"/>
                </a:solidFill>
              </a:rPr>
              <a:t>)){    </a:t>
            </a:r>
            <a:r>
              <a:rPr lang="en-GB" i="0" dirty="0" smtClean="0">
                <a:solidFill>
                  <a:schemeClr val="tx1"/>
                </a:solidFill>
              </a:rPr>
              <a:t>	</a:t>
            </a:r>
            <a:r>
              <a:rPr lang="en-GB" i="0" dirty="0" smtClean="0">
                <a:solidFill>
                  <a:srgbClr val="006666"/>
                </a:solidFill>
              </a:rPr>
              <a:t>//</a:t>
            </a:r>
            <a:r>
              <a:rPr lang="en-GB" i="0" dirty="0">
                <a:solidFill>
                  <a:srgbClr val="006666"/>
                </a:solidFill>
              </a:rPr>
              <a:t>Check entry</a:t>
            </a:r>
          </a:p>
          <a:p>
            <a:pPr>
              <a:tabLst>
                <a:tab pos="355600" algn="l"/>
                <a:tab pos="719138" algn="l"/>
                <a:tab pos="1074738" algn="l"/>
                <a:tab pos="1438275" algn="l"/>
                <a:tab pos="1793875" algn="l"/>
                <a:tab pos="2147888" algn="l"/>
                <a:tab pos="4660900" algn="l"/>
                <a:tab pos="5024438" algn="l"/>
              </a:tabLst>
            </a:pPr>
            <a:r>
              <a:rPr lang="en-GB" i="0" dirty="0">
                <a:solidFill>
                  <a:schemeClr val="tx1"/>
                </a:solidFill>
              </a:rPr>
              <a:t>              </a:t>
            </a:r>
            <a:r>
              <a:rPr lang="en-GB" i="0" dirty="0" smtClean="0">
                <a:solidFill>
                  <a:schemeClr val="tx1"/>
                </a:solidFill>
              </a:rPr>
              <a:t>	</a:t>
            </a:r>
            <a:r>
              <a:rPr lang="en-GB" i="0" dirty="0" err="1" smtClean="0">
                <a:solidFill>
                  <a:schemeClr val="tx1"/>
                </a:solidFill>
              </a:rPr>
              <a:t>problem.setStartValues</a:t>
            </a:r>
            <a:r>
              <a:rPr lang="en-GB" i="0" dirty="0" smtClean="0">
                <a:solidFill>
                  <a:schemeClr val="tx1"/>
                </a:solidFill>
              </a:rPr>
              <a:t>(row</a:t>
            </a:r>
            <a:r>
              <a:rPr lang="en-GB" i="0" dirty="0">
                <a:solidFill>
                  <a:schemeClr val="tx1"/>
                </a:solidFill>
              </a:rPr>
              <a:t>, col, </a:t>
            </a:r>
            <a:r>
              <a:rPr lang="en-GB" i="0" dirty="0" err="1">
                <a:solidFill>
                  <a:schemeClr val="tx1"/>
                </a:solidFill>
              </a:rPr>
              <a:t>Integer.parseInt</a:t>
            </a:r>
            <a:r>
              <a:rPr lang="en-GB" i="0" dirty="0">
                <a:solidFill>
                  <a:schemeClr val="tx1"/>
                </a:solidFill>
              </a:rPr>
              <a:t>(number));    </a:t>
            </a:r>
            <a:r>
              <a:rPr lang="en-GB" i="0" dirty="0" smtClean="0">
                <a:solidFill>
                  <a:schemeClr val="tx1"/>
                </a:solidFill>
              </a:rPr>
              <a:t/>
            </a:r>
            <a:br>
              <a:rPr lang="en-GB" i="0" dirty="0" smtClean="0">
                <a:solidFill>
                  <a:schemeClr val="tx1"/>
                </a:solidFill>
              </a:rPr>
            </a:br>
            <a:r>
              <a:rPr lang="en-GB" i="0" dirty="0" smtClean="0">
                <a:solidFill>
                  <a:schemeClr val="tx1"/>
                </a:solidFill>
              </a:rPr>
              <a:t>								</a:t>
            </a:r>
            <a:r>
              <a:rPr lang="en-GB" i="0" dirty="0" smtClean="0">
                <a:solidFill>
                  <a:srgbClr val="006666"/>
                </a:solidFill>
              </a:rPr>
              <a:t>//</a:t>
            </a:r>
            <a:r>
              <a:rPr lang="en-GB" i="0" dirty="0">
                <a:solidFill>
                  <a:srgbClr val="006666"/>
                </a:solidFill>
              </a:rPr>
              <a:t>Store valid entry</a:t>
            </a:r>
          </a:p>
          <a:p>
            <a:pPr>
              <a:tabLst>
                <a:tab pos="355600" algn="l"/>
                <a:tab pos="719138" algn="l"/>
                <a:tab pos="1074738" algn="l"/>
                <a:tab pos="1438275" algn="l"/>
                <a:tab pos="1793875" algn="l"/>
                <a:tab pos="2147888" algn="l"/>
                <a:tab pos="4660900" algn="l"/>
                <a:tab pos="5024438" algn="l"/>
              </a:tabLst>
            </a:pPr>
            <a:r>
              <a:rPr lang="en-GB" i="0" dirty="0">
                <a:solidFill>
                  <a:schemeClr val="tx1"/>
                </a:solidFill>
              </a:rPr>
              <a:t>          	</a:t>
            </a:r>
            <a:r>
              <a:rPr lang="en-GB" i="0" dirty="0" smtClean="0">
                <a:solidFill>
                  <a:schemeClr val="tx1"/>
                </a:solidFill>
              </a:rPr>
              <a:t>  	</a:t>
            </a:r>
            <a:r>
              <a:rPr lang="en-GB" i="0" dirty="0" err="1" smtClean="0">
                <a:solidFill>
                  <a:schemeClr val="tx1"/>
                </a:solidFill>
              </a:rPr>
              <a:t>cellEntry</a:t>
            </a:r>
            <a:r>
              <a:rPr lang="en-GB" i="0" dirty="0" smtClean="0">
                <a:solidFill>
                  <a:schemeClr val="tx1"/>
                </a:solidFill>
              </a:rPr>
              <a:t>(</a:t>
            </a:r>
            <a:r>
              <a:rPr lang="en-GB" i="0" dirty="0" err="1" smtClean="0">
                <a:solidFill>
                  <a:schemeClr val="tx1"/>
                </a:solidFill>
              </a:rPr>
              <a:t>cellNo</a:t>
            </a:r>
            <a:r>
              <a:rPr lang="en-GB" i="0" dirty="0">
                <a:solidFill>
                  <a:schemeClr val="tx1"/>
                </a:solidFill>
              </a:rPr>
              <a:t>, number, "blue</a:t>
            </a:r>
            <a:r>
              <a:rPr lang="en-GB" i="0" dirty="0" smtClean="0">
                <a:solidFill>
                  <a:schemeClr val="tx1"/>
                </a:solidFill>
              </a:rPr>
              <a:t>");		</a:t>
            </a:r>
            <a:r>
              <a:rPr lang="en-GB" i="0" dirty="0" smtClean="0">
                <a:solidFill>
                  <a:srgbClr val="006666"/>
                </a:solidFill>
              </a:rPr>
              <a:t>//Display entry blue on pink</a:t>
            </a:r>
          </a:p>
          <a:p>
            <a:pPr>
              <a:tabLst>
                <a:tab pos="355600" algn="l"/>
                <a:tab pos="719138" algn="l"/>
                <a:tab pos="1074738" algn="l"/>
                <a:tab pos="1438275" algn="l"/>
                <a:tab pos="1793875" algn="l"/>
                <a:tab pos="2147888" algn="l"/>
                <a:tab pos="4660900" algn="l"/>
                <a:tab pos="5024438" algn="l"/>
              </a:tabLst>
            </a:pPr>
            <a:r>
              <a:rPr lang="en-GB" i="0" dirty="0">
                <a:solidFill>
                  <a:schemeClr val="tx1"/>
                </a:solidFill>
              </a:rPr>
              <a:t>	</a:t>
            </a:r>
            <a:r>
              <a:rPr lang="en-GB" i="0" dirty="0" smtClean="0">
                <a:solidFill>
                  <a:schemeClr val="tx1"/>
                </a:solidFill>
              </a:rPr>
              <a:t>	   	}</a:t>
            </a:r>
            <a:r>
              <a:rPr lang="en-GB" i="0" dirty="0">
                <a:solidFill>
                  <a:schemeClr val="tx1"/>
                </a:solidFill>
              </a:rPr>
              <a:t>else{</a:t>
            </a:r>
          </a:p>
          <a:p>
            <a:pPr>
              <a:tabLst>
                <a:tab pos="355600" algn="l"/>
                <a:tab pos="719138" algn="l"/>
                <a:tab pos="1074738" algn="l"/>
                <a:tab pos="1438275" algn="l"/>
                <a:tab pos="1793875" algn="l"/>
                <a:tab pos="2147888" algn="l"/>
                <a:tab pos="4660900" algn="l"/>
                <a:tab pos="5024438" algn="l"/>
              </a:tabLst>
            </a:pPr>
            <a:r>
              <a:rPr lang="en-GB" i="0" dirty="0" smtClean="0">
                <a:solidFill>
                  <a:schemeClr val="tx1"/>
                </a:solidFill>
              </a:rPr>
              <a:t>              </a:t>
            </a:r>
            <a:r>
              <a:rPr lang="en-GB" i="0" dirty="0">
                <a:solidFill>
                  <a:schemeClr val="tx1"/>
                </a:solidFill>
              </a:rPr>
              <a:t> </a:t>
            </a:r>
            <a:r>
              <a:rPr lang="en-GB" i="0" dirty="0" smtClean="0">
                <a:solidFill>
                  <a:schemeClr val="tx1"/>
                </a:solidFill>
              </a:rPr>
              <a:t>	</a:t>
            </a:r>
            <a:r>
              <a:rPr lang="en-GB" i="0" dirty="0" err="1" smtClean="0">
                <a:solidFill>
                  <a:schemeClr val="tx1"/>
                </a:solidFill>
              </a:rPr>
              <a:t>cellEntry</a:t>
            </a:r>
            <a:r>
              <a:rPr lang="en-GB" i="0" dirty="0" smtClean="0">
                <a:solidFill>
                  <a:schemeClr val="tx1"/>
                </a:solidFill>
              </a:rPr>
              <a:t>(</a:t>
            </a:r>
            <a:r>
              <a:rPr lang="en-GB" i="0" dirty="0" err="1" smtClean="0">
                <a:solidFill>
                  <a:schemeClr val="tx1"/>
                </a:solidFill>
              </a:rPr>
              <a:t>cellNo</a:t>
            </a:r>
            <a:r>
              <a:rPr lang="en-GB" i="0" dirty="0">
                <a:solidFill>
                  <a:schemeClr val="tx1"/>
                </a:solidFill>
              </a:rPr>
              <a:t>, null, "black");  </a:t>
            </a:r>
            <a:r>
              <a:rPr lang="en-GB" i="0" dirty="0" smtClean="0">
                <a:solidFill>
                  <a:schemeClr val="tx1"/>
                </a:solidFill>
              </a:rPr>
              <a:t>    </a:t>
            </a:r>
            <a:r>
              <a:rPr lang="en-GB" i="0" dirty="0" smtClean="0">
                <a:solidFill>
                  <a:srgbClr val="006666"/>
                </a:solidFill>
              </a:rPr>
              <a:t>//Clearing cell and resetting format</a:t>
            </a:r>
            <a:endParaRPr lang="en-GB" i="0" dirty="0">
              <a:solidFill>
                <a:srgbClr val="006666"/>
              </a:solidFill>
            </a:endParaRPr>
          </a:p>
          <a:p>
            <a:pPr>
              <a:tabLst>
                <a:tab pos="355600" algn="l"/>
                <a:tab pos="719138" algn="l"/>
                <a:tab pos="1074738" algn="l"/>
                <a:tab pos="1438275" algn="l"/>
                <a:tab pos="1793875" algn="l"/>
                <a:tab pos="2147888" algn="l"/>
                <a:tab pos="4660900" algn="l"/>
                <a:tab pos="5024438" algn="l"/>
              </a:tabLst>
            </a:pPr>
            <a:r>
              <a:rPr lang="en-GB" i="0" dirty="0">
                <a:solidFill>
                  <a:schemeClr val="tx1"/>
                </a:solidFill>
              </a:rPr>
              <a:t>          </a:t>
            </a:r>
            <a:r>
              <a:rPr lang="en-GB" i="0" dirty="0" smtClean="0">
                <a:solidFill>
                  <a:schemeClr val="tx1"/>
                </a:solidFill>
              </a:rPr>
              <a:t>	}</a:t>
            </a:r>
            <a:endParaRPr lang="en-GB" i="0" dirty="0">
              <a:solidFill>
                <a:schemeClr val="tx1"/>
              </a:solidFill>
            </a:endParaRPr>
          </a:p>
          <a:p>
            <a:pPr>
              <a:tabLst>
                <a:tab pos="355600" algn="l"/>
                <a:tab pos="719138" algn="l"/>
                <a:tab pos="1074738" algn="l"/>
                <a:tab pos="1438275" algn="l"/>
                <a:tab pos="1793875" algn="l"/>
                <a:tab pos="2147888" algn="l"/>
              </a:tabLst>
            </a:pPr>
            <a:r>
              <a:rPr lang="en-GB" i="0" dirty="0" smtClean="0">
                <a:solidFill>
                  <a:schemeClr val="tx1"/>
                </a:solidFill>
              </a:rPr>
              <a:t> 		 }</a:t>
            </a:r>
          </a:p>
          <a:p>
            <a:pPr>
              <a:tabLst>
                <a:tab pos="355600" algn="l"/>
                <a:tab pos="719138" algn="l"/>
                <a:tab pos="1074738" algn="l"/>
                <a:tab pos="1438275" algn="l"/>
                <a:tab pos="1793875" algn="l"/>
                <a:tab pos="2147888" algn="l"/>
              </a:tabLst>
            </a:pPr>
            <a:r>
              <a:rPr lang="en-GB" i="0" dirty="0">
                <a:solidFill>
                  <a:schemeClr val="tx1"/>
                </a:solidFill>
              </a:rPr>
              <a:t> </a:t>
            </a:r>
            <a:r>
              <a:rPr lang="en-GB" i="0" dirty="0" smtClean="0">
                <a:solidFill>
                  <a:schemeClr val="tx1"/>
                </a:solidFill>
              </a:rPr>
              <a:t>  }</a:t>
            </a:r>
            <a:endParaRPr lang="en-GB" i="0" dirty="0">
              <a:solidFill>
                <a:schemeClr val="tx1"/>
              </a:solidFill>
            </a:endParaRPr>
          </a:p>
        </p:txBody>
      </p:sp>
    </p:spTree>
    <p:extLst>
      <p:ext uri="{BB962C8B-B14F-4D97-AF65-F5344CB8AC3E}">
        <p14:creationId xmlns:p14="http://schemas.microsoft.com/office/powerpoint/2010/main" val="427320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fld id="{6ED1D81B-8976-474E-B961-8F1398297141}" type="slidenum">
              <a:rPr lang="en-GB" smtClean="0"/>
              <a:pPr/>
              <a:t>19</a:t>
            </a:fld>
            <a:endParaRPr lang="en-GB" dirty="0"/>
          </a:p>
        </p:txBody>
      </p:sp>
      <p:sp>
        <p:nvSpPr>
          <p:cNvPr id="3" name="Title 2"/>
          <p:cNvSpPr>
            <a:spLocks noGrp="1"/>
          </p:cNvSpPr>
          <p:nvPr>
            <p:ph type="title"/>
          </p:nvPr>
        </p:nvSpPr>
        <p:spPr/>
        <p:txBody>
          <a:bodyPr/>
          <a:lstStyle/>
          <a:p>
            <a:r>
              <a:rPr lang="en-GB" dirty="0" smtClean="0"/>
              <a:t>Testing GUI</a:t>
            </a:r>
            <a:endParaRPr lang="en-GB" dirty="0"/>
          </a:p>
        </p:txBody>
      </p:sp>
      <p:sp>
        <p:nvSpPr>
          <p:cNvPr id="4" name="Text Placeholder 3"/>
          <p:cNvSpPr>
            <a:spLocks noGrp="1"/>
          </p:cNvSpPr>
          <p:nvPr>
            <p:ph type="body" sz="quarter" idx="13"/>
          </p:nvPr>
        </p:nvSpPr>
        <p:spPr/>
        <p:txBody>
          <a:bodyPr/>
          <a:lstStyle/>
          <a:p>
            <a:r>
              <a:rPr lang="en-GB" dirty="0" smtClean="0"/>
              <a:t>This is carried out manually.</a:t>
            </a:r>
          </a:p>
          <a:p>
            <a:pPr marL="0" indent="0"/>
            <a:r>
              <a:rPr lang="en-GB" dirty="0" smtClean="0"/>
              <a:t>Accordingly the previous function testing is repeated and any required formatting confirmed.</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400448770"/>
              </p:ext>
            </p:extLst>
          </p:nvPr>
        </p:nvGraphicFramePr>
        <p:xfrm>
          <a:off x="539552" y="2636912"/>
          <a:ext cx="7704856" cy="2966720"/>
        </p:xfrm>
        <a:graphic>
          <a:graphicData uri="http://schemas.openxmlformats.org/drawingml/2006/table">
            <a:tbl>
              <a:tblPr firstRow="1" bandRow="1">
                <a:tableStyleId>{5C22544A-7EE6-4342-B048-85BDC9FD1C3A}</a:tableStyleId>
              </a:tblPr>
              <a:tblGrid>
                <a:gridCol w="576064"/>
                <a:gridCol w="1512168"/>
                <a:gridCol w="1728192"/>
                <a:gridCol w="720080"/>
                <a:gridCol w="1080120"/>
                <a:gridCol w="648072"/>
                <a:gridCol w="1440160"/>
              </a:tblGrid>
              <a:tr h="370840">
                <a:tc>
                  <a:txBody>
                    <a:bodyPr/>
                    <a:lstStyle/>
                    <a:p>
                      <a:r>
                        <a:rPr lang="en-GB" dirty="0" smtClean="0"/>
                        <a:t>Test</a:t>
                      </a:r>
                      <a:endParaRPr lang="en-GB" dirty="0"/>
                    </a:p>
                  </a:txBody>
                  <a:tcPr/>
                </a:tc>
                <a:tc gridSpan="3">
                  <a:txBody>
                    <a:bodyPr/>
                    <a:lstStyle/>
                    <a:p>
                      <a:r>
                        <a:rPr lang="en-GB" dirty="0" smtClean="0"/>
                        <a:t>Input</a:t>
                      </a:r>
                      <a:endParaRPr lang="en-GB" dirty="0"/>
                    </a:p>
                  </a:txBody>
                  <a:tcPr/>
                </a:tc>
                <a:tc hMerge="1">
                  <a:txBody>
                    <a:bodyPr/>
                    <a:lstStyle/>
                    <a:p>
                      <a:endParaRPr lang="en-GB"/>
                    </a:p>
                  </a:txBody>
                  <a:tcPr/>
                </a:tc>
                <a:tc hMerge="1">
                  <a:txBody>
                    <a:bodyPr/>
                    <a:lstStyle/>
                    <a:p>
                      <a:endParaRPr lang="en-GB" dirty="0"/>
                    </a:p>
                  </a:txBody>
                  <a:tcPr/>
                </a:tc>
                <a:tc gridSpan="3">
                  <a:txBody>
                    <a:bodyPr/>
                    <a:lstStyle/>
                    <a:p>
                      <a:r>
                        <a:rPr lang="en-GB" dirty="0" smtClean="0"/>
                        <a:t>Validation result</a:t>
                      </a:r>
                      <a:endParaRPr lang="en-GB" dirty="0"/>
                    </a:p>
                  </a:txBody>
                  <a:tcPr/>
                </a:tc>
                <a:tc hMerge="1">
                  <a:txBody>
                    <a:bodyPr/>
                    <a:lstStyle/>
                    <a:p>
                      <a:endParaRPr lang="en-GB" dirty="0"/>
                    </a:p>
                  </a:txBody>
                  <a:tcPr/>
                </a:tc>
                <a:tc hMerge="1">
                  <a:txBody>
                    <a:bodyPr/>
                    <a:lstStyle/>
                    <a:p>
                      <a:endParaRPr lang="en-GB"/>
                    </a:p>
                  </a:txBody>
                  <a:tcPr/>
                </a:tc>
              </a:tr>
              <a:tr h="370840">
                <a:tc>
                  <a:txBody>
                    <a:bodyPr/>
                    <a:lstStyle/>
                    <a:p>
                      <a:endParaRPr lang="en-GB" sz="1600" dirty="0"/>
                    </a:p>
                  </a:txBody>
                  <a:tcPr/>
                </a:tc>
                <a:tc>
                  <a:txBody>
                    <a:bodyPr/>
                    <a:lstStyle/>
                    <a:p>
                      <a:r>
                        <a:rPr lang="en-GB" sz="1600" dirty="0" smtClean="0"/>
                        <a:t>Test</a:t>
                      </a:r>
                      <a:endParaRPr lang="en-GB" sz="1600" dirty="0"/>
                    </a:p>
                  </a:txBody>
                  <a:tcPr/>
                </a:tc>
                <a:tc>
                  <a:txBody>
                    <a:bodyPr/>
                    <a:lstStyle/>
                    <a:p>
                      <a:r>
                        <a:rPr lang="en-GB" sz="1600" dirty="0" smtClean="0"/>
                        <a:t>Description</a:t>
                      </a:r>
                      <a:endParaRPr lang="en-GB" sz="1600" dirty="0"/>
                    </a:p>
                  </a:txBody>
                  <a:tcPr/>
                </a:tc>
                <a:tc>
                  <a:txBody>
                    <a:bodyPr/>
                    <a:lstStyle/>
                    <a:p>
                      <a:r>
                        <a:rPr lang="en-GB" sz="1600" dirty="0" smtClean="0"/>
                        <a:t>Entry</a:t>
                      </a:r>
                      <a:endParaRPr lang="en-GB" sz="1600" dirty="0"/>
                    </a:p>
                  </a:txBody>
                  <a:tcPr/>
                </a:tc>
                <a:tc>
                  <a:txBody>
                    <a:bodyPr/>
                    <a:lstStyle/>
                    <a:p>
                      <a:pPr algn="ctr"/>
                      <a:r>
                        <a:rPr lang="en-GB" sz="1600" dirty="0" smtClean="0"/>
                        <a:t>True/False</a:t>
                      </a:r>
                      <a:endParaRPr lang="en-GB" sz="1600" dirty="0"/>
                    </a:p>
                  </a:txBody>
                  <a:tcPr/>
                </a:tc>
                <a:tc gridSpan="2">
                  <a:txBody>
                    <a:bodyPr/>
                    <a:lstStyle/>
                    <a:p>
                      <a:pPr algn="ctr"/>
                      <a:r>
                        <a:rPr lang="en-GB" sz="1600" dirty="0" smtClean="0"/>
                        <a:t>Expected outcome</a:t>
                      </a:r>
                      <a:endParaRPr lang="en-GB" sz="1600" dirty="0"/>
                    </a:p>
                  </a:txBody>
                  <a:tcPr/>
                </a:tc>
                <a:tc hMerge="1">
                  <a:txBody>
                    <a:bodyPr/>
                    <a:lstStyle/>
                    <a:p>
                      <a:pPr algn="ctr"/>
                      <a:endParaRPr lang="en-GB" dirty="0"/>
                    </a:p>
                  </a:txBody>
                  <a:tcPr/>
                </a:tc>
              </a:tr>
              <a:tr h="370840">
                <a:tc>
                  <a:txBody>
                    <a:bodyPr/>
                    <a:lstStyle/>
                    <a:p>
                      <a:r>
                        <a:rPr lang="en-GB" sz="1600" dirty="0" smtClean="0"/>
                        <a:t>1</a:t>
                      </a:r>
                      <a:endParaRPr lang="en-GB" sz="1600" dirty="0"/>
                    </a:p>
                  </a:txBody>
                  <a:tcPr/>
                </a:tc>
                <a:tc>
                  <a:txBody>
                    <a:bodyPr/>
                    <a:lstStyle/>
                    <a:p>
                      <a:r>
                        <a:rPr lang="en-GB" sz="1600" dirty="0" smtClean="0"/>
                        <a:t>testValidEntry1</a:t>
                      </a:r>
                      <a:endParaRPr lang="en-GB" sz="1600" dirty="0"/>
                    </a:p>
                  </a:txBody>
                  <a:tcPr/>
                </a:tc>
                <a:tc>
                  <a:txBody>
                    <a:bodyPr/>
                    <a:lstStyle/>
                    <a:p>
                      <a:r>
                        <a:rPr lang="en-GB" sz="1600" dirty="0" smtClean="0"/>
                        <a:t>Blank entry</a:t>
                      </a:r>
                      <a:endParaRPr lang="en-GB" sz="1600" dirty="0"/>
                    </a:p>
                  </a:txBody>
                  <a:tcPr/>
                </a:tc>
                <a:tc>
                  <a:txBody>
                    <a:bodyPr/>
                    <a:lstStyle/>
                    <a:p>
                      <a:pPr algn="ctr"/>
                      <a:r>
                        <a:rPr lang="en-GB" sz="1600" dirty="0" smtClean="0"/>
                        <a:t>null</a:t>
                      </a:r>
                      <a:endParaRPr lang="en-GB" sz="1600" dirty="0"/>
                    </a:p>
                  </a:txBody>
                  <a:tcPr/>
                </a:tc>
                <a:tc>
                  <a:txBody>
                    <a:bodyPr/>
                    <a:lstStyle/>
                    <a:p>
                      <a:pPr algn="ctr"/>
                      <a:r>
                        <a:rPr lang="en-GB" sz="1600" dirty="0" smtClean="0"/>
                        <a:t>False</a:t>
                      </a:r>
                      <a:endParaRPr lang="en-GB" sz="1600" dirty="0"/>
                    </a:p>
                  </a:txBody>
                  <a:tcPr/>
                </a:tc>
                <a:tc>
                  <a:txBody>
                    <a:bodyPr/>
                    <a:lstStyle/>
                    <a:p>
                      <a:pPr algn="ctr"/>
                      <a:r>
                        <a:rPr lang="en-GB" sz="1600" dirty="0" smtClean="0"/>
                        <a:t>-</a:t>
                      </a:r>
                      <a:endParaRPr lang="en-GB" sz="1600" dirty="0"/>
                    </a:p>
                  </a:txBody>
                  <a:tcPr/>
                </a:tc>
                <a:tc>
                  <a:txBody>
                    <a:bodyPr/>
                    <a:lstStyle/>
                    <a:p>
                      <a:pPr algn="ctr"/>
                      <a:r>
                        <a:rPr lang="en-GB" sz="1600" dirty="0" smtClean="0"/>
                        <a:t>White/black</a:t>
                      </a:r>
                      <a:endParaRPr lang="en-GB" sz="1600" dirty="0"/>
                    </a:p>
                  </a:txBody>
                  <a:tcPr/>
                </a:tc>
              </a:tr>
              <a:tr h="370840">
                <a:tc>
                  <a:txBody>
                    <a:bodyPr/>
                    <a:lstStyle/>
                    <a:p>
                      <a:r>
                        <a:rPr lang="en-GB" sz="1600" dirty="0" smtClean="0"/>
                        <a:t>2</a:t>
                      </a:r>
                      <a:endParaRPr lang="en-GB" sz="1600" dirty="0"/>
                    </a:p>
                  </a:txBody>
                  <a:tcPr/>
                </a:tc>
                <a:tc>
                  <a:txBody>
                    <a:bodyPr/>
                    <a:lstStyle/>
                    <a:p>
                      <a:r>
                        <a:rPr lang="en-GB" sz="1600" dirty="0" smtClean="0"/>
                        <a:t>testValidEntry2</a:t>
                      </a:r>
                      <a:endParaRPr lang="en-GB" sz="1600" dirty="0"/>
                    </a:p>
                  </a:txBody>
                  <a:tcPr/>
                </a:tc>
                <a:tc>
                  <a:txBody>
                    <a:bodyPr/>
                    <a:lstStyle/>
                    <a:p>
                      <a:r>
                        <a:rPr lang="en-GB" sz="1600" dirty="0" smtClean="0"/>
                        <a:t>More than 1 char</a:t>
                      </a:r>
                    </a:p>
                  </a:txBody>
                  <a:tcPr/>
                </a:tc>
                <a:tc>
                  <a:txBody>
                    <a:bodyPr/>
                    <a:lstStyle/>
                    <a:p>
                      <a:pPr algn="ctr"/>
                      <a:r>
                        <a:rPr lang="en-GB" sz="1600" dirty="0" smtClean="0"/>
                        <a:t>“22”</a:t>
                      </a:r>
                      <a:endParaRPr lang="en-GB" sz="1600" dirty="0"/>
                    </a:p>
                  </a:txBody>
                  <a:tcPr/>
                </a:tc>
                <a:tc>
                  <a:txBody>
                    <a:bodyPr/>
                    <a:lstStyle/>
                    <a:p>
                      <a:pPr algn="ctr"/>
                      <a:r>
                        <a:rPr lang="en-GB" sz="1600" dirty="0" smtClean="0"/>
                        <a:t>False</a:t>
                      </a:r>
                      <a:endParaRPr lang="en-GB" sz="1600" dirty="0"/>
                    </a:p>
                  </a:txBody>
                  <a:tcPr/>
                </a:tc>
                <a:tc>
                  <a:txBody>
                    <a:bodyPr/>
                    <a:lstStyle/>
                    <a:p>
                      <a:pPr algn="ctr"/>
                      <a:r>
                        <a:rPr lang="en-GB" sz="1600" dirty="0" smtClean="0"/>
                        <a:t>Error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White/black</a:t>
                      </a:r>
                    </a:p>
                  </a:txBody>
                  <a:tcPr/>
                </a:tc>
              </a:tr>
              <a:tr h="370840">
                <a:tc>
                  <a:txBody>
                    <a:bodyPr/>
                    <a:lstStyle/>
                    <a:p>
                      <a:r>
                        <a:rPr lang="en-GB" sz="1600" dirty="0" smtClean="0"/>
                        <a:t>3</a:t>
                      </a:r>
                      <a:endParaRPr lang="en-GB" sz="1600" dirty="0"/>
                    </a:p>
                  </a:txBody>
                  <a:tcPr/>
                </a:tc>
                <a:tc>
                  <a:txBody>
                    <a:bodyPr/>
                    <a:lstStyle/>
                    <a:p>
                      <a:r>
                        <a:rPr lang="en-GB" sz="1600" dirty="0" smtClean="0"/>
                        <a:t>testValidEntry3</a:t>
                      </a:r>
                      <a:endParaRPr lang="en-GB" sz="1600" dirty="0"/>
                    </a:p>
                  </a:txBody>
                  <a:tcPr/>
                </a:tc>
                <a:tc>
                  <a:txBody>
                    <a:bodyPr/>
                    <a:lstStyle/>
                    <a:p>
                      <a:r>
                        <a:rPr lang="en-GB" sz="1600" dirty="0" smtClean="0"/>
                        <a:t>Not digit</a:t>
                      </a:r>
                      <a:endParaRPr lang="en-GB" sz="1600" dirty="0"/>
                    </a:p>
                  </a:txBody>
                  <a:tcPr/>
                </a:tc>
                <a:tc>
                  <a:txBody>
                    <a:bodyPr/>
                    <a:lstStyle/>
                    <a:p>
                      <a:pPr algn="ctr"/>
                      <a:r>
                        <a:rPr lang="en-GB" sz="1600" dirty="0" smtClean="0"/>
                        <a:t>“w”</a:t>
                      </a:r>
                      <a:endParaRPr lang="en-GB" sz="1600" dirty="0"/>
                    </a:p>
                  </a:txBody>
                  <a:tcPr/>
                </a:tc>
                <a:tc>
                  <a:txBody>
                    <a:bodyPr/>
                    <a:lstStyle/>
                    <a:p>
                      <a:pPr algn="ctr"/>
                      <a:r>
                        <a:rPr lang="en-GB" sz="1600" dirty="0" smtClean="0"/>
                        <a:t>False</a:t>
                      </a:r>
                      <a:endParaRPr lang="en-GB" sz="1600" dirty="0"/>
                    </a:p>
                  </a:txBody>
                  <a:tcPr/>
                </a:tc>
                <a:tc>
                  <a:txBody>
                    <a:bodyPr/>
                    <a:lstStyle/>
                    <a:p>
                      <a:pPr algn="ctr"/>
                      <a:r>
                        <a:rPr lang="en-GB" sz="1600" dirty="0" smtClean="0"/>
                        <a:t>Error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White/black</a:t>
                      </a:r>
                    </a:p>
                  </a:txBody>
                  <a:tcPr/>
                </a:tc>
              </a:tr>
              <a:tr h="370840">
                <a:tc>
                  <a:txBody>
                    <a:bodyPr/>
                    <a:lstStyle/>
                    <a:p>
                      <a:r>
                        <a:rPr lang="en-GB" sz="1600" dirty="0" smtClean="0"/>
                        <a:t>4</a:t>
                      </a:r>
                      <a:endParaRPr lang="en-GB" sz="1600" dirty="0"/>
                    </a:p>
                  </a:txBody>
                  <a:tcPr/>
                </a:tc>
                <a:tc>
                  <a:txBody>
                    <a:bodyPr/>
                    <a:lstStyle/>
                    <a:p>
                      <a:r>
                        <a:rPr lang="en-GB" sz="1600" dirty="0" smtClean="0"/>
                        <a:t>testValidEntry4</a:t>
                      </a:r>
                      <a:endParaRPr lang="en-GB" sz="1600" dirty="0"/>
                    </a:p>
                  </a:txBody>
                  <a:tcPr/>
                </a:tc>
                <a:tc>
                  <a:txBody>
                    <a:bodyPr/>
                    <a:lstStyle/>
                    <a:p>
                      <a:r>
                        <a:rPr lang="en-GB" sz="1600" dirty="0" smtClean="0"/>
                        <a:t>Zero</a:t>
                      </a:r>
                      <a:endParaRPr lang="en-GB" sz="1600" dirty="0"/>
                    </a:p>
                  </a:txBody>
                  <a:tcPr/>
                </a:tc>
                <a:tc>
                  <a:txBody>
                    <a:bodyPr/>
                    <a:lstStyle/>
                    <a:p>
                      <a:pPr algn="ctr"/>
                      <a:r>
                        <a:rPr lang="en-GB" sz="1600" dirty="0" smtClean="0"/>
                        <a:t>“0”</a:t>
                      </a:r>
                      <a:endParaRPr lang="en-GB" sz="1600" dirty="0"/>
                    </a:p>
                  </a:txBody>
                  <a:tcPr/>
                </a:tc>
                <a:tc>
                  <a:txBody>
                    <a:bodyPr/>
                    <a:lstStyle/>
                    <a:p>
                      <a:pPr algn="ctr"/>
                      <a:r>
                        <a:rPr lang="en-GB" sz="1600" dirty="0" smtClean="0"/>
                        <a:t>False</a:t>
                      </a:r>
                      <a:endParaRPr lang="en-GB" sz="1600" dirty="0"/>
                    </a:p>
                  </a:txBody>
                  <a:tcPr/>
                </a:tc>
                <a:tc>
                  <a:txBody>
                    <a:bodyPr/>
                    <a:lstStyle/>
                    <a:p>
                      <a:pPr algn="ctr"/>
                      <a:r>
                        <a:rPr lang="en-GB" sz="1600" dirty="0" smtClean="0"/>
                        <a:t>Error</a:t>
                      </a:r>
                      <a:endParaRPr lang="en-GB"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White/black</a:t>
                      </a:r>
                    </a:p>
                  </a:txBody>
                  <a:tcPr/>
                </a:tc>
              </a:tr>
              <a:tr h="370840">
                <a:tc>
                  <a:txBody>
                    <a:bodyPr/>
                    <a:lstStyle/>
                    <a:p>
                      <a:r>
                        <a:rPr lang="en-GB" sz="1600" dirty="0" smtClean="0"/>
                        <a:t>5</a:t>
                      </a:r>
                      <a:endParaRPr lang="en-GB" sz="1600" dirty="0"/>
                    </a:p>
                  </a:txBody>
                  <a:tcPr/>
                </a:tc>
                <a:tc>
                  <a:txBody>
                    <a:bodyPr/>
                    <a:lstStyle/>
                    <a:p>
                      <a:r>
                        <a:rPr lang="en-GB" sz="1600" dirty="0" smtClean="0"/>
                        <a:t>testValidEntry5</a:t>
                      </a:r>
                      <a:endParaRPr lang="en-GB" sz="1600" dirty="0"/>
                    </a:p>
                  </a:txBody>
                  <a:tcPr/>
                </a:tc>
                <a:tc>
                  <a:txBody>
                    <a:bodyPr/>
                    <a:lstStyle/>
                    <a:p>
                      <a:r>
                        <a:rPr lang="en-GB" sz="1600" dirty="0" smtClean="0"/>
                        <a:t>Number used</a:t>
                      </a:r>
                      <a:endParaRPr lang="en-GB" sz="1600" dirty="0"/>
                    </a:p>
                  </a:txBody>
                  <a:tcPr/>
                </a:tc>
                <a:tc>
                  <a:txBody>
                    <a:bodyPr/>
                    <a:lstStyle/>
                    <a:p>
                      <a:pPr algn="ctr"/>
                      <a:r>
                        <a:rPr lang="en-GB" sz="1600" dirty="0" smtClean="0"/>
                        <a:t>“5”</a:t>
                      </a:r>
                      <a:endParaRPr lang="en-GB" sz="1600" dirty="0"/>
                    </a:p>
                  </a:txBody>
                  <a:tcPr/>
                </a:tc>
                <a:tc>
                  <a:txBody>
                    <a:bodyPr/>
                    <a:lstStyle/>
                    <a:p>
                      <a:pPr algn="ctr"/>
                      <a:r>
                        <a:rPr lang="en-GB" sz="1600" dirty="0" smtClean="0"/>
                        <a:t>False</a:t>
                      </a:r>
                      <a:endParaRPr lang="en-GB" sz="1600" dirty="0"/>
                    </a:p>
                  </a:txBody>
                  <a:tcPr/>
                </a:tc>
                <a:tc>
                  <a:txBody>
                    <a:bodyPr/>
                    <a:lstStyle/>
                    <a:p>
                      <a:pPr algn="ctr"/>
                      <a:r>
                        <a:rPr lang="en-GB" sz="1600" dirty="0" smtClean="0"/>
                        <a:t>Error</a:t>
                      </a:r>
                      <a:endParaRPr lang="en-GB"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White/black</a:t>
                      </a:r>
                    </a:p>
                  </a:txBody>
                  <a:tcPr/>
                </a:tc>
              </a:tr>
              <a:tr h="370840">
                <a:tc>
                  <a:txBody>
                    <a:bodyPr/>
                    <a:lstStyle/>
                    <a:p>
                      <a:r>
                        <a:rPr lang="en-GB" sz="1600" dirty="0" smtClean="0"/>
                        <a:t>6</a:t>
                      </a:r>
                      <a:endParaRPr lang="en-GB" sz="1600" dirty="0"/>
                    </a:p>
                  </a:txBody>
                  <a:tcPr/>
                </a:tc>
                <a:tc>
                  <a:txBody>
                    <a:bodyPr/>
                    <a:lstStyle/>
                    <a:p>
                      <a:r>
                        <a:rPr lang="en-GB" sz="1600" dirty="0" smtClean="0"/>
                        <a:t>testValidEntry6</a:t>
                      </a:r>
                      <a:endParaRPr lang="en-GB" sz="1600" dirty="0"/>
                    </a:p>
                  </a:txBody>
                  <a:tcPr/>
                </a:tc>
                <a:tc>
                  <a:txBody>
                    <a:bodyPr/>
                    <a:lstStyle/>
                    <a:p>
                      <a:r>
                        <a:rPr lang="en-GB" sz="1600" dirty="0" smtClean="0"/>
                        <a:t>Number not used</a:t>
                      </a:r>
                      <a:endParaRPr lang="en-GB" sz="1600" dirty="0"/>
                    </a:p>
                  </a:txBody>
                  <a:tcPr/>
                </a:tc>
                <a:tc>
                  <a:txBody>
                    <a:bodyPr/>
                    <a:lstStyle/>
                    <a:p>
                      <a:pPr algn="ctr"/>
                      <a:r>
                        <a:rPr lang="en-GB" sz="1600" dirty="0" smtClean="0"/>
                        <a:t>“3”</a:t>
                      </a:r>
                      <a:endParaRPr lang="en-GB" sz="1600" dirty="0"/>
                    </a:p>
                  </a:txBody>
                  <a:tcPr/>
                </a:tc>
                <a:tc>
                  <a:txBody>
                    <a:bodyPr/>
                    <a:lstStyle/>
                    <a:p>
                      <a:pPr algn="ctr"/>
                      <a:r>
                        <a:rPr lang="en-GB" sz="1600" dirty="0" smtClean="0"/>
                        <a:t>True</a:t>
                      </a:r>
                      <a:endParaRPr lang="en-GB" sz="1600" dirty="0"/>
                    </a:p>
                  </a:txBody>
                  <a:tcPr/>
                </a:tc>
                <a:tc>
                  <a:txBody>
                    <a:bodyPr/>
                    <a:lstStyle/>
                    <a:p>
                      <a:pPr algn="ctr"/>
                      <a:r>
                        <a:rPr lang="en-GB" sz="1600" dirty="0" smtClean="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Blue/pink</a:t>
                      </a:r>
                    </a:p>
                  </a:txBody>
                  <a:tcPr/>
                </a:tc>
              </a:tr>
            </a:tbl>
          </a:graphicData>
        </a:graphic>
      </p:graphicFrame>
    </p:spTree>
    <p:extLst>
      <p:ext uri="{BB962C8B-B14F-4D97-AF65-F5344CB8AC3E}">
        <p14:creationId xmlns:p14="http://schemas.microsoft.com/office/powerpoint/2010/main" val="3241159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GB" dirty="0" smtClean="0"/>
              <a:t>Software Specification</a:t>
            </a:r>
          </a:p>
        </p:txBody>
      </p:sp>
      <p:sp>
        <p:nvSpPr>
          <p:cNvPr id="4102" name="Rectangle 3"/>
          <p:cNvSpPr>
            <a:spLocks noGrp="1" noChangeArrowheads="1"/>
          </p:cNvSpPr>
          <p:nvPr>
            <p:ph type="body" sz="quarter" idx="13"/>
          </p:nvPr>
        </p:nvSpPr>
        <p:spPr/>
        <p:txBody>
          <a:bodyPr>
            <a:normAutofit/>
          </a:bodyPr>
          <a:lstStyle/>
          <a:p>
            <a:pPr marL="0" indent="0" eaLnBrk="1" hangingPunct="1">
              <a:tabLst>
                <a:tab pos="628650" algn="l"/>
                <a:tab pos="2508250" algn="l"/>
              </a:tabLst>
            </a:pPr>
            <a:r>
              <a:rPr lang="en-GB" sz="2200" dirty="0" smtClean="0"/>
              <a:t>Consideration (analysis) of the software’s requirements give rise to design questions:</a:t>
            </a:r>
          </a:p>
          <a:p>
            <a:pPr marL="917575" lvl="1" indent="-560388" eaLnBrk="1" hangingPunct="1">
              <a:buSzTx/>
              <a:buFont typeface="Marlett" pitchFamily="2" charset="2"/>
              <a:buAutoNum type="arabicPeriod"/>
              <a:tabLst>
                <a:tab pos="628650" algn="l"/>
                <a:tab pos="2508250" algn="l"/>
              </a:tabLst>
            </a:pPr>
            <a:r>
              <a:rPr lang="en-GB" sz="2200" dirty="0" smtClean="0">
                <a:solidFill>
                  <a:srgbClr val="006666"/>
                </a:solidFill>
              </a:rPr>
              <a:t>What form of GUI will be used? (provided)</a:t>
            </a:r>
          </a:p>
          <a:p>
            <a:pPr marL="917575" lvl="1" indent="-560388" eaLnBrk="1" hangingPunct="1">
              <a:buSzTx/>
              <a:buFont typeface="Marlett" pitchFamily="2" charset="2"/>
              <a:buAutoNum type="arabicPeriod"/>
              <a:tabLst>
                <a:tab pos="628650" algn="l"/>
                <a:tab pos="2508250" algn="l"/>
              </a:tabLst>
            </a:pPr>
            <a:r>
              <a:rPr lang="en-GB" sz="2200" dirty="0" smtClean="0">
                <a:solidFill>
                  <a:srgbClr val="006666"/>
                </a:solidFill>
              </a:rPr>
              <a:t>What classes are required?</a:t>
            </a:r>
          </a:p>
          <a:p>
            <a:pPr marL="917575" lvl="1" indent="-560388" eaLnBrk="1" hangingPunct="1">
              <a:buSzTx/>
              <a:buFont typeface="Marlett" pitchFamily="2" charset="2"/>
              <a:buAutoNum type="arabicPeriod"/>
              <a:tabLst>
                <a:tab pos="628650" algn="l"/>
                <a:tab pos="2508250" algn="l"/>
              </a:tabLst>
            </a:pPr>
            <a:r>
              <a:rPr lang="en-GB" sz="2200" dirty="0" smtClean="0">
                <a:solidFill>
                  <a:srgbClr val="006666"/>
                </a:solidFill>
              </a:rPr>
              <a:t>What class members are needed?</a:t>
            </a:r>
          </a:p>
          <a:p>
            <a:pPr marL="917575" lvl="1" indent="-560388" eaLnBrk="1" hangingPunct="1">
              <a:buSzTx/>
              <a:buFont typeface="Marlett" pitchFamily="2" charset="2"/>
              <a:buAutoNum type="arabicPeriod"/>
              <a:tabLst>
                <a:tab pos="628650" algn="l"/>
                <a:tab pos="2508250" algn="l"/>
              </a:tabLst>
            </a:pPr>
            <a:r>
              <a:rPr lang="en-GB" sz="2200" dirty="0" smtClean="0">
                <a:solidFill>
                  <a:srgbClr val="006666"/>
                </a:solidFill>
              </a:rPr>
              <a:t>Are any other functions necessary?</a:t>
            </a:r>
          </a:p>
          <a:p>
            <a:pPr marL="0" indent="0" eaLnBrk="1" hangingPunct="1">
              <a:tabLst>
                <a:tab pos="628650" algn="l"/>
                <a:tab pos="2508250" algn="l"/>
              </a:tabLst>
            </a:pPr>
            <a:endParaRPr lang="en-GB" sz="2200" dirty="0" smtClean="0">
              <a:solidFill>
                <a:srgbClr val="006666"/>
              </a:solidFill>
            </a:endParaRPr>
          </a:p>
          <a:p>
            <a:pPr marL="0" indent="0" eaLnBrk="1" hangingPunct="1">
              <a:tabLst>
                <a:tab pos="628650" algn="l"/>
                <a:tab pos="2508250" algn="l"/>
              </a:tabLst>
            </a:pPr>
            <a:r>
              <a:rPr lang="en-GB" sz="2200" dirty="0" smtClean="0"/>
              <a:t>Essentially the problem is to broken down into component parts or tasks to make it more manageable. Each of these are tackled, solved and tested and then combined and tested to provide an overall solution to the problem. This might be termed </a:t>
            </a:r>
            <a:r>
              <a:rPr lang="en-GB" sz="2200" b="1" dirty="0" smtClean="0">
                <a:solidFill>
                  <a:srgbClr val="660066"/>
                </a:solidFill>
              </a:rPr>
              <a:t>incremental development</a:t>
            </a:r>
            <a:r>
              <a:rPr lang="en-GB" sz="2200" dirty="0" smtClean="0"/>
              <a:t>.</a:t>
            </a:r>
          </a:p>
          <a:p>
            <a:pPr marL="0" indent="0" eaLnBrk="1" hangingPunct="1">
              <a:tabLst>
                <a:tab pos="628650" algn="l"/>
                <a:tab pos="2508250" algn="l"/>
              </a:tabLst>
            </a:pPr>
            <a:endParaRPr lang="en-GB" sz="2200" dirty="0" smtClean="0"/>
          </a:p>
        </p:txBody>
      </p:sp>
      <p:sp>
        <p:nvSpPr>
          <p:cNvPr id="4100" name="Slide Number Placeholder 5"/>
          <p:cNvSpPr>
            <a:spLocks noGrp="1"/>
          </p:cNvSpPr>
          <p:nvPr>
            <p:ph type="sldNum" sz="quarter" idx="4294967295"/>
          </p:nvPr>
        </p:nvSpPr>
        <p:spPr>
          <a:xfrm>
            <a:off x="6572264" y="6215082"/>
            <a:ext cx="2133600" cy="365125"/>
          </a:xfrm>
          <a:noFill/>
        </p:spPr>
        <p:txBody>
          <a:bodyPr/>
          <a:lstStyle/>
          <a:p>
            <a:fld id="{5255F804-171A-4A17-ABC5-092256820390}" type="slidenum">
              <a:rPr lang="en-GB" smtClean="0"/>
              <a:pPr/>
              <a:t>2</a:t>
            </a:fld>
            <a:endParaRPr lang="en-GB"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fld id="{6ED1D81B-8976-474E-B961-8F1398297141}" type="slidenum">
              <a:rPr lang="en-GB" smtClean="0"/>
              <a:pPr/>
              <a:t>20</a:t>
            </a:fld>
            <a:endParaRPr lang="en-GB" dirty="0"/>
          </a:p>
        </p:txBody>
      </p:sp>
      <p:sp>
        <p:nvSpPr>
          <p:cNvPr id="3" name="Title 2"/>
          <p:cNvSpPr>
            <a:spLocks noGrp="1"/>
          </p:cNvSpPr>
          <p:nvPr>
            <p:ph type="title"/>
          </p:nvPr>
        </p:nvSpPr>
        <p:spPr/>
        <p:txBody>
          <a:bodyPr/>
          <a:lstStyle/>
          <a:p>
            <a:r>
              <a:rPr lang="en-GB" dirty="0" smtClean="0"/>
              <a:t>Launch Class</a:t>
            </a:r>
            <a:endParaRPr lang="en-GB" dirty="0"/>
          </a:p>
        </p:txBody>
      </p:sp>
      <p:sp>
        <p:nvSpPr>
          <p:cNvPr id="4" name="Text Placeholder 3"/>
          <p:cNvSpPr>
            <a:spLocks noGrp="1"/>
          </p:cNvSpPr>
          <p:nvPr>
            <p:ph type="body" sz="quarter" idx="13"/>
          </p:nvPr>
        </p:nvSpPr>
        <p:spPr>
          <a:xfrm>
            <a:off x="428596" y="1214422"/>
            <a:ext cx="8031836" cy="4857784"/>
          </a:xfrm>
        </p:spPr>
        <p:txBody>
          <a:bodyPr/>
          <a:lstStyle/>
          <a:p>
            <a:pPr marL="0" indent="0"/>
            <a:r>
              <a:rPr lang="en-GB" dirty="0" smtClean="0"/>
              <a:t>Now that a GUI has been introduced, we need the means to create and display the interface. </a:t>
            </a:r>
          </a:p>
          <a:p>
            <a:pPr marL="0" indent="0"/>
            <a:r>
              <a:rPr lang="en-GB" dirty="0" smtClean="0"/>
              <a:t>Accordingly add a new class, Sudoku to the project:</a:t>
            </a:r>
            <a:endParaRPr lang="en-GB" dirty="0"/>
          </a:p>
        </p:txBody>
      </p:sp>
      <p:sp>
        <p:nvSpPr>
          <p:cNvPr id="5" name="TextBox 4"/>
          <p:cNvSpPr txBox="1"/>
          <p:nvPr/>
        </p:nvSpPr>
        <p:spPr>
          <a:xfrm>
            <a:off x="1187624" y="2564904"/>
            <a:ext cx="5932521" cy="1754326"/>
          </a:xfrm>
          <a:prstGeom prst="rect">
            <a:avLst/>
          </a:prstGeom>
          <a:solidFill>
            <a:srgbClr val="CCECFF"/>
          </a:solidFill>
        </p:spPr>
        <p:txBody>
          <a:bodyPr wrap="none" rtlCol="0">
            <a:spAutoFit/>
          </a:bodyPr>
          <a:lstStyle/>
          <a:p>
            <a:pPr>
              <a:tabLst>
                <a:tab pos="355600" algn="l"/>
              </a:tabLst>
            </a:pPr>
            <a:r>
              <a:rPr lang="en-GB" dirty="0"/>
              <a:t>public class Sudoku </a:t>
            </a:r>
            <a:r>
              <a:rPr lang="en-GB" dirty="0" smtClean="0"/>
              <a:t>{</a:t>
            </a:r>
            <a:endParaRPr lang="en-GB" dirty="0"/>
          </a:p>
          <a:p>
            <a:pPr>
              <a:tabLst>
                <a:tab pos="355600" algn="l"/>
              </a:tabLst>
            </a:pPr>
            <a:r>
              <a:rPr lang="en-GB" dirty="0"/>
              <a:t>	public Sudoku (){</a:t>
            </a:r>
          </a:p>
          <a:p>
            <a:pPr>
              <a:tabLst>
                <a:tab pos="355600" algn="l"/>
              </a:tabLst>
            </a:pPr>
            <a:r>
              <a:rPr lang="en-GB" dirty="0"/>
              <a:t>	 	</a:t>
            </a:r>
            <a:r>
              <a:rPr lang="en-GB" dirty="0" err="1"/>
              <a:t>MyProblemGrid</a:t>
            </a:r>
            <a:r>
              <a:rPr lang="en-GB" dirty="0"/>
              <a:t> </a:t>
            </a:r>
            <a:r>
              <a:rPr lang="en-GB" dirty="0" err="1"/>
              <a:t>gridForm</a:t>
            </a:r>
            <a:r>
              <a:rPr lang="en-GB" dirty="0"/>
              <a:t> = new </a:t>
            </a:r>
            <a:r>
              <a:rPr lang="en-GB" dirty="0" err="1"/>
              <a:t>MyProblemGrid</a:t>
            </a:r>
            <a:r>
              <a:rPr lang="en-GB" dirty="0"/>
              <a:t>(); </a:t>
            </a:r>
          </a:p>
          <a:p>
            <a:pPr>
              <a:tabLst>
                <a:tab pos="355600" algn="l"/>
              </a:tabLst>
            </a:pPr>
            <a:r>
              <a:rPr lang="en-GB" dirty="0"/>
              <a:t>	 	</a:t>
            </a:r>
            <a:r>
              <a:rPr lang="en-GB" dirty="0" err="1"/>
              <a:t>gridForm.showForm</a:t>
            </a:r>
            <a:r>
              <a:rPr lang="en-GB" dirty="0"/>
              <a:t>();</a:t>
            </a:r>
          </a:p>
          <a:p>
            <a:pPr>
              <a:tabLst>
                <a:tab pos="355600" algn="l"/>
              </a:tabLst>
            </a:pPr>
            <a:r>
              <a:rPr lang="en-GB" dirty="0"/>
              <a:t>	}</a:t>
            </a:r>
          </a:p>
          <a:p>
            <a:pPr>
              <a:tabLst>
                <a:tab pos="355600" algn="l"/>
              </a:tabLst>
            </a:pPr>
            <a:r>
              <a:rPr lang="en-GB" dirty="0"/>
              <a:t>}</a:t>
            </a:r>
          </a:p>
        </p:txBody>
      </p:sp>
    </p:spTree>
    <p:extLst>
      <p:ext uri="{BB962C8B-B14F-4D97-AF65-F5344CB8AC3E}">
        <p14:creationId xmlns:p14="http://schemas.microsoft.com/office/powerpoint/2010/main" val="838690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GB" dirty="0" smtClean="0"/>
              <a:t>Some Design Decisions</a:t>
            </a:r>
          </a:p>
        </p:txBody>
      </p:sp>
      <p:sp>
        <p:nvSpPr>
          <p:cNvPr id="5126" name="Rectangle 3"/>
          <p:cNvSpPr>
            <a:spLocks noGrp="1" noChangeArrowheads="1"/>
          </p:cNvSpPr>
          <p:nvPr>
            <p:ph type="body" sz="quarter" idx="13"/>
          </p:nvPr>
        </p:nvSpPr>
        <p:spPr>
          <a:xfrm>
            <a:off x="428596" y="1214422"/>
            <a:ext cx="8031836" cy="4857784"/>
          </a:xfrm>
        </p:spPr>
        <p:txBody>
          <a:bodyPr>
            <a:normAutofit/>
          </a:bodyPr>
          <a:lstStyle/>
          <a:p>
            <a:pPr marL="381000" indent="-381000" eaLnBrk="1" hangingPunct="1">
              <a:buFont typeface="Marlett" pitchFamily="2" charset="2"/>
              <a:buAutoNum type="arabicPeriod"/>
            </a:pPr>
            <a:r>
              <a:rPr lang="en-GB" sz="2200" dirty="0" smtClean="0"/>
              <a:t>GUI – (</a:t>
            </a:r>
            <a:r>
              <a:rPr lang="en-GB" sz="2200" dirty="0" smtClean="0">
                <a:solidFill>
                  <a:srgbClr val="660066"/>
                </a:solidFill>
              </a:rPr>
              <a:t>to be provided</a:t>
            </a:r>
            <a:r>
              <a:rPr lang="en-GB" sz="2200" dirty="0" smtClean="0"/>
              <a:t>) on paper, draft out how the interface is to appear. Indicate the types of widgets to be </a:t>
            </a:r>
            <a:r>
              <a:rPr lang="en-GB" sz="2200" dirty="0" smtClean="0"/>
              <a:t>used, their </a:t>
            </a:r>
            <a:r>
              <a:rPr lang="en-GB" sz="2200" dirty="0" smtClean="0"/>
              <a:t>proposed </a:t>
            </a:r>
            <a:r>
              <a:rPr lang="en-GB" sz="2200" dirty="0" smtClean="0"/>
              <a:t>names, likely size and location (pixels)</a:t>
            </a:r>
            <a:r>
              <a:rPr lang="en-GB" sz="2200" dirty="0" smtClean="0"/>
              <a:t/>
            </a:r>
            <a:br>
              <a:rPr lang="en-GB" sz="2200" dirty="0" smtClean="0"/>
            </a:br>
            <a:r>
              <a:rPr lang="en-GB" sz="2200" dirty="0" smtClean="0"/>
              <a:t>Outline the likely dialogue between user and system.</a:t>
            </a:r>
            <a:br>
              <a:rPr lang="en-GB" sz="2200" dirty="0" smtClean="0"/>
            </a:br>
            <a:r>
              <a:rPr lang="en-GB" sz="2200" dirty="0" smtClean="0"/>
              <a:t>Require a class to implement the GUI.</a:t>
            </a:r>
          </a:p>
          <a:p>
            <a:pPr marL="381000" indent="-381000" eaLnBrk="1" hangingPunct="1">
              <a:buFont typeface="Marlett" pitchFamily="2" charset="2"/>
              <a:buAutoNum type="arabicPeriod"/>
            </a:pPr>
            <a:r>
              <a:rPr lang="en-GB" sz="2200" dirty="0" smtClean="0"/>
              <a:t>The requirement is to solve one Sudoku problem. However, this might be replicated. Accordingly, it is reasonable to prepare to solve more than one problem. This would suggests a identifying a class, say </a:t>
            </a:r>
            <a:r>
              <a:rPr lang="en-GB" sz="2200" b="1" dirty="0" smtClean="0">
                <a:solidFill>
                  <a:srgbClr val="660066"/>
                </a:solidFill>
              </a:rPr>
              <a:t>Problem</a:t>
            </a:r>
            <a:r>
              <a:rPr lang="en-GB" sz="2200" dirty="0" smtClean="0"/>
              <a:t>, with members to specify the problem, its solution and the means to determine this solution.</a:t>
            </a:r>
          </a:p>
        </p:txBody>
      </p:sp>
      <p:sp>
        <p:nvSpPr>
          <p:cNvPr id="5124" name="Slide Number Placeholder 5"/>
          <p:cNvSpPr>
            <a:spLocks noGrp="1"/>
          </p:cNvSpPr>
          <p:nvPr>
            <p:ph type="sldNum" sz="quarter" idx="4294967295"/>
          </p:nvPr>
        </p:nvSpPr>
        <p:spPr>
          <a:xfrm>
            <a:off x="6588224" y="6237312"/>
            <a:ext cx="2133600" cy="365125"/>
          </a:xfrm>
          <a:noFill/>
        </p:spPr>
        <p:txBody>
          <a:bodyPr/>
          <a:lstStyle/>
          <a:p>
            <a:fld id="{F443AD6E-E487-4E01-969B-418A0F567373}" type="slidenum">
              <a:rPr lang="en-GB" smtClean="0"/>
              <a:pPr/>
              <a:t>3</a:t>
            </a:fld>
            <a:endParaRPr lang="en-GB"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fld id="{6ED1D81B-8976-474E-B961-8F1398297141}" type="slidenum">
              <a:rPr lang="en-GB" smtClean="0"/>
              <a:pPr/>
              <a:t>4</a:t>
            </a:fld>
            <a:endParaRPr lang="en-GB" dirty="0"/>
          </a:p>
        </p:txBody>
      </p:sp>
      <p:sp>
        <p:nvSpPr>
          <p:cNvPr id="3" name="Title 2"/>
          <p:cNvSpPr>
            <a:spLocks noGrp="1"/>
          </p:cNvSpPr>
          <p:nvPr>
            <p:ph type="title"/>
          </p:nvPr>
        </p:nvSpPr>
        <p:spPr/>
        <p:txBody>
          <a:bodyPr/>
          <a:lstStyle/>
          <a:p>
            <a:r>
              <a:rPr lang="en-GB" dirty="0" smtClean="0"/>
              <a:t>Initial GUI Design</a:t>
            </a:r>
            <a:endParaRPr lang="en-GB" dirty="0"/>
          </a:p>
        </p:txBody>
      </p:sp>
      <p:sp>
        <p:nvSpPr>
          <p:cNvPr id="4" name="Text Placeholder 3"/>
          <p:cNvSpPr>
            <a:spLocks noGrp="1"/>
          </p:cNvSpPr>
          <p:nvPr>
            <p:ph type="body" sz="quarter" idx="13"/>
          </p:nvPr>
        </p:nvSpPr>
        <p:spPr>
          <a:xfrm>
            <a:off x="428596" y="1214422"/>
            <a:ext cx="4359428" cy="4857784"/>
          </a:xfrm>
        </p:spPr>
        <p:txBody>
          <a:bodyPr/>
          <a:lstStyle/>
          <a:p>
            <a:pPr marL="0" indent="0"/>
            <a:r>
              <a:rPr lang="en-GB" dirty="0" smtClean="0"/>
              <a:t>A </a:t>
            </a:r>
            <a:r>
              <a:rPr lang="en-GB" dirty="0"/>
              <a:t>grid will be formed </a:t>
            </a:r>
            <a:r>
              <a:rPr lang="en-GB" dirty="0" smtClean="0"/>
              <a:t>using </a:t>
            </a:r>
            <a:r>
              <a:rPr lang="en-GB" dirty="0"/>
              <a:t>81 </a:t>
            </a:r>
            <a:r>
              <a:rPr lang="en-GB" dirty="0" err="1" smtClean="0"/>
              <a:t>textFields</a:t>
            </a:r>
            <a:r>
              <a:rPr lang="en-GB" dirty="0"/>
              <a:t>. Data entry </a:t>
            </a:r>
            <a:r>
              <a:rPr lang="en-GB" dirty="0" smtClean="0"/>
              <a:t>to specify the problem will </a:t>
            </a:r>
            <a:r>
              <a:rPr lang="en-GB" dirty="0"/>
              <a:t>be validated. </a:t>
            </a:r>
            <a:endParaRPr lang="en-GB" dirty="0" smtClean="0"/>
          </a:p>
          <a:p>
            <a:pPr marL="0" indent="0"/>
            <a:r>
              <a:rPr lang="en-GB" dirty="0" smtClean="0"/>
              <a:t>Acceptable </a:t>
            </a:r>
            <a:r>
              <a:rPr lang="en-GB" dirty="0"/>
              <a:t>values: integer numbers between 1 and 9 inclusive will be redisplayed in blue with pink background.  </a:t>
            </a:r>
            <a:endParaRPr lang="en-GB" dirty="0" smtClean="0"/>
          </a:p>
          <a:p>
            <a:pPr marL="0" indent="0"/>
            <a:r>
              <a:rPr lang="en-GB" dirty="0" smtClean="0"/>
              <a:t>An </a:t>
            </a:r>
            <a:r>
              <a:rPr lang="en-GB" dirty="0"/>
              <a:t>invalid entry will be </a:t>
            </a:r>
            <a:r>
              <a:rPr lang="en-GB" dirty="0" smtClean="0"/>
              <a:t>reported and, on acknowledgement, cleared </a:t>
            </a:r>
            <a:r>
              <a:rPr lang="en-GB" dirty="0"/>
              <a:t>from the cell.</a:t>
            </a:r>
          </a:p>
          <a:p>
            <a:endParaRPr lang="en-GB" dirty="0"/>
          </a:p>
        </p:txBody>
      </p:sp>
      <p:grpSp>
        <p:nvGrpSpPr>
          <p:cNvPr id="6" name="Canvas 91"/>
          <p:cNvGrpSpPr/>
          <p:nvPr/>
        </p:nvGrpSpPr>
        <p:grpSpPr>
          <a:xfrm>
            <a:off x="5074562" y="1409700"/>
            <a:ext cx="2881814" cy="3819500"/>
            <a:chOff x="194827" y="95250"/>
            <a:chExt cx="1300598" cy="1962150"/>
          </a:xfrm>
        </p:grpSpPr>
        <p:sp>
          <p:nvSpPr>
            <p:cNvPr id="8" name="Rectangle 7"/>
            <p:cNvSpPr>
              <a:spLocks noChangeArrowheads="1"/>
            </p:cNvSpPr>
            <p:nvPr/>
          </p:nvSpPr>
          <p:spPr bwMode="auto">
            <a:xfrm>
              <a:off x="533848" y="6477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9" name="Rectangle 8"/>
            <p:cNvSpPr>
              <a:spLocks noChangeArrowheads="1"/>
            </p:cNvSpPr>
            <p:nvPr/>
          </p:nvSpPr>
          <p:spPr bwMode="auto">
            <a:xfrm>
              <a:off x="361950" y="647700"/>
              <a:ext cx="91520"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10" name="Rectangle 9"/>
            <p:cNvSpPr>
              <a:spLocks noChangeArrowheads="1"/>
            </p:cNvSpPr>
            <p:nvPr/>
          </p:nvSpPr>
          <p:spPr bwMode="auto">
            <a:xfrm>
              <a:off x="361950" y="419100"/>
              <a:ext cx="91520"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11" name="Rectangle 10"/>
            <p:cNvSpPr>
              <a:spLocks noChangeArrowheads="1"/>
            </p:cNvSpPr>
            <p:nvPr/>
          </p:nvSpPr>
          <p:spPr bwMode="auto">
            <a:xfrm>
              <a:off x="453470" y="419100"/>
              <a:ext cx="91520"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12" name="Rectangle 11"/>
            <p:cNvSpPr>
              <a:spLocks noChangeArrowheads="1"/>
            </p:cNvSpPr>
            <p:nvPr/>
          </p:nvSpPr>
          <p:spPr bwMode="auto">
            <a:xfrm>
              <a:off x="361950" y="5334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13" name="Rectangle 12"/>
            <p:cNvSpPr>
              <a:spLocks noChangeArrowheads="1"/>
            </p:cNvSpPr>
            <p:nvPr/>
          </p:nvSpPr>
          <p:spPr bwMode="auto">
            <a:xfrm>
              <a:off x="454265" y="533400"/>
              <a:ext cx="91520"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14" name="Rectangle 13"/>
            <p:cNvSpPr>
              <a:spLocks noChangeArrowheads="1"/>
            </p:cNvSpPr>
            <p:nvPr/>
          </p:nvSpPr>
          <p:spPr bwMode="auto">
            <a:xfrm>
              <a:off x="361950" y="6477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15" name="Rectangle 14"/>
            <p:cNvSpPr>
              <a:spLocks noChangeArrowheads="1"/>
            </p:cNvSpPr>
            <p:nvPr/>
          </p:nvSpPr>
          <p:spPr bwMode="auto">
            <a:xfrm>
              <a:off x="454265" y="647700"/>
              <a:ext cx="91520"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16" name="Rectangle 15"/>
            <p:cNvSpPr>
              <a:spLocks noChangeArrowheads="1"/>
            </p:cNvSpPr>
            <p:nvPr/>
          </p:nvSpPr>
          <p:spPr bwMode="auto">
            <a:xfrm>
              <a:off x="544989" y="4191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17" name="Rectangle 16"/>
            <p:cNvSpPr>
              <a:spLocks noChangeArrowheads="1"/>
            </p:cNvSpPr>
            <p:nvPr/>
          </p:nvSpPr>
          <p:spPr bwMode="auto">
            <a:xfrm>
              <a:off x="544989" y="533400"/>
              <a:ext cx="93111"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18" name="Rectangle 17"/>
            <p:cNvSpPr>
              <a:spLocks noChangeArrowheads="1"/>
            </p:cNvSpPr>
            <p:nvPr/>
          </p:nvSpPr>
          <p:spPr bwMode="auto">
            <a:xfrm>
              <a:off x="544989" y="647700"/>
              <a:ext cx="93111"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19" name="Rectangle 18"/>
            <p:cNvSpPr>
              <a:spLocks noChangeArrowheads="1"/>
            </p:cNvSpPr>
            <p:nvPr/>
          </p:nvSpPr>
          <p:spPr bwMode="auto">
            <a:xfrm>
              <a:off x="635713" y="4191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20" name="Rectangle 19"/>
            <p:cNvSpPr>
              <a:spLocks noChangeArrowheads="1"/>
            </p:cNvSpPr>
            <p:nvPr/>
          </p:nvSpPr>
          <p:spPr bwMode="auto">
            <a:xfrm>
              <a:off x="728028" y="419100"/>
              <a:ext cx="91520"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21" name="Rectangle 20"/>
            <p:cNvSpPr>
              <a:spLocks noChangeArrowheads="1"/>
            </p:cNvSpPr>
            <p:nvPr/>
          </p:nvSpPr>
          <p:spPr bwMode="auto">
            <a:xfrm>
              <a:off x="635713" y="533400"/>
              <a:ext cx="93907"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22" name="Rectangle 21"/>
            <p:cNvSpPr>
              <a:spLocks noChangeArrowheads="1"/>
            </p:cNvSpPr>
            <p:nvPr/>
          </p:nvSpPr>
          <p:spPr bwMode="auto">
            <a:xfrm>
              <a:off x="729620" y="533400"/>
              <a:ext cx="89928"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23" name="Rectangle 22"/>
            <p:cNvSpPr>
              <a:spLocks noChangeArrowheads="1"/>
            </p:cNvSpPr>
            <p:nvPr/>
          </p:nvSpPr>
          <p:spPr bwMode="auto">
            <a:xfrm>
              <a:off x="635713" y="647700"/>
              <a:ext cx="93907"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24" name="Rectangle 23"/>
            <p:cNvSpPr>
              <a:spLocks noChangeArrowheads="1"/>
            </p:cNvSpPr>
            <p:nvPr/>
          </p:nvSpPr>
          <p:spPr bwMode="auto">
            <a:xfrm>
              <a:off x="729620" y="647700"/>
              <a:ext cx="89928"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25" name="Rectangle 24"/>
            <p:cNvSpPr>
              <a:spLocks noChangeArrowheads="1"/>
            </p:cNvSpPr>
            <p:nvPr/>
          </p:nvSpPr>
          <p:spPr bwMode="auto">
            <a:xfrm>
              <a:off x="819548" y="4191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26" name="Rectangle 25"/>
            <p:cNvSpPr>
              <a:spLocks noChangeArrowheads="1"/>
            </p:cNvSpPr>
            <p:nvPr/>
          </p:nvSpPr>
          <p:spPr bwMode="auto">
            <a:xfrm>
              <a:off x="819548" y="5334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27" name="Rectangle 26"/>
            <p:cNvSpPr>
              <a:spLocks noChangeArrowheads="1"/>
            </p:cNvSpPr>
            <p:nvPr/>
          </p:nvSpPr>
          <p:spPr bwMode="auto">
            <a:xfrm>
              <a:off x="819548" y="6477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28" name="Rectangle 27"/>
            <p:cNvSpPr>
              <a:spLocks noChangeArrowheads="1"/>
            </p:cNvSpPr>
            <p:nvPr/>
          </p:nvSpPr>
          <p:spPr bwMode="auto">
            <a:xfrm>
              <a:off x="910272" y="4191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29" name="Rectangle 28"/>
            <p:cNvSpPr>
              <a:spLocks noChangeArrowheads="1"/>
            </p:cNvSpPr>
            <p:nvPr/>
          </p:nvSpPr>
          <p:spPr bwMode="auto">
            <a:xfrm>
              <a:off x="1002587" y="419100"/>
              <a:ext cx="91520"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30" name="Rectangle 29"/>
            <p:cNvSpPr>
              <a:spLocks noChangeArrowheads="1"/>
            </p:cNvSpPr>
            <p:nvPr/>
          </p:nvSpPr>
          <p:spPr bwMode="auto">
            <a:xfrm>
              <a:off x="910272" y="533400"/>
              <a:ext cx="93111"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31" name="Rectangle 30"/>
            <p:cNvSpPr>
              <a:spLocks noChangeArrowheads="1"/>
            </p:cNvSpPr>
            <p:nvPr/>
          </p:nvSpPr>
          <p:spPr bwMode="auto">
            <a:xfrm>
              <a:off x="1003383" y="533400"/>
              <a:ext cx="90724"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32" name="Rectangle 31"/>
            <p:cNvSpPr>
              <a:spLocks noChangeArrowheads="1"/>
            </p:cNvSpPr>
            <p:nvPr/>
          </p:nvSpPr>
          <p:spPr bwMode="auto">
            <a:xfrm>
              <a:off x="910272" y="647700"/>
              <a:ext cx="93111"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33" name="Rectangle 32"/>
            <p:cNvSpPr>
              <a:spLocks noChangeArrowheads="1"/>
            </p:cNvSpPr>
            <p:nvPr/>
          </p:nvSpPr>
          <p:spPr bwMode="auto">
            <a:xfrm>
              <a:off x="1003383" y="647700"/>
              <a:ext cx="90724"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34" name="Rectangle 33"/>
            <p:cNvSpPr>
              <a:spLocks noChangeArrowheads="1"/>
            </p:cNvSpPr>
            <p:nvPr/>
          </p:nvSpPr>
          <p:spPr bwMode="auto">
            <a:xfrm>
              <a:off x="1094107" y="419100"/>
              <a:ext cx="91520"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35" name="Rectangle 34"/>
            <p:cNvSpPr>
              <a:spLocks noChangeArrowheads="1"/>
            </p:cNvSpPr>
            <p:nvPr/>
          </p:nvSpPr>
          <p:spPr bwMode="auto">
            <a:xfrm>
              <a:off x="1094107" y="5334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36" name="Rectangle 35"/>
            <p:cNvSpPr>
              <a:spLocks noChangeArrowheads="1"/>
            </p:cNvSpPr>
            <p:nvPr/>
          </p:nvSpPr>
          <p:spPr bwMode="auto">
            <a:xfrm>
              <a:off x="1094107" y="6477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37" name="Rectangle 36"/>
            <p:cNvSpPr>
              <a:spLocks noChangeArrowheads="1"/>
            </p:cNvSpPr>
            <p:nvPr/>
          </p:nvSpPr>
          <p:spPr bwMode="auto">
            <a:xfrm>
              <a:off x="360358" y="7620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38" name="Rectangle 37"/>
            <p:cNvSpPr>
              <a:spLocks noChangeArrowheads="1"/>
            </p:cNvSpPr>
            <p:nvPr/>
          </p:nvSpPr>
          <p:spPr bwMode="auto">
            <a:xfrm>
              <a:off x="452674" y="762000"/>
              <a:ext cx="91520"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39" name="Rectangle 38"/>
            <p:cNvSpPr>
              <a:spLocks noChangeArrowheads="1"/>
            </p:cNvSpPr>
            <p:nvPr/>
          </p:nvSpPr>
          <p:spPr bwMode="auto">
            <a:xfrm>
              <a:off x="360358" y="876300"/>
              <a:ext cx="93111"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40" name="Rectangle 39"/>
            <p:cNvSpPr>
              <a:spLocks noChangeArrowheads="1"/>
            </p:cNvSpPr>
            <p:nvPr/>
          </p:nvSpPr>
          <p:spPr bwMode="auto">
            <a:xfrm>
              <a:off x="453470" y="876300"/>
              <a:ext cx="90724"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41" name="Rectangle 40"/>
            <p:cNvSpPr>
              <a:spLocks noChangeArrowheads="1"/>
            </p:cNvSpPr>
            <p:nvPr/>
          </p:nvSpPr>
          <p:spPr bwMode="auto">
            <a:xfrm>
              <a:off x="360358" y="990600"/>
              <a:ext cx="93111"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42" name="Rectangle 41"/>
            <p:cNvSpPr>
              <a:spLocks noChangeArrowheads="1"/>
            </p:cNvSpPr>
            <p:nvPr/>
          </p:nvSpPr>
          <p:spPr bwMode="auto">
            <a:xfrm>
              <a:off x="453470" y="990600"/>
              <a:ext cx="90724"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43" name="Rectangle 42"/>
            <p:cNvSpPr>
              <a:spLocks noChangeArrowheads="1"/>
            </p:cNvSpPr>
            <p:nvPr/>
          </p:nvSpPr>
          <p:spPr bwMode="auto">
            <a:xfrm>
              <a:off x="544193" y="762000"/>
              <a:ext cx="91520"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44" name="Rectangle 43"/>
            <p:cNvSpPr>
              <a:spLocks noChangeArrowheads="1"/>
            </p:cNvSpPr>
            <p:nvPr/>
          </p:nvSpPr>
          <p:spPr bwMode="auto">
            <a:xfrm>
              <a:off x="544193" y="8763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45" name="Rectangle 44"/>
            <p:cNvSpPr>
              <a:spLocks noChangeArrowheads="1"/>
            </p:cNvSpPr>
            <p:nvPr/>
          </p:nvSpPr>
          <p:spPr bwMode="auto">
            <a:xfrm>
              <a:off x="544193" y="9906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46" name="Rectangle 45"/>
            <p:cNvSpPr>
              <a:spLocks noChangeArrowheads="1"/>
            </p:cNvSpPr>
            <p:nvPr/>
          </p:nvSpPr>
          <p:spPr bwMode="auto">
            <a:xfrm>
              <a:off x="360358" y="11049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47" name="Rectangle 46"/>
            <p:cNvSpPr>
              <a:spLocks noChangeArrowheads="1"/>
            </p:cNvSpPr>
            <p:nvPr/>
          </p:nvSpPr>
          <p:spPr bwMode="auto">
            <a:xfrm>
              <a:off x="452674" y="1104900"/>
              <a:ext cx="91520"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48" name="Rectangle 47"/>
            <p:cNvSpPr>
              <a:spLocks noChangeArrowheads="1"/>
            </p:cNvSpPr>
            <p:nvPr/>
          </p:nvSpPr>
          <p:spPr bwMode="auto">
            <a:xfrm>
              <a:off x="360358" y="1219200"/>
              <a:ext cx="93111"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49" name="Rectangle 48"/>
            <p:cNvSpPr>
              <a:spLocks noChangeArrowheads="1"/>
            </p:cNvSpPr>
            <p:nvPr/>
          </p:nvSpPr>
          <p:spPr bwMode="auto">
            <a:xfrm>
              <a:off x="453470" y="1219200"/>
              <a:ext cx="90724"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50" name="Rectangle 49"/>
            <p:cNvSpPr>
              <a:spLocks noChangeArrowheads="1"/>
            </p:cNvSpPr>
            <p:nvPr/>
          </p:nvSpPr>
          <p:spPr bwMode="auto">
            <a:xfrm>
              <a:off x="360358" y="1333500"/>
              <a:ext cx="93111"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51" name="Rectangle 50"/>
            <p:cNvSpPr>
              <a:spLocks noChangeArrowheads="1"/>
            </p:cNvSpPr>
            <p:nvPr/>
          </p:nvSpPr>
          <p:spPr bwMode="auto">
            <a:xfrm>
              <a:off x="453470" y="1333500"/>
              <a:ext cx="90724"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52" name="Rectangle 51"/>
            <p:cNvSpPr>
              <a:spLocks noChangeArrowheads="1"/>
            </p:cNvSpPr>
            <p:nvPr/>
          </p:nvSpPr>
          <p:spPr bwMode="auto">
            <a:xfrm>
              <a:off x="544193" y="1104900"/>
              <a:ext cx="91520"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53" name="Rectangle 52"/>
            <p:cNvSpPr>
              <a:spLocks noChangeArrowheads="1"/>
            </p:cNvSpPr>
            <p:nvPr/>
          </p:nvSpPr>
          <p:spPr bwMode="auto">
            <a:xfrm>
              <a:off x="544193" y="12192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54" name="Rectangle 53"/>
            <p:cNvSpPr>
              <a:spLocks noChangeArrowheads="1"/>
            </p:cNvSpPr>
            <p:nvPr/>
          </p:nvSpPr>
          <p:spPr bwMode="auto">
            <a:xfrm>
              <a:off x="544193" y="13335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55" name="Rectangle 54"/>
            <p:cNvSpPr>
              <a:spLocks noChangeArrowheads="1"/>
            </p:cNvSpPr>
            <p:nvPr/>
          </p:nvSpPr>
          <p:spPr bwMode="auto">
            <a:xfrm>
              <a:off x="635713" y="7620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56" name="Rectangle 55"/>
            <p:cNvSpPr>
              <a:spLocks noChangeArrowheads="1"/>
            </p:cNvSpPr>
            <p:nvPr/>
          </p:nvSpPr>
          <p:spPr bwMode="auto">
            <a:xfrm>
              <a:off x="728028" y="762000"/>
              <a:ext cx="91520"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57" name="Rectangle 56"/>
            <p:cNvSpPr>
              <a:spLocks noChangeArrowheads="1"/>
            </p:cNvSpPr>
            <p:nvPr/>
          </p:nvSpPr>
          <p:spPr bwMode="auto">
            <a:xfrm>
              <a:off x="635713" y="876300"/>
              <a:ext cx="93907"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58" name="Rectangle 57"/>
            <p:cNvSpPr>
              <a:spLocks noChangeArrowheads="1"/>
            </p:cNvSpPr>
            <p:nvPr/>
          </p:nvSpPr>
          <p:spPr bwMode="auto">
            <a:xfrm>
              <a:off x="729620" y="876300"/>
              <a:ext cx="89928"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59" name="Rectangle 58"/>
            <p:cNvSpPr>
              <a:spLocks noChangeArrowheads="1"/>
            </p:cNvSpPr>
            <p:nvPr/>
          </p:nvSpPr>
          <p:spPr bwMode="auto">
            <a:xfrm>
              <a:off x="635713" y="990600"/>
              <a:ext cx="93907"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60" name="Rectangle 59"/>
            <p:cNvSpPr>
              <a:spLocks noChangeArrowheads="1"/>
            </p:cNvSpPr>
            <p:nvPr/>
          </p:nvSpPr>
          <p:spPr bwMode="auto">
            <a:xfrm>
              <a:off x="729620" y="990600"/>
              <a:ext cx="89928"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61" name="Rectangle 60"/>
            <p:cNvSpPr>
              <a:spLocks noChangeArrowheads="1"/>
            </p:cNvSpPr>
            <p:nvPr/>
          </p:nvSpPr>
          <p:spPr bwMode="auto">
            <a:xfrm>
              <a:off x="819548" y="7620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62" name="Rectangle 61"/>
            <p:cNvSpPr>
              <a:spLocks noChangeArrowheads="1"/>
            </p:cNvSpPr>
            <p:nvPr/>
          </p:nvSpPr>
          <p:spPr bwMode="auto">
            <a:xfrm>
              <a:off x="819548" y="8763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63" name="Rectangle 62"/>
            <p:cNvSpPr>
              <a:spLocks noChangeArrowheads="1"/>
            </p:cNvSpPr>
            <p:nvPr/>
          </p:nvSpPr>
          <p:spPr bwMode="auto">
            <a:xfrm>
              <a:off x="819548" y="9906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64" name="Rectangle 63"/>
            <p:cNvSpPr>
              <a:spLocks noChangeArrowheads="1"/>
            </p:cNvSpPr>
            <p:nvPr/>
          </p:nvSpPr>
          <p:spPr bwMode="auto">
            <a:xfrm>
              <a:off x="910272" y="7620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65" name="Rectangle 64"/>
            <p:cNvSpPr>
              <a:spLocks noChangeArrowheads="1"/>
            </p:cNvSpPr>
            <p:nvPr/>
          </p:nvSpPr>
          <p:spPr bwMode="auto">
            <a:xfrm>
              <a:off x="1002587" y="762000"/>
              <a:ext cx="91520"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66" name="Rectangle 65"/>
            <p:cNvSpPr>
              <a:spLocks noChangeArrowheads="1"/>
            </p:cNvSpPr>
            <p:nvPr/>
          </p:nvSpPr>
          <p:spPr bwMode="auto">
            <a:xfrm>
              <a:off x="910272" y="876300"/>
              <a:ext cx="93111"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67" name="Rectangle 66"/>
            <p:cNvSpPr>
              <a:spLocks noChangeArrowheads="1"/>
            </p:cNvSpPr>
            <p:nvPr/>
          </p:nvSpPr>
          <p:spPr bwMode="auto">
            <a:xfrm>
              <a:off x="1003383" y="876300"/>
              <a:ext cx="90724"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68" name="Rectangle 67"/>
            <p:cNvSpPr>
              <a:spLocks noChangeArrowheads="1"/>
            </p:cNvSpPr>
            <p:nvPr/>
          </p:nvSpPr>
          <p:spPr bwMode="auto">
            <a:xfrm>
              <a:off x="910272" y="990600"/>
              <a:ext cx="93111"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69" name="Rectangle 68"/>
            <p:cNvSpPr>
              <a:spLocks noChangeArrowheads="1"/>
            </p:cNvSpPr>
            <p:nvPr/>
          </p:nvSpPr>
          <p:spPr bwMode="auto">
            <a:xfrm>
              <a:off x="1003383" y="990600"/>
              <a:ext cx="90724"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70" name="Rectangle 69"/>
            <p:cNvSpPr>
              <a:spLocks noChangeArrowheads="1"/>
            </p:cNvSpPr>
            <p:nvPr/>
          </p:nvSpPr>
          <p:spPr bwMode="auto">
            <a:xfrm>
              <a:off x="1094107" y="762000"/>
              <a:ext cx="91520"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71" name="Rectangle 70"/>
            <p:cNvSpPr>
              <a:spLocks noChangeArrowheads="1"/>
            </p:cNvSpPr>
            <p:nvPr/>
          </p:nvSpPr>
          <p:spPr bwMode="auto">
            <a:xfrm>
              <a:off x="1094107" y="8763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72" name="Rectangle 71"/>
            <p:cNvSpPr>
              <a:spLocks noChangeArrowheads="1"/>
            </p:cNvSpPr>
            <p:nvPr/>
          </p:nvSpPr>
          <p:spPr bwMode="auto">
            <a:xfrm>
              <a:off x="1094107" y="9906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73" name="Rectangle 72"/>
            <p:cNvSpPr>
              <a:spLocks noChangeArrowheads="1"/>
            </p:cNvSpPr>
            <p:nvPr/>
          </p:nvSpPr>
          <p:spPr bwMode="auto">
            <a:xfrm>
              <a:off x="635713" y="11049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74" name="Rectangle 73"/>
            <p:cNvSpPr>
              <a:spLocks noChangeArrowheads="1"/>
            </p:cNvSpPr>
            <p:nvPr/>
          </p:nvSpPr>
          <p:spPr bwMode="auto">
            <a:xfrm>
              <a:off x="728028" y="1104900"/>
              <a:ext cx="91520"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75" name="Rectangle 74"/>
            <p:cNvSpPr>
              <a:spLocks noChangeArrowheads="1"/>
            </p:cNvSpPr>
            <p:nvPr/>
          </p:nvSpPr>
          <p:spPr bwMode="auto">
            <a:xfrm>
              <a:off x="635713" y="1219200"/>
              <a:ext cx="93907"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76" name="Rectangle 75"/>
            <p:cNvSpPr>
              <a:spLocks noChangeArrowheads="1"/>
            </p:cNvSpPr>
            <p:nvPr/>
          </p:nvSpPr>
          <p:spPr bwMode="auto">
            <a:xfrm>
              <a:off x="729620" y="1219200"/>
              <a:ext cx="89928"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77" name="Rectangle 76"/>
            <p:cNvSpPr>
              <a:spLocks noChangeArrowheads="1"/>
            </p:cNvSpPr>
            <p:nvPr/>
          </p:nvSpPr>
          <p:spPr bwMode="auto">
            <a:xfrm>
              <a:off x="635713" y="1333500"/>
              <a:ext cx="93907"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78" name="Rectangle 77"/>
            <p:cNvSpPr>
              <a:spLocks noChangeArrowheads="1"/>
            </p:cNvSpPr>
            <p:nvPr/>
          </p:nvSpPr>
          <p:spPr bwMode="auto">
            <a:xfrm>
              <a:off x="729620" y="1333500"/>
              <a:ext cx="89928"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79" name="Rectangle 78"/>
            <p:cNvSpPr>
              <a:spLocks noChangeArrowheads="1"/>
            </p:cNvSpPr>
            <p:nvPr/>
          </p:nvSpPr>
          <p:spPr bwMode="auto">
            <a:xfrm>
              <a:off x="819548" y="11049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80" name="Rectangle 79"/>
            <p:cNvSpPr>
              <a:spLocks noChangeArrowheads="1"/>
            </p:cNvSpPr>
            <p:nvPr/>
          </p:nvSpPr>
          <p:spPr bwMode="auto">
            <a:xfrm>
              <a:off x="819548" y="12192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81" name="Rectangle 80"/>
            <p:cNvSpPr>
              <a:spLocks noChangeArrowheads="1"/>
            </p:cNvSpPr>
            <p:nvPr/>
          </p:nvSpPr>
          <p:spPr bwMode="auto">
            <a:xfrm>
              <a:off x="819548" y="13335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82" name="Rectangle 81"/>
            <p:cNvSpPr>
              <a:spLocks noChangeArrowheads="1"/>
            </p:cNvSpPr>
            <p:nvPr/>
          </p:nvSpPr>
          <p:spPr bwMode="auto">
            <a:xfrm>
              <a:off x="910272" y="11049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83" name="Rectangle 82"/>
            <p:cNvSpPr>
              <a:spLocks noChangeArrowheads="1"/>
            </p:cNvSpPr>
            <p:nvPr/>
          </p:nvSpPr>
          <p:spPr bwMode="auto">
            <a:xfrm>
              <a:off x="1002587" y="1104900"/>
              <a:ext cx="91520"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84" name="Rectangle 83"/>
            <p:cNvSpPr>
              <a:spLocks noChangeArrowheads="1"/>
            </p:cNvSpPr>
            <p:nvPr/>
          </p:nvSpPr>
          <p:spPr bwMode="auto">
            <a:xfrm>
              <a:off x="910272" y="1219200"/>
              <a:ext cx="93111"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85" name="Rectangle 84"/>
            <p:cNvSpPr>
              <a:spLocks noChangeArrowheads="1"/>
            </p:cNvSpPr>
            <p:nvPr/>
          </p:nvSpPr>
          <p:spPr bwMode="auto">
            <a:xfrm>
              <a:off x="1003383" y="1219200"/>
              <a:ext cx="90724"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86" name="Rectangle 85"/>
            <p:cNvSpPr>
              <a:spLocks noChangeArrowheads="1"/>
            </p:cNvSpPr>
            <p:nvPr/>
          </p:nvSpPr>
          <p:spPr bwMode="auto">
            <a:xfrm>
              <a:off x="910272" y="1333500"/>
              <a:ext cx="93111"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87" name="Rectangle 86"/>
            <p:cNvSpPr>
              <a:spLocks noChangeArrowheads="1"/>
            </p:cNvSpPr>
            <p:nvPr/>
          </p:nvSpPr>
          <p:spPr bwMode="auto">
            <a:xfrm>
              <a:off x="1003383" y="1333500"/>
              <a:ext cx="90724"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88" name="Rectangle 87"/>
            <p:cNvSpPr>
              <a:spLocks noChangeArrowheads="1"/>
            </p:cNvSpPr>
            <p:nvPr/>
          </p:nvSpPr>
          <p:spPr bwMode="auto">
            <a:xfrm>
              <a:off x="1094107" y="1104900"/>
              <a:ext cx="91520"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89" name="Rectangle 88"/>
            <p:cNvSpPr>
              <a:spLocks noChangeArrowheads="1"/>
            </p:cNvSpPr>
            <p:nvPr/>
          </p:nvSpPr>
          <p:spPr bwMode="auto">
            <a:xfrm>
              <a:off x="1094107" y="12192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90" name="Rectangle 89"/>
            <p:cNvSpPr>
              <a:spLocks noChangeArrowheads="1"/>
            </p:cNvSpPr>
            <p:nvPr/>
          </p:nvSpPr>
          <p:spPr bwMode="auto">
            <a:xfrm>
              <a:off x="1094107" y="1333500"/>
              <a:ext cx="92315" cy="114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91" name="Rectangle 90"/>
            <p:cNvSpPr>
              <a:spLocks noChangeArrowheads="1"/>
            </p:cNvSpPr>
            <p:nvPr/>
          </p:nvSpPr>
          <p:spPr bwMode="auto">
            <a:xfrm>
              <a:off x="194827" y="95250"/>
              <a:ext cx="1300598" cy="1962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92" name="Rectangle 91"/>
            <p:cNvSpPr>
              <a:spLocks noChangeArrowheads="1"/>
            </p:cNvSpPr>
            <p:nvPr/>
          </p:nvSpPr>
          <p:spPr bwMode="auto">
            <a:xfrm>
              <a:off x="655437" y="1568597"/>
              <a:ext cx="347150" cy="1558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93" name="Text Box 93"/>
            <p:cNvSpPr txBox="1">
              <a:spLocks noChangeArrowheads="1"/>
            </p:cNvSpPr>
            <p:nvPr/>
          </p:nvSpPr>
          <p:spPr bwMode="auto">
            <a:xfrm>
              <a:off x="733402" y="1568597"/>
              <a:ext cx="223028"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GB" sz="1400" b="1" dirty="0">
                  <a:effectLst/>
                  <a:latin typeface="Calibri"/>
                  <a:ea typeface="Calibri"/>
                  <a:cs typeface="Times New Roman"/>
                </a:rPr>
                <a:t>Exit</a:t>
              </a:r>
              <a:endParaRPr lang="en-GB" sz="1400" dirty="0">
                <a:effectLst/>
                <a:latin typeface="Calibri"/>
                <a:ea typeface="Calibri"/>
                <a:cs typeface="Times New Roman"/>
              </a:endParaRPr>
            </a:p>
          </p:txBody>
        </p:sp>
      </p:grpSp>
    </p:spTree>
    <p:extLst>
      <p:ext uri="{BB962C8B-B14F-4D97-AF65-F5344CB8AC3E}">
        <p14:creationId xmlns:p14="http://schemas.microsoft.com/office/powerpoint/2010/main" val="151871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dirty="0" smtClean="0"/>
              <a:t>Use Case Analysis</a:t>
            </a:r>
            <a:endParaRPr lang="en-GB" dirty="0"/>
          </a:p>
        </p:txBody>
      </p:sp>
      <p:sp>
        <p:nvSpPr>
          <p:cNvPr id="34819" name="Rectangle 3"/>
          <p:cNvSpPr>
            <a:spLocks noGrp="1" noChangeArrowheads="1"/>
          </p:cNvSpPr>
          <p:nvPr>
            <p:ph type="body" sz="quarter" idx="13"/>
          </p:nvPr>
        </p:nvSpPr>
        <p:spPr/>
        <p:txBody>
          <a:bodyPr/>
          <a:lstStyle/>
          <a:p>
            <a:pPr>
              <a:tabLst/>
            </a:pPr>
            <a:endParaRPr lang="en-GB" b="1" dirty="0" smtClean="0">
              <a:solidFill>
                <a:srgbClr val="660066"/>
              </a:solidFill>
            </a:endParaRPr>
          </a:p>
          <a:p>
            <a:pPr>
              <a:tabLst/>
            </a:pPr>
            <a:endParaRPr lang="en-GB" b="1" dirty="0">
              <a:solidFill>
                <a:srgbClr val="660066"/>
              </a:solidFill>
            </a:endParaRPr>
          </a:p>
          <a:p>
            <a:pPr>
              <a:tabLst/>
            </a:pPr>
            <a:endParaRPr lang="en-GB" b="1" dirty="0" smtClean="0">
              <a:solidFill>
                <a:srgbClr val="660066"/>
              </a:solidFill>
            </a:endParaRPr>
          </a:p>
          <a:p>
            <a:pPr>
              <a:tabLst/>
            </a:pPr>
            <a:endParaRPr lang="en-GB" b="1" dirty="0">
              <a:solidFill>
                <a:srgbClr val="660066"/>
              </a:solidFill>
            </a:endParaRPr>
          </a:p>
          <a:p>
            <a:pPr>
              <a:tabLst/>
            </a:pPr>
            <a:endParaRPr lang="en-GB" b="1" dirty="0" smtClean="0">
              <a:solidFill>
                <a:srgbClr val="660066"/>
              </a:solidFill>
            </a:endParaRPr>
          </a:p>
          <a:p>
            <a:pPr>
              <a:tabLst/>
            </a:pPr>
            <a:endParaRPr lang="en-GB" b="1" dirty="0">
              <a:solidFill>
                <a:srgbClr val="660066"/>
              </a:solidFill>
            </a:endParaRPr>
          </a:p>
          <a:p>
            <a:pPr>
              <a:tabLst/>
            </a:pPr>
            <a:endParaRPr lang="en-GB" b="1" dirty="0" smtClean="0">
              <a:solidFill>
                <a:srgbClr val="660066"/>
              </a:solidFill>
            </a:endParaRPr>
          </a:p>
          <a:p>
            <a:pPr>
              <a:tabLst/>
            </a:pPr>
            <a:endParaRPr lang="en-GB" b="1" dirty="0">
              <a:solidFill>
                <a:srgbClr val="660066"/>
              </a:solidFill>
            </a:endParaRPr>
          </a:p>
          <a:p>
            <a:pPr>
              <a:tabLst/>
            </a:pPr>
            <a:r>
              <a:rPr lang="en-GB" b="1" dirty="0" smtClean="0">
                <a:solidFill>
                  <a:srgbClr val="660066"/>
                </a:solidFill>
              </a:rPr>
              <a:t>&lt;&lt;includes&gt;&gt;</a:t>
            </a:r>
            <a:r>
              <a:rPr lang="en-GB" dirty="0" smtClean="0"/>
              <a:t> </a:t>
            </a:r>
            <a:r>
              <a:rPr lang="en-GB" dirty="0"/>
              <a:t>applies when there is a sequence of behaviour that is used frequently in a number of use cases</a:t>
            </a:r>
            <a:r>
              <a:rPr lang="en-GB" dirty="0" smtClean="0"/>
              <a:t>.</a:t>
            </a:r>
            <a:endParaRPr lang="en-GB" dirty="0"/>
          </a:p>
        </p:txBody>
      </p:sp>
      <p:sp>
        <p:nvSpPr>
          <p:cNvPr id="30" name="Slide Number Placeholder 5"/>
          <p:cNvSpPr>
            <a:spLocks noGrp="1"/>
          </p:cNvSpPr>
          <p:nvPr>
            <p:ph type="sldNum" sz="quarter" idx="4294967295"/>
          </p:nvPr>
        </p:nvSpPr>
        <p:spPr>
          <a:xfrm>
            <a:off x="6572264" y="6215082"/>
            <a:ext cx="2133600" cy="365125"/>
          </a:xfrm>
        </p:spPr>
        <p:txBody>
          <a:bodyPr/>
          <a:lstStyle/>
          <a:p>
            <a:fld id="{5DC106F7-AAE8-40E4-86D9-B44E26C586FD}" type="slidenum">
              <a:rPr lang="en-GB"/>
              <a:pPr/>
              <a:t>5</a:t>
            </a:fld>
            <a:endParaRPr lang="en-GB" dirty="0"/>
          </a:p>
        </p:txBody>
      </p:sp>
      <p:sp>
        <p:nvSpPr>
          <p:cNvPr id="34820" name="Freeform 4"/>
          <p:cNvSpPr>
            <a:spLocks/>
          </p:cNvSpPr>
          <p:nvPr/>
        </p:nvSpPr>
        <p:spPr bwMode="auto">
          <a:xfrm>
            <a:off x="1149377" y="2751263"/>
            <a:ext cx="609600" cy="533400"/>
          </a:xfrm>
          <a:custGeom>
            <a:avLst/>
            <a:gdLst/>
            <a:ahLst/>
            <a:cxnLst>
              <a:cxn ang="0">
                <a:pos x="0" y="336"/>
              </a:cxn>
              <a:cxn ang="0">
                <a:pos x="192" y="0"/>
              </a:cxn>
              <a:cxn ang="0">
                <a:pos x="384" y="336"/>
              </a:cxn>
            </a:cxnLst>
            <a:rect l="0" t="0" r="r" b="b"/>
            <a:pathLst>
              <a:path w="384" h="336">
                <a:moveTo>
                  <a:pt x="0" y="336"/>
                </a:moveTo>
                <a:lnTo>
                  <a:pt x="192" y="0"/>
                </a:lnTo>
                <a:lnTo>
                  <a:pt x="384" y="336"/>
                </a:lnTo>
              </a:path>
            </a:pathLst>
          </a:custGeom>
          <a:noFill/>
          <a:ln w="28575" cmpd="sng">
            <a:solidFill>
              <a:srgbClr val="000099"/>
            </a:solidFill>
            <a:round/>
            <a:headEnd/>
            <a:tailEnd/>
          </a:ln>
          <a:effectLst/>
        </p:spPr>
        <p:txBody>
          <a:bodyPr/>
          <a:lstStyle/>
          <a:p>
            <a:endParaRPr lang="en-GB"/>
          </a:p>
        </p:txBody>
      </p:sp>
      <p:sp>
        <p:nvSpPr>
          <p:cNvPr id="34821" name="Freeform 5"/>
          <p:cNvSpPr>
            <a:spLocks/>
          </p:cNvSpPr>
          <p:nvPr/>
        </p:nvSpPr>
        <p:spPr bwMode="auto">
          <a:xfrm>
            <a:off x="1149377" y="2217863"/>
            <a:ext cx="609600" cy="533400"/>
          </a:xfrm>
          <a:custGeom>
            <a:avLst/>
            <a:gdLst/>
            <a:ahLst/>
            <a:cxnLst>
              <a:cxn ang="0">
                <a:pos x="0" y="336"/>
              </a:cxn>
              <a:cxn ang="0">
                <a:pos x="192" y="0"/>
              </a:cxn>
              <a:cxn ang="0">
                <a:pos x="384" y="336"/>
              </a:cxn>
            </a:cxnLst>
            <a:rect l="0" t="0" r="r" b="b"/>
            <a:pathLst>
              <a:path w="384" h="336">
                <a:moveTo>
                  <a:pt x="0" y="336"/>
                </a:moveTo>
                <a:lnTo>
                  <a:pt x="192" y="0"/>
                </a:lnTo>
                <a:lnTo>
                  <a:pt x="384" y="336"/>
                </a:lnTo>
              </a:path>
            </a:pathLst>
          </a:custGeom>
          <a:noFill/>
          <a:ln w="28575" cmpd="sng">
            <a:solidFill>
              <a:srgbClr val="000099"/>
            </a:solidFill>
            <a:round/>
            <a:headEnd/>
            <a:tailEnd/>
          </a:ln>
          <a:effectLst/>
        </p:spPr>
        <p:txBody>
          <a:bodyPr/>
          <a:lstStyle/>
          <a:p>
            <a:endParaRPr lang="en-GB"/>
          </a:p>
        </p:txBody>
      </p:sp>
      <p:sp>
        <p:nvSpPr>
          <p:cNvPr id="34822" name="Oval 6"/>
          <p:cNvSpPr>
            <a:spLocks noChangeArrowheads="1"/>
          </p:cNvSpPr>
          <p:nvPr/>
        </p:nvSpPr>
        <p:spPr bwMode="auto">
          <a:xfrm rot="5391954">
            <a:off x="1187477" y="1798763"/>
            <a:ext cx="533400" cy="304800"/>
          </a:xfrm>
          <a:prstGeom prst="ellipse">
            <a:avLst/>
          </a:prstGeom>
          <a:noFill/>
          <a:ln w="28575">
            <a:solidFill>
              <a:srgbClr val="000099"/>
            </a:solidFill>
            <a:round/>
            <a:headEnd/>
            <a:tailEnd/>
          </a:ln>
          <a:effectLst/>
        </p:spPr>
        <p:txBody>
          <a:bodyPr wrap="none" anchor="ctr"/>
          <a:lstStyle/>
          <a:p>
            <a:endParaRPr lang="en-GB"/>
          </a:p>
        </p:txBody>
      </p:sp>
      <p:sp>
        <p:nvSpPr>
          <p:cNvPr id="34823" name="Text Box 7"/>
          <p:cNvSpPr txBox="1">
            <a:spLocks noChangeArrowheads="1"/>
          </p:cNvSpPr>
          <p:nvPr/>
        </p:nvSpPr>
        <p:spPr bwMode="auto">
          <a:xfrm>
            <a:off x="1090204" y="3357523"/>
            <a:ext cx="668773" cy="400110"/>
          </a:xfrm>
          <a:prstGeom prst="rect">
            <a:avLst/>
          </a:prstGeom>
          <a:noFill/>
          <a:ln w="9525">
            <a:noFill/>
            <a:miter lim="800000"/>
            <a:headEnd/>
            <a:tailEnd/>
          </a:ln>
          <a:effectLst/>
        </p:spPr>
        <p:txBody>
          <a:bodyPr wrap="none">
            <a:spAutoFit/>
          </a:bodyPr>
          <a:lstStyle/>
          <a:p>
            <a:pPr algn="r" eaLnBrk="0" hangingPunct="0"/>
            <a:r>
              <a:rPr lang="en-GB" sz="2000" dirty="0" smtClean="0">
                <a:solidFill>
                  <a:srgbClr val="000099"/>
                </a:solidFill>
                <a:cs typeface="Times New Roman" pitchFamily="18" charset="0"/>
              </a:rPr>
              <a:t>User</a:t>
            </a:r>
            <a:endParaRPr lang="en-GB" sz="2000" dirty="0">
              <a:solidFill>
                <a:srgbClr val="000099"/>
              </a:solidFill>
              <a:cs typeface="Times New Roman" pitchFamily="18" charset="0"/>
            </a:endParaRPr>
          </a:p>
        </p:txBody>
      </p:sp>
      <p:sp>
        <p:nvSpPr>
          <p:cNvPr id="34824" name="Line 8"/>
          <p:cNvSpPr>
            <a:spLocks noChangeShapeType="1"/>
          </p:cNvSpPr>
          <p:nvPr/>
        </p:nvSpPr>
        <p:spPr bwMode="auto">
          <a:xfrm>
            <a:off x="1454177" y="2217863"/>
            <a:ext cx="0" cy="533400"/>
          </a:xfrm>
          <a:prstGeom prst="line">
            <a:avLst/>
          </a:prstGeom>
          <a:noFill/>
          <a:ln w="19050">
            <a:solidFill>
              <a:srgbClr val="000099"/>
            </a:solidFill>
            <a:round/>
            <a:headEnd/>
            <a:tailEnd/>
          </a:ln>
          <a:effectLst/>
        </p:spPr>
        <p:txBody>
          <a:bodyPr/>
          <a:lstStyle/>
          <a:p>
            <a:endParaRPr lang="en-GB"/>
          </a:p>
        </p:txBody>
      </p:sp>
      <p:sp>
        <p:nvSpPr>
          <p:cNvPr id="34825" name="Rectangle 9"/>
          <p:cNvSpPr>
            <a:spLocks noChangeArrowheads="1"/>
          </p:cNvSpPr>
          <p:nvPr/>
        </p:nvSpPr>
        <p:spPr bwMode="auto">
          <a:xfrm>
            <a:off x="2556951" y="1273638"/>
            <a:ext cx="5327417" cy="2819918"/>
          </a:xfrm>
          <a:prstGeom prst="rect">
            <a:avLst/>
          </a:prstGeom>
          <a:solidFill>
            <a:srgbClr val="C1FFFF"/>
          </a:solidFill>
          <a:ln w="9525">
            <a:solidFill>
              <a:srgbClr val="004FA0"/>
            </a:solidFill>
            <a:miter lim="800000"/>
            <a:headEnd/>
            <a:tailEnd/>
          </a:ln>
          <a:effectLst/>
        </p:spPr>
        <p:txBody>
          <a:bodyPr wrap="none" anchor="ctr"/>
          <a:lstStyle/>
          <a:p>
            <a:pPr algn="ctr" eaLnBrk="0" hangingPunct="0"/>
            <a:endParaRPr lang="en-US" sz="2400">
              <a:latin typeface="Times New Roman" pitchFamily="18" charset="0"/>
              <a:cs typeface="Times New Roman" pitchFamily="18" charset="0"/>
            </a:endParaRPr>
          </a:p>
        </p:txBody>
      </p:sp>
      <p:sp>
        <p:nvSpPr>
          <p:cNvPr id="34826" name="Oval 10"/>
          <p:cNvSpPr>
            <a:spLocks noChangeArrowheads="1"/>
          </p:cNvSpPr>
          <p:nvPr/>
        </p:nvSpPr>
        <p:spPr bwMode="auto">
          <a:xfrm>
            <a:off x="3401431" y="1556792"/>
            <a:ext cx="1752600" cy="1047768"/>
          </a:xfrm>
          <a:prstGeom prst="ellipse">
            <a:avLst/>
          </a:prstGeom>
          <a:solidFill>
            <a:schemeClr val="bg1"/>
          </a:solidFill>
          <a:ln w="9525">
            <a:solidFill>
              <a:srgbClr val="000099"/>
            </a:solidFill>
            <a:round/>
            <a:headEnd/>
            <a:tailEnd/>
          </a:ln>
          <a:effectLst/>
        </p:spPr>
        <p:txBody>
          <a:bodyPr wrap="none" anchor="ctr"/>
          <a:lstStyle/>
          <a:p>
            <a:pPr algn="ctr" eaLnBrk="0" hangingPunct="0"/>
            <a:r>
              <a:rPr lang="en-GB" dirty="0" smtClean="0">
                <a:solidFill>
                  <a:srgbClr val="000099"/>
                </a:solidFill>
                <a:cs typeface="Times New Roman" pitchFamily="18" charset="0"/>
              </a:rPr>
              <a:t>Specifies Sudoku</a:t>
            </a:r>
            <a:br>
              <a:rPr lang="en-GB" dirty="0" smtClean="0">
                <a:solidFill>
                  <a:srgbClr val="000099"/>
                </a:solidFill>
                <a:cs typeface="Times New Roman" pitchFamily="18" charset="0"/>
              </a:rPr>
            </a:br>
            <a:r>
              <a:rPr lang="en-GB" dirty="0" smtClean="0">
                <a:solidFill>
                  <a:srgbClr val="000099"/>
                </a:solidFill>
                <a:cs typeface="Times New Roman" pitchFamily="18" charset="0"/>
              </a:rPr>
              <a:t> Problem</a:t>
            </a:r>
            <a:endParaRPr lang="en-GB" dirty="0">
              <a:solidFill>
                <a:srgbClr val="000099"/>
              </a:solidFill>
              <a:cs typeface="Times New Roman" pitchFamily="18" charset="0"/>
            </a:endParaRPr>
          </a:p>
        </p:txBody>
      </p:sp>
      <p:sp>
        <p:nvSpPr>
          <p:cNvPr id="34828" name="Oval 12"/>
          <p:cNvSpPr>
            <a:spLocks noChangeArrowheads="1"/>
          </p:cNvSpPr>
          <p:nvPr/>
        </p:nvSpPr>
        <p:spPr bwMode="auto">
          <a:xfrm>
            <a:off x="5601999" y="2789363"/>
            <a:ext cx="1828800" cy="990600"/>
          </a:xfrm>
          <a:prstGeom prst="ellipse">
            <a:avLst/>
          </a:prstGeom>
          <a:solidFill>
            <a:schemeClr val="bg1"/>
          </a:solidFill>
          <a:ln w="9525">
            <a:solidFill>
              <a:srgbClr val="000099"/>
            </a:solidFill>
            <a:round/>
            <a:headEnd/>
            <a:tailEnd/>
          </a:ln>
          <a:effectLst/>
        </p:spPr>
        <p:txBody>
          <a:bodyPr wrap="none" anchor="ctr"/>
          <a:lstStyle/>
          <a:p>
            <a:pPr algn="ctr" eaLnBrk="0" hangingPunct="0"/>
            <a:r>
              <a:rPr lang="en-GB" dirty="0" smtClean="0">
                <a:solidFill>
                  <a:srgbClr val="000099"/>
                </a:solidFill>
                <a:cs typeface="Times New Roman" pitchFamily="18" charset="0"/>
              </a:rPr>
              <a:t>Enters number</a:t>
            </a:r>
            <a:endParaRPr lang="en-GB" dirty="0">
              <a:solidFill>
                <a:srgbClr val="000099"/>
              </a:solidFill>
              <a:cs typeface="Times New Roman" pitchFamily="18" charset="0"/>
            </a:endParaRPr>
          </a:p>
        </p:txBody>
      </p:sp>
      <p:sp>
        <p:nvSpPr>
          <p:cNvPr id="34833" name="Line 17"/>
          <p:cNvSpPr>
            <a:spLocks noChangeShapeType="1"/>
          </p:cNvSpPr>
          <p:nvPr/>
        </p:nvSpPr>
        <p:spPr bwMode="auto">
          <a:xfrm flipV="1">
            <a:off x="1979712" y="2147360"/>
            <a:ext cx="1421719" cy="484483"/>
          </a:xfrm>
          <a:prstGeom prst="line">
            <a:avLst/>
          </a:prstGeom>
          <a:noFill/>
          <a:ln w="19050">
            <a:solidFill>
              <a:srgbClr val="000099"/>
            </a:solidFill>
            <a:round/>
            <a:headEnd/>
            <a:tailEnd/>
          </a:ln>
          <a:effectLst/>
        </p:spPr>
        <p:txBody>
          <a:bodyPr/>
          <a:lstStyle/>
          <a:p>
            <a:endParaRPr lang="en-GB"/>
          </a:p>
        </p:txBody>
      </p:sp>
      <p:sp>
        <p:nvSpPr>
          <p:cNvPr id="34840" name="Line 24"/>
          <p:cNvSpPr>
            <a:spLocks noChangeShapeType="1"/>
          </p:cNvSpPr>
          <p:nvPr/>
        </p:nvSpPr>
        <p:spPr bwMode="auto">
          <a:xfrm>
            <a:off x="4682177" y="2546633"/>
            <a:ext cx="919822" cy="594336"/>
          </a:xfrm>
          <a:prstGeom prst="line">
            <a:avLst/>
          </a:prstGeom>
          <a:noFill/>
          <a:ln w="28575">
            <a:solidFill>
              <a:srgbClr val="000099"/>
            </a:solidFill>
            <a:prstDash val="dash"/>
            <a:round/>
            <a:headEnd/>
            <a:tailEnd type="triangle" w="med" len="med"/>
          </a:ln>
          <a:effectLst/>
        </p:spPr>
        <p:txBody>
          <a:bodyPr/>
          <a:lstStyle/>
          <a:p>
            <a:endParaRPr lang="en-GB"/>
          </a:p>
        </p:txBody>
      </p:sp>
      <p:sp>
        <p:nvSpPr>
          <p:cNvPr id="34841" name="Text Box 25"/>
          <p:cNvSpPr txBox="1">
            <a:spLocks noChangeArrowheads="1"/>
          </p:cNvSpPr>
          <p:nvPr/>
        </p:nvSpPr>
        <p:spPr bwMode="auto">
          <a:xfrm>
            <a:off x="5004048" y="2404854"/>
            <a:ext cx="1420582" cy="369332"/>
          </a:xfrm>
          <a:prstGeom prst="rect">
            <a:avLst/>
          </a:prstGeom>
          <a:noFill/>
          <a:ln w="9525">
            <a:noFill/>
            <a:miter lim="800000"/>
            <a:headEnd/>
            <a:tailEnd/>
          </a:ln>
          <a:effectLst/>
        </p:spPr>
        <p:txBody>
          <a:bodyPr wrap="none">
            <a:spAutoFit/>
          </a:bodyPr>
          <a:lstStyle/>
          <a:p>
            <a:pPr algn="r" eaLnBrk="0" hangingPunct="0"/>
            <a:r>
              <a:rPr lang="en-GB" dirty="0" smtClean="0">
                <a:solidFill>
                  <a:srgbClr val="000099"/>
                </a:solidFill>
                <a:cs typeface="Times New Roman" pitchFamily="18" charset="0"/>
              </a:rPr>
              <a:t>&lt;&lt;includes&gt;&gt;</a:t>
            </a:r>
            <a:endParaRPr lang="en-GB" dirty="0">
              <a:solidFill>
                <a:srgbClr val="000099"/>
              </a:solidFill>
              <a:cs typeface="Times New Roman"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noAutofit/>
          </a:bodyPr>
          <a:lstStyle/>
          <a:p>
            <a:r>
              <a:rPr lang="en-GB" dirty="0"/>
              <a:t>Use Case Analysis – cont’d</a:t>
            </a:r>
            <a:endParaRPr lang="en-GB" dirty="0" smtClean="0"/>
          </a:p>
        </p:txBody>
      </p:sp>
      <p:sp>
        <p:nvSpPr>
          <p:cNvPr id="15366" name="Rectangle 3"/>
          <p:cNvSpPr>
            <a:spLocks noGrp="1" noChangeArrowheads="1"/>
          </p:cNvSpPr>
          <p:nvPr>
            <p:ph type="body" sz="quarter" idx="13"/>
          </p:nvPr>
        </p:nvSpPr>
        <p:spPr/>
        <p:txBody>
          <a:bodyPr>
            <a:normAutofit/>
          </a:bodyPr>
          <a:lstStyle/>
          <a:p>
            <a:pPr marL="0" indent="0" eaLnBrk="1" hangingPunct="1"/>
            <a:r>
              <a:rPr lang="en-GB" b="1" dirty="0" smtClean="0">
                <a:solidFill>
                  <a:srgbClr val="660066"/>
                </a:solidFill>
              </a:rPr>
              <a:t>Use case:  </a:t>
            </a:r>
            <a:r>
              <a:rPr lang="en-GB" b="1" dirty="0" smtClean="0">
                <a:solidFill>
                  <a:srgbClr val="660066"/>
                </a:solidFill>
              </a:rPr>
              <a:t>Enter </a:t>
            </a:r>
            <a:r>
              <a:rPr lang="en-GB" b="1" dirty="0" smtClean="0">
                <a:solidFill>
                  <a:srgbClr val="660066"/>
                </a:solidFill>
              </a:rPr>
              <a:t>number</a:t>
            </a:r>
          </a:p>
          <a:p>
            <a:pPr marL="0" indent="0" eaLnBrk="1" hangingPunct="1"/>
            <a:endParaRPr lang="en-GB" b="1" dirty="0" smtClean="0">
              <a:solidFill>
                <a:srgbClr val="660066"/>
              </a:solidFill>
            </a:endParaRPr>
          </a:p>
          <a:p>
            <a:pPr marL="0" indent="0" eaLnBrk="1" hangingPunct="1"/>
            <a:endParaRPr lang="en-GB" b="1" dirty="0" smtClean="0">
              <a:solidFill>
                <a:srgbClr val="660066"/>
              </a:solidFill>
            </a:endParaRPr>
          </a:p>
          <a:p>
            <a:pPr marL="0" indent="0" eaLnBrk="1" hangingPunct="1"/>
            <a:endParaRPr lang="en-GB" b="1" dirty="0" smtClean="0"/>
          </a:p>
          <a:p>
            <a:pPr marL="0" indent="0" eaLnBrk="1" hangingPunct="1"/>
            <a:endParaRPr lang="en-GB" b="1" dirty="0" smtClean="0">
              <a:solidFill>
                <a:srgbClr val="660066"/>
              </a:solidFill>
            </a:endParaRPr>
          </a:p>
          <a:p>
            <a:pPr marL="0" indent="0" eaLnBrk="1" hangingPunct="1"/>
            <a:r>
              <a:rPr lang="en-GB" b="1" dirty="0" smtClean="0">
                <a:solidFill>
                  <a:srgbClr val="660066"/>
                </a:solidFill>
              </a:rPr>
              <a:t>Alternative action:</a:t>
            </a:r>
            <a:r>
              <a:rPr lang="en-GB" dirty="0" smtClean="0"/>
              <a:t> If user does not enter a valid number – a single digit in the range 1 to 9 inclusive that has not already been used (already present in the row, column or box), the system informs the user that input is invalid. The system will reset the cell to </a:t>
            </a:r>
            <a:r>
              <a:rPr lang="en-GB" b="1" dirty="0" smtClean="0">
                <a:solidFill>
                  <a:srgbClr val="660066"/>
                </a:solidFill>
              </a:rPr>
              <a:t>null</a:t>
            </a:r>
            <a:r>
              <a:rPr lang="en-GB" dirty="0" smtClean="0"/>
              <a:t> and the user may then make another entry.</a:t>
            </a:r>
            <a:endParaRPr lang="en-GB" b="1" dirty="0" smtClean="0"/>
          </a:p>
          <a:p>
            <a:pPr marL="0" indent="0" eaLnBrk="1" hangingPunct="1"/>
            <a:endParaRPr lang="en-GB" b="1" dirty="0" smtClean="0"/>
          </a:p>
        </p:txBody>
      </p:sp>
      <p:sp>
        <p:nvSpPr>
          <p:cNvPr id="15364" name="Slide Number Placeholder 6"/>
          <p:cNvSpPr>
            <a:spLocks noGrp="1"/>
          </p:cNvSpPr>
          <p:nvPr>
            <p:ph type="sldNum" sz="quarter" idx="4294967295"/>
          </p:nvPr>
        </p:nvSpPr>
        <p:spPr>
          <a:xfrm>
            <a:off x="6572264" y="6215082"/>
            <a:ext cx="2133600" cy="365125"/>
          </a:xfrm>
          <a:noFill/>
        </p:spPr>
        <p:txBody>
          <a:bodyPr/>
          <a:lstStyle/>
          <a:p>
            <a:fld id="{241ADFC7-3D20-4BAC-956F-3F21E9C77B36}" type="slidenum">
              <a:rPr lang="en-GB" smtClean="0"/>
              <a:pPr/>
              <a:t>6</a:t>
            </a:fld>
            <a:endParaRPr lang="en-GB" dirty="0" smtClean="0"/>
          </a:p>
        </p:txBody>
      </p:sp>
      <p:graphicFrame>
        <p:nvGraphicFramePr>
          <p:cNvPr id="20502" name="Group 22"/>
          <p:cNvGraphicFramePr>
            <a:graphicFrameLocks noGrp="1"/>
          </p:cNvGraphicFramePr>
          <p:nvPr>
            <p:ph sz="half" idx="4294967295"/>
            <p:extLst>
              <p:ext uri="{D42A27DB-BD31-4B8C-83A1-F6EECF244321}">
                <p14:modId xmlns:p14="http://schemas.microsoft.com/office/powerpoint/2010/main" val="357422885"/>
              </p:ext>
            </p:extLst>
          </p:nvPr>
        </p:nvGraphicFramePr>
        <p:xfrm>
          <a:off x="1331640" y="1772816"/>
          <a:ext cx="6286544" cy="1190091"/>
        </p:xfrm>
        <a:graphic>
          <a:graphicData uri="http://schemas.openxmlformats.org/drawingml/2006/table">
            <a:tbl>
              <a:tblPr/>
              <a:tblGrid>
                <a:gridCol w="2813164"/>
                <a:gridCol w="3473380"/>
              </a:tblGrid>
              <a:tr h="550011">
                <a:tc>
                  <a:txBody>
                    <a:bodyPr/>
                    <a:lstStyle/>
                    <a:p>
                      <a:pPr marL="0" marR="0" lvl="0" indent="0" algn="l" defTabSz="914400" rtl="0" eaLnBrk="1" fontAlgn="base" latinLnBrk="0" hangingPunct="1">
                        <a:lnSpc>
                          <a:spcPct val="100000"/>
                        </a:lnSpc>
                        <a:spcBef>
                          <a:spcPct val="20000"/>
                        </a:spcBef>
                        <a:spcAft>
                          <a:spcPct val="0"/>
                        </a:spcAft>
                        <a:buClr>
                          <a:srgbClr val="800080"/>
                        </a:buClr>
                        <a:buSzTx/>
                        <a:buFont typeface="Marlett" pitchFamily="2" charset="2"/>
                        <a:buNone/>
                        <a:tabLst/>
                      </a:pPr>
                      <a:r>
                        <a:rPr kumimoji="0" lang="en-GB" sz="1800" b="1" i="1" u="none" strike="noStrike" cap="none" normalizeH="0" baseline="0" dirty="0" smtClean="0">
                          <a:ln>
                            <a:noFill/>
                          </a:ln>
                          <a:solidFill>
                            <a:srgbClr val="004FA0"/>
                          </a:solidFill>
                          <a:effectLst/>
                          <a:latin typeface="Arial" charset="0"/>
                          <a:cs typeface="Arial" charset="0"/>
                        </a:rPr>
                        <a:t>Actor Action</a:t>
                      </a:r>
                    </a:p>
                  </a:txBody>
                  <a:tcPr horzOverflow="overflow">
                    <a:lnL w="12700" cap="flat" cmpd="sng" algn="ctr">
                      <a:solidFill>
                        <a:srgbClr val="004FA0"/>
                      </a:solidFill>
                      <a:prstDash val="solid"/>
                      <a:round/>
                      <a:headEnd type="none" w="med" len="med"/>
                      <a:tailEnd type="none" w="med" len="med"/>
                    </a:lnL>
                    <a:lnR w="12700" cap="flat" cmpd="sng" algn="ctr">
                      <a:solidFill>
                        <a:srgbClr val="004FA0"/>
                      </a:solidFill>
                      <a:prstDash val="solid"/>
                      <a:round/>
                      <a:headEnd type="none" w="med" len="med"/>
                      <a:tailEnd type="none" w="med" len="med"/>
                    </a:lnR>
                    <a:lnT w="12700" cap="flat" cmpd="sng" algn="ctr">
                      <a:solidFill>
                        <a:srgbClr val="004FA0"/>
                      </a:solidFill>
                      <a:prstDash val="solid"/>
                      <a:round/>
                      <a:headEnd type="none" w="med" len="med"/>
                      <a:tailEnd type="none" w="med" len="med"/>
                    </a:lnT>
                    <a:lnB w="12700" cap="flat" cmpd="sng" algn="ctr">
                      <a:solidFill>
                        <a:srgbClr val="004FA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800080"/>
                        </a:buClr>
                        <a:buSzTx/>
                        <a:buFont typeface="Marlett" pitchFamily="2" charset="2"/>
                        <a:buNone/>
                        <a:tabLst/>
                      </a:pPr>
                      <a:r>
                        <a:rPr kumimoji="0" lang="en-GB" sz="1800" b="1" i="1" u="none" strike="noStrike" cap="none" normalizeH="0" baseline="0" dirty="0" smtClean="0">
                          <a:ln>
                            <a:noFill/>
                          </a:ln>
                          <a:solidFill>
                            <a:srgbClr val="004FA0"/>
                          </a:solidFill>
                          <a:effectLst/>
                          <a:latin typeface="Arial" charset="0"/>
                          <a:cs typeface="Arial" charset="0"/>
                        </a:rPr>
                        <a:t>System Response</a:t>
                      </a:r>
                    </a:p>
                  </a:txBody>
                  <a:tcPr horzOverflow="overflow">
                    <a:lnL w="12700" cap="flat" cmpd="sng" algn="ctr">
                      <a:solidFill>
                        <a:srgbClr val="004FA0"/>
                      </a:solidFill>
                      <a:prstDash val="solid"/>
                      <a:round/>
                      <a:headEnd type="none" w="med" len="med"/>
                      <a:tailEnd type="none" w="med" len="med"/>
                    </a:lnL>
                    <a:lnR w="12700" cap="flat" cmpd="sng" algn="ctr">
                      <a:solidFill>
                        <a:srgbClr val="004FA0"/>
                      </a:solidFill>
                      <a:prstDash val="solid"/>
                      <a:round/>
                      <a:headEnd type="none" w="med" len="med"/>
                      <a:tailEnd type="none" w="med" len="med"/>
                    </a:lnR>
                    <a:lnT w="12700" cap="flat" cmpd="sng" algn="ctr">
                      <a:solidFill>
                        <a:srgbClr val="004FA0"/>
                      </a:solidFill>
                      <a:prstDash val="solid"/>
                      <a:round/>
                      <a:headEnd type="none" w="med" len="med"/>
                      <a:tailEnd type="none" w="med" len="med"/>
                    </a:lnT>
                    <a:lnB w="12700" cap="flat" cmpd="sng" algn="ctr">
                      <a:solidFill>
                        <a:srgbClr val="004FA0"/>
                      </a:solidFill>
                      <a:prstDash val="solid"/>
                      <a:round/>
                      <a:headEnd type="none" w="med" len="med"/>
                      <a:tailEnd type="none" w="med" len="med"/>
                    </a:lnB>
                    <a:lnTlToBr>
                      <a:noFill/>
                    </a:lnTlToBr>
                    <a:lnBlToTr>
                      <a:noFill/>
                    </a:lnBlToTr>
                    <a:solidFill>
                      <a:schemeClr val="tx2">
                        <a:lumMod val="20000"/>
                        <a:lumOff val="80000"/>
                      </a:schemeClr>
                    </a:solidFill>
                  </a:tcPr>
                </a:tc>
              </a:tr>
              <a:tr h="433388">
                <a:tc>
                  <a:txBody>
                    <a:bodyPr/>
                    <a:lstStyle/>
                    <a:p>
                      <a:pPr marL="357188" marR="0" lvl="0" indent="-265113" algn="l" defTabSz="914400" rtl="0" eaLnBrk="1" fontAlgn="base" latinLnBrk="0" hangingPunct="1">
                        <a:lnSpc>
                          <a:spcPct val="100000"/>
                        </a:lnSpc>
                        <a:spcBef>
                          <a:spcPct val="20000"/>
                        </a:spcBef>
                        <a:spcAft>
                          <a:spcPct val="0"/>
                        </a:spcAft>
                        <a:buClr>
                          <a:srgbClr val="800080"/>
                        </a:buClr>
                        <a:buSzTx/>
                        <a:buFont typeface="Marlett" pitchFamily="2" charset="2"/>
                        <a:buNone/>
                        <a:tabLst/>
                      </a:pPr>
                      <a:r>
                        <a:rPr kumimoji="0" lang="en-GB" sz="1800" b="0" i="1" u="none" strike="noStrike" cap="none" normalizeH="0" baseline="0" dirty="0" smtClean="0">
                          <a:ln>
                            <a:noFill/>
                          </a:ln>
                          <a:solidFill>
                            <a:srgbClr val="004FA0"/>
                          </a:solidFill>
                          <a:effectLst/>
                          <a:latin typeface="Arial" charset="0"/>
                          <a:cs typeface="Arial" charset="0"/>
                        </a:rPr>
                        <a:t>1.  User selects cell and enters number</a:t>
                      </a:r>
                    </a:p>
                  </a:txBody>
                  <a:tcPr horzOverflow="overflow">
                    <a:lnL w="12700" cap="flat" cmpd="sng" algn="ctr">
                      <a:solidFill>
                        <a:srgbClr val="004FA0"/>
                      </a:solidFill>
                      <a:prstDash val="solid"/>
                      <a:round/>
                      <a:headEnd type="none" w="med" len="med"/>
                      <a:tailEnd type="none" w="med" len="med"/>
                    </a:lnL>
                    <a:lnR w="12700" cap="flat" cmpd="sng" algn="ctr">
                      <a:solidFill>
                        <a:srgbClr val="004FA0"/>
                      </a:solidFill>
                      <a:prstDash val="solid"/>
                      <a:round/>
                      <a:headEnd type="none" w="med" len="med"/>
                      <a:tailEnd type="none" w="med" len="med"/>
                    </a:lnR>
                    <a:lnT w="12700" cap="flat" cmpd="sng" algn="ctr">
                      <a:solidFill>
                        <a:srgbClr val="004FA0"/>
                      </a:solidFill>
                      <a:prstDash val="solid"/>
                      <a:round/>
                      <a:headEnd type="none" w="med" len="med"/>
                      <a:tailEnd type="none" w="med" len="med"/>
                    </a:lnT>
                    <a:lnB w="12700" cap="flat" cmpd="sng" algn="ctr">
                      <a:solidFill>
                        <a:srgbClr val="004FA0"/>
                      </a:solidFill>
                      <a:prstDash val="solid"/>
                      <a:round/>
                      <a:headEnd type="none" w="med" len="med"/>
                      <a:tailEnd type="none" w="med" len="med"/>
                    </a:lnB>
                    <a:lnTlToBr>
                      <a:noFill/>
                    </a:lnTlToBr>
                    <a:lnBlToTr>
                      <a:noFill/>
                    </a:lnBlToTr>
                    <a:noFill/>
                  </a:tcPr>
                </a:tc>
                <a:tc>
                  <a:txBody>
                    <a:bodyPr/>
                    <a:lstStyle/>
                    <a:p>
                      <a:pPr marL="357188" marR="0" lvl="0" indent="-265113" algn="l" defTabSz="914400" rtl="0" eaLnBrk="1" fontAlgn="base" latinLnBrk="0" hangingPunct="1">
                        <a:lnSpc>
                          <a:spcPct val="100000"/>
                        </a:lnSpc>
                        <a:spcBef>
                          <a:spcPct val="20000"/>
                        </a:spcBef>
                        <a:spcAft>
                          <a:spcPct val="0"/>
                        </a:spcAft>
                        <a:buClr>
                          <a:srgbClr val="800080"/>
                        </a:buClr>
                        <a:buSzTx/>
                        <a:buFont typeface="Marlett" pitchFamily="2" charset="2"/>
                        <a:buNone/>
                        <a:tabLst/>
                      </a:pPr>
                      <a:r>
                        <a:rPr kumimoji="0" lang="en-GB" sz="1800" b="0" i="1" u="none" strike="noStrike" cap="none" normalizeH="0" baseline="0" dirty="0" smtClean="0">
                          <a:ln>
                            <a:noFill/>
                          </a:ln>
                          <a:solidFill>
                            <a:srgbClr val="004FA0"/>
                          </a:solidFill>
                          <a:effectLst/>
                          <a:latin typeface="Arial" charset="0"/>
                          <a:cs typeface="Arial" charset="0"/>
                        </a:rPr>
                        <a:t>2.  redisplays number in cell in blue with pink background</a:t>
                      </a:r>
                    </a:p>
                  </a:txBody>
                  <a:tcPr horzOverflow="overflow">
                    <a:lnL w="12700" cap="flat" cmpd="sng" algn="ctr">
                      <a:solidFill>
                        <a:srgbClr val="004FA0"/>
                      </a:solidFill>
                      <a:prstDash val="solid"/>
                      <a:round/>
                      <a:headEnd type="none" w="med" len="med"/>
                      <a:tailEnd type="none" w="med" len="med"/>
                    </a:lnL>
                    <a:lnR w="12700" cap="flat" cmpd="sng" algn="ctr">
                      <a:solidFill>
                        <a:srgbClr val="004FA0"/>
                      </a:solidFill>
                      <a:prstDash val="solid"/>
                      <a:round/>
                      <a:headEnd type="none" w="med" len="med"/>
                      <a:tailEnd type="none" w="med" len="med"/>
                    </a:lnR>
                    <a:lnT w="12700" cap="flat" cmpd="sng" algn="ctr">
                      <a:solidFill>
                        <a:srgbClr val="004FA0"/>
                      </a:solidFill>
                      <a:prstDash val="solid"/>
                      <a:round/>
                      <a:headEnd type="none" w="med" len="med"/>
                      <a:tailEnd type="none" w="med" len="med"/>
                    </a:lnT>
                    <a:lnB w="12700" cap="flat" cmpd="sng" algn="ctr">
                      <a:solidFill>
                        <a:srgbClr val="004FA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fld id="{6ED1D81B-8976-474E-B961-8F1398297141}" type="slidenum">
              <a:rPr lang="en-GB" smtClean="0"/>
              <a:pPr/>
              <a:t>7</a:t>
            </a:fld>
            <a:endParaRPr lang="en-GB" dirty="0"/>
          </a:p>
        </p:txBody>
      </p:sp>
      <p:sp>
        <p:nvSpPr>
          <p:cNvPr id="3" name="Title 2"/>
          <p:cNvSpPr>
            <a:spLocks noGrp="1"/>
          </p:cNvSpPr>
          <p:nvPr>
            <p:ph type="title"/>
          </p:nvPr>
        </p:nvSpPr>
        <p:spPr/>
        <p:txBody>
          <a:bodyPr/>
          <a:lstStyle/>
          <a:p>
            <a:r>
              <a:rPr lang="en-GB" dirty="0" smtClean="0"/>
              <a:t>Input Validation</a:t>
            </a:r>
            <a:endParaRPr lang="en-GB" dirty="0"/>
          </a:p>
        </p:txBody>
      </p:sp>
      <p:sp>
        <p:nvSpPr>
          <p:cNvPr id="4" name="Text Placeholder 3"/>
          <p:cNvSpPr>
            <a:spLocks noGrp="1"/>
          </p:cNvSpPr>
          <p:nvPr>
            <p:ph type="body" sz="quarter" idx="13"/>
          </p:nvPr>
        </p:nvSpPr>
        <p:spPr/>
        <p:txBody>
          <a:bodyPr>
            <a:normAutofit/>
          </a:bodyPr>
          <a:lstStyle/>
          <a:p>
            <a:r>
              <a:rPr lang="en-GB" sz="2200" dirty="0" smtClean="0"/>
              <a:t>Consider possible invalid input in a given cell:</a:t>
            </a:r>
          </a:p>
          <a:p>
            <a:pPr marL="896938" indent="-534988">
              <a:buFont typeface="+mj-lt"/>
              <a:buAutoNum type="arabicPeriod"/>
            </a:pPr>
            <a:r>
              <a:rPr lang="en-GB" sz="2200" dirty="0" smtClean="0"/>
              <a:t>Null entry – pressed enter before entering any digit</a:t>
            </a:r>
          </a:p>
          <a:p>
            <a:pPr marL="896938" indent="-534988">
              <a:buFont typeface="+mj-lt"/>
              <a:buAutoNum type="arabicPeriod"/>
            </a:pPr>
            <a:r>
              <a:rPr lang="en-GB" sz="2200" dirty="0" smtClean="0"/>
              <a:t>Length not equal to 1 – more than one digit</a:t>
            </a:r>
          </a:p>
          <a:p>
            <a:pPr marL="896938" indent="-534988">
              <a:buFont typeface="+mj-lt"/>
              <a:buAutoNum type="arabicPeriod"/>
            </a:pPr>
            <a:r>
              <a:rPr lang="en-GB" sz="2200" dirty="0" smtClean="0"/>
              <a:t>Entry not digit</a:t>
            </a:r>
          </a:p>
          <a:p>
            <a:pPr marL="896938" indent="-534988">
              <a:buFont typeface="+mj-lt"/>
              <a:buAutoNum type="arabicPeriod"/>
            </a:pPr>
            <a:r>
              <a:rPr lang="en-GB" sz="2200" dirty="0" smtClean="0"/>
              <a:t>Zero entered</a:t>
            </a:r>
          </a:p>
          <a:p>
            <a:pPr marL="896938" indent="-534988">
              <a:buFont typeface="+mj-lt"/>
              <a:buAutoNum type="arabicPeriod"/>
            </a:pPr>
            <a:r>
              <a:rPr lang="en-GB" sz="2200" dirty="0" smtClean="0"/>
              <a:t>Digit already used – in row, column or block</a:t>
            </a:r>
            <a:endParaRPr lang="en-GB" sz="2200" dirty="0"/>
          </a:p>
        </p:txBody>
      </p:sp>
    </p:spTree>
    <p:extLst>
      <p:ext uri="{BB962C8B-B14F-4D97-AF65-F5344CB8AC3E}">
        <p14:creationId xmlns:p14="http://schemas.microsoft.com/office/powerpoint/2010/main" val="2327883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fld id="{6ED1D81B-8976-474E-B961-8F1398297141}" type="slidenum">
              <a:rPr lang="en-GB" smtClean="0"/>
              <a:pPr/>
              <a:t>8</a:t>
            </a:fld>
            <a:endParaRPr lang="en-GB" dirty="0"/>
          </a:p>
        </p:txBody>
      </p:sp>
      <p:sp>
        <p:nvSpPr>
          <p:cNvPr id="3" name="Title 2"/>
          <p:cNvSpPr>
            <a:spLocks noGrp="1"/>
          </p:cNvSpPr>
          <p:nvPr>
            <p:ph type="title"/>
          </p:nvPr>
        </p:nvSpPr>
        <p:spPr/>
        <p:txBody>
          <a:bodyPr/>
          <a:lstStyle/>
          <a:p>
            <a:r>
              <a:rPr lang="en-GB" dirty="0" smtClean="0"/>
              <a:t>Test Plan: Input </a:t>
            </a:r>
            <a:r>
              <a:rPr lang="en-GB" dirty="0"/>
              <a:t>V</a:t>
            </a:r>
            <a:r>
              <a:rPr lang="en-GB" dirty="0" smtClean="0"/>
              <a:t>alidation</a:t>
            </a:r>
            <a:endParaRPr lang="en-GB" dirty="0"/>
          </a:p>
        </p:txBody>
      </p:sp>
      <p:sp>
        <p:nvSpPr>
          <p:cNvPr id="4" name="Text Placeholder 3"/>
          <p:cNvSpPr>
            <a:spLocks noGrp="1"/>
          </p:cNvSpPr>
          <p:nvPr>
            <p:ph type="body" sz="quarter" idx="13"/>
          </p:nvPr>
        </p:nvSpPr>
        <p:spPr/>
        <p:txBody>
          <a:bodyPr>
            <a:normAutofit/>
          </a:bodyPr>
          <a:lstStyle/>
          <a:p>
            <a:pPr marL="0" indent="0"/>
            <a:r>
              <a:rPr lang="en-GB" sz="2200" b="1" dirty="0">
                <a:solidFill>
                  <a:srgbClr val="660066"/>
                </a:solidFill>
              </a:rPr>
              <a:t>Test Plan:</a:t>
            </a:r>
            <a:r>
              <a:rPr lang="en-GB" sz="2200" dirty="0"/>
              <a:t> </a:t>
            </a:r>
            <a:r>
              <a:rPr lang="en-GB" sz="2200" dirty="0" smtClean="0"/>
              <a:t> Decision </a:t>
            </a:r>
            <a:r>
              <a:rPr lang="en-GB" sz="2200" dirty="0"/>
              <a:t>table - Identify possible </a:t>
            </a:r>
            <a:r>
              <a:rPr lang="en-GB" sz="2200" dirty="0" smtClean="0"/>
              <a:t>entries		</a:t>
            </a:r>
            <a:endParaRPr lang="en-GB" sz="2200" dirty="0"/>
          </a:p>
          <a:p>
            <a:pPr marL="0" indent="0"/>
            <a:endParaRPr lang="en-GB" sz="1800" dirty="0"/>
          </a:p>
          <a:p>
            <a:pPr marL="0" indent="0"/>
            <a:endParaRPr lang="en-GB" sz="1800" dirty="0"/>
          </a:p>
          <a:p>
            <a:pPr marL="0" indent="0"/>
            <a:endParaRPr lang="en-GB" sz="1800" dirty="0"/>
          </a:p>
          <a:p>
            <a:pPr marL="0" indent="0"/>
            <a:endParaRPr lang="en-GB" sz="1800" dirty="0"/>
          </a:p>
          <a:p>
            <a:pPr marL="0" indent="0"/>
            <a:endParaRPr lang="en-GB" sz="1800" dirty="0"/>
          </a:p>
          <a:p>
            <a:pPr marL="0" indent="0"/>
            <a:endParaRPr lang="en-GB" sz="1800" dirty="0"/>
          </a:p>
          <a:p>
            <a:pPr marL="0" indent="0"/>
            <a:endParaRPr lang="en-GB" sz="1800" dirty="0"/>
          </a:p>
          <a:p>
            <a:pPr marL="0" indent="0"/>
            <a:endParaRPr lang="en-GB" sz="1800" dirty="0"/>
          </a:p>
          <a:p>
            <a:pPr marL="0" indent="0"/>
            <a:endParaRPr lang="en-GB" sz="1800" dirty="0"/>
          </a:p>
          <a:p>
            <a:pPr marL="0" indent="0"/>
            <a:endParaRPr lang="en-GB" sz="1800" dirty="0"/>
          </a:p>
          <a:p>
            <a:pPr marL="0" indent="0"/>
            <a:endParaRPr lang="en-GB" sz="1800" dirty="0"/>
          </a:p>
          <a:p>
            <a:pPr marL="0" indent="0"/>
            <a:r>
              <a:rPr lang="en-GB" dirty="0"/>
              <a:t>   </a:t>
            </a:r>
          </a:p>
        </p:txBody>
      </p:sp>
      <p:graphicFrame>
        <p:nvGraphicFramePr>
          <p:cNvPr id="5" name="Table 4"/>
          <p:cNvGraphicFramePr>
            <a:graphicFrameLocks noGrp="1"/>
          </p:cNvGraphicFramePr>
          <p:nvPr>
            <p:extLst>
              <p:ext uri="{D42A27DB-BD31-4B8C-83A1-F6EECF244321}">
                <p14:modId xmlns:p14="http://schemas.microsoft.com/office/powerpoint/2010/main" val="1423878497"/>
              </p:ext>
            </p:extLst>
          </p:nvPr>
        </p:nvGraphicFramePr>
        <p:xfrm>
          <a:off x="611560" y="1772816"/>
          <a:ext cx="7704856" cy="3505200"/>
        </p:xfrm>
        <a:graphic>
          <a:graphicData uri="http://schemas.openxmlformats.org/drawingml/2006/table">
            <a:tbl>
              <a:tblPr firstRow="1" bandRow="1">
                <a:tableStyleId>{5C22544A-7EE6-4342-B048-85BDC9FD1C3A}</a:tableStyleId>
              </a:tblPr>
              <a:tblGrid>
                <a:gridCol w="648072"/>
                <a:gridCol w="1728192"/>
                <a:gridCol w="2088232"/>
                <a:gridCol w="936104"/>
                <a:gridCol w="720080"/>
                <a:gridCol w="1584176"/>
              </a:tblGrid>
              <a:tr h="370840">
                <a:tc>
                  <a:txBody>
                    <a:bodyPr/>
                    <a:lstStyle/>
                    <a:p>
                      <a:r>
                        <a:rPr lang="en-GB" dirty="0" smtClean="0"/>
                        <a:t>Test Case</a:t>
                      </a:r>
                      <a:endParaRPr lang="en-GB" dirty="0"/>
                    </a:p>
                  </a:txBody>
                  <a:tcPr/>
                </a:tc>
                <a:tc gridSpan="3">
                  <a:txBody>
                    <a:bodyPr/>
                    <a:lstStyle/>
                    <a:p>
                      <a:r>
                        <a:rPr lang="en-GB" dirty="0" smtClean="0"/>
                        <a:t>Input</a:t>
                      </a:r>
                      <a:endParaRPr lang="en-GB" dirty="0"/>
                    </a:p>
                  </a:txBody>
                  <a:tcPr/>
                </a:tc>
                <a:tc hMerge="1">
                  <a:txBody>
                    <a:bodyPr/>
                    <a:lstStyle/>
                    <a:p>
                      <a:endParaRPr lang="en-GB"/>
                    </a:p>
                  </a:txBody>
                  <a:tcPr/>
                </a:tc>
                <a:tc hMerge="1">
                  <a:txBody>
                    <a:bodyPr/>
                    <a:lstStyle/>
                    <a:p>
                      <a:endParaRPr lang="en-GB" dirty="0"/>
                    </a:p>
                  </a:txBody>
                  <a:tcPr/>
                </a:tc>
                <a:tc gridSpan="2">
                  <a:txBody>
                    <a:bodyPr/>
                    <a:lstStyle/>
                    <a:p>
                      <a:r>
                        <a:rPr lang="en-GB" dirty="0" smtClean="0"/>
                        <a:t>Validation result</a:t>
                      </a:r>
                      <a:endParaRPr lang="en-GB" dirty="0"/>
                    </a:p>
                  </a:txBody>
                  <a:tcPr/>
                </a:tc>
                <a:tc hMerge="1">
                  <a:txBody>
                    <a:bodyPr/>
                    <a:lstStyle/>
                    <a:p>
                      <a:endParaRPr lang="en-GB" dirty="0"/>
                    </a:p>
                  </a:txBody>
                  <a:tcPr/>
                </a:tc>
              </a:tr>
              <a:tr h="370840">
                <a:tc>
                  <a:txBody>
                    <a:bodyPr/>
                    <a:lstStyle/>
                    <a:p>
                      <a:endParaRPr lang="en-GB" dirty="0"/>
                    </a:p>
                  </a:txBody>
                  <a:tcPr/>
                </a:tc>
                <a:tc>
                  <a:txBody>
                    <a:bodyPr/>
                    <a:lstStyle/>
                    <a:p>
                      <a:r>
                        <a:rPr lang="en-GB" dirty="0" smtClean="0"/>
                        <a:t>Test</a:t>
                      </a:r>
                      <a:endParaRPr lang="en-GB" dirty="0"/>
                    </a:p>
                  </a:txBody>
                  <a:tcPr/>
                </a:tc>
                <a:tc>
                  <a:txBody>
                    <a:bodyPr/>
                    <a:lstStyle/>
                    <a:p>
                      <a:r>
                        <a:rPr lang="en-GB" dirty="0" smtClean="0"/>
                        <a:t>Description</a:t>
                      </a:r>
                      <a:endParaRPr lang="en-GB" dirty="0"/>
                    </a:p>
                  </a:txBody>
                  <a:tcPr/>
                </a:tc>
                <a:tc>
                  <a:txBody>
                    <a:bodyPr/>
                    <a:lstStyle/>
                    <a:p>
                      <a:r>
                        <a:rPr lang="en-GB" dirty="0" smtClean="0"/>
                        <a:t>Entry</a:t>
                      </a:r>
                      <a:endParaRPr lang="en-GB" dirty="0"/>
                    </a:p>
                  </a:txBody>
                  <a:tcPr/>
                </a:tc>
                <a:tc>
                  <a:txBody>
                    <a:bodyPr/>
                    <a:lstStyle/>
                    <a:p>
                      <a:pPr algn="ctr"/>
                      <a:r>
                        <a:rPr lang="en-GB" dirty="0" smtClean="0"/>
                        <a:t>True/False</a:t>
                      </a:r>
                      <a:endParaRPr lang="en-GB" dirty="0"/>
                    </a:p>
                  </a:txBody>
                  <a:tcPr/>
                </a:tc>
                <a:tc>
                  <a:txBody>
                    <a:bodyPr/>
                    <a:lstStyle/>
                    <a:p>
                      <a:pPr algn="ctr"/>
                      <a:r>
                        <a:rPr lang="en-GB" dirty="0" smtClean="0"/>
                        <a:t>Expected outcome</a:t>
                      </a:r>
                      <a:endParaRPr lang="en-GB" dirty="0"/>
                    </a:p>
                  </a:txBody>
                  <a:tcPr/>
                </a:tc>
              </a:tr>
              <a:tr h="370840">
                <a:tc>
                  <a:txBody>
                    <a:bodyPr/>
                    <a:lstStyle/>
                    <a:p>
                      <a:r>
                        <a:rPr lang="en-GB" dirty="0" smtClean="0"/>
                        <a:t>1</a:t>
                      </a:r>
                      <a:endParaRPr lang="en-GB" dirty="0"/>
                    </a:p>
                  </a:txBody>
                  <a:tcPr/>
                </a:tc>
                <a:tc>
                  <a:txBody>
                    <a:bodyPr/>
                    <a:lstStyle/>
                    <a:p>
                      <a:r>
                        <a:rPr lang="en-GB" dirty="0" smtClean="0"/>
                        <a:t>testValidEntry1</a:t>
                      </a:r>
                      <a:endParaRPr lang="en-GB" dirty="0"/>
                    </a:p>
                  </a:txBody>
                  <a:tcPr/>
                </a:tc>
                <a:tc>
                  <a:txBody>
                    <a:bodyPr/>
                    <a:lstStyle/>
                    <a:p>
                      <a:r>
                        <a:rPr lang="en-GB" dirty="0" smtClean="0"/>
                        <a:t>Blank entry</a:t>
                      </a:r>
                      <a:endParaRPr lang="en-GB" dirty="0"/>
                    </a:p>
                  </a:txBody>
                  <a:tcPr/>
                </a:tc>
                <a:tc>
                  <a:txBody>
                    <a:bodyPr/>
                    <a:lstStyle/>
                    <a:p>
                      <a:pPr algn="ctr"/>
                      <a:r>
                        <a:rPr lang="en-GB" dirty="0" smtClean="0"/>
                        <a:t>null</a:t>
                      </a:r>
                      <a:endParaRPr lang="en-GB" dirty="0"/>
                    </a:p>
                  </a:txBody>
                  <a:tcPr/>
                </a:tc>
                <a:tc>
                  <a:txBody>
                    <a:bodyPr/>
                    <a:lstStyle/>
                    <a:p>
                      <a:pPr algn="ctr"/>
                      <a:r>
                        <a:rPr lang="en-GB" dirty="0" smtClean="0"/>
                        <a:t>False</a:t>
                      </a:r>
                      <a:endParaRPr lang="en-GB" dirty="0"/>
                    </a:p>
                  </a:txBody>
                  <a:tcPr/>
                </a:tc>
                <a:tc>
                  <a:txBody>
                    <a:bodyPr/>
                    <a:lstStyle/>
                    <a:p>
                      <a:pPr algn="ctr"/>
                      <a:r>
                        <a:rPr lang="en-GB" dirty="0" smtClean="0"/>
                        <a:t>No action</a:t>
                      </a:r>
                      <a:endParaRPr lang="en-GB" dirty="0"/>
                    </a:p>
                  </a:txBody>
                  <a:tcPr/>
                </a:tc>
              </a:tr>
              <a:tr h="370840">
                <a:tc>
                  <a:txBody>
                    <a:bodyPr/>
                    <a:lstStyle/>
                    <a:p>
                      <a:r>
                        <a:rPr lang="en-GB" dirty="0" smtClean="0"/>
                        <a:t>2</a:t>
                      </a:r>
                      <a:endParaRPr lang="en-GB" dirty="0"/>
                    </a:p>
                  </a:txBody>
                  <a:tcPr/>
                </a:tc>
                <a:tc>
                  <a:txBody>
                    <a:bodyPr/>
                    <a:lstStyle/>
                    <a:p>
                      <a:r>
                        <a:rPr lang="en-GB" dirty="0" smtClean="0"/>
                        <a:t>testValidEntry2</a:t>
                      </a:r>
                      <a:endParaRPr lang="en-GB" dirty="0"/>
                    </a:p>
                  </a:txBody>
                  <a:tcPr/>
                </a:tc>
                <a:tc>
                  <a:txBody>
                    <a:bodyPr/>
                    <a:lstStyle/>
                    <a:p>
                      <a:r>
                        <a:rPr lang="en-GB" dirty="0" smtClean="0"/>
                        <a:t>More than 1 char</a:t>
                      </a:r>
                    </a:p>
                  </a:txBody>
                  <a:tcPr/>
                </a:tc>
                <a:tc>
                  <a:txBody>
                    <a:bodyPr/>
                    <a:lstStyle/>
                    <a:p>
                      <a:pPr algn="ctr"/>
                      <a:r>
                        <a:rPr lang="en-GB" dirty="0" smtClean="0"/>
                        <a:t>“22”</a:t>
                      </a:r>
                      <a:endParaRPr lang="en-GB" dirty="0"/>
                    </a:p>
                  </a:txBody>
                  <a:tcPr/>
                </a:tc>
                <a:tc>
                  <a:txBody>
                    <a:bodyPr/>
                    <a:lstStyle/>
                    <a:p>
                      <a:pPr algn="ctr"/>
                      <a:r>
                        <a:rPr lang="en-GB" dirty="0" smtClean="0"/>
                        <a:t>False</a:t>
                      </a:r>
                      <a:endParaRPr lang="en-GB" dirty="0"/>
                    </a:p>
                  </a:txBody>
                  <a:tcPr/>
                </a:tc>
                <a:tc>
                  <a:txBody>
                    <a:bodyPr/>
                    <a:lstStyle/>
                    <a:p>
                      <a:pPr algn="ctr"/>
                      <a:r>
                        <a:rPr lang="en-GB" dirty="0" smtClean="0"/>
                        <a:t>Error message</a:t>
                      </a:r>
                    </a:p>
                  </a:txBody>
                  <a:tcPr/>
                </a:tc>
              </a:tr>
              <a:tr h="370840">
                <a:tc>
                  <a:txBody>
                    <a:bodyPr/>
                    <a:lstStyle/>
                    <a:p>
                      <a:r>
                        <a:rPr lang="en-GB" dirty="0" smtClean="0"/>
                        <a:t>3</a:t>
                      </a:r>
                      <a:endParaRPr lang="en-GB" dirty="0"/>
                    </a:p>
                  </a:txBody>
                  <a:tcPr/>
                </a:tc>
                <a:tc>
                  <a:txBody>
                    <a:bodyPr/>
                    <a:lstStyle/>
                    <a:p>
                      <a:r>
                        <a:rPr lang="en-GB" dirty="0" smtClean="0"/>
                        <a:t>testValidEntry3</a:t>
                      </a:r>
                      <a:endParaRPr lang="en-GB" dirty="0"/>
                    </a:p>
                  </a:txBody>
                  <a:tcPr/>
                </a:tc>
                <a:tc>
                  <a:txBody>
                    <a:bodyPr/>
                    <a:lstStyle/>
                    <a:p>
                      <a:r>
                        <a:rPr lang="en-GB" dirty="0" smtClean="0"/>
                        <a:t>Not digit</a:t>
                      </a:r>
                      <a:endParaRPr lang="en-GB" dirty="0"/>
                    </a:p>
                  </a:txBody>
                  <a:tcPr/>
                </a:tc>
                <a:tc>
                  <a:txBody>
                    <a:bodyPr/>
                    <a:lstStyle/>
                    <a:p>
                      <a:pPr algn="ctr"/>
                      <a:r>
                        <a:rPr lang="en-GB" dirty="0" smtClean="0"/>
                        <a:t>“w”</a:t>
                      </a:r>
                      <a:endParaRPr lang="en-GB" dirty="0"/>
                    </a:p>
                  </a:txBody>
                  <a:tcPr/>
                </a:tc>
                <a:tc>
                  <a:txBody>
                    <a:bodyPr/>
                    <a:lstStyle/>
                    <a:p>
                      <a:pPr algn="ctr"/>
                      <a:r>
                        <a:rPr lang="en-GB" dirty="0" smtClean="0"/>
                        <a:t>False</a:t>
                      </a:r>
                      <a:endParaRPr lang="en-GB" dirty="0"/>
                    </a:p>
                  </a:txBody>
                  <a:tcPr/>
                </a:tc>
                <a:tc>
                  <a:txBody>
                    <a:bodyPr/>
                    <a:lstStyle/>
                    <a:p>
                      <a:pPr algn="ctr"/>
                      <a:r>
                        <a:rPr lang="en-GB" dirty="0" smtClean="0"/>
                        <a:t>Error message</a:t>
                      </a:r>
                    </a:p>
                  </a:txBody>
                  <a:tcPr/>
                </a:tc>
              </a:tr>
              <a:tr h="370840">
                <a:tc>
                  <a:txBody>
                    <a:bodyPr/>
                    <a:lstStyle/>
                    <a:p>
                      <a:r>
                        <a:rPr lang="en-GB" dirty="0" smtClean="0"/>
                        <a:t>4</a:t>
                      </a:r>
                      <a:endParaRPr lang="en-GB" dirty="0"/>
                    </a:p>
                  </a:txBody>
                  <a:tcPr/>
                </a:tc>
                <a:tc>
                  <a:txBody>
                    <a:bodyPr/>
                    <a:lstStyle/>
                    <a:p>
                      <a:r>
                        <a:rPr lang="en-GB" dirty="0" smtClean="0"/>
                        <a:t>testValidEntry4</a:t>
                      </a:r>
                      <a:endParaRPr lang="en-GB" dirty="0"/>
                    </a:p>
                  </a:txBody>
                  <a:tcPr/>
                </a:tc>
                <a:tc>
                  <a:txBody>
                    <a:bodyPr/>
                    <a:lstStyle/>
                    <a:p>
                      <a:r>
                        <a:rPr lang="en-GB" dirty="0" smtClean="0"/>
                        <a:t>Zero</a:t>
                      </a:r>
                      <a:endParaRPr lang="en-GB" dirty="0"/>
                    </a:p>
                  </a:txBody>
                  <a:tcPr/>
                </a:tc>
                <a:tc>
                  <a:txBody>
                    <a:bodyPr/>
                    <a:lstStyle/>
                    <a:p>
                      <a:pPr algn="ctr"/>
                      <a:r>
                        <a:rPr lang="en-GB" dirty="0" smtClean="0"/>
                        <a:t>“0”</a:t>
                      </a:r>
                      <a:endParaRPr lang="en-GB" dirty="0"/>
                    </a:p>
                  </a:txBody>
                  <a:tcPr/>
                </a:tc>
                <a:tc>
                  <a:txBody>
                    <a:bodyPr/>
                    <a:lstStyle/>
                    <a:p>
                      <a:pPr algn="ctr"/>
                      <a:r>
                        <a:rPr lang="en-GB" dirty="0" smtClean="0"/>
                        <a:t>False</a:t>
                      </a:r>
                      <a:endParaRPr lang="en-GB" dirty="0"/>
                    </a:p>
                  </a:txBody>
                  <a:tcPr/>
                </a:tc>
                <a:tc>
                  <a:txBody>
                    <a:bodyPr/>
                    <a:lstStyle/>
                    <a:p>
                      <a:pPr algn="ctr"/>
                      <a:r>
                        <a:rPr lang="en-GB" dirty="0" smtClean="0"/>
                        <a:t>Error message</a:t>
                      </a:r>
                      <a:endParaRPr lang="en-GB" dirty="0"/>
                    </a:p>
                  </a:txBody>
                  <a:tcPr/>
                </a:tc>
              </a:tr>
              <a:tr h="370840">
                <a:tc>
                  <a:txBody>
                    <a:bodyPr/>
                    <a:lstStyle/>
                    <a:p>
                      <a:r>
                        <a:rPr lang="en-GB" dirty="0" smtClean="0"/>
                        <a:t>5</a:t>
                      </a:r>
                      <a:endParaRPr lang="en-GB" dirty="0"/>
                    </a:p>
                  </a:txBody>
                  <a:tcPr/>
                </a:tc>
                <a:tc>
                  <a:txBody>
                    <a:bodyPr/>
                    <a:lstStyle/>
                    <a:p>
                      <a:r>
                        <a:rPr lang="en-GB" dirty="0" smtClean="0"/>
                        <a:t>testValidEntry5</a:t>
                      </a:r>
                      <a:endParaRPr lang="en-GB" dirty="0"/>
                    </a:p>
                  </a:txBody>
                  <a:tcPr/>
                </a:tc>
                <a:tc>
                  <a:txBody>
                    <a:bodyPr/>
                    <a:lstStyle/>
                    <a:p>
                      <a:r>
                        <a:rPr lang="en-GB" dirty="0" smtClean="0"/>
                        <a:t>Number used</a:t>
                      </a:r>
                      <a:endParaRPr lang="en-GB" dirty="0"/>
                    </a:p>
                  </a:txBody>
                  <a:tcPr/>
                </a:tc>
                <a:tc>
                  <a:txBody>
                    <a:bodyPr/>
                    <a:lstStyle/>
                    <a:p>
                      <a:pPr algn="ctr"/>
                      <a:r>
                        <a:rPr lang="en-GB" dirty="0" smtClean="0"/>
                        <a:t>“5”</a:t>
                      </a:r>
                      <a:endParaRPr lang="en-GB" dirty="0"/>
                    </a:p>
                  </a:txBody>
                  <a:tcPr/>
                </a:tc>
                <a:tc>
                  <a:txBody>
                    <a:bodyPr/>
                    <a:lstStyle/>
                    <a:p>
                      <a:pPr algn="ctr"/>
                      <a:r>
                        <a:rPr lang="en-GB" dirty="0" smtClean="0"/>
                        <a:t>False</a:t>
                      </a:r>
                      <a:endParaRPr lang="en-GB" dirty="0"/>
                    </a:p>
                  </a:txBody>
                  <a:tcPr/>
                </a:tc>
                <a:tc>
                  <a:txBody>
                    <a:bodyPr/>
                    <a:lstStyle/>
                    <a:p>
                      <a:pPr algn="ctr"/>
                      <a:r>
                        <a:rPr lang="en-GB" dirty="0" smtClean="0"/>
                        <a:t>Error message</a:t>
                      </a:r>
                      <a:endParaRPr lang="en-GB" dirty="0"/>
                    </a:p>
                  </a:txBody>
                  <a:tcPr/>
                </a:tc>
              </a:tr>
              <a:tr h="370840">
                <a:tc>
                  <a:txBody>
                    <a:bodyPr/>
                    <a:lstStyle/>
                    <a:p>
                      <a:r>
                        <a:rPr lang="en-GB" dirty="0" smtClean="0"/>
                        <a:t>6</a:t>
                      </a:r>
                      <a:endParaRPr lang="en-GB" dirty="0"/>
                    </a:p>
                  </a:txBody>
                  <a:tcPr/>
                </a:tc>
                <a:tc>
                  <a:txBody>
                    <a:bodyPr/>
                    <a:lstStyle/>
                    <a:p>
                      <a:r>
                        <a:rPr lang="en-GB" dirty="0" smtClean="0"/>
                        <a:t>testValidEntry6</a:t>
                      </a:r>
                      <a:endParaRPr lang="en-GB" dirty="0"/>
                    </a:p>
                  </a:txBody>
                  <a:tcPr/>
                </a:tc>
                <a:tc>
                  <a:txBody>
                    <a:bodyPr/>
                    <a:lstStyle/>
                    <a:p>
                      <a:r>
                        <a:rPr lang="en-GB" dirty="0" smtClean="0"/>
                        <a:t>Number not used</a:t>
                      </a:r>
                      <a:endParaRPr lang="en-GB" dirty="0"/>
                    </a:p>
                  </a:txBody>
                  <a:tcPr/>
                </a:tc>
                <a:tc>
                  <a:txBody>
                    <a:bodyPr/>
                    <a:lstStyle/>
                    <a:p>
                      <a:pPr algn="ctr"/>
                      <a:r>
                        <a:rPr lang="en-GB" dirty="0" smtClean="0"/>
                        <a:t>“3”</a:t>
                      </a:r>
                      <a:endParaRPr lang="en-GB" dirty="0"/>
                    </a:p>
                  </a:txBody>
                  <a:tcPr/>
                </a:tc>
                <a:tc>
                  <a:txBody>
                    <a:bodyPr/>
                    <a:lstStyle/>
                    <a:p>
                      <a:pPr algn="ctr"/>
                      <a:r>
                        <a:rPr lang="en-GB" dirty="0" smtClean="0"/>
                        <a:t>True</a:t>
                      </a:r>
                      <a:endParaRPr lang="en-GB" dirty="0"/>
                    </a:p>
                  </a:txBody>
                  <a:tcPr/>
                </a:tc>
                <a:tc>
                  <a:txBody>
                    <a:bodyPr/>
                    <a:lstStyle/>
                    <a:p>
                      <a:pPr algn="ctr"/>
                      <a:r>
                        <a:rPr lang="en-GB" dirty="0" smtClean="0"/>
                        <a:t>No action</a:t>
                      </a:r>
                    </a:p>
                  </a:txBody>
                  <a:tcPr/>
                </a:tc>
              </a:tr>
            </a:tbl>
          </a:graphicData>
        </a:graphic>
      </p:graphicFrame>
    </p:spTree>
    <p:extLst>
      <p:ext uri="{BB962C8B-B14F-4D97-AF65-F5344CB8AC3E}">
        <p14:creationId xmlns:p14="http://schemas.microsoft.com/office/powerpoint/2010/main" val="4167583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dirty="0" smtClean="0"/>
              <a:t>Input Validation </a:t>
            </a:r>
            <a:r>
              <a:rPr lang="en-GB" dirty="0"/>
              <a:t>- Flow diagram</a:t>
            </a:r>
          </a:p>
        </p:txBody>
      </p:sp>
      <p:sp>
        <p:nvSpPr>
          <p:cNvPr id="40963" name="Rectangle 3"/>
          <p:cNvSpPr>
            <a:spLocks noGrp="1" noChangeArrowheads="1"/>
          </p:cNvSpPr>
          <p:nvPr>
            <p:ph type="body" sz="quarter" idx="13"/>
          </p:nvPr>
        </p:nvSpPr>
        <p:spPr/>
        <p:txBody>
          <a:bodyPr/>
          <a:lstStyle/>
          <a:p>
            <a:pPr marL="0" indent="0"/>
            <a:r>
              <a:rPr lang="en-GB" sz="2200" dirty="0"/>
              <a:t>Draft </a:t>
            </a:r>
            <a:r>
              <a:rPr lang="en-GB" sz="2200" dirty="0" smtClean="0"/>
              <a:t>sequence of checks by </a:t>
            </a:r>
            <a:r>
              <a:rPr lang="en-GB" sz="2200" dirty="0"/>
              <a:t/>
            </a:r>
            <a:br>
              <a:rPr lang="en-GB" sz="2200" dirty="0"/>
            </a:br>
            <a:r>
              <a:rPr lang="en-GB" sz="2200" dirty="0"/>
              <a:t>means of flow diagram:</a:t>
            </a:r>
          </a:p>
          <a:p>
            <a:endParaRPr lang="en-GB" dirty="0"/>
          </a:p>
          <a:p>
            <a:endParaRPr lang="en-GB" dirty="0"/>
          </a:p>
        </p:txBody>
      </p:sp>
      <p:sp>
        <p:nvSpPr>
          <p:cNvPr id="47" name="Slide Number Placeholder 5"/>
          <p:cNvSpPr>
            <a:spLocks noGrp="1"/>
          </p:cNvSpPr>
          <p:nvPr>
            <p:ph type="sldNum" sz="quarter" idx="4294967295"/>
          </p:nvPr>
        </p:nvSpPr>
        <p:spPr>
          <a:xfrm>
            <a:off x="6572264" y="6215082"/>
            <a:ext cx="2133600" cy="365125"/>
          </a:xfrm>
        </p:spPr>
        <p:txBody>
          <a:bodyPr/>
          <a:lstStyle/>
          <a:p>
            <a:fld id="{7FC75BCE-1187-4AAC-9071-8C8293C6ED80}" type="slidenum">
              <a:rPr lang="en-GB"/>
              <a:pPr/>
              <a:t>9</a:t>
            </a:fld>
            <a:endParaRPr lang="en-GB" dirty="0"/>
          </a:p>
        </p:txBody>
      </p:sp>
      <p:sp>
        <p:nvSpPr>
          <p:cNvPr id="40964" name="Rectangle 4"/>
          <p:cNvSpPr>
            <a:spLocks noChangeArrowheads="1"/>
          </p:cNvSpPr>
          <p:nvPr/>
        </p:nvSpPr>
        <p:spPr bwMode="auto">
          <a:xfrm rot="2652372">
            <a:off x="4395400" y="1470284"/>
            <a:ext cx="543796" cy="552192"/>
          </a:xfrm>
          <a:prstGeom prst="rect">
            <a:avLst/>
          </a:prstGeom>
          <a:noFill/>
          <a:ln w="9525">
            <a:solidFill>
              <a:schemeClr val="tx1"/>
            </a:solidFill>
            <a:miter lim="800000"/>
            <a:headEnd/>
            <a:tailEnd/>
          </a:ln>
          <a:effectLst/>
        </p:spPr>
        <p:txBody>
          <a:bodyPr wrap="none" anchor="ctr"/>
          <a:lstStyle/>
          <a:p>
            <a:endParaRPr lang="en-GB"/>
          </a:p>
        </p:txBody>
      </p:sp>
      <p:sp>
        <p:nvSpPr>
          <p:cNvPr id="40965" name="Rectangle 5"/>
          <p:cNvSpPr>
            <a:spLocks noChangeArrowheads="1"/>
          </p:cNvSpPr>
          <p:nvPr/>
        </p:nvSpPr>
        <p:spPr bwMode="auto">
          <a:xfrm rot="2652372">
            <a:off x="4361192" y="3480548"/>
            <a:ext cx="612212" cy="629595"/>
          </a:xfrm>
          <a:prstGeom prst="rect">
            <a:avLst/>
          </a:prstGeom>
          <a:noFill/>
          <a:ln w="9525">
            <a:solidFill>
              <a:schemeClr val="tx1"/>
            </a:solidFill>
            <a:miter lim="800000"/>
            <a:headEnd/>
            <a:tailEnd/>
          </a:ln>
          <a:effectLst/>
        </p:spPr>
        <p:txBody>
          <a:bodyPr wrap="none" anchor="ctr"/>
          <a:lstStyle/>
          <a:p>
            <a:endParaRPr lang="en-GB"/>
          </a:p>
        </p:txBody>
      </p:sp>
      <p:sp>
        <p:nvSpPr>
          <p:cNvPr id="40966" name="Rectangle 6"/>
          <p:cNvSpPr>
            <a:spLocks noChangeArrowheads="1"/>
          </p:cNvSpPr>
          <p:nvPr/>
        </p:nvSpPr>
        <p:spPr bwMode="auto">
          <a:xfrm rot="2652372">
            <a:off x="4358029" y="2414718"/>
            <a:ext cx="596215" cy="632276"/>
          </a:xfrm>
          <a:prstGeom prst="rect">
            <a:avLst/>
          </a:prstGeom>
          <a:noFill/>
          <a:ln w="9525">
            <a:solidFill>
              <a:schemeClr val="tx1"/>
            </a:solidFill>
            <a:miter lim="800000"/>
            <a:headEnd/>
            <a:tailEnd/>
          </a:ln>
          <a:effectLst/>
        </p:spPr>
        <p:txBody>
          <a:bodyPr wrap="none" anchor="ctr"/>
          <a:lstStyle/>
          <a:p>
            <a:endParaRPr lang="en-GB"/>
          </a:p>
        </p:txBody>
      </p:sp>
      <p:sp>
        <p:nvSpPr>
          <p:cNvPr id="40967" name="Rectangle 7"/>
          <p:cNvSpPr>
            <a:spLocks noChangeArrowheads="1"/>
          </p:cNvSpPr>
          <p:nvPr/>
        </p:nvSpPr>
        <p:spPr bwMode="auto">
          <a:xfrm rot="2652372">
            <a:off x="4394885" y="4557952"/>
            <a:ext cx="591923" cy="608735"/>
          </a:xfrm>
          <a:prstGeom prst="rect">
            <a:avLst/>
          </a:prstGeom>
          <a:noFill/>
          <a:ln w="9525">
            <a:solidFill>
              <a:schemeClr val="tx1"/>
            </a:solidFill>
            <a:miter lim="800000"/>
            <a:headEnd/>
            <a:tailEnd/>
          </a:ln>
          <a:effectLst/>
        </p:spPr>
        <p:txBody>
          <a:bodyPr wrap="none" anchor="ctr"/>
          <a:lstStyle/>
          <a:p>
            <a:endParaRPr lang="en-GB"/>
          </a:p>
        </p:txBody>
      </p:sp>
      <p:sp>
        <p:nvSpPr>
          <p:cNvPr id="40968" name="Text Box 8"/>
          <p:cNvSpPr txBox="1">
            <a:spLocks noChangeArrowheads="1"/>
          </p:cNvSpPr>
          <p:nvPr/>
        </p:nvSpPr>
        <p:spPr bwMode="auto">
          <a:xfrm>
            <a:off x="4265712" y="1603539"/>
            <a:ext cx="788998" cy="307777"/>
          </a:xfrm>
          <a:prstGeom prst="rect">
            <a:avLst/>
          </a:prstGeom>
          <a:noFill/>
          <a:ln w="9525">
            <a:noFill/>
            <a:miter lim="800000"/>
            <a:headEnd/>
            <a:tailEnd/>
          </a:ln>
          <a:effectLst/>
        </p:spPr>
        <p:txBody>
          <a:bodyPr wrap="none">
            <a:spAutoFit/>
          </a:bodyPr>
          <a:lstStyle/>
          <a:p>
            <a:pPr algn="r" eaLnBrk="0" hangingPunct="0"/>
            <a:r>
              <a:rPr lang="en-GB" sz="1400" dirty="0" smtClean="0"/>
              <a:t>Not Null</a:t>
            </a:r>
            <a:endParaRPr lang="en-GB" sz="1400" dirty="0"/>
          </a:p>
        </p:txBody>
      </p:sp>
      <p:sp>
        <p:nvSpPr>
          <p:cNvPr id="40969" name="Text Box 9"/>
          <p:cNvSpPr txBox="1">
            <a:spLocks noChangeArrowheads="1"/>
          </p:cNvSpPr>
          <p:nvPr/>
        </p:nvSpPr>
        <p:spPr bwMode="auto">
          <a:xfrm>
            <a:off x="4135979" y="2532447"/>
            <a:ext cx="1133264" cy="338554"/>
          </a:xfrm>
          <a:prstGeom prst="rect">
            <a:avLst/>
          </a:prstGeom>
          <a:noFill/>
          <a:ln w="9525">
            <a:noFill/>
            <a:miter lim="800000"/>
            <a:headEnd/>
            <a:tailEnd/>
          </a:ln>
          <a:effectLst/>
        </p:spPr>
        <p:txBody>
          <a:bodyPr wrap="square">
            <a:spAutoFit/>
          </a:bodyPr>
          <a:lstStyle/>
          <a:p>
            <a:pPr eaLnBrk="0" hangingPunct="0"/>
            <a:r>
              <a:rPr lang="en-GB" sz="1600" dirty="0" smtClean="0"/>
              <a:t> </a:t>
            </a:r>
            <a:r>
              <a:rPr lang="en-GB" sz="1400" dirty="0" smtClean="0"/>
              <a:t>length = 1</a:t>
            </a:r>
            <a:endParaRPr lang="en-GB" sz="1400" dirty="0"/>
          </a:p>
        </p:txBody>
      </p:sp>
      <p:sp>
        <p:nvSpPr>
          <p:cNvPr id="40970" name="Line 10"/>
          <p:cNvSpPr>
            <a:spLocks noChangeShapeType="1"/>
          </p:cNvSpPr>
          <p:nvPr/>
        </p:nvSpPr>
        <p:spPr bwMode="auto">
          <a:xfrm flipH="1">
            <a:off x="4659797" y="2116203"/>
            <a:ext cx="1897" cy="180181"/>
          </a:xfrm>
          <a:prstGeom prst="line">
            <a:avLst/>
          </a:prstGeom>
          <a:noFill/>
          <a:ln w="9525">
            <a:solidFill>
              <a:schemeClr val="tx1"/>
            </a:solidFill>
            <a:round/>
            <a:headEnd/>
            <a:tailEnd type="triangle" w="med" len="med"/>
          </a:ln>
          <a:effectLst/>
        </p:spPr>
        <p:txBody>
          <a:bodyPr/>
          <a:lstStyle/>
          <a:p>
            <a:endParaRPr lang="en-GB"/>
          </a:p>
        </p:txBody>
      </p:sp>
      <p:sp>
        <p:nvSpPr>
          <p:cNvPr id="40971" name="Line 11"/>
          <p:cNvSpPr>
            <a:spLocks noChangeShapeType="1"/>
          </p:cNvSpPr>
          <p:nvPr/>
        </p:nvSpPr>
        <p:spPr bwMode="auto">
          <a:xfrm>
            <a:off x="4656136" y="3149666"/>
            <a:ext cx="0" cy="206592"/>
          </a:xfrm>
          <a:prstGeom prst="line">
            <a:avLst/>
          </a:prstGeom>
          <a:noFill/>
          <a:ln w="9525">
            <a:solidFill>
              <a:schemeClr val="tx1"/>
            </a:solidFill>
            <a:round/>
            <a:headEnd/>
            <a:tailEnd type="triangle" w="med" len="med"/>
          </a:ln>
          <a:effectLst/>
        </p:spPr>
        <p:txBody>
          <a:bodyPr/>
          <a:lstStyle/>
          <a:p>
            <a:endParaRPr lang="en-GB"/>
          </a:p>
        </p:txBody>
      </p:sp>
      <p:sp>
        <p:nvSpPr>
          <p:cNvPr id="40972" name="Text Box 12"/>
          <p:cNvSpPr txBox="1">
            <a:spLocks noChangeArrowheads="1"/>
          </p:cNvSpPr>
          <p:nvPr/>
        </p:nvSpPr>
        <p:spPr bwMode="auto">
          <a:xfrm>
            <a:off x="4284752" y="3641456"/>
            <a:ext cx="785792" cy="307777"/>
          </a:xfrm>
          <a:prstGeom prst="rect">
            <a:avLst/>
          </a:prstGeom>
          <a:noFill/>
          <a:ln w="9525">
            <a:noFill/>
            <a:miter lim="800000"/>
            <a:headEnd/>
            <a:tailEnd/>
          </a:ln>
          <a:effectLst/>
        </p:spPr>
        <p:txBody>
          <a:bodyPr wrap="none">
            <a:spAutoFit/>
          </a:bodyPr>
          <a:lstStyle/>
          <a:p>
            <a:pPr algn="r" eaLnBrk="0" hangingPunct="0"/>
            <a:r>
              <a:rPr lang="en-GB" sz="1400" dirty="0" smtClean="0"/>
              <a:t>numeric</a:t>
            </a:r>
            <a:endParaRPr lang="en-GB" sz="1400" dirty="0"/>
          </a:p>
        </p:txBody>
      </p:sp>
      <p:sp>
        <p:nvSpPr>
          <p:cNvPr id="40973" name="Text Box 13"/>
          <p:cNvSpPr txBox="1">
            <a:spLocks noChangeArrowheads="1"/>
          </p:cNvSpPr>
          <p:nvPr/>
        </p:nvSpPr>
        <p:spPr bwMode="auto">
          <a:xfrm>
            <a:off x="4283337" y="4708430"/>
            <a:ext cx="806118" cy="307777"/>
          </a:xfrm>
          <a:prstGeom prst="rect">
            <a:avLst/>
          </a:prstGeom>
          <a:noFill/>
          <a:ln w="9525">
            <a:noFill/>
            <a:miter lim="800000"/>
            <a:headEnd/>
            <a:tailEnd/>
          </a:ln>
          <a:effectLst/>
        </p:spPr>
        <p:txBody>
          <a:bodyPr wrap="none">
            <a:spAutoFit/>
          </a:bodyPr>
          <a:lstStyle/>
          <a:p>
            <a:pPr algn="r" eaLnBrk="0" hangingPunct="0"/>
            <a:r>
              <a:rPr lang="en-GB" sz="1400" dirty="0" smtClean="0"/>
              <a:t>Not zero</a:t>
            </a:r>
            <a:endParaRPr lang="en-GB" sz="1400" dirty="0"/>
          </a:p>
        </p:txBody>
      </p:sp>
      <p:sp>
        <p:nvSpPr>
          <p:cNvPr id="40974" name="Line 14"/>
          <p:cNvSpPr>
            <a:spLocks noChangeShapeType="1"/>
          </p:cNvSpPr>
          <p:nvPr/>
        </p:nvSpPr>
        <p:spPr bwMode="auto">
          <a:xfrm flipH="1">
            <a:off x="4656136" y="4219453"/>
            <a:ext cx="4609" cy="215900"/>
          </a:xfrm>
          <a:prstGeom prst="line">
            <a:avLst/>
          </a:prstGeom>
          <a:noFill/>
          <a:ln w="9525">
            <a:solidFill>
              <a:schemeClr val="tx1"/>
            </a:solidFill>
            <a:round/>
            <a:headEnd/>
            <a:tailEnd type="triangle" w="med" len="med"/>
          </a:ln>
          <a:effectLst/>
        </p:spPr>
        <p:txBody>
          <a:bodyPr/>
          <a:lstStyle/>
          <a:p>
            <a:endParaRPr lang="en-GB"/>
          </a:p>
        </p:txBody>
      </p:sp>
      <p:sp>
        <p:nvSpPr>
          <p:cNvPr id="40975" name="Line 15"/>
          <p:cNvSpPr>
            <a:spLocks noChangeShapeType="1"/>
          </p:cNvSpPr>
          <p:nvPr/>
        </p:nvSpPr>
        <p:spPr bwMode="auto">
          <a:xfrm>
            <a:off x="4674064" y="989077"/>
            <a:ext cx="0" cy="358775"/>
          </a:xfrm>
          <a:prstGeom prst="line">
            <a:avLst/>
          </a:prstGeom>
          <a:noFill/>
          <a:ln w="9525">
            <a:solidFill>
              <a:schemeClr val="tx1"/>
            </a:solidFill>
            <a:round/>
            <a:headEnd/>
            <a:tailEnd type="triangle" w="med" len="med"/>
          </a:ln>
          <a:effectLst/>
        </p:spPr>
        <p:txBody>
          <a:bodyPr/>
          <a:lstStyle/>
          <a:p>
            <a:endParaRPr lang="en-GB"/>
          </a:p>
        </p:txBody>
      </p:sp>
      <p:sp>
        <p:nvSpPr>
          <p:cNvPr id="40976" name="Rectangle 16"/>
          <p:cNvSpPr>
            <a:spLocks noChangeArrowheads="1"/>
          </p:cNvSpPr>
          <p:nvPr/>
        </p:nvSpPr>
        <p:spPr bwMode="auto">
          <a:xfrm>
            <a:off x="5411559" y="2532447"/>
            <a:ext cx="1511300" cy="431800"/>
          </a:xfrm>
          <a:prstGeom prst="rect">
            <a:avLst/>
          </a:prstGeom>
          <a:noFill/>
          <a:ln w="9525">
            <a:solidFill>
              <a:schemeClr val="tx1"/>
            </a:solidFill>
            <a:miter lim="800000"/>
            <a:headEnd/>
            <a:tailEnd/>
          </a:ln>
          <a:effectLst/>
        </p:spPr>
        <p:txBody>
          <a:bodyPr wrap="none" anchor="ctr"/>
          <a:lstStyle/>
          <a:p>
            <a:endParaRPr lang="en-GB"/>
          </a:p>
        </p:txBody>
      </p:sp>
      <p:sp>
        <p:nvSpPr>
          <p:cNvPr id="40977" name="Text Box 17"/>
          <p:cNvSpPr txBox="1">
            <a:spLocks noChangeArrowheads="1"/>
          </p:cNvSpPr>
          <p:nvPr/>
        </p:nvSpPr>
        <p:spPr bwMode="auto">
          <a:xfrm>
            <a:off x="5454030" y="2594458"/>
            <a:ext cx="1316834" cy="307777"/>
          </a:xfrm>
          <a:prstGeom prst="rect">
            <a:avLst/>
          </a:prstGeom>
          <a:noFill/>
          <a:ln w="9525">
            <a:noFill/>
            <a:miter lim="800000"/>
            <a:headEnd/>
            <a:tailEnd/>
          </a:ln>
          <a:effectLst/>
        </p:spPr>
        <p:txBody>
          <a:bodyPr wrap="none">
            <a:spAutoFit/>
          </a:bodyPr>
          <a:lstStyle/>
          <a:p>
            <a:pPr algn="r" eaLnBrk="0" hangingPunct="0"/>
            <a:r>
              <a:rPr lang="en-GB" sz="1400" dirty="0"/>
              <a:t>Error </a:t>
            </a:r>
            <a:r>
              <a:rPr lang="en-GB" sz="1400" dirty="0" smtClean="0"/>
              <a:t>message1</a:t>
            </a:r>
            <a:endParaRPr lang="en-GB" sz="1400" dirty="0"/>
          </a:p>
        </p:txBody>
      </p:sp>
      <p:sp>
        <p:nvSpPr>
          <p:cNvPr id="40978" name="Rectangle 18"/>
          <p:cNvSpPr>
            <a:spLocks noChangeArrowheads="1"/>
          </p:cNvSpPr>
          <p:nvPr/>
        </p:nvSpPr>
        <p:spPr bwMode="auto">
          <a:xfrm>
            <a:off x="5444941" y="3579445"/>
            <a:ext cx="1511300" cy="431800"/>
          </a:xfrm>
          <a:prstGeom prst="rect">
            <a:avLst/>
          </a:prstGeom>
          <a:noFill/>
          <a:ln w="9525">
            <a:solidFill>
              <a:schemeClr val="tx1"/>
            </a:solidFill>
            <a:miter lim="800000"/>
            <a:headEnd/>
            <a:tailEnd/>
          </a:ln>
          <a:effectLst/>
        </p:spPr>
        <p:txBody>
          <a:bodyPr wrap="none" anchor="ctr"/>
          <a:lstStyle/>
          <a:p>
            <a:endParaRPr lang="en-GB"/>
          </a:p>
        </p:txBody>
      </p:sp>
      <p:sp>
        <p:nvSpPr>
          <p:cNvPr id="40979" name="Rectangle 19"/>
          <p:cNvSpPr>
            <a:spLocks noChangeArrowheads="1"/>
          </p:cNvSpPr>
          <p:nvPr/>
        </p:nvSpPr>
        <p:spPr bwMode="auto">
          <a:xfrm>
            <a:off x="5444941" y="4585793"/>
            <a:ext cx="1511300" cy="431800"/>
          </a:xfrm>
          <a:prstGeom prst="rect">
            <a:avLst/>
          </a:prstGeom>
          <a:noFill/>
          <a:ln w="9525">
            <a:solidFill>
              <a:schemeClr val="tx1"/>
            </a:solidFill>
            <a:miter lim="800000"/>
            <a:headEnd/>
            <a:tailEnd/>
          </a:ln>
          <a:effectLst/>
        </p:spPr>
        <p:txBody>
          <a:bodyPr wrap="none" anchor="ctr"/>
          <a:lstStyle/>
          <a:p>
            <a:endParaRPr lang="en-GB"/>
          </a:p>
        </p:txBody>
      </p:sp>
      <p:sp>
        <p:nvSpPr>
          <p:cNvPr id="40980" name="Text Box 20"/>
          <p:cNvSpPr txBox="1">
            <a:spLocks noChangeArrowheads="1"/>
          </p:cNvSpPr>
          <p:nvPr/>
        </p:nvSpPr>
        <p:spPr bwMode="auto">
          <a:xfrm>
            <a:off x="5427391" y="3641456"/>
            <a:ext cx="1316834" cy="307777"/>
          </a:xfrm>
          <a:prstGeom prst="rect">
            <a:avLst/>
          </a:prstGeom>
          <a:noFill/>
          <a:ln w="9525">
            <a:noFill/>
            <a:miter lim="800000"/>
            <a:headEnd/>
            <a:tailEnd/>
          </a:ln>
          <a:effectLst/>
        </p:spPr>
        <p:txBody>
          <a:bodyPr wrap="none">
            <a:spAutoFit/>
          </a:bodyPr>
          <a:lstStyle/>
          <a:p>
            <a:pPr algn="r" eaLnBrk="0" hangingPunct="0"/>
            <a:r>
              <a:rPr lang="en-GB" sz="1400" dirty="0"/>
              <a:t>Error </a:t>
            </a:r>
            <a:r>
              <a:rPr lang="en-GB" sz="1400" dirty="0" smtClean="0"/>
              <a:t>message2</a:t>
            </a:r>
            <a:endParaRPr lang="en-GB" sz="1400" dirty="0"/>
          </a:p>
        </p:txBody>
      </p:sp>
      <p:sp>
        <p:nvSpPr>
          <p:cNvPr id="40981" name="Text Box 21"/>
          <p:cNvSpPr txBox="1">
            <a:spLocks noChangeArrowheads="1"/>
          </p:cNvSpPr>
          <p:nvPr/>
        </p:nvSpPr>
        <p:spPr bwMode="auto">
          <a:xfrm>
            <a:off x="5411559" y="4679018"/>
            <a:ext cx="1316834" cy="307777"/>
          </a:xfrm>
          <a:prstGeom prst="rect">
            <a:avLst/>
          </a:prstGeom>
          <a:noFill/>
          <a:ln w="9525">
            <a:noFill/>
            <a:miter lim="800000"/>
            <a:headEnd/>
            <a:tailEnd/>
          </a:ln>
          <a:effectLst/>
        </p:spPr>
        <p:txBody>
          <a:bodyPr wrap="none">
            <a:spAutoFit/>
          </a:bodyPr>
          <a:lstStyle/>
          <a:p>
            <a:pPr algn="r" eaLnBrk="0" hangingPunct="0"/>
            <a:r>
              <a:rPr lang="en-GB" sz="1400" dirty="0"/>
              <a:t>Error </a:t>
            </a:r>
            <a:r>
              <a:rPr lang="en-GB" sz="1400" dirty="0" smtClean="0"/>
              <a:t>message3</a:t>
            </a:r>
            <a:endParaRPr lang="en-GB" sz="1400" dirty="0"/>
          </a:p>
        </p:txBody>
      </p:sp>
      <p:sp>
        <p:nvSpPr>
          <p:cNvPr id="40982" name="Line 22"/>
          <p:cNvSpPr>
            <a:spLocks noChangeShapeType="1"/>
          </p:cNvSpPr>
          <p:nvPr/>
        </p:nvSpPr>
        <p:spPr bwMode="auto">
          <a:xfrm>
            <a:off x="5089455" y="2697996"/>
            <a:ext cx="331973" cy="3728"/>
          </a:xfrm>
          <a:prstGeom prst="line">
            <a:avLst/>
          </a:prstGeom>
          <a:noFill/>
          <a:ln w="9525">
            <a:solidFill>
              <a:schemeClr val="tx1"/>
            </a:solidFill>
            <a:round/>
            <a:headEnd/>
            <a:tailEnd type="triangle" w="med" len="med"/>
          </a:ln>
          <a:effectLst/>
        </p:spPr>
        <p:txBody>
          <a:bodyPr/>
          <a:lstStyle/>
          <a:p>
            <a:endParaRPr lang="en-GB"/>
          </a:p>
        </p:txBody>
      </p:sp>
      <p:sp>
        <p:nvSpPr>
          <p:cNvPr id="40983" name="Line 23"/>
          <p:cNvSpPr>
            <a:spLocks noChangeShapeType="1"/>
          </p:cNvSpPr>
          <p:nvPr/>
        </p:nvSpPr>
        <p:spPr bwMode="auto">
          <a:xfrm>
            <a:off x="5097578" y="3759830"/>
            <a:ext cx="347878" cy="10027"/>
          </a:xfrm>
          <a:prstGeom prst="line">
            <a:avLst/>
          </a:prstGeom>
          <a:noFill/>
          <a:ln w="9525">
            <a:solidFill>
              <a:schemeClr val="tx1"/>
            </a:solidFill>
            <a:round/>
            <a:headEnd/>
            <a:tailEnd type="triangle" w="med" len="med"/>
          </a:ln>
          <a:effectLst/>
        </p:spPr>
        <p:txBody>
          <a:bodyPr/>
          <a:lstStyle/>
          <a:p>
            <a:endParaRPr lang="en-GB"/>
          </a:p>
        </p:txBody>
      </p:sp>
      <p:sp>
        <p:nvSpPr>
          <p:cNvPr id="40984" name="Line 24"/>
          <p:cNvSpPr>
            <a:spLocks noChangeShapeType="1"/>
          </p:cNvSpPr>
          <p:nvPr/>
        </p:nvSpPr>
        <p:spPr bwMode="auto">
          <a:xfrm>
            <a:off x="5115221" y="4825157"/>
            <a:ext cx="329720" cy="0"/>
          </a:xfrm>
          <a:prstGeom prst="line">
            <a:avLst/>
          </a:prstGeom>
          <a:noFill/>
          <a:ln w="9525">
            <a:solidFill>
              <a:schemeClr val="tx1"/>
            </a:solidFill>
            <a:round/>
            <a:headEnd/>
            <a:tailEnd type="triangle" w="med" len="med"/>
          </a:ln>
          <a:effectLst/>
        </p:spPr>
        <p:txBody>
          <a:bodyPr/>
          <a:lstStyle/>
          <a:p>
            <a:endParaRPr lang="en-GB"/>
          </a:p>
        </p:txBody>
      </p:sp>
      <p:sp>
        <p:nvSpPr>
          <p:cNvPr id="40985" name="Line 25"/>
          <p:cNvSpPr>
            <a:spLocks noChangeShapeType="1"/>
          </p:cNvSpPr>
          <p:nvPr/>
        </p:nvSpPr>
        <p:spPr bwMode="auto">
          <a:xfrm>
            <a:off x="5097578" y="5784088"/>
            <a:ext cx="373805" cy="0"/>
          </a:xfrm>
          <a:prstGeom prst="line">
            <a:avLst/>
          </a:prstGeom>
          <a:noFill/>
          <a:ln w="9525">
            <a:solidFill>
              <a:schemeClr val="tx1"/>
            </a:solidFill>
            <a:round/>
            <a:headEnd/>
            <a:tailEnd type="triangle" w="med" len="med"/>
          </a:ln>
          <a:effectLst/>
        </p:spPr>
        <p:txBody>
          <a:bodyPr/>
          <a:lstStyle/>
          <a:p>
            <a:endParaRPr lang="en-GB"/>
          </a:p>
        </p:txBody>
      </p:sp>
      <p:sp>
        <p:nvSpPr>
          <p:cNvPr id="40986" name="Line 26"/>
          <p:cNvSpPr>
            <a:spLocks noChangeShapeType="1"/>
          </p:cNvSpPr>
          <p:nvPr/>
        </p:nvSpPr>
        <p:spPr bwMode="auto">
          <a:xfrm>
            <a:off x="6922859" y="2730856"/>
            <a:ext cx="529461" cy="0"/>
          </a:xfrm>
          <a:prstGeom prst="line">
            <a:avLst/>
          </a:prstGeom>
          <a:noFill/>
          <a:ln w="9525">
            <a:solidFill>
              <a:schemeClr val="tx1"/>
            </a:solidFill>
            <a:round/>
            <a:headEnd/>
            <a:tailEnd type="triangle" w="med" len="med"/>
          </a:ln>
          <a:effectLst/>
        </p:spPr>
        <p:txBody>
          <a:bodyPr/>
          <a:lstStyle/>
          <a:p>
            <a:endParaRPr lang="en-GB"/>
          </a:p>
        </p:txBody>
      </p:sp>
      <p:sp>
        <p:nvSpPr>
          <p:cNvPr id="40987" name="Line 27"/>
          <p:cNvSpPr>
            <a:spLocks noChangeShapeType="1"/>
          </p:cNvSpPr>
          <p:nvPr/>
        </p:nvSpPr>
        <p:spPr bwMode="auto">
          <a:xfrm>
            <a:off x="6971836" y="3769858"/>
            <a:ext cx="480484" cy="0"/>
          </a:xfrm>
          <a:prstGeom prst="line">
            <a:avLst/>
          </a:prstGeom>
          <a:noFill/>
          <a:ln w="9525">
            <a:solidFill>
              <a:schemeClr val="tx1"/>
            </a:solidFill>
            <a:round/>
            <a:headEnd/>
            <a:tailEnd type="triangle" w="med" len="med"/>
          </a:ln>
          <a:effectLst/>
        </p:spPr>
        <p:txBody>
          <a:bodyPr/>
          <a:lstStyle/>
          <a:p>
            <a:endParaRPr lang="en-GB"/>
          </a:p>
        </p:txBody>
      </p:sp>
      <p:sp>
        <p:nvSpPr>
          <p:cNvPr id="40988" name="Text Box 28"/>
          <p:cNvSpPr txBox="1">
            <a:spLocks noChangeArrowheads="1"/>
          </p:cNvSpPr>
          <p:nvPr/>
        </p:nvSpPr>
        <p:spPr bwMode="auto">
          <a:xfrm>
            <a:off x="5002543" y="1347852"/>
            <a:ext cx="533400" cy="307777"/>
          </a:xfrm>
          <a:prstGeom prst="rect">
            <a:avLst/>
          </a:prstGeom>
          <a:noFill/>
          <a:ln w="9525">
            <a:noFill/>
            <a:miter lim="800000"/>
            <a:headEnd/>
            <a:tailEnd/>
          </a:ln>
          <a:effectLst/>
        </p:spPr>
        <p:txBody>
          <a:bodyPr>
            <a:spAutoFit/>
          </a:bodyPr>
          <a:lstStyle/>
          <a:p>
            <a:pPr algn="r" eaLnBrk="0" hangingPunct="0"/>
            <a:r>
              <a:rPr lang="en-GB" sz="1400" dirty="0" smtClean="0"/>
              <a:t>No</a:t>
            </a:r>
            <a:endParaRPr lang="en-GB" sz="1400" dirty="0"/>
          </a:p>
        </p:txBody>
      </p:sp>
      <p:sp>
        <p:nvSpPr>
          <p:cNvPr id="40989" name="Text Box 29"/>
          <p:cNvSpPr txBox="1">
            <a:spLocks noChangeArrowheads="1"/>
          </p:cNvSpPr>
          <p:nvPr/>
        </p:nvSpPr>
        <p:spPr bwMode="auto">
          <a:xfrm>
            <a:off x="4109486" y="2981391"/>
            <a:ext cx="533400" cy="307777"/>
          </a:xfrm>
          <a:prstGeom prst="rect">
            <a:avLst/>
          </a:prstGeom>
          <a:noFill/>
          <a:ln w="9525">
            <a:noFill/>
            <a:miter lim="800000"/>
            <a:headEnd/>
            <a:tailEnd/>
          </a:ln>
          <a:effectLst/>
        </p:spPr>
        <p:txBody>
          <a:bodyPr>
            <a:spAutoFit/>
          </a:bodyPr>
          <a:lstStyle/>
          <a:p>
            <a:pPr algn="r" eaLnBrk="0" hangingPunct="0"/>
            <a:r>
              <a:rPr lang="en-GB" sz="1400" dirty="0"/>
              <a:t>Yes</a:t>
            </a:r>
          </a:p>
        </p:txBody>
      </p:sp>
      <p:sp>
        <p:nvSpPr>
          <p:cNvPr id="40990" name="Text Box 30"/>
          <p:cNvSpPr txBox="1">
            <a:spLocks noChangeArrowheads="1"/>
          </p:cNvSpPr>
          <p:nvPr/>
        </p:nvSpPr>
        <p:spPr bwMode="auto">
          <a:xfrm>
            <a:off x="4118724" y="4025316"/>
            <a:ext cx="533400" cy="307777"/>
          </a:xfrm>
          <a:prstGeom prst="rect">
            <a:avLst/>
          </a:prstGeom>
          <a:noFill/>
          <a:ln w="9525">
            <a:noFill/>
            <a:miter lim="800000"/>
            <a:headEnd/>
            <a:tailEnd/>
          </a:ln>
          <a:effectLst/>
        </p:spPr>
        <p:txBody>
          <a:bodyPr>
            <a:spAutoFit/>
          </a:bodyPr>
          <a:lstStyle/>
          <a:p>
            <a:pPr algn="r" eaLnBrk="0" hangingPunct="0"/>
            <a:r>
              <a:rPr lang="en-GB" sz="1400" dirty="0"/>
              <a:t>Yes</a:t>
            </a:r>
          </a:p>
        </p:txBody>
      </p:sp>
      <p:sp>
        <p:nvSpPr>
          <p:cNvPr id="40991" name="Text Box 31"/>
          <p:cNvSpPr txBox="1">
            <a:spLocks noChangeArrowheads="1"/>
          </p:cNvSpPr>
          <p:nvPr/>
        </p:nvSpPr>
        <p:spPr bwMode="auto">
          <a:xfrm>
            <a:off x="4912056" y="4479404"/>
            <a:ext cx="533400" cy="307777"/>
          </a:xfrm>
          <a:prstGeom prst="rect">
            <a:avLst/>
          </a:prstGeom>
          <a:noFill/>
          <a:ln w="9525">
            <a:noFill/>
            <a:miter lim="800000"/>
            <a:headEnd/>
            <a:tailEnd/>
          </a:ln>
          <a:effectLst/>
        </p:spPr>
        <p:txBody>
          <a:bodyPr>
            <a:spAutoFit/>
          </a:bodyPr>
          <a:lstStyle/>
          <a:p>
            <a:pPr algn="r" eaLnBrk="0" hangingPunct="0"/>
            <a:r>
              <a:rPr lang="en-GB" sz="1400" dirty="0" smtClean="0"/>
              <a:t>No</a:t>
            </a:r>
            <a:endParaRPr lang="en-GB" sz="1400" dirty="0"/>
          </a:p>
        </p:txBody>
      </p:sp>
      <p:sp>
        <p:nvSpPr>
          <p:cNvPr id="40992" name="Text Box 32"/>
          <p:cNvSpPr txBox="1">
            <a:spLocks noChangeArrowheads="1"/>
          </p:cNvSpPr>
          <p:nvPr/>
        </p:nvSpPr>
        <p:spPr bwMode="auto">
          <a:xfrm>
            <a:off x="4191204" y="1996658"/>
            <a:ext cx="420243" cy="307777"/>
          </a:xfrm>
          <a:prstGeom prst="rect">
            <a:avLst/>
          </a:prstGeom>
          <a:noFill/>
          <a:ln w="9525">
            <a:noFill/>
            <a:miter lim="800000"/>
            <a:headEnd/>
            <a:tailEnd/>
          </a:ln>
          <a:effectLst/>
        </p:spPr>
        <p:txBody>
          <a:bodyPr wrap="none">
            <a:spAutoFit/>
          </a:bodyPr>
          <a:lstStyle/>
          <a:p>
            <a:pPr algn="r" eaLnBrk="0" hangingPunct="0"/>
            <a:r>
              <a:rPr lang="en-GB" sz="1400" dirty="0" smtClean="0"/>
              <a:t>Yes</a:t>
            </a:r>
            <a:endParaRPr lang="en-GB" sz="1400" dirty="0"/>
          </a:p>
        </p:txBody>
      </p:sp>
      <p:sp>
        <p:nvSpPr>
          <p:cNvPr id="40993" name="Text Box 33"/>
          <p:cNvSpPr txBox="1">
            <a:spLocks noChangeArrowheads="1"/>
          </p:cNvSpPr>
          <p:nvPr/>
        </p:nvSpPr>
        <p:spPr bwMode="auto">
          <a:xfrm>
            <a:off x="5050282" y="2325962"/>
            <a:ext cx="394659" cy="307777"/>
          </a:xfrm>
          <a:prstGeom prst="rect">
            <a:avLst/>
          </a:prstGeom>
          <a:noFill/>
          <a:ln w="9525">
            <a:noFill/>
            <a:miter lim="800000"/>
            <a:headEnd/>
            <a:tailEnd/>
          </a:ln>
          <a:effectLst/>
        </p:spPr>
        <p:txBody>
          <a:bodyPr wrap="none">
            <a:spAutoFit/>
          </a:bodyPr>
          <a:lstStyle/>
          <a:p>
            <a:pPr algn="r" eaLnBrk="0" hangingPunct="0"/>
            <a:r>
              <a:rPr lang="en-GB" sz="1400" dirty="0"/>
              <a:t>No</a:t>
            </a:r>
          </a:p>
        </p:txBody>
      </p:sp>
      <p:sp>
        <p:nvSpPr>
          <p:cNvPr id="40994" name="Text Box 34"/>
          <p:cNvSpPr txBox="1">
            <a:spLocks noChangeArrowheads="1"/>
          </p:cNvSpPr>
          <p:nvPr/>
        </p:nvSpPr>
        <p:spPr bwMode="auto">
          <a:xfrm>
            <a:off x="5050797" y="3426153"/>
            <a:ext cx="394659" cy="307777"/>
          </a:xfrm>
          <a:prstGeom prst="rect">
            <a:avLst/>
          </a:prstGeom>
          <a:noFill/>
          <a:ln w="9525">
            <a:noFill/>
            <a:miter lim="800000"/>
            <a:headEnd/>
            <a:tailEnd/>
          </a:ln>
          <a:effectLst/>
        </p:spPr>
        <p:txBody>
          <a:bodyPr wrap="none">
            <a:spAutoFit/>
          </a:bodyPr>
          <a:lstStyle/>
          <a:p>
            <a:pPr algn="r" eaLnBrk="0" hangingPunct="0"/>
            <a:r>
              <a:rPr lang="en-GB" sz="1400" dirty="0"/>
              <a:t>No</a:t>
            </a:r>
          </a:p>
        </p:txBody>
      </p:sp>
      <p:sp>
        <p:nvSpPr>
          <p:cNvPr id="40995" name="Text Box 35"/>
          <p:cNvSpPr txBox="1">
            <a:spLocks noChangeArrowheads="1"/>
          </p:cNvSpPr>
          <p:nvPr/>
        </p:nvSpPr>
        <p:spPr bwMode="auto">
          <a:xfrm>
            <a:off x="4253821" y="5082114"/>
            <a:ext cx="420243" cy="307777"/>
          </a:xfrm>
          <a:prstGeom prst="rect">
            <a:avLst/>
          </a:prstGeom>
          <a:noFill/>
          <a:ln w="9525">
            <a:noFill/>
            <a:miter lim="800000"/>
            <a:headEnd/>
            <a:tailEnd/>
          </a:ln>
          <a:effectLst/>
        </p:spPr>
        <p:txBody>
          <a:bodyPr wrap="none">
            <a:spAutoFit/>
          </a:bodyPr>
          <a:lstStyle/>
          <a:p>
            <a:pPr algn="r" eaLnBrk="0" hangingPunct="0"/>
            <a:r>
              <a:rPr lang="en-GB" sz="1400" dirty="0" smtClean="0"/>
              <a:t>Yes</a:t>
            </a:r>
            <a:endParaRPr lang="en-GB" sz="1400" dirty="0"/>
          </a:p>
        </p:txBody>
      </p:sp>
      <p:sp>
        <p:nvSpPr>
          <p:cNvPr id="40996" name="Rectangle 36"/>
          <p:cNvSpPr>
            <a:spLocks noChangeArrowheads="1"/>
          </p:cNvSpPr>
          <p:nvPr/>
        </p:nvSpPr>
        <p:spPr bwMode="auto">
          <a:xfrm>
            <a:off x="3176848" y="5551686"/>
            <a:ext cx="660123" cy="581025"/>
          </a:xfrm>
          <a:prstGeom prst="rect">
            <a:avLst/>
          </a:prstGeom>
          <a:noFill/>
          <a:ln w="9525">
            <a:solidFill>
              <a:schemeClr val="tx1"/>
            </a:solidFill>
            <a:miter lim="800000"/>
            <a:headEnd/>
            <a:tailEnd/>
          </a:ln>
          <a:effectLst/>
        </p:spPr>
        <p:txBody>
          <a:bodyPr wrap="none" anchor="ctr"/>
          <a:lstStyle/>
          <a:p>
            <a:endParaRPr lang="en-GB"/>
          </a:p>
        </p:txBody>
      </p:sp>
      <p:sp>
        <p:nvSpPr>
          <p:cNvPr id="40997" name="Text Box 37"/>
          <p:cNvSpPr txBox="1">
            <a:spLocks noChangeArrowheads="1"/>
          </p:cNvSpPr>
          <p:nvPr/>
        </p:nvSpPr>
        <p:spPr bwMode="auto">
          <a:xfrm>
            <a:off x="3176848" y="5551685"/>
            <a:ext cx="680699" cy="523220"/>
          </a:xfrm>
          <a:prstGeom prst="rect">
            <a:avLst/>
          </a:prstGeom>
          <a:noFill/>
          <a:ln w="9525">
            <a:noFill/>
            <a:miter lim="800000"/>
            <a:headEnd/>
            <a:tailEnd/>
          </a:ln>
          <a:effectLst/>
        </p:spPr>
        <p:txBody>
          <a:bodyPr wrap="none">
            <a:spAutoFit/>
          </a:bodyPr>
          <a:lstStyle/>
          <a:p>
            <a:pPr eaLnBrk="0" hangingPunct="0"/>
            <a:r>
              <a:rPr lang="en-GB" sz="1400" dirty="0"/>
              <a:t>Return</a:t>
            </a:r>
            <a:br>
              <a:rPr lang="en-GB" sz="1400" dirty="0"/>
            </a:br>
            <a:r>
              <a:rPr lang="en-GB" sz="1400" dirty="0"/>
              <a:t>True</a:t>
            </a:r>
          </a:p>
        </p:txBody>
      </p:sp>
      <p:sp>
        <p:nvSpPr>
          <p:cNvPr id="40998" name="Text Box 38"/>
          <p:cNvSpPr txBox="1">
            <a:spLocks noChangeArrowheads="1"/>
          </p:cNvSpPr>
          <p:nvPr/>
        </p:nvSpPr>
        <p:spPr bwMode="auto">
          <a:xfrm>
            <a:off x="7159961" y="5444114"/>
            <a:ext cx="793750" cy="523220"/>
          </a:xfrm>
          <a:prstGeom prst="rect">
            <a:avLst/>
          </a:prstGeom>
          <a:noFill/>
          <a:ln w="9525">
            <a:noFill/>
            <a:miter lim="800000"/>
            <a:headEnd/>
            <a:tailEnd/>
          </a:ln>
          <a:effectLst/>
        </p:spPr>
        <p:txBody>
          <a:bodyPr>
            <a:spAutoFit/>
          </a:bodyPr>
          <a:lstStyle/>
          <a:p>
            <a:pPr eaLnBrk="0" hangingPunct="0"/>
            <a:r>
              <a:rPr lang="en-GB" sz="1400" dirty="0"/>
              <a:t>Return</a:t>
            </a:r>
            <a:br>
              <a:rPr lang="en-GB" sz="1400" dirty="0"/>
            </a:br>
            <a:r>
              <a:rPr lang="en-GB" sz="1400" dirty="0"/>
              <a:t>False</a:t>
            </a:r>
          </a:p>
        </p:txBody>
      </p:sp>
      <p:sp>
        <p:nvSpPr>
          <p:cNvPr id="40999" name="Rectangle 39"/>
          <p:cNvSpPr>
            <a:spLocks noChangeArrowheads="1"/>
          </p:cNvSpPr>
          <p:nvPr/>
        </p:nvSpPr>
        <p:spPr bwMode="auto">
          <a:xfrm>
            <a:off x="7159961" y="5416478"/>
            <a:ext cx="792162" cy="649288"/>
          </a:xfrm>
          <a:prstGeom prst="rect">
            <a:avLst/>
          </a:prstGeom>
          <a:noFill/>
          <a:ln w="9525">
            <a:solidFill>
              <a:schemeClr val="tx1"/>
            </a:solidFill>
            <a:miter lim="800000"/>
            <a:headEnd/>
            <a:tailEnd/>
          </a:ln>
          <a:effectLst/>
        </p:spPr>
        <p:txBody>
          <a:bodyPr wrap="none" anchor="ctr"/>
          <a:lstStyle/>
          <a:p>
            <a:endParaRPr lang="en-GB"/>
          </a:p>
        </p:txBody>
      </p:sp>
      <p:sp>
        <p:nvSpPr>
          <p:cNvPr id="41000" name="Line 40"/>
          <p:cNvSpPr>
            <a:spLocks noChangeShapeType="1"/>
          </p:cNvSpPr>
          <p:nvPr/>
        </p:nvSpPr>
        <p:spPr bwMode="auto">
          <a:xfrm flipV="1">
            <a:off x="6971836" y="4832907"/>
            <a:ext cx="480484" cy="0"/>
          </a:xfrm>
          <a:prstGeom prst="line">
            <a:avLst/>
          </a:prstGeom>
          <a:noFill/>
          <a:ln w="9525">
            <a:solidFill>
              <a:schemeClr val="tx1"/>
            </a:solidFill>
            <a:round/>
            <a:headEnd/>
            <a:tailEnd type="triangle" w="med" len="med"/>
          </a:ln>
          <a:effectLst/>
        </p:spPr>
        <p:txBody>
          <a:bodyPr/>
          <a:lstStyle/>
          <a:p>
            <a:endParaRPr lang="en-GB"/>
          </a:p>
        </p:txBody>
      </p:sp>
      <p:sp>
        <p:nvSpPr>
          <p:cNvPr id="41004" name="Freeform 44"/>
          <p:cNvSpPr>
            <a:spLocks/>
          </p:cNvSpPr>
          <p:nvPr/>
        </p:nvSpPr>
        <p:spPr bwMode="auto">
          <a:xfrm flipH="1">
            <a:off x="5070544" y="1746380"/>
            <a:ext cx="2381776" cy="3650602"/>
          </a:xfrm>
          <a:custGeom>
            <a:avLst/>
            <a:gdLst/>
            <a:ahLst/>
            <a:cxnLst>
              <a:cxn ang="0">
                <a:pos x="363" y="0"/>
              </a:cxn>
              <a:cxn ang="0">
                <a:pos x="0" y="0"/>
              </a:cxn>
              <a:cxn ang="0">
                <a:pos x="0" y="2313"/>
              </a:cxn>
            </a:cxnLst>
            <a:rect l="0" t="0" r="r" b="b"/>
            <a:pathLst>
              <a:path w="363" h="2313">
                <a:moveTo>
                  <a:pt x="363" y="0"/>
                </a:moveTo>
                <a:lnTo>
                  <a:pt x="0" y="0"/>
                </a:lnTo>
                <a:lnTo>
                  <a:pt x="0" y="2313"/>
                </a:lnTo>
              </a:path>
            </a:pathLst>
          </a:custGeom>
          <a:noFill/>
          <a:ln w="9525">
            <a:solidFill>
              <a:schemeClr val="tx1"/>
            </a:solidFill>
            <a:round/>
            <a:headEnd type="none" w="med" len="med"/>
            <a:tailEnd type="triangle" w="med" len="med"/>
          </a:ln>
          <a:effectLst/>
        </p:spPr>
        <p:txBody>
          <a:bodyPr/>
          <a:lstStyle/>
          <a:p>
            <a:endParaRPr lang="en-GB"/>
          </a:p>
        </p:txBody>
      </p:sp>
      <p:sp>
        <p:nvSpPr>
          <p:cNvPr id="43" name="Rectangle 7"/>
          <p:cNvSpPr>
            <a:spLocks noChangeArrowheads="1"/>
          </p:cNvSpPr>
          <p:nvPr/>
        </p:nvSpPr>
        <p:spPr bwMode="auto">
          <a:xfrm rot="2652372">
            <a:off x="4406649" y="5517153"/>
            <a:ext cx="591923" cy="608735"/>
          </a:xfrm>
          <a:prstGeom prst="rect">
            <a:avLst/>
          </a:prstGeom>
          <a:noFill/>
          <a:ln w="9525">
            <a:solidFill>
              <a:schemeClr val="tx1"/>
            </a:solidFill>
            <a:miter lim="800000"/>
            <a:headEnd/>
            <a:tailEnd/>
          </a:ln>
          <a:effectLst/>
        </p:spPr>
        <p:txBody>
          <a:bodyPr wrap="none" anchor="ctr"/>
          <a:lstStyle/>
          <a:p>
            <a:endParaRPr lang="en-GB"/>
          </a:p>
        </p:txBody>
      </p:sp>
      <p:sp>
        <p:nvSpPr>
          <p:cNvPr id="44" name="Line 14"/>
          <p:cNvSpPr>
            <a:spLocks noChangeShapeType="1"/>
          </p:cNvSpPr>
          <p:nvPr/>
        </p:nvSpPr>
        <p:spPr bwMode="auto">
          <a:xfrm flipH="1">
            <a:off x="4683286" y="5213442"/>
            <a:ext cx="4609" cy="215900"/>
          </a:xfrm>
          <a:prstGeom prst="line">
            <a:avLst/>
          </a:prstGeom>
          <a:noFill/>
          <a:ln w="9525">
            <a:solidFill>
              <a:schemeClr val="tx1"/>
            </a:solidFill>
            <a:round/>
            <a:headEnd/>
            <a:tailEnd type="triangle" w="med" len="med"/>
          </a:ln>
          <a:effectLst/>
        </p:spPr>
        <p:txBody>
          <a:bodyPr/>
          <a:lstStyle/>
          <a:p>
            <a:endParaRPr lang="en-GB"/>
          </a:p>
        </p:txBody>
      </p:sp>
      <p:sp>
        <p:nvSpPr>
          <p:cNvPr id="45" name="Rectangle 19"/>
          <p:cNvSpPr>
            <a:spLocks noChangeArrowheads="1"/>
          </p:cNvSpPr>
          <p:nvPr/>
        </p:nvSpPr>
        <p:spPr bwMode="auto">
          <a:xfrm>
            <a:off x="5471383" y="5551687"/>
            <a:ext cx="1511300" cy="431800"/>
          </a:xfrm>
          <a:prstGeom prst="rect">
            <a:avLst/>
          </a:prstGeom>
          <a:noFill/>
          <a:ln w="9525">
            <a:solidFill>
              <a:schemeClr val="tx1"/>
            </a:solidFill>
            <a:miter lim="800000"/>
            <a:headEnd/>
            <a:tailEnd/>
          </a:ln>
          <a:effectLst/>
        </p:spPr>
        <p:txBody>
          <a:bodyPr wrap="none" anchor="ctr"/>
          <a:lstStyle/>
          <a:p>
            <a:endParaRPr lang="en-GB"/>
          </a:p>
        </p:txBody>
      </p:sp>
      <p:sp>
        <p:nvSpPr>
          <p:cNvPr id="46" name="Text Box 21"/>
          <p:cNvSpPr txBox="1">
            <a:spLocks noChangeArrowheads="1"/>
          </p:cNvSpPr>
          <p:nvPr/>
        </p:nvSpPr>
        <p:spPr bwMode="auto">
          <a:xfrm>
            <a:off x="5445456" y="5599139"/>
            <a:ext cx="1316834" cy="307777"/>
          </a:xfrm>
          <a:prstGeom prst="rect">
            <a:avLst/>
          </a:prstGeom>
          <a:noFill/>
          <a:ln w="9525">
            <a:noFill/>
            <a:miter lim="800000"/>
            <a:headEnd/>
            <a:tailEnd/>
          </a:ln>
          <a:effectLst/>
        </p:spPr>
        <p:txBody>
          <a:bodyPr wrap="none">
            <a:spAutoFit/>
          </a:bodyPr>
          <a:lstStyle/>
          <a:p>
            <a:pPr algn="r" eaLnBrk="0" hangingPunct="0"/>
            <a:r>
              <a:rPr lang="en-GB" sz="1400" dirty="0"/>
              <a:t>Error </a:t>
            </a:r>
            <a:r>
              <a:rPr lang="en-GB" sz="1400" dirty="0" smtClean="0"/>
              <a:t>message4</a:t>
            </a:r>
            <a:endParaRPr lang="en-GB" sz="1400" dirty="0"/>
          </a:p>
        </p:txBody>
      </p:sp>
      <p:sp>
        <p:nvSpPr>
          <p:cNvPr id="48" name="Line 40"/>
          <p:cNvSpPr>
            <a:spLocks noChangeShapeType="1"/>
          </p:cNvSpPr>
          <p:nvPr/>
        </p:nvSpPr>
        <p:spPr bwMode="auto">
          <a:xfrm flipV="1">
            <a:off x="6933719" y="5783739"/>
            <a:ext cx="226242" cy="1"/>
          </a:xfrm>
          <a:prstGeom prst="line">
            <a:avLst/>
          </a:prstGeom>
          <a:noFill/>
          <a:ln w="9525">
            <a:solidFill>
              <a:schemeClr val="tx1"/>
            </a:solidFill>
            <a:round/>
            <a:headEnd/>
            <a:tailEnd type="triangle" w="med" len="med"/>
          </a:ln>
          <a:effectLst/>
        </p:spPr>
        <p:txBody>
          <a:bodyPr/>
          <a:lstStyle/>
          <a:p>
            <a:endParaRPr lang="en-GB"/>
          </a:p>
        </p:txBody>
      </p:sp>
      <p:sp>
        <p:nvSpPr>
          <p:cNvPr id="49" name="Text Box 31"/>
          <p:cNvSpPr txBox="1">
            <a:spLocks noChangeArrowheads="1"/>
          </p:cNvSpPr>
          <p:nvPr/>
        </p:nvSpPr>
        <p:spPr bwMode="auto">
          <a:xfrm>
            <a:off x="4956784" y="5416478"/>
            <a:ext cx="533400" cy="307777"/>
          </a:xfrm>
          <a:prstGeom prst="rect">
            <a:avLst/>
          </a:prstGeom>
          <a:noFill/>
          <a:ln w="9525">
            <a:noFill/>
            <a:miter lim="800000"/>
            <a:headEnd/>
            <a:tailEnd/>
          </a:ln>
          <a:effectLst/>
        </p:spPr>
        <p:txBody>
          <a:bodyPr>
            <a:spAutoFit/>
          </a:bodyPr>
          <a:lstStyle/>
          <a:p>
            <a:pPr algn="r" eaLnBrk="0" hangingPunct="0"/>
            <a:r>
              <a:rPr lang="en-GB" sz="1400" dirty="0" smtClean="0"/>
              <a:t>No</a:t>
            </a:r>
            <a:endParaRPr lang="en-GB" sz="1400" dirty="0"/>
          </a:p>
        </p:txBody>
      </p:sp>
      <p:sp>
        <p:nvSpPr>
          <p:cNvPr id="50" name="Line 24"/>
          <p:cNvSpPr>
            <a:spLocks noChangeShapeType="1"/>
          </p:cNvSpPr>
          <p:nvPr/>
        </p:nvSpPr>
        <p:spPr bwMode="auto">
          <a:xfrm flipH="1">
            <a:off x="3834672" y="5792802"/>
            <a:ext cx="431800" cy="0"/>
          </a:xfrm>
          <a:prstGeom prst="line">
            <a:avLst/>
          </a:prstGeom>
          <a:noFill/>
          <a:ln w="9525">
            <a:solidFill>
              <a:schemeClr val="tx1"/>
            </a:solidFill>
            <a:round/>
            <a:headEnd/>
            <a:tailEnd type="triangle" w="med" len="med"/>
          </a:ln>
          <a:effectLst/>
        </p:spPr>
        <p:txBody>
          <a:bodyPr/>
          <a:lstStyle/>
          <a:p>
            <a:endParaRPr lang="en-GB"/>
          </a:p>
        </p:txBody>
      </p:sp>
      <p:sp>
        <p:nvSpPr>
          <p:cNvPr id="51" name="Text Box 13"/>
          <p:cNvSpPr txBox="1">
            <a:spLocks noChangeArrowheads="1"/>
          </p:cNvSpPr>
          <p:nvPr/>
        </p:nvSpPr>
        <p:spPr bwMode="auto">
          <a:xfrm>
            <a:off x="4263844" y="5651902"/>
            <a:ext cx="845103" cy="307777"/>
          </a:xfrm>
          <a:prstGeom prst="rect">
            <a:avLst/>
          </a:prstGeom>
          <a:noFill/>
          <a:ln w="9525">
            <a:noFill/>
            <a:miter lim="800000"/>
            <a:headEnd/>
            <a:tailEnd/>
          </a:ln>
          <a:effectLst/>
        </p:spPr>
        <p:txBody>
          <a:bodyPr wrap="none">
            <a:spAutoFit/>
          </a:bodyPr>
          <a:lstStyle/>
          <a:p>
            <a:pPr algn="r" eaLnBrk="0" hangingPunct="0"/>
            <a:r>
              <a:rPr lang="en-GB" sz="1400" dirty="0" smtClean="0"/>
              <a:t>Not used</a:t>
            </a:r>
            <a:endParaRPr lang="en-GB" sz="1400" dirty="0"/>
          </a:p>
        </p:txBody>
      </p:sp>
      <p:sp>
        <p:nvSpPr>
          <p:cNvPr id="52" name="Text Box 35"/>
          <p:cNvSpPr txBox="1">
            <a:spLocks noChangeArrowheads="1"/>
          </p:cNvSpPr>
          <p:nvPr/>
        </p:nvSpPr>
        <p:spPr bwMode="auto">
          <a:xfrm>
            <a:off x="3892700" y="5433589"/>
            <a:ext cx="452047" cy="338554"/>
          </a:xfrm>
          <a:prstGeom prst="rect">
            <a:avLst/>
          </a:prstGeom>
          <a:noFill/>
          <a:ln w="9525">
            <a:noFill/>
            <a:miter lim="800000"/>
            <a:headEnd/>
            <a:tailEnd/>
          </a:ln>
          <a:effectLst/>
        </p:spPr>
        <p:txBody>
          <a:bodyPr wrap="none">
            <a:spAutoFit/>
          </a:bodyPr>
          <a:lstStyle/>
          <a:p>
            <a:pPr algn="r" eaLnBrk="0" hangingPunct="0"/>
            <a:r>
              <a:rPr lang="en-GB" sz="1600" dirty="0" smtClean="0"/>
              <a:t>Yes</a:t>
            </a:r>
            <a:endParaRPr lang="en-GB"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33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co333</Template>
  <TotalTime>765</TotalTime>
  <Words>987</Words>
  <Application>Microsoft Office PowerPoint</Application>
  <PresentationFormat>On-screen Show (4:3)</PresentationFormat>
  <Paragraphs>330</Paragraphs>
  <Slides>20</Slides>
  <Notes>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co333</vt:lpstr>
      <vt:lpstr>PowerPoint Presentation</vt:lpstr>
      <vt:lpstr>Software Specification</vt:lpstr>
      <vt:lpstr>Some Design Decisions</vt:lpstr>
      <vt:lpstr>Initial GUI Design</vt:lpstr>
      <vt:lpstr>Use Case Analysis</vt:lpstr>
      <vt:lpstr>Use Case Analysis – cont’d</vt:lpstr>
      <vt:lpstr>Input Validation</vt:lpstr>
      <vt:lpstr>Test Plan: Input Validation</vt:lpstr>
      <vt:lpstr>Input Validation - Flow diagram</vt:lpstr>
      <vt:lpstr>Input Validation – component functions</vt:lpstr>
      <vt:lpstr>Function: validEntry</vt:lpstr>
      <vt:lpstr>Function: validEntry  - cont’d</vt:lpstr>
      <vt:lpstr>Testing</vt:lpstr>
      <vt:lpstr>Problem Class modification</vt:lpstr>
      <vt:lpstr>Abstract Class: ProblemGrid</vt:lpstr>
      <vt:lpstr>Abstract Class: ProblemGrid – cont’d</vt:lpstr>
      <vt:lpstr>enterNumber( )</vt:lpstr>
      <vt:lpstr>enterNumber( )</vt:lpstr>
      <vt:lpstr>Testing GUI</vt:lpstr>
      <vt:lpstr>Launch Class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Roger Sutton</dc:creator>
  <cp:lastModifiedBy>Roger Sutton</cp:lastModifiedBy>
  <cp:revision>38</cp:revision>
  <dcterms:created xsi:type="dcterms:W3CDTF">2013-12-18T10:31:54Z</dcterms:created>
  <dcterms:modified xsi:type="dcterms:W3CDTF">2015-01-12T11:15:13Z</dcterms:modified>
</cp:coreProperties>
</file>