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6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004060"/>
            <a:ext cx="7477601" cy="1916430"/>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Market Basket Analysis</a:t>
            </a:r>
            <a:endParaRPr lang="en-US" sz="6036" dirty="0"/>
          </a:p>
        </p:txBody>
      </p:sp>
      <p:sp>
        <p:nvSpPr>
          <p:cNvPr id="6" name="Text 3"/>
          <p:cNvSpPr/>
          <p:nvPr/>
        </p:nvSpPr>
        <p:spPr>
          <a:xfrm>
            <a:off x="833199" y="4253746"/>
            <a:ext cx="7477601" cy="1333024"/>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Market basket analysis is a data mining technique that helps you discover associations between products purchased together. By analyzing customer transaction data, you can gain valuable insights into buying patterns and customer behavior.</a:t>
            </a:r>
            <a:endParaRPr lang="en-US" sz="1750" dirty="0"/>
          </a:p>
        </p:txBody>
      </p:sp>
      <p:sp>
        <p:nvSpPr>
          <p:cNvPr id="7" name="Shape 4"/>
          <p:cNvSpPr/>
          <p:nvPr/>
        </p:nvSpPr>
        <p:spPr>
          <a:xfrm>
            <a:off x="833199" y="585335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836682"/>
            <a:ext cx="2155865" cy="388858"/>
          </a:xfrm>
          <a:prstGeom prst="rect">
            <a:avLst/>
          </a:prstGeom>
          <a:noFill/>
          <a:ln/>
        </p:spPr>
        <p:txBody>
          <a:bodyPr wrap="none" rtlCol="0" anchor="t"/>
          <a:lstStyle/>
          <a:p>
            <a:pPr marL="0" indent="0" algn="l">
              <a:lnSpc>
                <a:spcPts val="3062"/>
              </a:lnSpc>
              <a:buNone/>
            </a:pPr>
            <a:r>
              <a:rPr lang="en-US" sz="2187" b="1" dirty="0">
                <a:solidFill>
                  <a:srgbClr val="4A4A45"/>
                </a:solidFill>
                <a:latin typeface="Lato" pitchFamily="34" charset="0"/>
                <a:ea typeface="Lato" pitchFamily="34" charset="-122"/>
              </a:rPr>
              <a:t>S</a:t>
            </a:r>
            <a:r>
              <a:rPr lang="en-US" sz="2187" b="1" dirty="0" smtClean="0">
                <a:solidFill>
                  <a:srgbClr val="4A4A45"/>
                </a:solidFill>
                <a:latin typeface="Lato" pitchFamily="34" charset="0"/>
                <a:ea typeface="Lato" pitchFamily="34" charset="-122"/>
              </a:rPr>
              <a:t>. </a:t>
            </a:r>
            <a:r>
              <a:rPr lang="en-US" sz="2187" b="1" dirty="0" err="1" smtClean="0">
                <a:solidFill>
                  <a:srgbClr val="4A4A45"/>
                </a:solidFill>
                <a:latin typeface="Lato" pitchFamily="34" charset="0"/>
                <a:ea typeface="Lato" pitchFamily="34" charset="-122"/>
              </a:rPr>
              <a:t>Kangana</a:t>
            </a:r>
            <a:r>
              <a:rPr lang="en-US" sz="2187" b="1" dirty="0" smtClean="0">
                <a:solidFill>
                  <a:srgbClr val="4A4A45"/>
                </a:solidFill>
                <a:latin typeface="Lato" pitchFamily="34" charset="0"/>
                <a:ea typeface="Lato" pitchFamily="34" charset="-122"/>
              </a:rPr>
              <a:t> </a:t>
            </a:r>
            <a:r>
              <a:rPr lang="en-US" sz="2187" b="1" dirty="0" smtClean="0">
                <a:solidFill>
                  <a:srgbClr val="4A4A45"/>
                </a:solidFill>
                <a:latin typeface="Lato" pitchFamily="34" charset="0"/>
                <a:ea typeface="Lato" pitchFamily="34" charset="-122"/>
              </a:rPr>
              <a:t>Sri</a:t>
            </a:r>
          </a:p>
          <a:p>
            <a:pPr marL="0" indent="0" algn="l">
              <a:lnSpc>
                <a:spcPts val="3062"/>
              </a:lnSpc>
              <a:buNone/>
            </a:pPr>
            <a:r>
              <a:rPr lang="en-US" sz="2187" b="1" smtClean="0">
                <a:solidFill>
                  <a:srgbClr val="4A4A45"/>
                </a:solidFill>
                <a:latin typeface="Lato" pitchFamily="34" charset="0"/>
                <a:ea typeface="Lato" pitchFamily="34" charset="-122"/>
              </a:rPr>
              <a:t>192210006</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143006"/>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Conclusion</a:t>
            </a:r>
            <a:endParaRPr lang="en-US" sz="4374" dirty="0"/>
          </a:p>
        </p:txBody>
      </p:sp>
      <p:sp>
        <p:nvSpPr>
          <p:cNvPr id="6" name="Text 3"/>
          <p:cNvSpPr/>
          <p:nvPr/>
        </p:nvSpPr>
        <p:spPr>
          <a:xfrm>
            <a:off x="6319599" y="3170634"/>
            <a:ext cx="7477601" cy="1333024"/>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Market basket analysis can provide valuable insights into customer behavior. By identifying associations between products, businesses can make informed decisions about pricing, product placement, and promotional strategies. This analysis can enhance customer experience and boost revenue.</a:t>
            </a:r>
            <a:endParaRPr lang="en-US" sz="1750" dirty="0"/>
          </a:p>
        </p:txBody>
      </p:sp>
      <p:sp>
        <p:nvSpPr>
          <p:cNvPr id="7" name="Text 4"/>
          <p:cNvSpPr/>
          <p:nvPr/>
        </p:nvSpPr>
        <p:spPr>
          <a:xfrm>
            <a:off x="6319599" y="4753570"/>
            <a:ext cx="7477601" cy="1333024"/>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From product recommendations to targeted marketing campaigns, the applications of market basket analysis are vast. By understanding and leveraging these insights, businesses can gain a competitive edge and optimize their operations.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04060"/>
            <a:ext cx="7477601"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What is Market Basket Analysis?</a:t>
            </a:r>
            <a:endParaRPr lang="en-US" sz="4374" dirty="0"/>
          </a:p>
        </p:txBody>
      </p:sp>
      <p:sp>
        <p:nvSpPr>
          <p:cNvPr id="6" name="Text 3"/>
          <p:cNvSpPr/>
          <p:nvPr/>
        </p:nvSpPr>
        <p:spPr>
          <a:xfrm>
            <a:off x="6319599" y="3726061"/>
            <a:ext cx="7477601" cy="666512"/>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Market basket analysis is a data mining technique used to identify relationships between items purchased together.</a:t>
            </a:r>
            <a:endParaRPr lang="en-US" sz="1750" dirty="0"/>
          </a:p>
        </p:txBody>
      </p:sp>
      <p:sp>
        <p:nvSpPr>
          <p:cNvPr id="7" name="Text 4"/>
          <p:cNvSpPr/>
          <p:nvPr/>
        </p:nvSpPr>
        <p:spPr>
          <a:xfrm>
            <a:off x="6319599" y="4642485"/>
            <a:ext cx="7477601" cy="666512"/>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It helps businesses understand customer buying habits and predict future purchases.</a:t>
            </a:r>
            <a:endParaRPr lang="en-US" sz="1750" dirty="0"/>
          </a:p>
        </p:txBody>
      </p:sp>
      <p:sp>
        <p:nvSpPr>
          <p:cNvPr id="8" name="Text 5"/>
          <p:cNvSpPr/>
          <p:nvPr/>
        </p:nvSpPr>
        <p:spPr>
          <a:xfrm>
            <a:off x="6319599" y="5558909"/>
            <a:ext cx="7477601" cy="666512"/>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For example, if customers often buy milk and bread together, a store might place these items near each other.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804154"/>
            <a:ext cx="7477601" cy="1388745"/>
          </a:xfrm>
          <a:prstGeom prst="rect">
            <a:avLst/>
          </a:prstGeom>
          <a:noFill/>
          <a:ln/>
        </p:spPr>
        <p:txBody>
          <a:bodyPr wrap="squar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Importance of Market Basket Analysis</a:t>
            </a:r>
            <a:endParaRPr lang="en-US" sz="4374" dirty="0"/>
          </a:p>
        </p:txBody>
      </p:sp>
      <p:sp>
        <p:nvSpPr>
          <p:cNvPr id="6" name="Text 3"/>
          <p:cNvSpPr/>
          <p:nvPr/>
        </p:nvSpPr>
        <p:spPr>
          <a:xfrm>
            <a:off x="6675001" y="3526155"/>
            <a:ext cx="7122200"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Market basket analysis helps businesses identify relationships between products purchased together.</a:t>
            </a:r>
            <a:endParaRPr lang="en-US" sz="1750" dirty="0"/>
          </a:p>
        </p:txBody>
      </p:sp>
      <p:sp>
        <p:nvSpPr>
          <p:cNvPr id="7" name="Text 4"/>
          <p:cNvSpPr/>
          <p:nvPr/>
        </p:nvSpPr>
        <p:spPr>
          <a:xfrm>
            <a:off x="6675001" y="4270415"/>
            <a:ext cx="7122200"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The insights from this analysis can guide strategic decisions, boosting sales and profitability.</a:t>
            </a:r>
            <a:endParaRPr lang="en-US" sz="1750" dirty="0"/>
          </a:p>
        </p:txBody>
      </p:sp>
      <p:sp>
        <p:nvSpPr>
          <p:cNvPr id="8" name="Text 5"/>
          <p:cNvSpPr/>
          <p:nvPr/>
        </p:nvSpPr>
        <p:spPr>
          <a:xfrm>
            <a:off x="6675001" y="5014674"/>
            <a:ext cx="7122200"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Businesses can use these insights to optimize product placements, create targeted promotions, and personalize customer experiences.</a:t>
            </a:r>
            <a:endParaRPr lang="en-US" sz="1750" dirty="0"/>
          </a:p>
        </p:txBody>
      </p:sp>
      <p:sp>
        <p:nvSpPr>
          <p:cNvPr id="9" name="Text 6"/>
          <p:cNvSpPr/>
          <p:nvPr/>
        </p:nvSpPr>
        <p:spPr>
          <a:xfrm>
            <a:off x="6675001" y="6097438"/>
            <a:ext cx="7122200"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By understanding buying patterns, businesses can effectively respond to customer needs and preferences.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206597"/>
            <a:ext cx="6693813"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Techniques and Algorithms</a:t>
            </a:r>
            <a:endParaRPr lang="en-US" sz="4374" dirty="0"/>
          </a:p>
        </p:txBody>
      </p:sp>
      <p:sp>
        <p:nvSpPr>
          <p:cNvPr id="6" name="Text 3"/>
          <p:cNvSpPr/>
          <p:nvPr/>
        </p:nvSpPr>
        <p:spPr>
          <a:xfrm>
            <a:off x="2393394" y="523422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Association Rule Mining: Discovering relationships between items in a dataset.</a:t>
            </a:r>
            <a:endParaRPr lang="en-US" sz="1750" dirty="0"/>
          </a:p>
        </p:txBody>
      </p:sp>
      <p:sp>
        <p:nvSpPr>
          <p:cNvPr id="7" name="Text 4"/>
          <p:cNvSpPr/>
          <p:nvPr/>
        </p:nvSpPr>
        <p:spPr>
          <a:xfrm>
            <a:off x="2393394" y="564522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Apriori Algorithm: Efficiently identifies frequent itemsets and generates association rules.</a:t>
            </a:r>
            <a:endParaRPr lang="en-US" sz="1750" dirty="0"/>
          </a:p>
        </p:txBody>
      </p:sp>
      <p:sp>
        <p:nvSpPr>
          <p:cNvPr id="8" name="Text 5"/>
          <p:cNvSpPr/>
          <p:nvPr/>
        </p:nvSpPr>
        <p:spPr>
          <a:xfrm>
            <a:off x="2393394" y="6056233"/>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FP-Growth Algorithm: A tree-based approach for efficient mining of frequent itemsets.</a:t>
            </a:r>
            <a:endParaRPr lang="en-US" sz="1750" dirty="0"/>
          </a:p>
        </p:txBody>
      </p:sp>
      <p:sp>
        <p:nvSpPr>
          <p:cNvPr id="9" name="Text 6"/>
          <p:cNvSpPr/>
          <p:nvPr/>
        </p:nvSpPr>
        <p:spPr>
          <a:xfrm>
            <a:off x="2393394" y="6467237"/>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Lift, Support, and Confidence: Metrics to evaluate the strength and significance of associations.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587347"/>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Data Requirements</a:t>
            </a:r>
            <a:endParaRPr lang="en-US" sz="4374" dirty="0"/>
          </a:p>
        </p:txBody>
      </p:sp>
      <p:sp>
        <p:nvSpPr>
          <p:cNvPr id="5" name="Text 3"/>
          <p:cNvSpPr/>
          <p:nvPr/>
        </p:nvSpPr>
        <p:spPr>
          <a:xfrm>
            <a:off x="2037993" y="3726061"/>
            <a:ext cx="10554414" cy="999768"/>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Market basket analysis requires transactional data, specifically customer purchase history. This data should include unique identifiers for each transaction and the items purchased within each transaction. To ensure accuracy, the data should be complete, consistent, and free of errors.</a:t>
            </a:r>
            <a:endParaRPr lang="en-US" sz="1750" dirty="0"/>
          </a:p>
        </p:txBody>
      </p:sp>
      <p:sp>
        <p:nvSpPr>
          <p:cNvPr id="6" name="Text 4"/>
          <p:cNvSpPr/>
          <p:nvPr/>
        </p:nvSpPr>
        <p:spPr>
          <a:xfrm>
            <a:off x="2037993" y="4975741"/>
            <a:ext cx="10554414" cy="666512"/>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To effectively analyze associations and patterns, the data should be large enough to provide statistically significant results. The more data you have, the more accurate your insights will be.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262426"/>
            <a:ext cx="9236273"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Identifying Associations and Patterns</a:t>
            </a:r>
            <a:endParaRPr lang="en-US" sz="4374" dirty="0"/>
          </a:p>
        </p:txBody>
      </p:sp>
      <p:sp>
        <p:nvSpPr>
          <p:cNvPr id="5" name="Text 3"/>
          <p:cNvSpPr/>
          <p:nvPr/>
        </p:nvSpPr>
        <p:spPr>
          <a:xfrm>
            <a:off x="2393394" y="3401139"/>
            <a:ext cx="10199013"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Market basket analysis algorithms use statistical techniques to identify strong associations between products or items purchased together.</a:t>
            </a:r>
            <a:endParaRPr lang="en-US" sz="1750" dirty="0"/>
          </a:p>
        </p:txBody>
      </p:sp>
      <p:sp>
        <p:nvSpPr>
          <p:cNvPr id="6" name="Text 4"/>
          <p:cNvSpPr/>
          <p:nvPr/>
        </p:nvSpPr>
        <p:spPr>
          <a:xfrm>
            <a:off x="2393394" y="414539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Apriori algorithm is a popular technique used to generate frequent itemsets and association rules.</a:t>
            </a:r>
            <a:endParaRPr lang="en-US" sz="1750" dirty="0"/>
          </a:p>
        </p:txBody>
      </p:sp>
      <p:sp>
        <p:nvSpPr>
          <p:cNvPr id="7" name="Text 5"/>
          <p:cNvSpPr/>
          <p:nvPr/>
        </p:nvSpPr>
        <p:spPr>
          <a:xfrm>
            <a:off x="2393394" y="4556403"/>
            <a:ext cx="10199013"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These patterns can be represented as association rules, which show the probability of buying one item given that another item has been purchased.</a:t>
            </a:r>
            <a:endParaRPr lang="en-US" sz="1750" dirty="0"/>
          </a:p>
        </p:txBody>
      </p:sp>
      <p:sp>
        <p:nvSpPr>
          <p:cNvPr id="8" name="Text 6"/>
          <p:cNvSpPr/>
          <p:nvPr/>
        </p:nvSpPr>
        <p:spPr>
          <a:xfrm>
            <a:off x="2393394" y="5300663"/>
            <a:ext cx="10199013"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For example, a rule could be "If a customer buys diapers, they are likely to also buy baby wipes." This information can be used to inform marketing strategies and product placement.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309574"/>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Interpreting Results</a:t>
            </a:r>
            <a:endParaRPr lang="en-US" sz="4374" dirty="0"/>
          </a:p>
        </p:txBody>
      </p:sp>
      <p:sp>
        <p:nvSpPr>
          <p:cNvPr id="6" name="Text 3"/>
          <p:cNvSpPr/>
          <p:nvPr/>
        </p:nvSpPr>
        <p:spPr>
          <a:xfrm>
            <a:off x="6319599" y="3337203"/>
            <a:ext cx="7477601" cy="999768"/>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The results of the market basket analysis provide valuable insights into customer purchasing behavior. These insights can be interpreted to understand the relationships between products and identify patterns.</a:t>
            </a:r>
            <a:endParaRPr lang="en-US" sz="1750" dirty="0"/>
          </a:p>
        </p:txBody>
      </p:sp>
      <p:sp>
        <p:nvSpPr>
          <p:cNvPr id="7" name="Text 4"/>
          <p:cNvSpPr/>
          <p:nvPr/>
        </p:nvSpPr>
        <p:spPr>
          <a:xfrm>
            <a:off x="6319599" y="4586883"/>
            <a:ext cx="7477601" cy="1333024"/>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For example, if a high percentage of customers who buy diapers also buy baby wipes, it indicates a strong association between these products. The analysis helps identify these associations, allowing businesses to understand which products are frequently bought together.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587347"/>
            <a:ext cx="9690854"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Applying Insights to Business Decisions</a:t>
            </a:r>
            <a:endParaRPr lang="en-US" sz="4374" dirty="0"/>
          </a:p>
        </p:txBody>
      </p:sp>
      <p:sp>
        <p:nvSpPr>
          <p:cNvPr id="5" name="Text 3"/>
          <p:cNvSpPr/>
          <p:nvPr/>
        </p:nvSpPr>
        <p:spPr>
          <a:xfrm>
            <a:off x="2037993" y="3726061"/>
            <a:ext cx="10554414" cy="666512"/>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Market basket analysis uncovers hidden patterns in customer purchasing behavior. This can inform various business decisions, optimizing operations and driving growth.</a:t>
            </a:r>
            <a:endParaRPr lang="en-US" sz="1750" dirty="0"/>
          </a:p>
        </p:txBody>
      </p:sp>
      <p:sp>
        <p:nvSpPr>
          <p:cNvPr id="6" name="Text 4"/>
          <p:cNvSpPr/>
          <p:nvPr/>
        </p:nvSpPr>
        <p:spPr>
          <a:xfrm>
            <a:off x="2037993" y="4642485"/>
            <a:ext cx="10554414" cy="999768"/>
          </a:xfrm>
          <a:prstGeom prst="rect">
            <a:avLst/>
          </a:prstGeom>
          <a:noFill/>
          <a:ln/>
        </p:spPr>
        <p:txBody>
          <a:bodyPr wrap="square" rtlCol="0" anchor="t"/>
          <a:lstStyle/>
          <a:p>
            <a:pPr marL="0" indent="0">
              <a:lnSpc>
                <a:spcPts val="2624"/>
              </a:lnSpc>
              <a:buNone/>
            </a:pPr>
            <a:r>
              <a:rPr lang="en-US" sz="1750" dirty="0">
                <a:solidFill>
                  <a:srgbClr val="4A4A45"/>
                </a:solidFill>
                <a:latin typeface="Lato" pitchFamily="34" charset="0"/>
                <a:ea typeface="Lato" pitchFamily="34" charset="-122"/>
                <a:cs typeface="Lato" pitchFamily="34" charset="-120"/>
              </a:rPr>
              <a:t>Retailers can leverage these insights to optimize product placement, design targeted promotions, and personalize customer experiences. By understanding frequently co-purchased items, businesses can create compelling product bundles, enhance cross-selling strategies, and even predict future demand.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556748"/>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Applications</a:t>
            </a:r>
            <a:endParaRPr lang="en-US" sz="4374" dirty="0"/>
          </a:p>
        </p:txBody>
      </p:sp>
      <p:sp>
        <p:nvSpPr>
          <p:cNvPr id="5" name="Text 3"/>
          <p:cNvSpPr/>
          <p:nvPr/>
        </p:nvSpPr>
        <p:spPr>
          <a:xfrm>
            <a:off x="2393394" y="3695462"/>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E-commerce: Recommend products based on past purchases.</a:t>
            </a:r>
            <a:endParaRPr lang="en-US" sz="1750" dirty="0"/>
          </a:p>
        </p:txBody>
      </p:sp>
      <p:sp>
        <p:nvSpPr>
          <p:cNvPr id="6" name="Text 4"/>
          <p:cNvSpPr/>
          <p:nvPr/>
        </p:nvSpPr>
        <p:spPr>
          <a:xfrm>
            <a:off x="2393394" y="4106466"/>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Retail: Optimize store layouts and promotions.</a:t>
            </a:r>
            <a:endParaRPr lang="en-US" sz="1750" dirty="0"/>
          </a:p>
        </p:txBody>
      </p:sp>
      <p:sp>
        <p:nvSpPr>
          <p:cNvPr id="7" name="Text 5"/>
          <p:cNvSpPr/>
          <p:nvPr/>
        </p:nvSpPr>
        <p:spPr>
          <a:xfrm>
            <a:off x="2393394" y="4517469"/>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Healthcare: Identify risk factors and predict patient outcomes.</a:t>
            </a:r>
            <a:endParaRPr lang="en-US" sz="1750" dirty="0"/>
          </a:p>
        </p:txBody>
      </p:sp>
      <p:sp>
        <p:nvSpPr>
          <p:cNvPr id="8" name="Text 6"/>
          <p:cNvSpPr/>
          <p:nvPr/>
        </p:nvSpPr>
        <p:spPr>
          <a:xfrm>
            <a:off x="2393394" y="4928473"/>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Finance: Detect fraud and predict stock prices.</a:t>
            </a:r>
            <a:endParaRPr lang="en-US" sz="1750" dirty="0"/>
          </a:p>
        </p:txBody>
      </p:sp>
      <p:sp>
        <p:nvSpPr>
          <p:cNvPr id="9" name="Text 7"/>
          <p:cNvSpPr/>
          <p:nvPr/>
        </p:nvSpPr>
        <p:spPr>
          <a:xfrm>
            <a:off x="2393394" y="5339477"/>
            <a:ext cx="10199013"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4A4A45"/>
                </a:solidFill>
                <a:latin typeface="Lato" pitchFamily="34" charset="0"/>
                <a:ea typeface="Lato" pitchFamily="34" charset="-122"/>
                <a:cs typeface="Lato" pitchFamily="34" charset="-120"/>
              </a:rPr>
              <a:t>Marketing: Target customers with personalized offers.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683</Words>
  <Application>Microsoft Office PowerPoint</Application>
  <PresentationFormat>Custom</PresentationFormat>
  <Paragraphs>51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cp:revision>
  <dcterms:created xsi:type="dcterms:W3CDTF">2024-06-17T07:58:13Z</dcterms:created>
  <dcterms:modified xsi:type="dcterms:W3CDTF">2024-06-17T08:19:05Z</dcterms:modified>
</cp:coreProperties>
</file>