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6858000" cy="9144000"/>
  <p:embeddedFontLst>
    <p:embeddedFont>
      <p:font typeface="Noto Sans Medium"/>
      <p:regular r:id="rId27"/>
      <p:bold r:id="rId28"/>
      <p:italic r:id="rId29"/>
      <p:boldItalic r:id="rId30"/>
    </p:embeddedFont>
    <p:embeddedFont>
      <p:font typeface="Noto Sans"/>
      <p:regular r:id="rId31"/>
      <p:bold r:id="rId32"/>
      <p:italic r:id="rId33"/>
      <p:boldItalic r:id="rId34"/>
    </p:embeddedFont>
    <p:embeddedFont>
      <p:font typeface="Poppins"/>
      <p:bold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lXyAs9vLcOgOozTsgV5lAgreq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AC4E9-9B0E-44D6-848A-CF84BB05135E}">
  <a:tblStyle styleId="{DC2AC4E9-9B0E-44D6-848A-CF84BB0513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otoSansMedium-bold.fntdata"/><Relationship Id="rId27" Type="http://schemas.openxmlformats.org/officeDocument/2006/relationships/font" Target="fonts/NotoSans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oto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otoSans-regular.fntdata"/><Relationship Id="rId30" Type="http://schemas.openxmlformats.org/officeDocument/2006/relationships/font" Target="fonts/NotoSa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NotoSans-italic.fntdata"/><Relationship Id="rId10" Type="http://schemas.openxmlformats.org/officeDocument/2006/relationships/slide" Target="slides/slide4.xml"/><Relationship Id="rId32" Type="http://schemas.openxmlformats.org/officeDocument/2006/relationships/font" Target="fonts/NotoSans-bold.fntdata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NotoSans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안녕하세요 1조를 대표해 발표하게된 조장 강민석입니다.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저희의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명은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케어코치이고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저희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구성은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저를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포함한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강민석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김시현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이민재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임창규로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4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명을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구성하고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탭들이 있습니다 첫번째로 어바웃어스 탭은 케어코치의 배경 및 필요성에 대한 내용이 있고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커뮤니티 탭은 공자사항 게시판 헬스영상으로 나뉩니다 공지사항은 어드민만 작성할 수 있도록 하였고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게시판과 헬스 영상은 어디민과 유저 모두 작성할 수 있도록 하였습니다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헬스영상은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동영상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URL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주소를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작성해야합니다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다음으로 큐엔에이탭입니다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큐엔에이는 자주묻는 질문과 문의 게시판으로 나뉩니다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자주묻는 질문은 어디민만 작성할수있고 문의 게시판은 유저와 어드민 모두 작성 할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또한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게시판에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좋아요를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누를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있습니다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3" name="Google Shape;4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마지막으로 마이페이지는 프로필 이미지를 설정할 수 있고 비밀번호를 변경할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비밀번호 변경시 현재 비밀번호와 새비밀번호를 입력해야합니다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그리고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자기소개글을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작성할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또한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회원탈퇴를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있는데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현재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비밀번호와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현재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비밀번호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확인을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입력하여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회원탈퇴를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있습니다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5" name="Google Shape;4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저희WBS에 대해 소개하겠습니다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빨간 점선으로 표시해둔 곳을 보시면 아시겠지만 저희는 보시다시피 일별로 계확한것이 아닌 시간별로 계획을 하였고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실제로 실행을 하면서 걸린 시간을 표기하였습니다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그러다보니 계획 시간과 실행 시간이 다르게 나오는 결과가 나왔습니다.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또한 완료율을 통해 공정율을 계산할 수 있도록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계획괴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설계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부분에서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총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48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계획하였고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실제로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걸린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  108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걸렸습니다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.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개발부분은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여러가지로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나뉘는데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메인페이지는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14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계획하였고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실제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걸린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24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걸렸습니다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회원가입은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11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계획하였고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총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17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걸렸고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로그인은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계획했고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23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걸렸습니다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마이페이지는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계획했고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걸렸습니다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커뮤니티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페이지는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34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계획했고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54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걸렸습니다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챗봇페이지 및 통합테스트 결과 보고서 작성은 총 42시간을 계획했고 73시간이 걸렸습니다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마지막으로 프로젝트 발표는 12시간 25분으로 계획했고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22시간 25분이 걸렸습니다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" name="Google Shape;55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저희는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운영체제로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윈도우와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맥을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사용했고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jdk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11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버전과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18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버전을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사용했습니다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데이터베이스는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오라클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11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사용했고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툴은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STS,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이클립스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인텔리제이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네이버클라우드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클로바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챗봇을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사용했습니다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마지막으로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WAS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톰캣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9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버전을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사용했습니다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다음은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팀원들의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마디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저는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이렇고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~~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저희의 발표 순서는 첫번쨰로 개요, 두 번쨰로 프로젝트 설계,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세 번째로 프로젝트 개발, 네 번째로 시연영상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마지막으로 계획 및 느낀점을 발표하고 마무리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첫번 째 개요에는 프로젝트 소개, 필요성, 목표가 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프로젝트 설계에는 업무 분담, ERD, 정보구조도가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세번 째로는 WBS, 개발 환경 및 도구가 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네번 째로 시연영상이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마지막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다섯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번쨰엔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향후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계획과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팀원들의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한마디가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이상으로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1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조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발표를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마치겠습니다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저희가 만든 프로젝트의 배경요인은 운동 관련 정보, 현재 진행중인 헬스 프로그램을 커뮤니티를 통해 정보를 받을 수 있으며,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챗봇을 통해 운동 관련 정보를 받을 수 있고 커뮤니티를 통해 후기를 공유하고 다른 사용자와 의견을 주고 받을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지금 보고계시는 두개의 이미지는 커뮤니티를 통해 정보를 받고 챗봇을 통해 운동관련 정보를 얻고있는 예시입니다.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후에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나올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시연영상에서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자세하게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설명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드리겠습니다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.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다음으로는 이 프로젝트가 왜 필요한가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이 프로젝트를 왜 구상했는가에 대해 설명드리겠습니다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최근들어 운동하는 헬스인들이 많아지는 추세입니다.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하지만 헬스를 처음접하는 통칭 헬린이들은 올바른 운동 방법과 자세를 몰라 부상위험이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그렇다고 비싼 피티를 받기엔 부담스럽다 생각할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또한 바쁜 일상 때문에 계획을 세우지 못하는 직장인 또는 학생들이 많습니다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그 문제를 조금이라도 해결하고자 이 프로젝트를 구상하고 계획했습니다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첫번째로 올바른 운동 방법과 자세를 제공하므로써 부상 위험을 줄이고 안전하게 운동을 할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 또한 효율적으로 운동정보를 얻고 계획을 세울 수 있어 시간을 절약할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운동 정보를 얻는건 이해하겠지만 계획을 세우는건 이해하게 어렵다고 생각하실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저희는 커뮤니티를 통해 다양한 정보를 공유하고 사용자들과의 교류를 통해 계획을 세울 수 있다고 생각합니다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뿐만 아니라 비슷한 목표를 가진 사람들과의 사회적 유대감을 형성할 수 있고 동기부여를 받을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또한 커뮤니티를 통해 사용자들이 서로 피드백을 주고 받으며 운동 계획을 개선할 수 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마지막으로 저희 조의 최대 장점은 챗봇을 통해 24시간 언제 어디서든 도움을 받을 수 있다는 것입니다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그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외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장점으로는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다양한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콘텐츠로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사용자들이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지루하지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않게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운동을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지속할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다양한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운동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정보와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프로그램을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사용자들이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운동에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지식을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높일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있다는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장점이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첫번째 목표는 네이버클라우드 클로바챗봇을 활용해 고객응대 챗봇을 구현하고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두번째로 스프링과 이클립스 인텔리제이를 활용하여 프로젝트를 체계적으로 관리하고 효율적인 코딩 환경울 구축하자 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마지막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세번째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목표는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협업을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프로젝트의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완성도를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높이고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깃을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활용하여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코드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관리를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효율화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하자입니다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저희조 업무분담에 대해 설명드리겠습니다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저는 로그인, 메인페이지, 마이페이지, 챗봇 가능을 담당하였고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부팀장은 커뮤니티, 챗봇기능을 담당하였으며 깃을 관리하였습니다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김시현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학생은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로그인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메인페이지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챗봇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기능을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담당하였고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이민재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학생은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회원가입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챗봇을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담당하였고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시연영상을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제작하였습니다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테이블 정보에 대해 간단하게 설명드리겠습니다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첫번째로 댓글테이블입니다 댓글의 정보를 저장하는 테이블입니다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두번쨰는 게시글 테이블로 게시글의 공통 정보를 저장하는 테이블입니다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세번째는 사용자테이블로 유저 정보를 저장하는 테이블입니다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네번째는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좋아요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테이블입니다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좋아요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정보를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저장하는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테이블입니다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다섯번째는 카테고리 테이블로 카테고리 정보를 저장하는 테이블입니다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여섯번째로 배너 테이블로 배너 정보를 저장하는 테이블입니다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일곱 번째로 약관관리 테이블로 약관관리 정보를 저장하는 테이블입니다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마지막으로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키테이블입니다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시크릿키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및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URL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저장하는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테이블입니다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저희조에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정보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구조도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전체입니다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정보구조도를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확대한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것입니다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회원가입에는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이용약관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및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개인정보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취급방침이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로그인은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아이디찾기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및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비밀번호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찾기가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있습니다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메인페이지에는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챗봇아이콘이</a:t>
            </a:r>
            <a:r>
              <a:rPr lang="ko-KR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있고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0" name="Google Shape;3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62.png"/><Relationship Id="rId7" Type="http://schemas.openxmlformats.org/officeDocument/2006/relationships/image" Target="../media/image7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64.png"/><Relationship Id="rId7" Type="http://schemas.openxmlformats.org/officeDocument/2006/relationships/image" Target="../media/image6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61.png"/><Relationship Id="rId7" Type="http://schemas.openxmlformats.org/officeDocument/2006/relationships/image" Target="../media/image6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71.png"/><Relationship Id="rId7" Type="http://schemas.openxmlformats.org/officeDocument/2006/relationships/image" Target="../media/image6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74.png"/><Relationship Id="rId7" Type="http://schemas.openxmlformats.org/officeDocument/2006/relationships/image" Target="../media/image73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94.png"/><Relationship Id="rId11" Type="http://schemas.openxmlformats.org/officeDocument/2006/relationships/image" Target="../media/image76.png"/><Relationship Id="rId22" Type="http://schemas.openxmlformats.org/officeDocument/2006/relationships/image" Target="../media/image95.png"/><Relationship Id="rId10" Type="http://schemas.openxmlformats.org/officeDocument/2006/relationships/image" Target="../media/image79.png"/><Relationship Id="rId21" Type="http://schemas.openxmlformats.org/officeDocument/2006/relationships/image" Target="../media/image101.png"/><Relationship Id="rId13" Type="http://schemas.openxmlformats.org/officeDocument/2006/relationships/image" Target="../media/image92.png"/><Relationship Id="rId24" Type="http://schemas.openxmlformats.org/officeDocument/2006/relationships/image" Target="../media/image14.png"/><Relationship Id="rId12" Type="http://schemas.openxmlformats.org/officeDocument/2006/relationships/image" Target="../media/image86.png"/><Relationship Id="rId23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2.png"/><Relationship Id="rId15" Type="http://schemas.openxmlformats.org/officeDocument/2006/relationships/image" Target="../media/image87.png"/><Relationship Id="rId14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3.png"/><Relationship Id="rId5" Type="http://schemas.openxmlformats.org/officeDocument/2006/relationships/image" Target="../media/image43.png"/><Relationship Id="rId19" Type="http://schemas.openxmlformats.org/officeDocument/2006/relationships/image" Target="../media/image84.png"/><Relationship Id="rId6" Type="http://schemas.openxmlformats.org/officeDocument/2006/relationships/image" Target="../media/image52.png"/><Relationship Id="rId18" Type="http://schemas.openxmlformats.org/officeDocument/2006/relationships/image" Target="../media/image88.png"/><Relationship Id="rId7" Type="http://schemas.openxmlformats.org/officeDocument/2006/relationships/image" Target="../media/image75.png"/><Relationship Id="rId8" Type="http://schemas.openxmlformats.org/officeDocument/2006/relationships/image" Target="../media/image72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4.png"/><Relationship Id="rId5" Type="http://schemas.openxmlformats.org/officeDocument/2006/relationships/image" Target="../media/image5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19.png"/><Relationship Id="rId13" Type="http://schemas.openxmlformats.org/officeDocument/2006/relationships/image" Target="../media/image5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5" Type="http://schemas.openxmlformats.org/officeDocument/2006/relationships/image" Target="../media/image38.png"/><Relationship Id="rId14" Type="http://schemas.openxmlformats.org/officeDocument/2006/relationships/image" Target="../media/image32.png"/><Relationship Id="rId17" Type="http://schemas.openxmlformats.org/officeDocument/2006/relationships/image" Target="../media/image49.png"/><Relationship Id="rId16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18" Type="http://schemas.openxmlformats.org/officeDocument/2006/relationships/image" Target="../media/image44.png"/><Relationship Id="rId7" Type="http://schemas.openxmlformats.org/officeDocument/2006/relationships/image" Target="../media/image24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5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2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7" Type="http://schemas.openxmlformats.org/officeDocument/2006/relationships/image" Target="../media/image46.png"/><Relationship Id="rId8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4.png"/><Relationship Id="rId5" Type="http://schemas.openxmlformats.org/officeDocument/2006/relationships/image" Target="../media/image5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5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3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000" y="0"/>
            <a:ext cx="3352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"/>
          <p:cNvGraphicFramePr/>
          <p:nvPr/>
        </p:nvGraphicFramePr>
        <p:xfrm>
          <a:off x="4705350" y="717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{DC2AC4E9-9B0E-44D6-848A-CF84BB05135E}</a:tableStyleId>
              </a:tblPr>
              <a:tblGrid>
                <a:gridCol w="4438650"/>
                <a:gridCol w="4438650"/>
              </a:tblGrid>
              <a:tr h="74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2500" u="none" cap="none" strike="noStrike">
                          <a:solidFill>
                            <a:srgbClr val="1818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         명</a:t>
                      </a:r>
                      <a:endParaRPr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7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2500" u="none" cap="none" strike="noStrike">
                          <a:solidFill>
                            <a:srgbClr val="000000"/>
                          </a:solidFill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CareCoach</a:t>
                      </a:r>
                      <a:endParaRPr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7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2500" u="none" cap="none" strike="noStrike">
                          <a:solidFill>
                            <a:srgbClr val="1818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         속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2500" u="none" cap="none" strike="noStrike">
                          <a:solidFill>
                            <a:srgbClr val="1818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1조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2500" u="none" cap="none" strike="noStrike">
                          <a:solidFill>
                            <a:srgbClr val="1818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         원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7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2500" u="none" cap="none" strike="noStrike">
                          <a:solidFill>
                            <a:srgbClr val="1818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강민석, 김시현, 이민재, 임창규</a:t>
                      </a:r>
                      <a:endParaRPr sz="11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7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"/>
          <p:cNvSpPr txBox="1"/>
          <p:nvPr/>
        </p:nvSpPr>
        <p:spPr>
          <a:xfrm>
            <a:off x="1155700" y="4953000"/>
            <a:ext cx="157861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500" y="1435100"/>
            <a:ext cx="4318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4600" y="1435100"/>
            <a:ext cx="122809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17500" y="6362700"/>
            <a:ext cx="4318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2500" y="6362700"/>
            <a:ext cx="122809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0200" y="101600"/>
            <a:ext cx="5207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990600" y="241300"/>
            <a:ext cx="1790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MULTICAMPUS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2763500" y="88900"/>
            <a:ext cx="538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0" i="0" lang="ko-K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멀티캠퍼스</a:t>
            </a: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All Rights Reserved.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552450" y="3524250"/>
            <a:ext cx="171831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케어코치 (CareCoach) 스마트 헬스케어 커뮤니티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5437187" y="5499100"/>
            <a:ext cx="7413625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백엔드 개발자 부트캠프(스프링) 24회차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0"/>
          <p:cNvSpPr txBox="1"/>
          <p:nvPr/>
        </p:nvSpPr>
        <p:spPr>
          <a:xfrm>
            <a:off x="482600" y="127000"/>
            <a:ext cx="2413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 정보구조도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2667000" y="5562600"/>
            <a:ext cx="2362200" cy="990600"/>
          </a:xfrm>
          <a:prstGeom prst="rect">
            <a:avLst/>
          </a:prstGeom>
          <a:solidFill>
            <a:srgbClr val="DFE6F7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Community 탭</a:t>
            </a:r>
            <a:endParaRPr/>
          </a:p>
        </p:txBody>
      </p:sp>
      <p:sp>
        <p:nvSpPr>
          <p:cNvPr id="399" name="Google Shape;399;p10"/>
          <p:cNvSpPr/>
          <p:nvPr/>
        </p:nvSpPr>
        <p:spPr>
          <a:xfrm>
            <a:off x="2438400" y="3314700"/>
            <a:ext cx="2362200" cy="990600"/>
          </a:xfrm>
          <a:prstGeom prst="rect">
            <a:avLst/>
          </a:prstGeom>
          <a:solidFill>
            <a:srgbClr val="DFE6F7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 탭</a:t>
            </a:r>
            <a:endParaRPr/>
          </a:p>
        </p:txBody>
      </p:sp>
      <p:cxnSp>
        <p:nvCxnSpPr>
          <p:cNvPr id="400" name="Google Shape;400;p10"/>
          <p:cNvCxnSpPr/>
          <p:nvPr/>
        </p:nvCxnSpPr>
        <p:spPr>
          <a:xfrm>
            <a:off x="18288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1" name="Google Shape;401;p10"/>
          <p:cNvCxnSpPr/>
          <p:nvPr/>
        </p:nvCxnSpPr>
        <p:spPr>
          <a:xfrm>
            <a:off x="2133615" y="3810000"/>
            <a:ext cx="0" cy="506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0"/>
          <p:cNvCxnSpPr/>
          <p:nvPr/>
        </p:nvCxnSpPr>
        <p:spPr>
          <a:xfrm>
            <a:off x="2133600" y="60579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p10"/>
          <p:cNvCxnSpPr>
            <a:endCxn id="404" idx="1"/>
          </p:cNvCxnSpPr>
          <p:nvPr/>
        </p:nvCxnSpPr>
        <p:spPr>
          <a:xfrm>
            <a:off x="4800600" y="38100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4" name="Google Shape;404;p10"/>
          <p:cNvSpPr/>
          <p:nvPr/>
        </p:nvSpPr>
        <p:spPr>
          <a:xfrm>
            <a:off x="5486400" y="33147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CareCoach 배경 및 필요성</a:t>
            </a:r>
            <a:endParaRPr/>
          </a:p>
        </p:txBody>
      </p:sp>
      <p:sp>
        <p:nvSpPr>
          <p:cNvPr id="405" name="Google Shape;405;p10"/>
          <p:cNvSpPr/>
          <p:nvPr/>
        </p:nvSpPr>
        <p:spPr>
          <a:xfrm>
            <a:off x="5638800" y="55626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/>
          </a:p>
        </p:txBody>
      </p:sp>
      <p:sp>
        <p:nvSpPr>
          <p:cNvPr id="406" name="Google Shape;406;p10"/>
          <p:cNvSpPr/>
          <p:nvPr/>
        </p:nvSpPr>
        <p:spPr>
          <a:xfrm>
            <a:off x="8839199" y="55626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(Admin 작성)</a:t>
            </a:r>
            <a:endParaRPr/>
          </a:p>
        </p:txBody>
      </p:sp>
      <p:sp>
        <p:nvSpPr>
          <p:cNvPr id="407" name="Google Shape;407;p10"/>
          <p:cNvSpPr/>
          <p:nvPr/>
        </p:nvSpPr>
        <p:spPr>
          <a:xfrm>
            <a:off x="12192000" y="55626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공지사항 상세</a:t>
            </a:r>
            <a:endParaRPr/>
          </a:p>
        </p:txBody>
      </p:sp>
      <p:cxnSp>
        <p:nvCxnSpPr>
          <p:cNvPr id="408" name="Google Shape;408;p10"/>
          <p:cNvCxnSpPr>
            <a:endCxn id="405" idx="1"/>
          </p:cNvCxnSpPr>
          <p:nvPr/>
        </p:nvCxnSpPr>
        <p:spPr>
          <a:xfrm>
            <a:off x="5029200" y="6057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9" name="Google Shape;409;p10"/>
          <p:cNvCxnSpPr>
            <a:stCxn id="405" idx="3"/>
            <a:endCxn id="406" idx="1"/>
          </p:cNvCxnSpPr>
          <p:nvPr/>
        </p:nvCxnSpPr>
        <p:spPr>
          <a:xfrm>
            <a:off x="8001000" y="60579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0" name="Google Shape;410;p10"/>
          <p:cNvCxnSpPr>
            <a:stCxn id="406" idx="3"/>
            <a:endCxn id="407" idx="1"/>
          </p:cNvCxnSpPr>
          <p:nvPr/>
        </p:nvCxnSpPr>
        <p:spPr>
          <a:xfrm>
            <a:off x="11201399" y="60579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1" name="Google Shape;411;p10"/>
          <p:cNvSpPr/>
          <p:nvPr/>
        </p:nvSpPr>
        <p:spPr>
          <a:xfrm>
            <a:off x="5638800" y="71247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게시판</a:t>
            </a: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8839199" y="71247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자유 게시판</a:t>
            </a:r>
            <a:br>
              <a:rPr b="0" i="0" lang="ko-K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(User, Admin 모두 작성)</a:t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5638800" y="86487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헬스영상</a:t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8839200" y="86487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헬스영상</a:t>
            </a:r>
            <a:br>
              <a:rPr b="0" i="0" lang="ko-K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(User, Admin 모두 작성)</a:t>
            </a:r>
            <a:endParaRPr/>
          </a:p>
        </p:txBody>
      </p:sp>
      <p:cxnSp>
        <p:nvCxnSpPr>
          <p:cNvPr id="415" name="Google Shape;415;p10"/>
          <p:cNvCxnSpPr>
            <a:stCxn id="398" idx="3"/>
          </p:cNvCxnSpPr>
          <p:nvPr/>
        </p:nvCxnSpPr>
        <p:spPr>
          <a:xfrm>
            <a:off x="5029200" y="6057900"/>
            <a:ext cx="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0"/>
          <p:cNvCxnSpPr/>
          <p:nvPr/>
        </p:nvCxnSpPr>
        <p:spPr>
          <a:xfrm>
            <a:off x="5029200" y="7658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7" name="Google Shape;417;p10"/>
          <p:cNvCxnSpPr/>
          <p:nvPr/>
        </p:nvCxnSpPr>
        <p:spPr>
          <a:xfrm>
            <a:off x="5029200" y="9182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8" name="Google Shape;418;p10"/>
          <p:cNvCxnSpPr/>
          <p:nvPr/>
        </p:nvCxnSpPr>
        <p:spPr>
          <a:xfrm>
            <a:off x="8001000" y="77343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9" name="Google Shape;419;p10"/>
          <p:cNvCxnSpPr/>
          <p:nvPr/>
        </p:nvCxnSpPr>
        <p:spPr>
          <a:xfrm>
            <a:off x="8001000" y="91821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0" name="Google Shape;420;p10"/>
          <p:cNvSpPr/>
          <p:nvPr/>
        </p:nvSpPr>
        <p:spPr>
          <a:xfrm>
            <a:off x="12192000" y="86487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동영상 URL 주소 작성</a:t>
            </a:r>
            <a:endParaRPr/>
          </a:p>
        </p:txBody>
      </p:sp>
      <p:cxnSp>
        <p:nvCxnSpPr>
          <p:cNvPr id="421" name="Google Shape;421;p10"/>
          <p:cNvCxnSpPr/>
          <p:nvPr/>
        </p:nvCxnSpPr>
        <p:spPr>
          <a:xfrm>
            <a:off x="11201400" y="91821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2" name="Google Shape;422;p10"/>
          <p:cNvSpPr/>
          <p:nvPr/>
        </p:nvSpPr>
        <p:spPr>
          <a:xfrm>
            <a:off x="15316200" y="72009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공지사항 상세</a:t>
            </a:r>
            <a:endParaRPr/>
          </a:p>
        </p:txBody>
      </p:sp>
      <p:cxnSp>
        <p:nvCxnSpPr>
          <p:cNvPr id="423" name="Google Shape;423;p10"/>
          <p:cNvCxnSpPr>
            <a:endCxn id="422" idx="1"/>
          </p:cNvCxnSpPr>
          <p:nvPr/>
        </p:nvCxnSpPr>
        <p:spPr>
          <a:xfrm>
            <a:off x="11201400" y="7658100"/>
            <a:ext cx="4114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4" name="Google Shape;424;p10"/>
          <p:cNvCxnSpPr>
            <a:stCxn id="407" idx="3"/>
            <a:endCxn id="420" idx="3"/>
          </p:cNvCxnSpPr>
          <p:nvPr/>
        </p:nvCxnSpPr>
        <p:spPr>
          <a:xfrm>
            <a:off x="14554200" y="6057900"/>
            <a:ext cx="600" cy="3086100"/>
          </a:xfrm>
          <a:prstGeom prst="bentConnector3">
            <a:avLst>
              <a:gd fmla="val 6320813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10"/>
          <p:cNvSpPr txBox="1"/>
          <p:nvPr/>
        </p:nvSpPr>
        <p:spPr>
          <a:xfrm>
            <a:off x="126365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  </a:t>
            </a:r>
            <a:r>
              <a:rPr b="0" i="0" lang="ko-K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 f o r m a t i o n   S t r u c t u r e   D i a g r a m</a:t>
            </a:r>
            <a:endParaRPr/>
          </a:p>
        </p:txBody>
      </p:sp>
      <p:sp>
        <p:nvSpPr>
          <p:cNvPr id="426" name="Google Shape;426;p10"/>
          <p:cNvSpPr/>
          <p:nvPr/>
        </p:nvSpPr>
        <p:spPr>
          <a:xfrm>
            <a:off x="914400" y="3390900"/>
            <a:ext cx="914400" cy="990600"/>
          </a:xfrm>
          <a:prstGeom prst="flowChartOffpageConnector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27" name="Google Shape;427;p10"/>
          <p:cNvSpPr/>
          <p:nvPr/>
        </p:nvSpPr>
        <p:spPr>
          <a:xfrm>
            <a:off x="1676400" y="8877300"/>
            <a:ext cx="914400" cy="990600"/>
          </a:xfrm>
          <a:prstGeom prst="flowChartOffpageConnector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pic>
        <p:nvPicPr>
          <p:cNvPr id="428" name="Google Shape;42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0" y="878383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429" name="Google Shape;429;p10"/>
          <p:cNvSpPr txBox="1"/>
          <p:nvPr/>
        </p:nvSpPr>
        <p:spPr>
          <a:xfrm>
            <a:off x="774700" y="1117600"/>
            <a:ext cx="114174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Information Structure Diagram</a:t>
            </a:r>
            <a:endParaRPr b="0" i="0" sz="6400" u="none" cap="none" strike="noStrike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정보구조도에 대해서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1"/>
          <p:cNvSpPr txBox="1"/>
          <p:nvPr/>
        </p:nvSpPr>
        <p:spPr>
          <a:xfrm>
            <a:off x="482600" y="127000"/>
            <a:ext cx="2489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10. 정보구조도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1"/>
          <p:cNvSpPr/>
          <p:nvPr/>
        </p:nvSpPr>
        <p:spPr>
          <a:xfrm>
            <a:off x="4495800" y="4343398"/>
            <a:ext cx="2362200" cy="990600"/>
          </a:xfrm>
          <a:prstGeom prst="rect">
            <a:avLst/>
          </a:prstGeom>
          <a:solidFill>
            <a:srgbClr val="DFE6F7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QNA 탭</a:t>
            </a:r>
            <a:endParaRPr/>
          </a:p>
        </p:txBody>
      </p:sp>
      <p:sp>
        <p:nvSpPr>
          <p:cNvPr id="439" name="Google Shape;439;p11"/>
          <p:cNvSpPr/>
          <p:nvPr/>
        </p:nvSpPr>
        <p:spPr>
          <a:xfrm>
            <a:off x="4648200" y="7696199"/>
            <a:ext cx="2362200" cy="990600"/>
          </a:xfrm>
          <a:prstGeom prst="rect">
            <a:avLst/>
          </a:prstGeom>
          <a:solidFill>
            <a:srgbClr val="DFE6F7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CareCoach 탭</a:t>
            </a:r>
            <a:endParaRPr/>
          </a:p>
        </p:txBody>
      </p:sp>
      <p:cxnSp>
        <p:nvCxnSpPr>
          <p:cNvPr id="440" name="Google Shape;440;p11"/>
          <p:cNvCxnSpPr/>
          <p:nvPr/>
        </p:nvCxnSpPr>
        <p:spPr>
          <a:xfrm>
            <a:off x="4038600" y="8191499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1" name="Google Shape;441;p11"/>
          <p:cNvCxnSpPr/>
          <p:nvPr/>
        </p:nvCxnSpPr>
        <p:spPr>
          <a:xfrm>
            <a:off x="3962400" y="4876798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2" name="Google Shape;442;p11"/>
          <p:cNvCxnSpPr/>
          <p:nvPr/>
        </p:nvCxnSpPr>
        <p:spPr>
          <a:xfrm>
            <a:off x="7010400" y="8229598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3" name="Google Shape;443;p11"/>
          <p:cNvSpPr/>
          <p:nvPr/>
        </p:nvSpPr>
        <p:spPr>
          <a:xfrm>
            <a:off x="7696200" y="7696198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챗봇</a:t>
            </a:r>
            <a:endParaRPr/>
          </a:p>
        </p:txBody>
      </p:sp>
      <p:sp>
        <p:nvSpPr>
          <p:cNvPr id="444" name="Google Shape;444;p11"/>
          <p:cNvSpPr/>
          <p:nvPr/>
        </p:nvSpPr>
        <p:spPr>
          <a:xfrm>
            <a:off x="7467600" y="4343398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자주 묻는 질문</a:t>
            </a: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10820400" y="4343398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자주 묻는 질문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(Admin 작성)</a:t>
            </a:r>
            <a:endParaRPr/>
          </a:p>
        </p:txBody>
      </p:sp>
      <p:cxnSp>
        <p:nvCxnSpPr>
          <p:cNvPr id="446" name="Google Shape;446;p11"/>
          <p:cNvCxnSpPr/>
          <p:nvPr/>
        </p:nvCxnSpPr>
        <p:spPr>
          <a:xfrm>
            <a:off x="6858000" y="4838698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7" name="Google Shape;447;p11"/>
          <p:cNvCxnSpPr/>
          <p:nvPr/>
        </p:nvCxnSpPr>
        <p:spPr>
          <a:xfrm>
            <a:off x="9829800" y="4838698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1"/>
          <p:cNvSpPr/>
          <p:nvPr/>
        </p:nvSpPr>
        <p:spPr>
          <a:xfrm>
            <a:off x="7467600" y="6324598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문의 게시판</a:t>
            </a:r>
            <a:endParaRPr/>
          </a:p>
        </p:txBody>
      </p:sp>
      <p:cxnSp>
        <p:nvCxnSpPr>
          <p:cNvPr id="449" name="Google Shape;449;p11"/>
          <p:cNvCxnSpPr/>
          <p:nvPr/>
        </p:nvCxnSpPr>
        <p:spPr>
          <a:xfrm rot="5400000">
            <a:off x="5886450" y="5810248"/>
            <a:ext cx="194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11"/>
          <p:cNvCxnSpPr/>
          <p:nvPr/>
        </p:nvCxnSpPr>
        <p:spPr>
          <a:xfrm>
            <a:off x="6858000" y="6819898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1" name="Google Shape;451;p11"/>
          <p:cNvSpPr/>
          <p:nvPr/>
        </p:nvSpPr>
        <p:spPr>
          <a:xfrm>
            <a:off x="10820400" y="6324598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문의 게시판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(User, Admin 작성)</a:t>
            </a:r>
            <a:endParaRPr/>
          </a:p>
        </p:txBody>
      </p:sp>
      <p:cxnSp>
        <p:nvCxnSpPr>
          <p:cNvPr id="452" name="Google Shape;452;p11"/>
          <p:cNvCxnSpPr/>
          <p:nvPr/>
        </p:nvCxnSpPr>
        <p:spPr>
          <a:xfrm>
            <a:off x="9829800" y="6819898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3" name="Google Shape;453;p11"/>
          <p:cNvSpPr/>
          <p:nvPr/>
        </p:nvSpPr>
        <p:spPr>
          <a:xfrm>
            <a:off x="13944600" y="5410198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게시판 좋아요</a:t>
            </a:r>
            <a:endParaRPr/>
          </a:p>
        </p:txBody>
      </p:sp>
      <p:cxnSp>
        <p:nvCxnSpPr>
          <p:cNvPr id="454" name="Google Shape;454;p11"/>
          <p:cNvCxnSpPr>
            <a:stCxn id="445" idx="3"/>
            <a:endCxn id="451" idx="3"/>
          </p:cNvCxnSpPr>
          <p:nvPr/>
        </p:nvCxnSpPr>
        <p:spPr>
          <a:xfrm>
            <a:off x="13182600" y="4838698"/>
            <a:ext cx="600" cy="1981200"/>
          </a:xfrm>
          <a:prstGeom prst="bentConnector3">
            <a:avLst>
              <a:gd fmla="val 2233366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11"/>
          <p:cNvCxnSpPr/>
          <p:nvPr/>
        </p:nvCxnSpPr>
        <p:spPr>
          <a:xfrm>
            <a:off x="3962400" y="4495798"/>
            <a:ext cx="62049" cy="43434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11"/>
          <p:cNvCxnSpPr/>
          <p:nvPr/>
        </p:nvCxnSpPr>
        <p:spPr>
          <a:xfrm>
            <a:off x="13335000" y="5943598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7" name="Google Shape;457;p11"/>
          <p:cNvSpPr txBox="1"/>
          <p:nvPr/>
        </p:nvSpPr>
        <p:spPr>
          <a:xfrm>
            <a:off x="126365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10.  </a:t>
            </a:r>
            <a:r>
              <a:rPr b="0" i="0" lang="ko-K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 f o r m a t i o n   S t r u c t u r e   D i a g r a m</a:t>
            </a:r>
            <a:endParaRPr/>
          </a:p>
        </p:txBody>
      </p:sp>
      <p:sp>
        <p:nvSpPr>
          <p:cNvPr id="458" name="Google Shape;458;p11"/>
          <p:cNvSpPr/>
          <p:nvPr/>
        </p:nvSpPr>
        <p:spPr>
          <a:xfrm>
            <a:off x="3505200" y="3505198"/>
            <a:ext cx="914400" cy="990600"/>
          </a:xfrm>
          <a:prstGeom prst="flowChartOffpageConnector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9" name="Google Shape;459;p11"/>
          <p:cNvSpPr/>
          <p:nvPr/>
        </p:nvSpPr>
        <p:spPr>
          <a:xfrm>
            <a:off x="3581400" y="8877300"/>
            <a:ext cx="914400" cy="990600"/>
          </a:xfrm>
          <a:prstGeom prst="flowChartOffpageConnector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pic>
        <p:nvPicPr>
          <p:cNvPr id="460" name="Google Shape;46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63400" y="938883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461" name="Google Shape;461;p11"/>
          <p:cNvSpPr txBox="1"/>
          <p:nvPr/>
        </p:nvSpPr>
        <p:spPr>
          <a:xfrm>
            <a:off x="774700" y="1117600"/>
            <a:ext cx="114123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Information Structure Diagram</a:t>
            </a:r>
            <a:endParaRPr b="0" i="0" sz="6400" u="none" cap="none" strike="noStrike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정보구조도에 대해서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2"/>
          <p:cNvSpPr txBox="1"/>
          <p:nvPr/>
        </p:nvSpPr>
        <p:spPr>
          <a:xfrm>
            <a:off x="381000" y="127000"/>
            <a:ext cx="23368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11. 정보구조도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2"/>
          <p:cNvSpPr/>
          <p:nvPr/>
        </p:nvSpPr>
        <p:spPr>
          <a:xfrm>
            <a:off x="2209800" y="5067300"/>
            <a:ext cx="2362200" cy="990600"/>
          </a:xfrm>
          <a:prstGeom prst="rect">
            <a:avLst/>
          </a:prstGeom>
          <a:solidFill>
            <a:srgbClr val="DFE6F7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마이페이지</a:t>
            </a:r>
            <a:endParaRPr/>
          </a:p>
        </p:txBody>
      </p:sp>
      <p:cxnSp>
        <p:nvCxnSpPr>
          <p:cNvPr id="471" name="Google Shape;471;p12"/>
          <p:cNvCxnSpPr/>
          <p:nvPr/>
        </p:nvCxnSpPr>
        <p:spPr>
          <a:xfrm>
            <a:off x="1676400" y="56007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2" name="Google Shape;472;p12"/>
          <p:cNvSpPr/>
          <p:nvPr/>
        </p:nvSpPr>
        <p:spPr>
          <a:xfrm>
            <a:off x="5181600" y="50673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프로필 이미지 설정</a:t>
            </a:r>
            <a:endParaRPr/>
          </a:p>
        </p:txBody>
      </p:sp>
      <p:cxnSp>
        <p:nvCxnSpPr>
          <p:cNvPr id="473" name="Google Shape;473;p12"/>
          <p:cNvCxnSpPr/>
          <p:nvPr/>
        </p:nvCxnSpPr>
        <p:spPr>
          <a:xfrm>
            <a:off x="4572000" y="5562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4" name="Google Shape;474;p12"/>
          <p:cNvSpPr/>
          <p:nvPr/>
        </p:nvSpPr>
        <p:spPr>
          <a:xfrm>
            <a:off x="5181600" y="62865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비밀번호 변경</a:t>
            </a:r>
            <a:endParaRPr/>
          </a:p>
        </p:txBody>
      </p:sp>
      <p:cxnSp>
        <p:nvCxnSpPr>
          <p:cNvPr id="475" name="Google Shape;475;p12"/>
          <p:cNvCxnSpPr/>
          <p:nvPr/>
        </p:nvCxnSpPr>
        <p:spPr>
          <a:xfrm>
            <a:off x="4572000" y="5562600"/>
            <a:ext cx="0" cy="369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12"/>
          <p:cNvCxnSpPr/>
          <p:nvPr/>
        </p:nvCxnSpPr>
        <p:spPr>
          <a:xfrm>
            <a:off x="4572000" y="678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7" name="Google Shape;477;p12"/>
          <p:cNvSpPr/>
          <p:nvPr/>
        </p:nvSpPr>
        <p:spPr>
          <a:xfrm>
            <a:off x="8534400" y="62865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비밀번호 입력</a:t>
            </a:r>
            <a:endParaRPr/>
          </a:p>
        </p:txBody>
      </p:sp>
      <p:cxnSp>
        <p:nvCxnSpPr>
          <p:cNvPr id="478" name="Google Shape;478;p12"/>
          <p:cNvCxnSpPr/>
          <p:nvPr/>
        </p:nvCxnSpPr>
        <p:spPr>
          <a:xfrm>
            <a:off x="7543800" y="67818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9" name="Google Shape;479;p12"/>
          <p:cNvSpPr/>
          <p:nvPr/>
        </p:nvSpPr>
        <p:spPr>
          <a:xfrm>
            <a:off x="11506200" y="62865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새 비밀번호 입력</a:t>
            </a:r>
            <a:endParaRPr/>
          </a:p>
        </p:txBody>
      </p:sp>
      <p:cxnSp>
        <p:nvCxnSpPr>
          <p:cNvPr id="480" name="Google Shape;480;p12"/>
          <p:cNvCxnSpPr/>
          <p:nvPr/>
        </p:nvCxnSpPr>
        <p:spPr>
          <a:xfrm>
            <a:off x="10896600" y="6819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1" name="Google Shape;481;p12"/>
          <p:cNvCxnSpPr/>
          <p:nvPr/>
        </p:nvCxnSpPr>
        <p:spPr>
          <a:xfrm rot="-5400000">
            <a:off x="1295400" y="52197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12"/>
          <p:cNvSpPr/>
          <p:nvPr/>
        </p:nvSpPr>
        <p:spPr>
          <a:xfrm>
            <a:off x="5181600" y="75057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자기소개글 작성</a:t>
            </a:r>
            <a:endParaRPr/>
          </a:p>
        </p:txBody>
      </p:sp>
      <p:cxnSp>
        <p:nvCxnSpPr>
          <p:cNvPr id="483" name="Google Shape;483;p12"/>
          <p:cNvCxnSpPr/>
          <p:nvPr/>
        </p:nvCxnSpPr>
        <p:spPr>
          <a:xfrm>
            <a:off x="4572000" y="8001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12"/>
          <p:cNvSpPr/>
          <p:nvPr/>
        </p:nvSpPr>
        <p:spPr>
          <a:xfrm>
            <a:off x="5181600" y="87249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 탈퇴</a:t>
            </a:r>
            <a:endParaRPr/>
          </a:p>
        </p:txBody>
      </p:sp>
      <p:cxnSp>
        <p:nvCxnSpPr>
          <p:cNvPr id="485" name="Google Shape;485;p12"/>
          <p:cNvCxnSpPr/>
          <p:nvPr/>
        </p:nvCxnSpPr>
        <p:spPr>
          <a:xfrm>
            <a:off x="4572000" y="9220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6" name="Google Shape;486;p12"/>
          <p:cNvSpPr/>
          <p:nvPr/>
        </p:nvSpPr>
        <p:spPr>
          <a:xfrm>
            <a:off x="8534400" y="87249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비밀번호 입력</a:t>
            </a:r>
            <a:endParaRPr/>
          </a:p>
        </p:txBody>
      </p:sp>
      <p:cxnSp>
        <p:nvCxnSpPr>
          <p:cNvPr id="487" name="Google Shape;487;p12"/>
          <p:cNvCxnSpPr/>
          <p:nvPr/>
        </p:nvCxnSpPr>
        <p:spPr>
          <a:xfrm>
            <a:off x="7543800" y="92202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8" name="Google Shape;488;p12"/>
          <p:cNvSpPr/>
          <p:nvPr/>
        </p:nvSpPr>
        <p:spPr>
          <a:xfrm>
            <a:off x="11506200" y="87249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비밀번호 재확인</a:t>
            </a:r>
            <a:endParaRPr/>
          </a:p>
        </p:txBody>
      </p:sp>
      <p:cxnSp>
        <p:nvCxnSpPr>
          <p:cNvPr id="489" name="Google Shape;489;p12"/>
          <p:cNvCxnSpPr/>
          <p:nvPr/>
        </p:nvCxnSpPr>
        <p:spPr>
          <a:xfrm>
            <a:off x="10896600" y="92583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0" name="Google Shape;490;p12"/>
          <p:cNvSpPr/>
          <p:nvPr/>
        </p:nvSpPr>
        <p:spPr>
          <a:xfrm>
            <a:off x="14859000" y="87249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회원탈퇴</a:t>
            </a:r>
            <a:endParaRPr/>
          </a:p>
        </p:txBody>
      </p:sp>
      <p:cxnSp>
        <p:nvCxnSpPr>
          <p:cNvPr id="491" name="Google Shape;491;p12"/>
          <p:cNvCxnSpPr/>
          <p:nvPr/>
        </p:nvCxnSpPr>
        <p:spPr>
          <a:xfrm>
            <a:off x="13868400" y="9258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2" name="Google Shape;492;p12"/>
          <p:cNvSpPr txBox="1"/>
          <p:nvPr/>
        </p:nvSpPr>
        <p:spPr>
          <a:xfrm>
            <a:off x="126365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11.  </a:t>
            </a:r>
            <a:r>
              <a:rPr b="0" i="0" lang="ko-K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 f o r m a t i o n   S t r u c t u r e   D i a g r a m </a:t>
            </a:r>
            <a:endParaRPr/>
          </a:p>
        </p:txBody>
      </p:sp>
      <p:sp>
        <p:nvSpPr>
          <p:cNvPr id="493" name="Google Shape;493;p12"/>
          <p:cNvSpPr/>
          <p:nvPr/>
        </p:nvSpPr>
        <p:spPr>
          <a:xfrm>
            <a:off x="1219200" y="3771900"/>
            <a:ext cx="914400" cy="990600"/>
          </a:xfrm>
          <a:prstGeom prst="flowChartOffpageConnector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pic>
        <p:nvPicPr>
          <p:cNvPr id="494" name="Google Shape;49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87800" y="979233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495" name="Google Shape;495;p12"/>
          <p:cNvSpPr txBox="1"/>
          <p:nvPr/>
        </p:nvSpPr>
        <p:spPr>
          <a:xfrm>
            <a:off x="774700" y="1117600"/>
            <a:ext cx="115131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Information Structure Diagram</a:t>
            </a:r>
            <a:endParaRPr b="0" i="0" sz="6400" u="none" cap="none" strike="noStrike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2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정보구조도에 대해서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3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12. Work Breakdown Structure Page</a:t>
            </a:r>
            <a:endParaRPr/>
          </a:p>
        </p:txBody>
      </p:sp>
      <p:sp>
        <p:nvSpPr>
          <p:cNvPr id="505" name="Google Shape;505;p13"/>
          <p:cNvSpPr txBox="1"/>
          <p:nvPr/>
        </p:nvSpPr>
        <p:spPr>
          <a:xfrm>
            <a:off x="711200" y="152400"/>
            <a:ext cx="11938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12. WBS</a:t>
            </a:r>
            <a:endParaRPr/>
          </a:p>
        </p:txBody>
      </p:sp>
      <p:pic>
        <p:nvPicPr>
          <p:cNvPr id="506" name="Google Shape;5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75200" y="11176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507" name="Google Shape;507;p13"/>
          <p:cNvSpPr txBox="1"/>
          <p:nvPr/>
        </p:nvSpPr>
        <p:spPr>
          <a:xfrm>
            <a:off x="774700" y="1117600"/>
            <a:ext cx="100005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Work Breakdown Structure</a:t>
            </a:r>
            <a:endParaRPr/>
          </a:p>
        </p:txBody>
      </p:sp>
      <p:sp>
        <p:nvSpPr>
          <p:cNvPr id="508" name="Google Shape;508;p13"/>
          <p:cNvSpPr txBox="1"/>
          <p:nvPr/>
        </p:nvSpPr>
        <p:spPr>
          <a:xfrm>
            <a:off x="774700" y="22860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pic>
        <p:nvPicPr>
          <p:cNvPr id="509" name="Google Shape;50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690" y="3162300"/>
            <a:ext cx="16750310" cy="595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7000" y="3086100"/>
            <a:ext cx="3962400" cy="6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4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13. Work Breakdown Structure Page</a:t>
            </a:r>
            <a:endParaRPr/>
          </a:p>
        </p:txBody>
      </p:sp>
      <p:pic>
        <p:nvPicPr>
          <p:cNvPr id="519" name="Google Shape;5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5100" y="11176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520" name="Google Shape;520;p14"/>
          <p:cNvSpPr txBox="1"/>
          <p:nvPr/>
        </p:nvSpPr>
        <p:spPr>
          <a:xfrm>
            <a:off x="774700" y="1117600"/>
            <a:ext cx="99804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Work Breakdown Structure</a:t>
            </a:r>
            <a:endParaRPr/>
          </a:p>
        </p:txBody>
      </p:sp>
      <p:sp>
        <p:nvSpPr>
          <p:cNvPr id="521" name="Google Shape;521;p14"/>
          <p:cNvSpPr txBox="1"/>
          <p:nvPr/>
        </p:nvSpPr>
        <p:spPr>
          <a:xfrm>
            <a:off x="774700" y="22860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sp>
        <p:nvSpPr>
          <p:cNvPr id="522" name="Google Shape;522;p14"/>
          <p:cNvSpPr txBox="1"/>
          <p:nvPr/>
        </p:nvSpPr>
        <p:spPr>
          <a:xfrm>
            <a:off x="711200" y="152400"/>
            <a:ext cx="11938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13. WBS</a:t>
            </a:r>
            <a:endParaRPr/>
          </a:p>
        </p:txBody>
      </p:sp>
      <p:pic>
        <p:nvPicPr>
          <p:cNvPr id="523" name="Google Shape;52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242" y="2921824"/>
            <a:ext cx="16742558" cy="561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0800" y="2921824"/>
            <a:ext cx="3962400" cy="561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5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14. Work Breakdown Structure Page</a:t>
            </a:r>
            <a:endParaRPr/>
          </a:p>
        </p:txBody>
      </p:sp>
      <p:pic>
        <p:nvPicPr>
          <p:cNvPr id="533" name="Google Shape;53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4600" y="11176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534" name="Google Shape;534;p15"/>
          <p:cNvSpPr txBox="1"/>
          <p:nvPr/>
        </p:nvSpPr>
        <p:spPr>
          <a:xfrm>
            <a:off x="774700" y="1117600"/>
            <a:ext cx="99399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Work Breakdown Structure</a:t>
            </a:r>
            <a:endParaRPr/>
          </a:p>
        </p:txBody>
      </p:sp>
      <p:sp>
        <p:nvSpPr>
          <p:cNvPr id="535" name="Google Shape;535;p15"/>
          <p:cNvSpPr txBox="1"/>
          <p:nvPr/>
        </p:nvSpPr>
        <p:spPr>
          <a:xfrm>
            <a:off x="774700" y="22860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sp>
        <p:nvSpPr>
          <p:cNvPr id="536" name="Google Shape;536;p15"/>
          <p:cNvSpPr txBox="1"/>
          <p:nvPr/>
        </p:nvSpPr>
        <p:spPr>
          <a:xfrm>
            <a:off x="711200" y="152400"/>
            <a:ext cx="11938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14. WBS</a:t>
            </a:r>
            <a:endParaRPr/>
          </a:p>
        </p:txBody>
      </p:sp>
      <p:pic>
        <p:nvPicPr>
          <p:cNvPr id="537" name="Google Shape;5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700" y="3000003"/>
            <a:ext cx="16675100" cy="7069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0800" y="3009899"/>
            <a:ext cx="3987800" cy="706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6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15. Work Breakdown Structure Page</a:t>
            </a:r>
            <a:endParaRPr/>
          </a:p>
        </p:txBody>
      </p:sp>
      <p:pic>
        <p:nvPicPr>
          <p:cNvPr id="547" name="Google Shape;54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4500" y="11176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548" name="Google Shape;548;p16"/>
          <p:cNvSpPr txBox="1"/>
          <p:nvPr/>
        </p:nvSpPr>
        <p:spPr>
          <a:xfrm>
            <a:off x="774700" y="1117600"/>
            <a:ext cx="99198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Work Breakdown Structure</a:t>
            </a:r>
            <a:endParaRPr/>
          </a:p>
        </p:txBody>
      </p:sp>
      <p:sp>
        <p:nvSpPr>
          <p:cNvPr id="549" name="Google Shape;549;p16"/>
          <p:cNvSpPr txBox="1"/>
          <p:nvPr/>
        </p:nvSpPr>
        <p:spPr>
          <a:xfrm>
            <a:off x="774700" y="22860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sp>
        <p:nvSpPr>
          <p:cNvPr id="550" name="Google Shape;550;p16"/>
          <p:cNvSpPr txBox="1"/>
          <p:nvPr/>
        </p:nvSpPr>
        <p:spPr>
          <a:xfrm>
            <a:off x="711200" y="152400"/>
            <a:ext cx="11938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15. WBS</a:t>
            </a:r>
            <a:endParaRPr/>
          </a:p>
        </p:txBody>
      </p:sp>
      <p:pic>
        <p:nvPicPr>
          <p:cNvPr id="551" name="Google Shape;55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2700" y="2743035"/>
            <a:ext cx="13182600" cy="721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82200" y="2667000"/>
            <a:ext cx="3200400" cy="7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7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16. Work Breakdown Structure Page</a:t>
            </a:r>
            <a:endParaRPr/>
          </a:p>
        </p:txBody>
      </p:sp>
      <p:pic>
        <p:nvPicPr>
          <p:cNvPr id="561" name="Google Shape;5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3350" y="11176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562" name="Google Shape;562;p17"/>
          <p:cNvSpPr txBox="1"/>
          <p:nvPr/>
        </p:nvSpPr>
        <p:spPr>
          <a:xfrm>
            <a:off x="774700" y="1117600"/>
            <a:ext cx="98391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Work Breakdown Structure</a:t>
            </a:r>
            <a:endParaRPr/>
          </a:p>
        </p:txBody>
      </p:sp>
      <p:sp>
        <p:nvSpPr>
          <p:cNvPr id="563" name="Google Shape;563;p17"/>
          <p:cNvSpPr txBox="1"/>
          <p:nvPr/>
        </p:nvSpPr>
        <p:spPr>
          <a:xfrm>
            <a:off x="774700" y="22860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sp>
        <p:nvSpPr>
          <p:cNvPr id="564" name="Google Shape;564;p17"/>
          <p:cNvSpPr txBox="1"/>
          <p:nvPr/>
        </p:nvSpPr>
        <p:spPr>
          <a:xfrm>
            <a:off x="711200" y="152400"/>
            <a:ext cx="11938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16. WBS</a:t>
            </a:r>
            <a:endParaRPr/>
          </a:p>
        </p:txBody>
      </p:sp>
      <p:pic>
        <p:nvPicPr>
          <p:cNvPr id="565" name="Google Shape;56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700" y="2861458"/>
            <a:ext cx="16827500" cy="610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7000" y="2857500"/>
            <a:ext cx="39624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18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 rot="5400000">
            <a:off x="12585700" y="6565900"/>
            <a:ext cx="127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8"/>
          <p:cNvPicPr preferRelativeResize="0"/>
          <p:nvPr/>
        </p:nvPicPr>
        <p:blipFill rotWithShape="1">
          <a:blip r:embed="rId6">
            <a:alphaModFix amt="80000"/>
          </a:blip>
          <a:srcRect b="0" l="0" r="0" t="0"/>
          <a:stretch/>
        </p:blipFill>
        <p:spPr>
          <a:xfrm>
            <a:off x="101600" y="4521200"/>
            <a:ext cx="3860800" cy="3860800"/>
          </a:xfrm>
          <a:prstGeom prst="rect">
            <a:avLst/>
          </a:prstGeom>
          <a:noFill/>
          <a:ln>
            <a:noFill/>
          </a:ln>
          <a:effectLst>
            <a:outerShdw blurRad="148692" dir="900000" dist="148613">
              <a:srgbClr val="000000">
                <a:alpha val="49803"/>
              </a:srgbClr>
            </a:outerShdw>
          </a:effectLst>
        </p:spPr>
      </p:pic>
      <p:sp>
        <p:nvSpPr>
          <p:cNvPr id="576" name="Google Shape;576;p18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17. System Basic Repuirements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8"/>
          <p:cNvSpPr txBox="1"/>
          <p:nvPr/>
        </p:nvSpPr>
        <p:spPr>
          <a:xfrm>
            <a:off x="228600" y="114300"/>
            <a:ext cx="28956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17.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시스템</a:t>
            </a: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기본</a:t>
            </a: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요건</a:t>
            </a:r>
            <a:endParaRPr/>
          </a:p>
        </p:txBody>
      </p:sp>
      <p:pic>
        <p:nvPicPr>
          <p:cNvPr id="578" name="Google Shape;57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700" y="519430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4165600" y="5613400"/>
            <a:ext cx="14605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56300" y="4254500"/>
            <a:ext cx="11201400" cy="1104900"/>
          </a:xfrm>
          <a:prstGeom prst="rect">
            <a:avLst/>
          </a:prstGeom>
          <a:noFill/>
          <a:ln>
            <a:noFill/>
          </a:ln>
          <a:effectLst>
            <a:outerShdw blurRad="99629" dir="2700000" dist="389644">
              <a:srgbClr val="141414">
                <a:alpha val="14901"/>
              </a:srgbClr>
            </a:outerShdw>
          </a:effectLst>
        </p:spPr>
      </p:pic>
      <p:pic>
        <p:nvPicPr>
          <p:cNvPr id="581" name="Google Shape;58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5448300" y="4762500"/>
            <a:ext cx="11049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18"/>
          <p:cNvSpPr txBox="1"/>
          <p:nvPr/>
        </p:nvSpPr>
        <p:spPr>
          <a:xfrm>
            <a:off x="6489700" y="4648200"/>
            <a:ext cx="165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700" u="none" cap="none" strike="noStrike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JDK</a:t>
            </a:r>
            <a:endParaRPr/>
          </a:p>
        </p:txBody>
      </p:sp>
      <p:pic>
        <p:nvPicPr>
          <p:cNvPr id="583" name="Google Shape;583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56300" y="5816600"/>
            <a:ext cx="11201400" cy="1104900"/>
          </a:xfrm>
          <a:prstGeom prst="rect">
            <a:avLst/>
          </a:prstGeom>
          <a:noFill/>
          <a:ln>
            <a:noFill/>
          </a:ln>
          <a:effectLst>
            <a:outerShdw blurRad="99629" dir="2700000" dist="389644">
              <a:srgbClr val="141414">
                <a:alpha val="14901"/>
              </a:srgbClr>
            </a:outerShdw>
          </a:effectLst>
        </p:spPr>
      </p:pic>
      <p:pic>
        <p:nvPicPr>
          <p:cNvPr id="584" name="Google Shape;584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5448300" y="6337300"/>
            <a:ext cx="11049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18"/>
          <p:cNvSpPr txBox="1"/>
          <p:nvPr/>
        </p:nvSpPr>
        <p:spPr>
          <a:xfrm>
            <a:off x="6489700" y="6210300"/>
            <a:ext cx="165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데이터베이스</a:t>
            </a:r>
            <a:endParaRPr/>
          </a:p>
        </p:txBody>
      </p:sp>
      <p:pic>
        <p:nvPicPr>
          <p:cNvPr id="586" name="Google Shape;586;p18"/>
          <p:cNvPicPr preferRelativeResize="0"/>
          <p:nvPr/>
        </p:nvPicPr>
        <p:blipFill rotWithShape="1">
          <a:blip r:embed="rId11">
            <a:alphaModFix amt="20000"/>
          </a:blip>
          <a:srcRect b="0" l="0" r="0" t="0"/>
          <a:stretch/>
        </p:blipFill>
        <p:spPr>
          <a:xfrm rot="5400000">
            <a:off x="11506200" y="5499100"/>
            <a:ext cx="114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18"/>
          <p:cNvPicPr preferRelativeResize="0"/>
          <p:nvPr/>
        </p:nvPicPr>
        <p:blipFill rotWithShape="1">
          <a:blip r:embed="rId11">
            <a:alphaModFix amt="20000"/>
          </a:blip>
          <a:srcRect b="0" l="0" r="0" t="0"/>
          <a:stretch/>
        </p:blipFill>
        <p:spPr>
          <a:xfrm rot="5400000">
            <a:off x="11506200" y="7061200"/>
            <a:ext cx="114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56300" y="7391400"/>
            <a:ext cx="11201400" cy="1104900"/>
          </a:xfrm>
          <a:prstGeom prst="rect">
            <a:avLst/>
          </a:prstGeom>
          <a:noFill/>
          <a:ln>
            <a:noFill/>
          </a:ln>
          <a:effectLst>
            <a:outerShdw blurRad="99629" dir="2700000" dist="389644">
              <a:srgbClr val="141414">
                <a:alpha val="14901"/>
              </a:srgbClr>
            </a:outerShdw>
          </a:effectLst>
        </p:spPr>
      </p:pic>
      <p:pic>
        <p:nvPicPr>
          <p:cNvPr id="589" name="Google Shape;589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5448300" y="7899400"/>
            <a:ext cx="11049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8"/>
          <p:cNvSpPr txBox="1"/>
          <p:nvPr/>
        </p:nvSpPr>
        <p:spPr>
          <a:xfrm>
            <a:off x="6489700" y="7810500"/>
            <a:ext cx="16510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개발툴</a:t>
            </a:r>
            <a:endParaRPr/>
          </a:p>
        </p:txBody>
      </p:sp>
      <p:sp>
        <p:nvSpPr>
          <p:cNvPr id="591" name="Google Shape;591;p18"/>
          <p:cNvSpPr txBox="1"/>
          <p:nvPr/>
        </p:nvSpPr>
        <p:spPr>
          <a:xfrm>
            <a:off x="8445500" y="7797800"/>
            <a:ext cx="1473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세번째</a:t>
            </a: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endParaRPr/>
          </a:p>
        </p:txBody>
      </p:sp>
      <p:sp>
        <p:nvSpPr>
          <p:cNvPr id="592" name="Google Shape;592;p18"/>
          <p:cNvSpPr txBox="1"/>
          <p:nvPr/>
        </p:nvSpPr>
        <p:spPr>
          <a:xfrm>
            <a:off x="9245600" y="6235700"/>
            <a:ext cx="124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Oracle 11g</a:t>
            </a:r>
            <a:endParaRPr/>
          </a:p>
        </p:txBody>
      </p:sp>
      <p:sp>
        <p:nvSpPr>
          <p:cNvPr id="593" name="Google Shape;593;p18"/>
          <p:cNvSpPr txBox="1"/>
          <p:nvPr/>
        </p:nvSpPr>
        <p:spPr>
          <a:xfrm>
            <a:off x="12725400" y="7645400"/>
            <a:ext cx="35814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STS, Eclipse, IntelliJ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Naver cloud CLOVA ChatBot</a:t>
            </a:r>
            <a:endParaRPr/>
          </a:p>
        </p:txBody>
      </p:sp>
      <p:pic>
        <p:nvPicPr>
          <p:cNvPr id="594" name="Google Shape;594;p18"/>
          <p:cNvPicPr preferRelativeResize="0"/>
          <p:nvPr/>
        </p:nvPicPr>
        <p:blipFill rotWithShape="1">
          <a:blip r:embed="rId11">
            <a:alphaModFix amt="20000"/>
          </a:blip>
          <a:srcRect b="0" l="0" r="0" t="0"/>
          <a:stretch/>
        </p:blipFill>
        <p:spPr>
          <a:xfrm rot="5400000">
            <a:off x="11506200" y="8636000"/>
            <a:ext cx="114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56300" y="8966200"/>
            <a:ext cx="11201400" cy="1104900"/>
          </a:xfrm>
          <a:prstGeom prst="rect">
            <a:avLst/>
          </a:prstGeom>
          <a:noFill/>
          <a:ln>
            <a:noFill/>
          </a:ln>
          <a:effectLst>
            <a:outerShdw blurRad="99629" dir="2700000" dist="389644">
              <a:srgbClr val="141414">
                <a:alpha val="14901"/>
              </a:srgbClr>
            </a:outerShdw>
          </a:effectLst>
        </p:spPr>
      </p:pic>
      <p:pic>
        <p:nvPicPr>
          <p:cNvPr id="596" name="Google Shape;596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5448300" y="9474200"/>
            <a:ext cx="11049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18"/>
          <p:cNvSpPr txBox="1"/>
          <p:nvPr/>
        </p:nvSpPr>
        <p:spPr>
          <a:xfrm>
            <a:off x="6489700" y="9359900"/>
            <a:ext cx="165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700" u="none" cap="none" strike="noStrike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WAS</a:t>
            </a:r>
            <a:endParaRPr/>
          </a:p>
        </p:txBody>
      </p:sp>
      <p:sp>
        <p:nvSpPr>
          <p:cNvPr id="598" name="Google Shape;598;p18"/>
          <p:cNvSpPr txBox="1"/>
          <p:nvPr/>
        </p:nvSpPr>
        <p:spPr>
          <a:xfrm>
            <a:off x="8445500" y="9372600"/>
            <a:ext cx="1473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세번째</a:t>
            </a: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endParaRPr/>
          </a:p>
        </p:txBody>
      </p:sp>
      <p:sp>
        <p:nvSpPr>
          <p:cNvPr id="599" name="Google Shape;599;p18"/>
          <p:cNvSpPr txBox="1"/>
          <p:nvPr/>
        </p:nvSpPr>
        <p:spPr>
          <a:xfrm>
            <a:off x="9664700" y="9245600"/>
            <a:ext cx="7353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Window(</a:t>
            </a:r>
            <a:r>
              <a:rPr b="0" i="0" lang="ko-KR" sz="17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톰캣</a:t>
            </a: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9.0.87)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Mac(</a:t>
            </a:r>
            <a:r>
              <a:rPr b="0" i="0" lang="ko-KR" sz="17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톰캣</a:t>
            </a: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9.0.58)</a:t>
            </a:r>
            <a:endParaRPr/>
          </a:p>
        </p:txBody>
      </p:sp>
      <p:sp>
        <p:nvSpPr>
          <p:cNvPr id="600" name="Google Shape;600;p18"/>
          <p:cNvSpPr txBox="1"/>
          <p:nvPr/>
        </p:nvSpPr>
        <p:spPr>
          <a:xfrm>
            <a:off x="9245600" y="4508500"/>
            <a:ext cx="2667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JDK 11</a:t>
            </a:r>
            <a:endParaRPr/>
          </a:p>
        </p:txBody>
      </p:sp>
      <p:pic>
        <p:nvPicPr>
          <p:cNvPr id="601" name="Google Shape;601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39100" y="59309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78800" y="6083300"/>
            <a:ext cx="6858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96200" y="7391400"/>
            <a:ext cx="16764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864600" y="7493000"/>
            <a:ext cx="9652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753600" y="74676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563100" y="7467600"/>
            <a:ext cx="13970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17200" y="74803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591800" y="7429500"/>
            <a:ext cx="10160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432800" y="90297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534400" y="9232900"/>
            <a:ext cx="7366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1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391900" y="741680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8"/>
          <p:cNvSpPr txBox="1"/>
          <p:nvPr/>
        </p:nvSpPr>
        <p:spPr>
          <a:xfrm>
            <a:off x="9258300" y="4914900"/>
            <a:ext cx="281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JDK 18 SE</a:t>
            </a:r>
            <a:endParaRPr/>
          </a:p>
        </p:txBody>
      </p:sp>
      <p:pic>
        <p:nvPicPr>
          <p:cNvPr id="613" name="Google Shape;613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56300" y="2870200"/>
            <a:ext cx="11201400" cy="1104900"/>
          </a:xfrm>
          <a:prstGeom prst="rect">
            <a:avLst/>
          </a:prstGeom>
          <a:noFill/>
          <a:ln>
            <a:noFill/>
          </a:ln>
          <a:effectLst>
            <a:outerShdw blurRad="99629" dir="2700000" dist="389644">
              <a:srgbClr val="141414">
                <a:alpha val="14901"/>
              </a:srgbClr>
            </a:outerShdw>
          </a:effectLst>
        </p:spPr>
      </p:pic>
      <p:pic>
        <p:nvPicPr>
          <p:cNvPr id="614" name="Google Shape;614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5448300" y="3378200"/>
            <a:ext cx="11049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18"/>
          <p:cNvSpPr txBox="1"/>
          <p:nvPr/>
        </p:nvSpPr>
        <p:spPr>
          <a:xfrm>
            <a:off x="6489700" y="3302000"/>
            <a:ext cx="16510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운영체제</a:t>
            </a:r>
            <a:endParaRPr/>
          </a:p>
        </p:txBody>
      </p:sp>
      <p:sp>
        <p:nvSpPr>
          <p:cNvPr id="616" name="Google Shape;616;p18"/>
          <p:cNvSpPr txBox="1"/>
          <p:nvPr/>
        </p:nvSpPr>
        <p:spPr>
          <a:xfrm>
            <a:off x="10071100" y="3073400"/>
            <a:ext cx="281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Window 10/11 </a:t>
            </a:r>
            <a:r>
              <a:rPr b="0" i="0" lang="ko-KR" sz="17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운영</a:t>
            </a: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7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체제</a:t>
            </a:r>
            <a:endParaRPr/>
          </a:p>
        </p:txBody>
      </p:sp>
      <p:pic>
        <p:nvPicPr>
          <p:cNvPr id="617" name="Google Shape;617;p1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988300" y="2895600"/>
            <a:ext cx="18161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39100" y="4368800"/>
            <a:ext cx="9398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8"/>
          <p:cNvSpPr txBox="1"/>
          <p:nvPr/>
        </p:nvSpPr>
        <p:spPr>
          <a:xfrm>
            <a:off x="10083800" y="3479800"/>
            <a:ext cx="281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Mac – intel </a:t>
            </a:r>
            <a:r>
              <a:rPr b="0" i="0" lang="ko-KR" sz="17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운영체제</a:t>
            </a:r>
            <a:endParaRPr/>
          </a:p>
        </p:txBody>
      </p:sp>
      <p:pic>
        <p:nvPicPr>
          <p:cNvPr id="620" name="Google Shape;620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305800" y="4457700"/>
            <a:ext cx="4191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1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598150" y="11176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622" name="Google Shape;622;p18"/>
          <p:cNvSpPr txBox="1"/>
          <p:nvPr/>
        </p:nvSpPr>
        <p:spPr>
          <a:xfrm>
            <a:off x="774700" y="1117600"/>
            <a:ext cx="100812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System Basic Repuirement</a:t>
            </a:r>
            <a:endParaRPr b="0" i="0" sz="6400" u="none" cap="none" strike="noStrike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시스템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기본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요건에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대해서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1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FFFF"/>
                </a:solidFill>
              </a:rPr>
              <a:t>18</a:t>
            </a: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ko-K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m p r e s s i o n s  Page</a:t>
            </a:r>
            <a:endParaRPr/>
          </a:p>
        </p:txBody>
      </p:sp>
      <p:sp>
        <p:nvSpPr>
          <p:cNvPr id="632" name="Google Shape;632;p21"/>
          <p:cNvSpPr txBox="1"/>
          <p:nvPr/>
        </p:nvSpPr>
        <p:spPr>
          <a:xfrm>
            <a:off x="266700" y="177800"/>
            <a:ext cx="3086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</a:rPr>
              <a:t>18</a:t>
            </a: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DEVELOPMENT</a:t>
            </a:r>
            <a:endParaRPr/>
          </a:p>
        </p:txBody>
      </p:sp>
      <p:pic>
        <p:nvPicPr>
          <p:cNvPr id="633" name="Google Shape;633;p21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4965700" y="65405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65405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635" name="Google Shape;63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5700" y="65405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1"/>
          <p:cNvSpPr txBox="1"/>
          <p:nvPr/>
        </p:nvSpPr>
        <p:spPr>
          <a:xfrm>
            <a:off x="6299200" y="66421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임창규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부팀장</a:t>
            </a:r>
            <a:endParaRPr/>
          </a:p>
        </p:txBody>
      </p:sp>
      <p:sp>
        <p:nvSpPr>
          <p:cNvPr id="637" name="Google Shape;637;p21"/>
          <p:cNvSpPr txBox="1"/>
          <p:nvPr/>
        </p:nvSpPr>
        <p:spPr>
          <a:xfrm>
            <a:off x="5226050" y="6540500"/>
            <a:ext cx="3644900" cy="3592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커뮤니티 부분 개발을 하면서 느낀 점은 세션과 쿠키에 관한 공부가 덜 이루어진 걸 깨닫고 공부할 수 있어 유익했습니다.</a:t>
            </a:r>
            <a:endParaRPr/>
          </a:p>
        </p:txBody>
      </p:sp>
      <p:pic>
        <p:nvPicPr>
          <p:cNvPr id="638" name="Google Shape;63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7800" y="3162300"/>
            <a:ext cx="32766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1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13970000" y="65405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09700" y="65405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641" name="Google Shape;64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970000" y="65405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1"/>
          <p:cNvSpPr txBox="1"/>
          <p:nvPr/>
        </p:nvSpPr>
        <p:spPr>
          <a:xfrm>
            <a:off x="15303500" y="66421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이민재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endParaRPr/>
          </a:p>
        </p:txBody>
      </p:sp>
      <p:sp>
        <p:nvSpPr>
          <p:cNvPr id="643" name="Google Shape;643;p21"/>
          <p:cNvSpPr txBox="1"/>
          <p:nvPr/>
        </p:nvSpPr>
        <p:spPr>
          <a:xfrm>
            <a:off x="13832114" y="6540500"/>
            <a:ext cx="4241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협업을 이번에 처음 하게 되었는데,</a:t>
            </a:r>
            <a:endParaRPr/>
          </a:p>
          <a:p>
            <a:pPr indent="0" lvl="0" marL="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팀원들과 협업하면서 어떤 방식으로 소통, 개발하지를 공부할 수 있어서 재미있고, 어떤 거를 개발할 때 사전에 설계, 기획이 중요한 거를 깨달았습니다.</a:t>
            </a:r>
            <a:endParaRPr/>
          </a:p>
        </p:txBody>
      </p:sp>
      <p:pic>
        <p:nvPicPr>
          <p:cNvPr id="644" name="Google Shape;644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62100" y="3162300"/>
            <a:ext cx="32766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21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9461500" y="65405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13900" y="65405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647" name="Google Shape;64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61500" y="65405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21"/>
          <p:cNvSpPr txBox="1"/>
          <p:nvPr/>
        </p:nvSpPr>
        <p:spPr>
          <a:xfrm>
            <a:off x="10807700" y="66421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김시현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endParaRPr/>
          </a:p>
        </p:txBody>
      </p:sp>
      <p:sp>
        <p:nvSpPr>
          <p:cNvPr id="649" name="Google Shape;649;p21"/>
          <p:cNvSpPr txBox="1"/>
          <p:nvPr/>
        </p:nvSpPr>
        <p:spPr>
          <a:xfrm>
            <a:off x="9421586" y="7379607"/>
            <a:ext cx="4038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이번 프로젝트를 통해 웹 개발 기술뿐만 아니라 팀워크의 중요성도 깊이 이해하게 되었습니다. 팀원들과 함께 목표를 설정하고 협력하여 문제를 해결하는 과정이 매우 뜻깊었습니다.</a:t>
            </a:r>
            <a:endParaRPr/>
          </a:p>
        </p:txBody>
      </p:sp>
      <p:pic>
        <p:nvPicPr>
          <p:cNvPr id="650" name="Google Shape;65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53600" y="3162300"/>
            <a:ext cx="32766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1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457200" y="65405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900" y="65405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653" name="Google Shape;65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65405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1"/>
          <p:cNvSpPr txBox="1"/>
          <p:nvPr/>
        </p:nvSpPr>
        <p:spPr>
          <a:xfrm>
            <a:off x="457200" y="6654800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655" name="Google Shape;655;p21"/>
          <p:cNvSpPr txBox="1"/>
          <p:nvPr/>
        </p:nvSpPr>
        <p:spPr>
          <a:xfrm>
            <a:off x="1790700" y="66421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강민석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팀장</a:t>
            </a:r>
            <a:endParaRPr/>
          </a:p>
        </p:txBody>
      </p:sp>
      <p:sp>
        <p:nvSpPr>
          <p:cNvPr id="656" name="Google Shape;656;p21"/>
          <p:cNvSpPr txBox="1"/>
          <p:nvPr/>
        </p:nvSpPr>
        <p:spPr>
          <a:xfrm>
            <a:off x="526142" y="6878864"/>
            <a:ext cx="4058557" cy="36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이번 핵심인 챗봇 개발을 통해 사용자와의 실시간 소통의 중요성을 느꼈습니다. 사용자 질문에 자연스럽게 하게 답변할 수 있도록 학습시키며, 기술이 사용자 경험을 어떻게 향상하게 시킬 수 있는지를 실감했습니다.</a:t>
            </a:r>
            <a:endParaRPr b="0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7" name="Google Shape;657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9300" y="3162300"/>
            <a:ext cx="327660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21"/>
          <p:cNvSpPr txBox="1"/>
          <p:nvPr/>
        </p:nvSpPr>
        <p:spPr>
          <a:xfrm>
            <a:off x="4800600" y="6667500"/>
            <a:ext cx="134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/>
          </a:p>
        </p:txBody>
      </p:sp>
      <p:sp>
        <p:nvSpPr>
          <p:cNvPr id="659" name="Google Shape;659;p21"/>
          <p:cNvSpPr txBox="1"/>
          <p:nvPr/>
        </p:nvSpPr>
        <p:spPr>
          <a:xfrm>
            <a:off x="9486900" y="6642100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/>
          </a:p>
        </p:txBody>
      </p:sp>
      <p:sp>
        <p:nvSpPr>
          <p:cNvPr id="660" name="Google Shape;660;p21"/>
          <p:cNvSpPr txBox="1"/>
          <p:nvPr/>
        </p:nvSpPr>
        <p:spPr>
          <a:xfrm>
            <a:off x="13804900" y="664210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endParaRPr/>
          </a:p>
        </p:txBody>
      </p:sp>
      <p:pic>
        <p:nvPicPr>
          <p:cNvPr id="661" name="Google Shape;661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275764" y="1117607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662" name="Google Shape;662;p21"/>
          <p:cNvSpPr txBox="1"/>
          <p:nvPr/>
        </p:nvSpPr>
        <p:spPr>
          <a:xfrm>
            <a:off x="774700" y="1117600"/>
            <a:ext cx="105249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A word from a team member</a:t>
            </a:r>
            <a:endParaRPr/>
          </a:p>
        </p:txBody>
      </p:sp>
      <p:sp>
        <p:nvSpPr>
          <p:cNvPr id="663" name="Google Shape;663;p21"/>
          <p:cNvSpPr txBox="1"/>
          <p:nvPr/>
        </p:nvSpPr>
        <p:spPr>
          <a:xfrm>
            <a:off x="774700" y="22860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팀원들의 한 마디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01. Contents Page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457847" y="101600"/>
            <a:ext cx="21684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01. CONTENTS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9624786" y="3035300"/>
            <a:ext cx="7708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64486" y="30353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24786" y="30353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9624786" y="3136900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0958286" y="3136900"/>
            <a:ext cx="6032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프로젝트 소개, 필요성, 목표</a:t>
            </a:r>
            <a:endParaRPr b="0" i="0" sz="15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9624786" y="4229100"/>
            <a:ext cx="7708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64486" y="42291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24786" y="42291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/>
        </p:nvSpPr>
        <p:spPr>
          <a:xfrm>
            <a:off x="10958286" y="4330700"/>
            <a:ext cx="6032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프로젝트 설계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|    업무 분담, ERD, 정보 구조도</a:t>
            </a:r>
            <a:endParaRPr b="0" i="0" sz="15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9624786" y="5422900"/>
            <a:ext cx="7708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64486" y="54229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24786" y="54229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9472386" y="4343400"/>
            <a:ext cx="134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9637486" y="5511800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10958286" y="54991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개발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|   WBS, 개발 환경 및 도구</a:t>
            </a:r>
            <a:endParaRPr b="0" i="0" sz="15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9624786" y="6692900"/>
            <a:ext cx="7708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64486" y="66929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24786" y="66929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/>
        </p:nvSpPr>
        <p:spPr>
          <a:xfrm>
            <a:off x="9624786" y="6794500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0958286" y="6794500"/>
            <a:ext cx="6032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시연영상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|  시연영상</a:t>
            </a:r>
            <a:endParaRPr b="0" i="0" sz="15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9619343" y="7957457"/>
            <a:ext cx="7708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1743" y="7957457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19343" y="7957457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/>
        </p:nvSpPr>
        <p:spPr>
          <a:xfrm>
            <a:off x="9632043" y="8059057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10952843" y="8059057"/>
            <a:ext cx="647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계획 및 느낀점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|   향후 계획, 팀원들의 한마디</a:t>
            </a:r>
            <a:endParaRPr b="0" i="0" sz="1500" u="none" cap="none" strike="noStrike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8950" y="1117596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137" name="Google Shape;137;p2"/>
          <p:cNvSpPr txBox="1"/>
          <p:nvPr/>
        </p:nvSpPr>
        <p:spPr>
          <a:xfrm>
            <a:off x="774700" y="1117600"/>
            <a:ext cx="35178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목차에 대해서</a:t>
            </a:r>
            <a:endParaRPr/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76400" y="3140529"/>
            <a:ext cx="56388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23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FFFF"/>
                </a:solidFill>
              </a:rPr>
              <a:t>19</a:t>
            </a: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Ending Page</a:t>
            </a:r>
            <a:endParaRPr/>
          </a:p>
        </p:txBody>
      </p:sp>
      <p:sp>
        <p:nvSpPr>
          <p:cNvPr id="672" name="Google Shape;672;p23"/>
          <p:cNvSpPr txBox="1"/>
          <p:nvPr/>
        </p:nvSpPr>
        <p:spPr>
          <a:xfrm>
            <a:off x="482600" y="152400"/>
            <a:ext cx="26289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</a:rPr>
              <a:t>19</a:t>
            </a: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END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페이지</a:t>
            </a:r>
            <a:endParaRPr/>
          </a:p>
        </p:txBody>
      </p:sp>
      <p:sp>
        <p:nvSpPr>
          <p:cNvPr id="673" name="Google Shape;673;p23"/>
          <p:cNvSpPr txBox="1"/>
          <p:nvPr/>
        </p:nvSpPr>
        <p:spPr>
          <a:xfrm>
            <a:off x="2679700" y="2819400"/>
            <a:ext cx="13093700" cy="2514600"/>
          </a:xfrm>
          <a:prstGeom prst="rect">
            <a:avLst/>
          </a:prstGeom>
          <a:noFill/>
          <a:ln>
            <a:noFill/>
          </a:ln>
          <a:effectLst>
            <a:outerShdw blurRad="466552" dir="2700000" dist="332918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674" name="Google Shape;67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90400" y="3594100"/>
            <a:ext cx="469900" cy="469900"/>
          </a:xfrm>
          <a:prstGeom prst="rect">
            <a:avLst/>
          </a:prstGeom>
          <a:noFill/>
          <a:ln>
            <a:noFill/>
          </a:ln>
          <a:effectLst>
            <a:outerShdw blurRad="13404" dir="2700000" dist="146352">
              <a:srgbClr val="141414">
                <a:alpha val="21960"/>
              </a:srgbClr>
            </a:outerShdw>
          </a:effectLst>
        </p:spPr>
      </p:pic>
      <p:pic>
        <p:nvPicPr>
          <p:cNvPr id="675" name="Google Shape;67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31900" y="3022600"/>
            <a:ext cx="3251200" cy="3251200"/>
          </a:xfrm>
          <a:prstGeom prst="rect">
            <a:avLst/>
          </a:prstGeom>
          <a:noFill/>
          <a:ln>
            <a:noFill/>
          </a:ln>
          <a:effectLst>
            <a:outerShdw blurRad="659087" dir="2700000" dist="1026264">
              <a:srgbClr val="141414">
                <a:alpha val="21960"/>
              </a:srgbClr>
            </a:outerShdw>
          </a:effectLst>
        </p:spPr>
      </p:pic>
      <p:pic>
        <p:nvPicPr>
          <p:cNvPr id="676" name="Google Shape;67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92100" y="6515100"/>
            <a:ext cx="1358900" cy="1358900"/>
          </a:xfrm>
          <a:prstGeom prst="rect">
            <a:avLst/>
          </a:prstGeom>
          <a:noFill/>
          <a:ln>
            <a:noFill/>
          </a:ln>
          <a:effectLst>
            <a:outerShdw blurRad="115473" dir="2700000" dist="429564">
              <a:srgbClr val="141414">
                <a:alpha val="21960"/>
              </a:srgbClr>
            </a:outerShdw>
          </a:effectLst>
        </p:spPr>
      </p:pic>
      <p:sp>
        <p:nvSpPr>
          <p:cNvPr id="677" name="Google Shape;677;p23"/>
          <p:cNvSpPr txBox="1"/>
          <p:nvPr/>
        </p:nvSpPr>
        <p:spPr>
          <a:xfrm>
            <a:off x="2679700" y="2578100"/>
            <a:ext cx="95631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봐주신</a:t>
            </a:r>
            <a:r>
              <a:rPr b="0" i="0" lang="ko-KR" sz="3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여러분</a:t>
            </a:r>
            <a:r>
              <a:rPr b="0" i="0" lang="ko-KR" sz="3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r>
              <a:rPr b="0" i="0" lang="ko-KR" sz="3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99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02. Project Introduction Page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342900" y="127000"/>
            <a:ext cx="26289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소개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0700" y="3479800"/>
            <a:ext cx="83566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700" y="3479800"/>
            <a:ext cx="83566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>
            <a:off x="520700" y="3479800"/>
            <a:ext cx="83566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>
            <a:off x="9385300" y="3479800"/>
            <a:ext cx="83566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18685" y="12065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154" name="Google Shape;154;p3"/>
          <p:cNvSpPr txBox="1"/>
          <p:nvPr/>
        </p:nvSpPr>
        <p:spPr>
          <a:xfrm>
            <a:off x="774700" y="1117600"/>
            <a:ext cx="73581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소개에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대해서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143000" y="8039100"/>
            <a:ext cx="90551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관련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정보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헬스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영상을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커뮤니티를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정보를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받음</a:t>
            </a: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9">
            <a:alphaModFix amt="75000"/>
          </a:blip>
          <a:srcRect b="0" l="0" r="0" t="0"/>
          <a:stretch/>
        </p:blipFill>
        <p:spPr>
          <a:xfrm>
            <a:off x="838200" y="815340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9">
            <a:alphaModFix amt="75000"/>
          </a:blip>
          <a:srcRect b="0" l="0" r="0" t="0"/>
          <a:stretch/>
        </p:blipFill>
        <p:spPr>
          <a:xfrm>
            <a:off x="11214100" y="8153400"/>
            <a:ext cx="241300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 txBox="1"/>
          <p:nvPr/>
        </p:nvSpPr>
        <p:spPr>
          <a:xfrm>
            <a:off x="11506200" y="8039100"/>
            <a:ext cx="59436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챗봇을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관련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정보를</a:t>
            </a:r>
            <a:r>
              <a:rPr b="0" i="0" lang="ko-KR" sz="2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받음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7200" y="-635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 txBox="1"/>
          <p:nvPr/>
        </p:nvSpPr>
        <p:spPr>
          <a:xfrm>
            <a:off x="101600" y="127000"/>
            <a:ext cx="3327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필요성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5">
            <a:alphaModFix amt="80000"/>
          </a:blip>
          <a:srcRect b="0" l="0" r="0" t="0"/>
          <a:stretch/>
        </p:blipFill>
        <p:spPr>
          <a:xfrm>
            <a:off x="6972300" y="2832100"/>
            <a:ext cx="4813300" cy="4813300"/>
          </a:xfrm>
          <a:prstGeom prst="rect">
            <a:avLst/>
          </a:prstGeom>
          <a:noFill/>
          <a:ln>
            <a:noFill/>
          </a:ln>
          <a:effectLst>
            <a:outerShdw blurRad="230828" dir="900000" dist="185164">
              <a:srgbClr val="000000">
                <a:alpha val="49803"/>
              </a:srgbClr>
            </a:outerShdw>
          </a:effectLst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 rot="3000000">
            <a:off x="7048500" y="2870200"/>
            <a:ext cx="7620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 rot="480000">
            <a:off x="4610100" y="3937000"/>
            <a:ext cx="20574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8">
            <a:alphaModFix amt="30000"/>
          </a:blip>
          <a:srcRect b="0" l="0" r="0" t="0"/>
          <a:stretch/>
        </p:blipFill>
        <p:spPr>
          <a:xfrm rot="-2040000">
            <a:off x="4241800" y="7861300"/>
            <a:ext cx="28956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 rotWithShape="1">
          <a:blip r:embed="rId9">
            <a:alphaModFix amt="30000"/>
          </a:blip>
          <a:srcRect b="0" l="0" r="0" t="0"/>
          <a:stretch/>
        </p:blipFill>
        <p:spPr>
          <a:xfrm>
            <a:off x="5930900" y="5969000"/>
            <a:ext cx="5842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9">
            <a:alphaModFix amt="30000"/>
          </a:blip>
          <a:srcRect b="0" l="0" r="0" t="0"/>
          <a:stretch/>
        </p:blipFill>
        <p:spPr>
          <a:xfrm rot="-3720000">
            <a:off x="7607300" y="7975600"/>
            <a:ext cx="5842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10">
            <a:alphaModFix amt="30000"/>
          </a:blip>
          <a:srcRect b="0" l="0" r="0" t="0"/>
          <a:stretch/>
        </p:blipFill>
        <p:spPr>
          <a:xfrm rot="-3180000">
            <a:off x="11099800" y="2768600"/>
            <a:ext cx="5842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 rot="-960000">
            <a:off x="11976100" y="3606800"/>
            <a:ext cx="21971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12">
            <a:alphaModFix amt="30000"/>
          </a:blip>
          <a:srcRect b="0" l="0" r="0" t="0"/>
          <a:stretch/>
        </p:blipFill>
        <p:spPr>
          <a:xfrm rot="1800000">
            <a:off x="11684000" y="7835900"/>
            <a:ext cx="31496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13">
            <a:alphaModFix amt="30000"/>
          </a:blip>
          <a:srcRect b="0" l="0" r="0" t="0"/>
          <a:stretch/>
        </p:blipFill>
        <p:spPr>
          <a:xfrm rot="-60000">
            <a:off x="12268200" y="5969000"/>
            <a:ext cx="7747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14">
            <a:alphaModFix amt="30000"/>
          </a:blip>
          <a:srcRect b="0" l="0" r="0" t="0"/>
          <a:stretch/>
        </p:blipFill>
        <p:spPr>
          <a:xfrm rot="3900000">
            <a:off x="10541000" y="8051800"/>
            <a:ext cx="7112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15138400" y="24384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접근성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향상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13665200" y="57531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피드백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제공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1391900" y="12319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다양한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콘텐츠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10706100" y="87376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스트레스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해소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15138400" y="87630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커뮤니티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형성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2476500" y="56769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동기부여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1536700" y="29083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시간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절약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1943100" y="86868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전문성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향상</a:t>
            </a:r>
            <a:endParaRPr/>
          </a:p>
        </p:txBody>
      </p:sp>
      <p:sp>
        <p:nvSpPr>
          <p:cNvPr id="187" name="Google Shape;187;p4"/>
          <p:cNvSpPr txBox="1"/>
          <p:nvPr/>
        </p:nvSpPr>
        <p:spPr>
          <a:xfrm>
            <a:off x="6426200" y="8636000"/>
            <a:ext cx="2032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지속적인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지원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7188200" y="5143500"/>
            <a:ext cx="43942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CareCoach</a:t>
            </a:r>
            <a:endParaRPr/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필요성</a:t>
            </a:r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03. Project Necessity Page</a:t>
            </a:r>
            <a:endParaRPr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86400" y="13843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10200" y="13843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/>
        </p:nvSpPr>
        <p:spPr>
          <a:xfrm>
            <a:off x="5410200" y="1422400"/>
            <a:ext cx="4953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5092700" y="1333500"/>
            <a:ext cx="3086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안전한</a:t>
            </a:r>
            <a:r>
              <a:rPr b="0" i="0" lang="ko-KR" sz="23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393939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4800600" y="1816100"/>
            <a:ext cx="3822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올바른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방법과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자세를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제공하여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부상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위험을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줄이고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안전하게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있도록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돕습니다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622300" y="3352800"/>
            <a:ext cx="386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바쁜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일상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속에서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효율적으로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정보를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얻고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계획을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세울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시간을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절약할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1562100" y="6172200"/>
            <a:ext cx="386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커뮤니티를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다른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사용자들과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소통하며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동기부여를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받을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927100" y="9207500"/>
            <a:ext cx="405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다양한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정보와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프로그램을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사용자들이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운동에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지식을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높일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5410200" y="9118600"/>
            <a:ext cx="405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챗봇을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24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언제든지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도움을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받을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있습니다.</a:t>
            </a:r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9575800" y="9271000"/>
            <a:ext cx="405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스트레스를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해소하고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정신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건강을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개선할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있도록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돕습니다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14122400" y="9258300"/>
            <a:ext cx="405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비슷한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목표를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가진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사람들과의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교류를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사회적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유대감을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형성할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12649200" y="6223000"/>
            <a:ext cx="405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커뮤니티를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사용자들이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피드백을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주고받으며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계획을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개선할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14122400" y="2870200"/>
            <a:ext cx="405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스마트폰을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언제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어디서나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계획을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확인하고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실행할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접근성이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높습니다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0388600" y="1689100"/>
            <a:ext cx="405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다양한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관련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콘텐츠를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제공하여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사용자들이</a:t>
            </a:r>
            <a:endParaRPr/>
          </a:p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지루하지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않게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운동을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지속할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b="0" i="0" lang="ko-KR" sz="15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 </a:t>
            </a:r>
            <a:endParaRPr/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62100" y="29464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85900" y="29464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1485900" y="29972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/>
          </a:p>
        </p:txBody>
      </p:sp>
      <p:pic>
        <p:nvPicPr>
          <p:cNvPr id="207" name="Google Shape;207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01900" y="57150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25700" y="57150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 txBox="1"/>
          <p:nvPr/>
        </p:nvSpPr>
        <p:spPr>
          <a:xfrm>
            <a:off x="2425700" y="57658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/>
          </a:p>
        </p:txBody>
      </p:sp>
      <p:pic>
        <p:nvPicPr>
          <p:cNvPr id="210" name="Google Shape;210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28800" y="87249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11" name="Google Shape;211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65300" y="87249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 txBox="1"/>
          <p:nvPr/>
        </p:nvSpPr>
        <p:spPr>
          <a:xfrm>
            <a:off x="1765300" y="87757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endParaRPr/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72200" y="86995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96000" y="86995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"/>
          <p:cNvSpPr txBox="1"/>
          <p:nvPr/>
        </p:nvSpPr>
        <p:spPr>
          <a:xfrm>
            <a:off x="6096000" y="87376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pic>
        <p:nvPicPr>
          <p:cNvPr id="216" name="Google Shape;216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452100" y="88011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17" name="Google Shape;217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375900" y="88011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"/>
          <p:cNvSpPr txBox="1"/>
          <p:nvPr/>
        </p:nvSpPr>
        <p:spPr>
          <a:xfrm>
            <a:off x="10375900" y="88392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112500" y="12573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20" name="Google Shape;220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49000" y="12573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"/>
          <p:cNvSpPr txBox="1"/>
          <p:nvPr/>
        </p:nvSpPr>
        <p:spPr>
          <a:xfrm>
            <a:off x="11049000" y="12954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998700" y="24892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23" name="Google Shape;223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935200" y="24892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/>
        </p:nvSpPr>
        <p:spPr>
          <a:xfrm>
            <a:off x="14935200" y="25273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IX</a:t>
            </a:r>
            <a:endParaRPr/>
          </a:p>
        </p:txBody>
      </p:sp>
      <p:pic>
        <p:nvPicPr>
          <p:cNvPr id="225" name="Google Shape;225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538200" y="57912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26" name="Google Shape;226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474700" y="57912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"/>
          <p:cNvSpPr txBox="1"/>
          <p:nvPr/>
        </p:nvSpPr>
        <p:spPr>
          <a:xfrm>
            <a:off x="13474700" y="58420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VIII</a:t>
            </a:r>
            <a:endParaRPr/>
          </a:p>
        </p:txBody>
      </p:sp>
      <p:pic>
        <p:nvPicPr>
          <p:cNvPr id="228" name="Google Shape;228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871700" y="88138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229" name="Google Shape;229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808200" y="8813800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318500" y="3302000"/>
            <a:ext cx="212090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"/>
          <p:cNvSpPr txBox="1"/>
          <p:nvPr/>
        </p:nvSpPr>
        <p:spPr>
          <a:xfrm>
            <a:off x="14808200" y="88519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VII</a:t>
            </a:r>
            <a:endParaRPr/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432800" y="3441700"/>
            <a:ext cx="1905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"/>
          <p:cNvSpPr txBox="1"/>
          <p:nvPr/>
        </p:nvSpPr>
        <p:spPr>
          <a:xfrm>
            <a:off x="457200" y="133350"/>
            <a:ext cx="3060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소개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04. Project Introduction Page</a:t>
            </a: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8400" y="3721100"/>
            <a:ext cx="13093700" cy="1282700"/>
          </a:xfrm>
          <a:prstGeom prst="rect">
            <a:avLst/>
          </a:prstGeom>
          <a:noFill/>
          <a:ln>
            <a:noFill/>
          </a:ln>
          <a:effectLst>
            <a:outerShdw blurRad="136095" dir="2700000" dist="455403">
              <a:srgbClr val="141414">
                <a:alpha val="14901"/>
              </a:srgbClr>
            </a:outerShdw>
          </a:effectLst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381500" y="4318000"/>
            <a:ext cx="12827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58100" y="4064000"/>
            <a:ext cx="2171700" cy="609600"/>
          </a:xfrm>
          <a:prstGeom prst="rect">
            <a:avLst/>
          </a:prstGeom>
          <a:noFill/>
          <a:ln>
            <a:noFill/>
          </a:ln>
          <a:effectLst>
            <a:outerShdw blurRad="30405" dir="2700000" dist="215251">
              <a:srgbClr val="141414">
                <a:alpha val="16862"/>
              </a:srgbClr>
            </a:outerShdw>
          </a:effectLst>
        </p:spPr>
      </p:pic>
      <p:sp>
        <p:nvSpPr>
          <p:cNvPr id="245" name="Google Shape;245;p5"/>
          <p:cNvSpPr txBox="1"/>
          <p:nvPr/>
        </p:nvSpPr>
        <p:spPr>
          <a:xfrm>
            <a:off x="5588000" y="4178300"/>
            <a:ext cx="1930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FIrst Goal</a:t>
            </a:r>
            <a:endParaRPr/>
          </a:p>
        </p:txBody>
      </p:sp>
      <p:sp>
        <p:nvSpPr>
          <p:cNvPr id="246" name="Google Shape;246;p5"/>
          <p:cNvSpPr txBox="1"/>
          <p:nvPr/>
        </p:nvSpPr>
        <p:spPr>
          <a:xfrm>
            <a:off x="7886700" y="4203700"/>
            <a:ext cx="171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첫번째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8400" y="5549900"/>
            <a:ext cx="13093700" cy="1282700"/>
          </a:xfrm>
          <a:prstGeom prst="rect">
            <a:avLst/>
          </a:prstGeom>
          <a:noFill/>
          <a:ln>
            <a:noFill/>
          </a:ln>
          <a:effectLst>
            <a:outerShdw blurRad="136095" dir="2700000" dist="455403">
              <a:srgbClr val="141414">
                <a:alpha val="14901"/>
              </a:srgbClr>
            </a:outerShdw>
          </a:effectLst>
        </p:spPr>
      </p:pic>
      <p:pic>
        <p:nvPicPr>
          <p:cNvPr id="248" name="Google Shape;2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381500" y="6146800"/>
            <a:ext cx="12827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58100" y="5880100"/>
            <a:ext cx="2171700" cy="609600"/>
          </a:xfrm>
          <a:prstGeom prst="rect">
            <a:avLst/>
          </a:prstGeom>
          <a:noFill/>
          <a:ln>
            <a:noFill/>
          </a:ln>
          <a:effectLst>
            <a:outerShdw blurRad="30405" dir="2700000" dist="215251">
              <a:srgbClr val="141414">
                <a:alpha val="16862"/>
              </a:srgbClr>
            </a:outerShdw>
          </a:effectLst>
        </p:spPr>
      </p:pic>
      <p:sp>
        <p:nvSpPr>
          <p:cNvPr id="250" name="Google Shape;250;p5"/>
          <p:cNvSpPr txBox="1"/>
          <p:nvPr/>
        </p:nvSpPr>
        <p:spPr>
          <a:xfrm>
            <a:off x="5588000" y="6007100"/>
            <a:ext cx="1930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Second Goal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7886700" y="6032500"/>
            <a:ext cx="171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두번째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endParaRPr/>
          </a:p>
        </p:txBody>
      </p:sp>
      <p:pic>
        <p:nvPicPr>
          <p:cNvPr id="252" name="Google Shape;252;p5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 rot="5400000">
            <a:off x="11455400" y="5168900"/>
            <a:ext cx="127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 rot="5400000">
            <a:off x="11455400" y="6985000"/>
            <a:ext cx="127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8400" y="7378700"/>
            <a:ext cx="13093700" cy="1282700"/>
          </a:xfrm>
          <a:prstGeom prst="rect">
            <a:avLst/>
          </a:prstGeom>
          <a:noFill/>
          <a:ln>
            <a:noFill/>
          </a:ln>
          <a:effectLst>
            <a:outerShdw blurRad="136095" dir="2700000" dist="455403">
              <a:srgbClr val="141414">
                <a:alpha val="14901"/>
              </a:srgbClr>
            </a:outerShdw>
          </a:effectLst>
        </p:spPr>
      </p:pic>
      <p:pic>
        <p:nvPicPr>
          <p:cNvPr id="255" name="Google Shape;25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381500" y="7975600"/>
            <a:ext cx="12827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58100" y="7708900"/>
            <a:ext cx="2171700" cy="609600"/>
          </a:xfrm>
          <a:prstGeom prst="rect">
            <a:avLst/>
          </a:prstGeom>
          <a:noFill/>
          <a:ln>
            <a:noFill/>
          </a:ln>
          <a:effectLst>
            <a:outerShdw blurRad="30405" dir="2700000" dist="215251">
              <a:srgbClr val="141414">
                <a:alpha val="16862"/>
              </a:srgbClr>
            </a:outerShdw>
          </a:effectLst>
        </p:spPr>
      </p:pic>
      <p:sp>
        <p:nvSpPr>
          <p:cNvPr id="257" name="Google Shape;257;p5"/>
          <p:cNvSpPr txBox="1"/>
          <p:nvPr/>
        </p:nvSpPr>
        <p:spPr>
          <a:xfrm>
            <a:off x="5588000" y="7835900"/>
            <a:ext cx="1930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141414"/>
                </a:solidFill>
                <a:latin typeface="Poppins"/>
                <a:ea typeface="Poppins"/>
                <a:cs typeface="Poppins"/>
                <a:sym typeface="Poppins"/>
              </a:rPr>
              <a:t>Third Goal</a:t>
            </a:r>
            <a:endParaRPr/>
          </a:p>
        </p:txBody>
      </p:sp>
      <p:sp>
        <p:nvSpPr>
          <p:cNvPr id="258" name="Google Shape;258;p5"/>
          <p:cNvSpPr txBox="1"/>
          <p:nvPr/>
        </p:nvSpPr>
        <p:spPr>
          <a:xfrm>
            <a:off x="7886700" y="7861300"/>
            <a:ext cx="171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세번째</a:t>
            </a:r>
            <a:r>
              <a:rPr b="0" i="0" lang="ko-K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endParaRPr/>
          </a:p>
        </p:txBody>
      </p:sp>
      <p:pic>
        <p:nvPicPr>
          <p:cNvPr id="259" name="Google Shape;259;p5"/>
          <p:cNvPicPr preferRelativeResize="0"/>
          <p:nvPr/>
        </p:nvPicPr>
        <p:blipFill rotWithShape="1">
          <a:blip r:embed="rId9">
            <a:alphaModFix amt="80000"/>
          </a:blip>
          <a:srcRect b="0" l="0" r="0" t="0"/>
          <a:stretch/>
        </p:blipFill>
        <p:spPr>
          <a:xfrm>
            <a:off x="228600" y="4165600"/>
            <a:ext cx="3860800" cy="3860800"/>
          </a:xfrm>
          <a:prstGeom prst="rect">
            <a:avLst/>
          </a:prstGeom>
          <a:noFill/>
          <a:ln>
            <a:noFill/>
          </a:ln>
          <a:effectLst>
            <a:outerShdw blurRad="148692" dir="900000" dist="148613">
              <a:srgbClr val="000000">
                <a:alpha val="49803"/>
              </a:srgbClr>
            </a:outerShdw>
          </a:effectLst>
        </p:spPr>
      </p:pic>
      <p:sp>
        <p:nvSpPr>
          <p:cNvPr id="260" name="Google Shape;260;p5"/>
          <p:cNvSpPr txBox="1"/>
          <p:nvPr/>
        </p:nvSpPr>
        <p:spPr>
          <a:xfrm>
            <a:off x="406400" y="6045200"/>
            <a:ext cx="3517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CareCoach</a:t>
            </a:r>
            <a:endParaRPr/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endParaRPr/>
          </a:p>
        </p:txBody>
      </p:sp>
      <p:pic>
        <p:nvPicPr>
          <p:cNvPr id="261" name="Google Shape;26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20800" y="4546600"/>
            <a:ext cx="1701800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97000" y="4648200"/>
            <a:ext cx="15367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"/>
          <p:cNvSpPr txBox="1"/>
          <p:nvPr/>
        </p:nvSpPr>
        <p:spPr>
          <a:xfrm>
            <a:off x="9017000" y="4229100"/>
            <a:ext cx="9436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NAVER CLOUD CLOVA ChatBot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을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활용하여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고객응대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챗봇을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구현하자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!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10007600" y="5676900"/>
            <a:ext cx="82804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Spring Tool Suite(STS)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와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Eclipse IDE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IntelliJ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를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활용하여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프로젝트를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체계적으로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관리하고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효율적인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코딩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환경을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구축하자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!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10007600" y="7734300"/>
            <a:ext cx="85979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협업을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프로젝트의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완성도를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높이자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!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Git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을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활용하여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코드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관리를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ko-KR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효율화하자</a:t>
            </a:r>
            <a:r>
              <a:rPr b="0" i="0" lang="ko-KR" sz="2000" u="none" cap="none" strike="noStrike">
                <a:solidFill>
                  <a:srgbClr val="595959"/>
                </a:solidFill>
                <a:latin typeface="Noto Sans"/>
                <a:ea typeface="Noto Sans"/>
                <a:cs typeface="Noto Sans"/>
                <a:sym typeface="Noto Sans"/>
              </a:rPr>
              <a:t>!</a:t>
            </a:r>
            <a:endParaRPr/>
          </a:p>
        </p:txBody>
      </p:sp>
      <p:pic>
        <p:nvPicPr>
          <p:cNvPr id="266" name="Google Shape;26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57800" y="10160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267" name="Google Shape;267;p5"/>
          <p:cNvSpPr txBox="1"/>
          <p:nvPr/>
        </p:nvSpPr>
        <p:spPr>
          <a:xfrm>
            <a:off x="774700" y="1117600"/>
            <a:ext cx="46551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endParaRPr/>
          </a:p>
        </p:txBody>
      </p:sp>
      <p:sp>
        <p:nvSpPr>
          <p:cNvPr id="268" name="Google Shape;268;p5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목표에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대해서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"/>
          <p:cNvSpPr txBox="1"/>
          <p:nvPr/>
        </p:nvSpPr>
        <p:spPr>
          <a:xfrm>
            <a:off x="125730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05. Task division page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448129" y="165100"/>
            <a:ext cx="2362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05. DEVELOPMENT</a:t>
            </a:r>
            <a:endParaRPr/>
          </a:p>
        </p:txBody>
      </p:sp>
      <p:pic>
        <p:nvPicPr>
          <p:cNvPr id="278" name="Google Shape;278;p6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4965700" y="68707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68707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280" name="Google Shape;28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5700" y="68707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"/>
          <p:cNvSpPr txBox="1"/>
          <p:nvPr/>
        </p:nvSpPr>
        <p:spPr>
          <a:xfrm>
            <a:off x="6299200" y="69723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임창규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부팀장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5029200" y="7810500"/>
            <a:ext cx="3810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lang="ko-KR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커뮤니티(게시판)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챗봇 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깃 관리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lang="ko-KR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UI 화면 설계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7800" y="3492500"/>
            <a:ext cx="32766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13970000" y="68707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09700" y="68707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970000" y="68707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"/>
          <p:cNvSpPr txBox="1"/>
          <p:nvPr/>
        </p:nvSpPr>
        <p:spPr>
          <a:xfrm>
            <a:off x="15303500" y="69723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이민재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endParaRPr/>
          </a:p>
        </p:txBody>
      </p:sp>
      <p:sp>
        <p:nvSpPr>
          <p:cNvPr id="288" name="Google Shape;288;p6"/>
          <p:cNvSpPr txBox="1"/>
          <p:nvPr/>
        </p:nvSpPr>
        <p:spPr>
          <a:xfrm>
            <a:off x="14097000" y="7810500"/>
            <a:ext cx="3505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감당</a:t>
            </a:r>
            <a:endParaRPr/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챗봇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시연영상 제작</a:t>
            </a:r>
            <a:endParaRPr/>
          </a:p>
          <a:p>
            <a:pPr indent="-215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62100" y="3492500"/>
            <a:ext cx="32766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9461500" y="68707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13900" y="68707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292" name="Google Shape;29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61500" y="68707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6"/>
          <p:cNvSpPr txBox="1"/>
          <p:nvPr/>
        </p:nvSpPr>
        <p:spPr>
          <a:xfrm>
            <a:off x="10807700" y="69723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김시현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9601200" y="7886700"/>
            <a:ext cx="3733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메인페이지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마이페이지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챗봇 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53600" y="3492500"/>
            <a:ext cx="32766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"/>
          <p:cNvPicPr preferRelativeResize="0"/>
          <p:nvPr/>
        </p:nvPicPr>
        <p:blipFill rotWithShape="1">
          <a:blip r:embed="rId5">
            <a:alphaModFix amt="75000"/>
          </a:blip>
          <a:srcRect b="0" l="0" r="0" t="0"/>
          <a:stretch/>
        </p:blipFill>
        <p:spPr>
          <a:xfrm>
            <a:off x="457200" y="6870700"/>
            <a:ext cx="38608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900" y="6870700"/>
            <a:ext cx="927100" cy="711200"/>
          </a:xfrm>
          <a:prstGeom prst="rect">
            <a:avLst/>
          </a:prstGeom>
          <a:noFill/>
          <a:ln>
            <a:noFill/>
          </a:ln>
          <a:effectLst>
            <a:outerShdw blurRad="12704" dist="65937">
              <a:srgbClr val="181818">
                <a:alpha val="29803"/>
              </a:srgbClr>
            </a:outerShdw>
          </a:effectLst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6870700"/>
            <a:ext cx="6858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"/>
          <p:cNvSpPr txBox="1"/>
          <p:nvPr/>
        </p:nvSpPr>
        <p:spPr>
          <a:xfrm>
            <a:off x="457200" y="6985000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00" name="Google Shape;300;p6"/>
          <p:cNvSpPr txBox="1"/>
          <p:nvPr/>
        </p:nvSpPr>
        <p:spPr>
          <a:xfrm>
            <a:off x="1790700" y="6972300"/>
            <a:ext cx="26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강민석</a:t>
            </a:r>
            <a:r>
              <a:rPr b="0" i="0" lang="ko-KR" sz="3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ko-KR" sz="15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 |  </a:t>
            </a:r>
            <a:r>
              <a:rPr b="0" i="0" lang="ko-KR" sz="15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팀장</a:t>
            </a:r>
            <a:endParaRPr/>
          </a:p>
        </p:txBody>
      </p:sp>
      <p:sp>
        <p:nvSpPr>
          <p:cNvPr id="301" name="Google Shape;301;p6"/>
          <p:cNvSpPr txBox="1"/>
          <p:nvPr/>
        </p:nvSpPr>
        <p:spPr>
          <a:xfrm>
            <a:off x="609600" y="7810500"/>
            <a:ext cx="3581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b="0" i="0" lang="ko-KR" sz="20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메인페이지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마이페이지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AutoNum type="arabicPeriod"/>
            </a:pPr>
            <a:r>
              <a:rPr b="0" i="0" lang="ko-KR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챗봇 기능 당담</a:t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9300" y="3492500"/>
            <a:ext cx="327660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"/>
          <p:cNvSpPr txBox="1"/>
          <p:nvPr/>
        </p:nvSpPr>
        <p:spPr>
          <a:xfrm>
            <a:off x="4800600" y="6997700"/>
            <a:ext cx="134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9486900" y="6972300"/>
            <a:ext cx="93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13804900" y="697230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endParaRPr/>
          </a:p>
        </p:txBody>
      </p:sp>
      <p:sp>
        <p:nvSpPr>
          <p:cNvPr id="306" name="Google Shape;306;p6"/>
          <p:cNvSpPr txBox="1"/>
          <p:nvPr/>
        </p:nvSpPr>
        <p:spPr>
          <a:xfrm>
            <a:off x="774700" y="1117600"/>
            <a:ext cx="61479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4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Division of Work</a:t>
            </a:r>
            <a:endParaRPr/>
          </a:p>
        </p:txBody>
      </p:sp>
      <p:sp>
        <p:nvSpPr>
          <p:cNvPr id="307" name="Google Shape;307;p6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업무분담에</a:t>
            </a:r>
            <a:r>
              <a:rPr b="0" i="0" lang="ko-KR" sz="23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대해서</a:t>
            </a:r>
            <a:endParaRPr b="0" i="0" sz="2300" u="none" cap="none" strike="noStrike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92400" y="110490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7"/>
          <p:cNvSpPr txBox="1"/>
          <p:nvPr/>
        </p:nvSpPr>
        <p:spPr>
          <a:xfrm>
            <a:off x="126365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06.  E n t i t y   R e l a t i o n s h i p   D i a g r a m   P a g e</a:t>
            </a:r>
            <a:endParaRPr/>
          </a:p>
        </p:txBody>
      </p:sp>
      <p:sp>
        <p:nvSpPr>
          <p:cNvPr id="316" name="Google Shape;316;p7"/>
          <p:cNvSpPr txBox="1"/>
          <p:nvPr/>
        </p:nvSpPr>
        <p:spPr>
          <a:xfrm>
            <a:off x="774700" y="101600"/>
            <a:ext cx="1295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06. ERD</a:t>
            </a:r>
            <a:endParaRPr/>
          </a:p>
        </p:txBody>
      </p:sp>
      <p:pic>
        <p:nvPicPr>
          <p:cNvPr id="317" name="Google Shape;3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7075" y="2895600"/>
            <a:ext cx="11125200" cy="705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01400" y="1020460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319" name="Google Shape;319;p7"/>
          <p:cNvSpPr txBox="1"/>
          <p:nvPr/>
        </p:nvSpPr>
        <p:spPr>
          <a:xfrm>
            <a:off x="774700" y="1117600"/>
            <a:ext cx="104268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Entity Relationship Diagram</a:t>
            </a:r>
            <a:endParaRPr b="0" i="0" sz="6400" u="none" cap="none" strike="noStrike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개채-관계 모델에 대해서</a:t>
            </a:r>
            <a:endParaRPr/>
          </a:p>
        </p:txBody>
      </p:sp>
      <p:pic>
        <p:nvPicPr>
          <p:cNvPr id="321" name="Google Shape;32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5800" y="29845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49600" y="29845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"/>
          <p:cNvSpPr txBox="1"/>
          <p:nvPr/>
        </p:nvSpPr>
        <p:spPr>
          <a:xfrm>
            <a:off x="3149600" y="3009900"/>
            <a:ext cx="4953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24" name="Google Shape;324;p7"/>
          <p:cNvSpPr txBox="1"/>
          <p:nvPr/>
        </p:nvSpPr>
        <p:spPr>
          <a:xfrm>
            <a:off x="11201400" y="50927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5200" y="3025239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26" name="Google Shape;32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39000" y="3025239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7"/>
          <p:cNvSpPr txBox="1"/>
          <p:nvPr/>
        </p:nvSpPr>
        <p:spPr>
          <a:xfrm>
            <a:off x="7239000" y="3076039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/>
          </a:p>
        </p:txBody>
      </p:sp>
      <p:pic>
        <p:nvPicPr>
          <p:cNvPr id="328" name="Google Shape;32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5800" y="6645565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49600" y="6645565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"/>
          <p:cNvSpPr txBox="1"/>
          <p:nvPr/>
        </p:nvSpPr>
        <p:spPr>
          <a:xfrm>
            <a:off x="3149600" y="6696365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/>
          </a:p>
        </p:txBody>
      </p:sp>
      <p:pic>
        <p:nvPicPr>
          <p:cNvPr id="331" name="Google Shape;33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9200" y="73279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32" name="Google Shape;33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05700" y="73279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7"/>
          <p:cNvSpPr txBox="1"/>
          <p:nvPr/>
        </p:nvSpPr>
        <p:spPr>
          <a:xfrm>
            <a:off x="7505700" y="73787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endParaRPr/>
          </a:p>
        </p:txBody>
      </p:sp>
      <p:pic>
        <p:nvPicPr>
          <p:cNvPr id="334" name="Google Shape;33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42700" y="3025239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35" name="Google Shape;33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66500" y="3025239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7"/>
          <p:cNvSpPr txBox="1"/>
          <p:nvPr/>
        </p:nvSpPr>
        <p:spPr>
          <a:xfrm>
            <a:off x="11366500" y="3063339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pic>
        <p:nvPicPr>
          <p:cNvPr id="337" name="Google Shape;33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42700" y="5030053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38" name="Google Shape;33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66500" y="5030053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7"/>
          <p:cNvSpPr txBox="1"/>
          <p:nvPr/>
        </p:nvSpPr>
        <p:spPr>
          <a:xfrm>
            <a:off x="11366500" y="5068153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endParaRPr/>
          </a:p>
        </p:txBody>
      </p:sp>
      <p:pic>
        <p:nvPicPr>
          <p:cNvPr id="340" name="Google Shape;34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28845" y="7277953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41" name="Google Shape;34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65345" y="7277953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7"/>
          <p:cNvSpPr txBox="1"/>
          <p:nvPr/>
        </p:nvSpPr>
        <p:spPr>
          <a:xfrm>
            <a:off x="11365345" y="7316053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VII</a:t>
            </a:r>
            <a:endParaRPr/>
          </a:p>
        </p:txBody>
      </p:sp>
      <p:pic>
        <p:nvPicPr>
          <p:cNvPr id="343" name="Google Shape;34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42700" y="8674100"/>
            <a:ext cx="431800" cy="330200"/>
          </a:xfrm>
          <a:prstGeom prst="rect">
            <a:avLst/>
          </a:prstGeom>
          <a:noFill/>
          <a:ln>
            <a:noFill/>
          </a:ln>
          <a:effectLst>
            <a:outerShdw blurRad="2786" dist="30881">
              <a:srgbClr val="181818">
                <a:alpha val="29803"/>
              </a:srgbClr>
            </a:outerShdw>
          </a:effectLst>
        </p:spPr>
      </p:pic>
      <p:pic>
        <p:nvPicPr>
          <p:cNvPr id="344" name="Google Shape;34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79200" y="867410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7"/>
          <p:cNvSpPr txBox="1"/>
          <p:nvPr/>
        </p:nvSpPr>
        <p:spPr>
          <a:xfrm>
            <a:off x="11379200" y="8724900"/>
            <a:ext cx="495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8"/>
          <p:cNvSpPr txBox="1"/>
          <p:nvPr/>
        </p:nvSpPr>
        <p:spPr>
          <a:xfrm>
            <a:off x="126365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07.  </a:t>
            </a:r>
            <a:r>
              <a:rPr b="0" i="0" lang="ko-K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 f o r m a t i o n   S t r u c t u r e   D i a g r a m</a:t>
            </a:r>
            <a:endParaRPr/>
          </a:p>
        </p:txBody>
      </p:sp>
      <p:sp>
        <p:nvSpPr>
          <p:cNvPr id="353" name="Google Shape;353;p8"/>
          <p:cNvSpPr txBox="1"/>
          <p:nvPr/>
        </p:nvSpPr>
        <p:spPr>
          <a:xfrm>
            <a:off x="482600" y="127000"/>
            <a:ext cx="2413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07. 정보구조도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6100" y="3403600"/>
            <a:ext cx="10744200" cy="665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98100" y="1117608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356" name="Google Shape;356;p8"/>
          <p:cNvSpPr txBox="1"/>
          <p:nvPr/>
        </p:nvSpPr>
        <p:spPr>
          <a:xfrm>
            <a:off x="774700" y="1117600"/>
            <a:ext cx="115536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Information Structure Diagram</a:t>
            </a:r>
            <a:endParaRPr b="0" i="0" sz="6400" u="none" cap="none" strike="noStrike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정보구조도에 대해서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1800" y="0"/>
            <a:ext cx="35179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0"/>
            <a:ext cx="158115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 txBox="1"/>
          <p:nvPr/>
        </p:nvSpPr>
        <p:spPr>
          <a:xfrm>
            <a:off x="482600" y="127000"/>
            <a:ext cx="2413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08. 정보구조도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1790701" y="3505199"/>
            <a:ext cx="2362200" cy="106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ctr" dir="2700000" dist="762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Carecoach</a:t>
            </a:r>
            <a:b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</p:txBody>
      </p:sp>
      <p:sp>
        <p:nvSpPr>
          <p:cNvPr id="366" name="Google Shape;366;p9"/>
          <p:cNvSpPr/>
          <p:nvPr/>
        </p:nvSpPr>
        <p:spPr>
          <a:xfrm>
            <a:off x="5029200" y="35433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b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/>
          </a:p>
        </p:txBody>
      </p:sp>
      <p:sp>
        <p:nvSpPr>
          <p:cNvPr id="367" name="Google Shape;367;p9"/>
          <p:cNvSpPr/>
          <p:nvPr/>
        </p:nvSpPr>
        <p:spPr>
          <a:xfrm>
            <a:off x="5257800" y="5791200"/>
            <a:ext cx="2362200" cy="9906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Poicy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이용약관</a:t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8153400" y="35433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b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/>
          </a:p>
        </p:txBody>
      </p:sp>
      <p:sp>
        <p:nvSpPr>
          <p:cNvPr id="369" name="Google Shape;369;p9"/>
          <p:cNvSpPr/>
          <p:nvPr/>
        </p:nvSpPr>
        <p:spPr>
          <a:xfrm>
            <a:off x="11353800" y="5791200"/>
            <a:ext cx="2362200" cy="990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Chatbot 아이콘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(바로가기)</a:t>
            </a:r>
            <a:endParaRPr/>
          </a:p>
        </p:txBody>
      </p:sp>
      <p:sp>
        <p:nvSpPr>
          <p:cNvPr id="370" name="Google Shape;370;p9"/>
          <p:cNvSpPr/>
          <p:nvPr/>
        </p:nvSpPr>
        <p:spPr>
          <a:xfrm>
            <a:off x="11125200" y="3543300"/>
            <a:ext cx="2362200" cy="990600"/>
          </a:xfrm>
          <a:prstGeom prst="rect">
            <a:avLst/>
          </a:prstGeom>
          <a:solidFill>
            <a:srgbClr val="F4E5B2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/>
          </a:p>
        </p:txBody>
      </p:sp>
      <p:cxnSp>
        <p:nvCxnSpPr>
          <p:cNvPr id="371" name="Google Shape;371;p9"/>
          <p:cNvCxnSpPr>
            <a:stCxn id="365" idx="3"/>
            <a:endCxn id="366" idx="1"/>
          </p:cNvCxnSpPr>
          <p:nvPr/>
        </p:nvCxnSpPr>
        <p:spPr>
          <a:xfrm>
            <a:off x="4152901" y="4038599"/>
            <a:ext cx="87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2" name="Google Shape;372;p9"/>
          <p:cNvSpPr/>
          <p:nvPr/>
        </p:nvSpPr>
        <p:spPr>
          <a:xfrm>
            <a:off x="5334000" y="8039100"/>
            <a:ext cx="2362200" cy="9906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Poicy</a:t>
            </a:r>
            <a:b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개인정보 취급방침</a:t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8382000" y="5791200"/>
            <a:ext cx="2362200" cy="9906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아이디찾기</a:t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>
            <a:off x="8458200" y="8039100"/>
            <a:ext cx="2362200" cy="9906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비밀번호찾기</a:t>
            </a:r>
            <a:endParaRPr/>
          </a:p>
        </p:txBody>
      </p:sp>
      <p:cxnSp>
        <p:nvCxnSpPr>
          <p:cNvPr id="375" name="Google Shape;375;p9"/>
          <p:cNvCxnSpPr>
            <a:endCxn id="367" idx="1"/>
          </p:cNvCxnSpPr>
          <p:nvPr/>
        </p:nvCxnSpPr>
        <p:spPr>
          <a:xfrm>
            <a:off x="5029200" y="62865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6" name="Google Shape;376;p9"/>
          <p:cNvCxnSpPr>
            <a:stCxn id="366" idx="1"/>
          </p:cNvCxnSpPr>
          <p:nvPr/>
        </p:nvCxnSpPr>
        <p:spPr>
          <a:xfrm>
            <a:off x="5029200" y="40386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9"/>
          <p:cNvCxnSpPr>
            <a:stCxn id="366" idx="3"/>
            <a:endCxn id="368" idx="1"/>
          </p:cNvCxnSpPr>
          <p:nvPr/>
        </p:nvCxnSpPr>
        <p:spPr>
          <a:xfrm>
            <a:off x="7391400" y="40386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8" name="Google Shape;378;p9"/>
          <p:cNvCxnSpPr/>
          <p:nvPr/>
        </p:nvCxnSpPr>
        <p:spPr>
          <a:xfrm rot="5400000">
            <a:off x="5924550" y="6286500"/>
            <a:ext cx="445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9"/>
          <p:cNvCxnSpPr/>
          <p:nvPr/>
        </p:nvCxnSpPr>
        <p:spPr>
          <a:xfrm>
            <a:off x="8153400" y="62865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0" name="Google Shape;380;p9"/>
          <p:cNvCxnSpPr>
            <a:stCxn id="368" idx="3"/>
            <a:endCxn id="370" idx="1"/>
          </p:cNvCxnSpPr>
          <p:nvPr/>
        </p:nvCxnSpPr>
        <p:spPr>
          <a:xfrm>
            <a:off x="105156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1" name="Google Shape;381;p9"/>
          <p:cNvCxnSpPr>
            <a:stCxn id="370" idx="1"/>
          </p:cNvCxnSpPr>
          <p:nvPr/>
        </p:nvCxnSpPr>
        <p:spPr>
          <a:xfrm>
            <a:off x="11125200" y="4038600"/>
            <a:ext cx="0" cy="224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9"/>
          <p:cNvCxnSpPr/>
          <p:nvPr/>
        </p:nvCxnSpPr>
        <p:spPr>
          <a:xfrm>
            <a:off x="11125200" y="62865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3" name="Google Shape;383;p9"/>
          <p:cNvSpPr txBox="1"/>
          <p:nvPr/>
        </p:nvSpPr>
        <p:spPr>
          <a:xfrm>
            <a:off x="12649200" y="127000"/>
            <a:ext cx="523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08.  </a:t>
            </a:r>
            <a:r>
              <a:rPr b="0" i="0" lang="ko-K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 f o r m a t i o n   S t r u c t u r e   D i a g r a m</a:t>
            </a:r>
            <a:endParaRPr/>
          </a:p>
        </p:txBody>
      </p:sp>
      <p:cxnSp>
        <p:nvCxnSpPr>
          <p:cNvPr id="384" name="Google Shape;384;p9"/>
          <p:cNvCxnSpPr/>
          <p:nvPr/>
        </p:nvCxnSpPr>
        <p:spPr>
          <a:xfrm>
            <a:off x="13487400" y="40767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5" name="Google Shape;385;p9"/>
          <p:cNvCxnSpPr/>
          <p:nvPr/>
        </p:nvCxnSpPr>
        <p:spPr>
          <a:xfrm>
            <a:off x="5029200" y="84963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6" name="Google Shape;386;p9"/>
          <p:cNvCxnSpPr/>
          <p:nvPr/>
        </p:nvCxnSpPr>
        <p:spPr>
          <a:xfrm>
            <a:off x="8153400" y="84963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7" name="Google Shape;387;p9"/>
          <p:cNvSpPr/>
          <p:nvPr/>
        </p:nvSpPr>
        <p:spPr>
          <a:xfrm>
            <a:off x="15163800" y="3695700"/>
            <a:ext cx="914400" cy="990600"/>
          </a:xfrm>
          <a:prstGeom prst="flowChartOffpageConnector">
            <a:avLst/>
          </a:prstGeom>
          <a:solidFill>
            <a:schemeClr val="lt1"/>
          </a:solidFill>
          <a:ln cap="flat" cmpd="sng" w="25400">
            <a:solidFill>
              <a:srgbClr val="263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44100" y="1117608"/>
            <a:ext cx="330200" cy="330200"/>
          </a:xfrm>
          <a:prstGeom prst="rect">
            <a:avLst/>
          </a:prstGeom>
          <a:noFill/>
          <a:ln>
            <a:noFill/>
          </a:ln>
          <a:effectLst>
            <a:outerShdw blurRad="6918" dir="2700000" dist="105141">
              <a:srgbClr val="141414">
                <a:alpha val="21960"/>
              </a:srgbClr>
            </a:outerShdw>
          </a:effectLst>
        </p:spPr>
      </p:pic>
      <p:sp>
        <p:nvSpPr>
          <p:cNvPr id="389" name="Google Shape;389;p9"/>
          <p:cNvSpPr txBox="1"/>
          <p:nvPr/>
        </p:nvSpPr>
        <p:spPr>
          <a:xfrm>
            <a:off x="774700" y="1117600"/>
            <a:ext cx="11513100" cy="1143000"/>
          </a:xfrm>
          <a:prstGeom prst="rect">
            <a:avLst/>
          </a:prstGeom>
          <a:noFill/>
          <a:ln>
            <a:noFill/>
          </a:ln>
          <a:effectLst>
            <a:outerShdw blurRad="210841" dir="2700000" dist="150450">
              <a:srgbClr val="141414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Information Structure Diagram</a:t>
            </a:r>
            <a:endParaRPr b="0" i="0" sz="6400" u="none" cap="none" strike="noStrike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 txBox="1"/>
          <p:nvPr/>
        </p:nvSpPr>
        <p:spPr>
          <a:xfrm>
            <a:off x="774700" y="2260600"/>
            <a:ext cx="7150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4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3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정보구조도에 대해서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