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58" r:id="rId3"/>
    <p:sldId id="263" r:id="rId4"/>
    <p:sldId id="257" r:id="rId5"/>
    <p:sldId id="259" r:id="rId6"/>
    <p:sldId id="264" r:id="rId7"/>
    <p:sldId id="268" r:id="rId8"/>
    <p:sldId id="269" r:id="rId9"/>
    <p:sldId id="270" r:id="rId10"/>
    <p:sldId id="273" r:id="rId11"/>
    <p:sldId id="271" r:id="rId12"/>
    <p:sldId id="265" r:id="rId13"/>
    <p:sldId id="272" r:id="rId14"/>
    <p:sldId id="266" r:id="rId15"/>
    <p:sldId id="262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9A"/>
    <a:srgbClr val="FEFF99"/>
    <a:srgbClr val="CCFF9A"/>
    <a:srgbClr val="FF999A"/>
    <a:srgbClr val="FF99CB"/>
    <a:srgbClr val="9A99FF"/>
    <a:srgbClr val="CCFF66"/>
    <a:srgbClr val="FFFF99"/>
    <a:srgbClr val="FFFF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34587" autoAdjust="0"/>
    <p:restoredTop sz="94660" autoAdjust="0"/>
  </p:normalViewPr>
  <p:slideViewPr>
    <p:cSldViewPr snapToGrid="0">
      <p:cViewPr>
        <p:scale>
          <a:sx n="100" d="100"/>
          <a:sy n="100" d="100"/>
        </p:scale>
        <p:origin x="-1944" y="-4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-3822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9B644E-B62D-4114-8B00-6FDA04788D75}" type="datetimeFigureOut">
              <a:rPr lang="ko-KR" altLang="en-US" smtClean="0"/>
              <a:t>2021-12-28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EE6F5F-A0EA-4269-99B1-8876240664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40087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EE6F5F-A0EA-4269-99B1-887624066448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305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DCD05-5649-4EF0-93CB-32420155E3C9}" type="datetimeFigureOut">
              <a:rPr lang="ko-KR" altLang="en-US" smtClean="0"/>
              <a:t>2021-12-28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FC3B8-DD04-4130-B570-74C41155AD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4163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DCD05-5649-4EF0-93CB-32420155E3C9}" type="datetimeFigureOut">
              <a:rPr lang="ko-KR" altLang="en-US" smtClean="0"/>
              <a:t>2021-12-28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FC3B8-DD04-4130-B570-74C41155AD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6769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DCD05-5649-4EF0-93CB-32420155E3C9}" type="datetimeFigureOut">
              <a:rPr lang="ko-KR" altLang="en-US" smtClean="0"/>
              <a:t>2021-12-28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FC3B8-DD04-4130-B570-74C41155AD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6403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DCD05-5649-4EF0-93CB-32420155E3C9}" type="datetimeFigureOut">
              <a:rPr lang="ko-KR" altLang="en-US" smtClean="0"/>
              <a:t>2021-12-28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FC3B8-DD04-4130-B570-74C41155AD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8813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DCD05-5649-4EF0-93CB-32420155E3C9}" type="datetimeFigureOut">
              <a:rPr lang="ko-KR" altLang="en-US" smtClean="0"/>
              <a:t>2021-12-28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FC3B8-DD04-4130-B570-74C41155AD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9522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DCD05-5649-4EF0-93CB-32420155E3C9}" type="datetimeFigureOut">
              <a:rPr lang="ko-KR" altLang="en-US" smtClean="0"/>
              <a:t>2021-12-28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FC3B8-DD04-4130-B570-74C41155AD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440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DCD05-5649-4EF0-93CB-32420155E3C9}" type="datetimeFigureOut">
              <a:rPr lang="ko-KR" altLang="en-US" smtClean="0"/>
              <a:t>2021-12-28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FC3B8-DD04-4130-B570-74C41155AD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6016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DCD05-5649-4EF0-93CB-32420155E3C9}" type="datetimeFigureOut">
              <a:rPr lang="ko-KR" altLang="en-US" smtClean="0"/>
              <a:t>2021-12-28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FC3B8-DD04-4130-B570-74C41155AD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3178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DCD05-5649-4EF0-93CB-32420155E3C9}" type="datetimeFigureOut">
              <a:rPr lang="ko-KR" altLang="en-US" smtClean="0"/>
              <a:t>2021-12-28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FC3B8-DD04-4130-B570-74C41155AD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6735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DCD05-5649-4EF0-93CB-32420155E3C9}" type="datetimeFigureOut">
              <a:rPr lang="ko-KR" altLang="en-US" smtClean="0"/>
              <a:t>2021-12-28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FC3B8-DD04-4130-B570-74C41155AD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897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DCD05-5649-4EF0-93CB-32420155E3C9}" type="datetimeFigureOut">
              <a:rPr lang="ko-KR" altLang="en-US" smtClean="0"/>
              <a:t>2021-12-28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FC3B8-DD04-4130-B570-74C41155AD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33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4DCD05-5649-4EF0-93CB-32420155E3C9}" type="datetimeFigureOut">
              <a:rPr lang="ko-KR" altLang="en-US" smtClean="0"/>
              <a:t>2021-12-28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0FC3B8-DD04-4130-B570-74C41155AD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2841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216131"/>
            <a:ext cx="9144000" cy="0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0" y="6644640"/>
            <a:ext cx="9144000" cy="0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781398" y="0"/>
            <a:ext cx="1263536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696074" y="2324210"/>
            <a:ext cx="55044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b="1" dirty="0" smtClean="0"/>
              <a:t>가위 바위 보 게임</a:t>
            </a:r>
            <a:endParaRPr lang="en-US" altLang="ko-KR" sz="5400" b="1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6904697" y="6265050"/>
            <a:ext cx="19607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</a:rPr>
              <a:t>정혜심  강병찬  </a:t>
            </a:r>
            <a:r>
              <a:rPr lang="ko-KR" altLang="en-US" sz="1400" b="1" dirty="0" err="1" smtClean="0">
                <a:solidFill>
                  <a:schemeClr val="bg1">
                    <a:lumMod val="50000"/>
                  </a:schemeClr>
                </a:solidFill>
              </a:rPr>
              <a:t>최한뉘</a:t>
            </a:r>
            <a:endParaRPr lang="en-US" altLang="ko-KR" sz="1400" b="1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57942" y="0"/>
            <a:ext cx="0" cy="685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8947265" y="0"/>
            <a:ext cx="0" cy="685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2477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216131"/>
            <a:ext cx="9144000" cy="0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0" y="6644640"/>
            <a:ext cx="9144000" cy="0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157942" y="0"/>
            <a:ext cx="0" cy="685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8947265" y="0"/>
            <a:ext cx="0" cy="685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781398" y="0"/>
            <a:ext cx="133002" cy="133003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313413" y="374073"/>
            <a:ext cx="25026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/>
              <a:t>프로젝트 소개 </a:t>
            </a:r>
            <a:endParaRPr lang="en-US" altLang="ko-KR" sz="2800" b="1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1382406" y="843957"/>
            <a:ext cx="1324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프로젝트 설명</a:t>
            </a:r>
            <a:endParaRPr lang="en-US" altLang="ko-KR" sz="1400" b="1" dirty="0" smtClean="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4099" name="Picture 3" descr="C:\Users\isec1600\Desktop\새 폴더\234234324324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5858" y="3086099"/>
            <a:ext cx="4067175" cy="143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3" descr="C:\Users\isec1600\Desktop\새 폴더\234234324324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194" y="4949820"/>
            <a:ext cx="4067175" cy="143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3" descr="C:\Users\isec1600\Desktop\새 폴더\234234324324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5286" y="1104109"/>
            <a:ext cx="4067175" cy="143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순서도: 처리 1"/>
          <p:cNvSpPr/>
          <p:nvPr/>
        </p:nvSpPr>
        <p:spPr>
          <a:xfrm>
            <a:off x="5514975" y="843957"/>
            <a:ext cx="3124200" cy="5642568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꺾인 연결선 28"/>
          <p:cNvCxnSpPr/>
          <p:nvPr/>
        </p:nvCxnSpPr>
        <p:spPr>
          <a:xfrm flipV="1">
            <a:off x="5286372" y="1453862"/>
            <a:ext cx="1470353" cy="1"/>
          </a:xfrm>
          <a:prstGeom prst="bentConnector3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꺾인 연결선 29"/>
          <p:cNvCxnSpPr/>
          <p:nvPr/>
        </p:nvCxnSpPr>
        <p:spPr>
          <a:xfrm flipV="1">
            <a:off x="5286374" y="2296919"/>
            <a:ext cx="1470353" cy="1"/>
          </a:xfrm>
          <a:prstGeom prst="bentConnector3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꺾인 연결선 31"/>
          <p:cNvCxnSpPr/>
          <p:nvPr/>
        </p:nvCxnSpPr>
        <p:spPr>
          <a:xfrm flipV="1">
            <a:off x="5286373" y="1870873"/>
            <a:ext cx="1470353" cy="1"/>
          </a:xfrm>
          <a:prstGeom prst="bentConnector3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꺾인 연결선 33"/>
          <p:cNvCxnSpPr/>
          <p:nvPr/>
        </p:nvCxnSpPr>
        <p:spPr>
          <a:xfrm flipV="1">
            <a:off x="5286369" y="3430394"/>
            <a:ext cx="1470353" cy="1"/>
          </a:xfrm>
          <a:prstGeom prst="bentConnector3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꺾인 연결선 34"/>
          <p:cNvCxnSpPr/>
          <p:nvPr/>
        </p:nvCxnSpPr>
        <p:spPr>
          <a:xfrm flipV="1">
            <a:off x="5286371" y="4273451"/>
            <a:ext cx="1470353" cy="1"/>
          </a:xfrm>
          <a:prstGeom prst="bentConnector3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꺾인 연결선 35"/>
          <p:cNvCxnSpPr/>
          <p:nvPr/>
        </p:nvCxnSpPr>
        <p:spPr>
          <a:xfrm flipV="1">
            <a:off x="5286370" y="3847405"/>
            <a:ext cx="1470353" cy="1"/>
          </a:xfrm>
          <a:prstGeom prst="bentConnector3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꺾인 연결선 36"/>
          <p:cNvCxnSpPr/>
          <p:nvPr/>
        </p:nvCxnSpPr>
        <p:spPr>
          <a:xfrm flipV="1">
            <a:off x="5286374" y="5276850"/>
            <a:ext cx="1470353" cy="1"/>
          </a:xfrm>
          <a:prstGeom prst="bentConnector3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꺾인 연결선 37"/>
          <p:cNvCxnSpPr/>
          <p:nvPr/>
        </p:nvCxnSpPr>
        <p:spPr>
          <a:xfrm flipV="1">
            <a:off x="5286376" y="6119907"/>
            <a:ext cx="1470353" cy="1"/>
          </a:xfrm>
          <a:prstGeom prst="bentConnector3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꺾인 연결선 38"/>
          <p:cNvCxnSpPr/>
          <p:nvPr/>
        </p:nvCxnSpPr>
        <p:spPr>
          <a:xfrm flipV="1">
            <a:off x="5286375" y="5693861"/>
            <a:ext cx="1470353" cy="1"/>
          </a:xfrm>
          <a:prstGeom prst="bentConnector3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6884194" y="1299973"/>
            <a:ext cx="16240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+mn-ea"/>
              </a:rPr>
              <a:t>draw</a:t>
            </a:r>
            <a:endParaRPr lang="ko-KR" altLang="en-US" sz="1400" dirty="0">
              <a:latin typeface="+mn-ea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884194" y="1716985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+mn-ea"/>
              </a:rPr>
              <a:t>Computer Win</a:t>
            </a:r>
            <a:endParaRPr lang="ko-KR" altLang="en-US" sz="1400" dirty="0">
              <a:latin typeface="+mn-ea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884194" y="2143030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+mn-ea"/>
              </a:rPr>
              <a:t>Player Win</a:t>
            </a:r>
            <a:endParaRPr lang="ko-KR" altLang="en-US" sz="1400" dirty="0">
              <a:latin typeface="+mn-ea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884194" y="3276505"/>
            <a:ext cx="16240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+mn-ea"/>
              </a:rPr>
              <a:t>Player Win</a:t>
            </a:r>
            <a:endParaRPr lang="ko-KR" altLang="en-US" sz="1400" dirty="0">
              <a:latin typeface="+mn-ea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884194" y="3693517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+mn-ea"/>
              </a:rPr>
              <a:t>Draw</a:t>
            </a:r>
            <a:endParaRPr lang="ko-KR" altLang="en-US" sz="1400" dirty="0">
              <a:latin typeface="+mn-ea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884194" y="4119562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+mn-ea"/>
              </a:rPr>
              <a:t>Computer Win</a:t>
            </a:r>
            <a:endParaRPr lang="ko-KR" altLang="en-US" sz="1400" dirty="0">
              <a:latin typeface="+mn-ea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884194" y="5122961"/>
            <a:ext cx="16240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+mn-ea"/>
              </a:rPr>
              <a:t>Computer </a:t>
            </a:r>
            <a:r>
              <a:rPr lang="en-US" altLang="ko-KR" sz="1400" dirty="0" err="1" smtClean="0">
                <a:latin typeface="+mn-ea"/>
              </a:rPr>
              <a:t>Wim</a:t>
            </a:r>
            <a:endParaRPr lang="ko-KR" altLang="en-US" sz="1400" dirty="0">
              <a:latin typeface="+mn-ea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884194" y="5539973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+mn-ea"/>
              </a:rPr>
              <a:t>Player Win</a:t>
            </a:r>
            <a:endParaRPr lang="ko-KR" altLang="en-US" sz="1400" dirty="0">
              <a:latin typeface="+mn-ea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884194" y="5966018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+mn-ea"/>
              </a:rPr>
              <a:t>Draw</a:t>
            </a:r>
            <a:endParaRPr lang="ko-KR" altLang="en-US" sz="1400" dirty="0">
              <a:latin typeface="+mn-ea"/>
            </a:endParaRPr>
          </a:p>
        </p:txBody>
      </p:sp>
      <p:sp>
        <p:nvSpPr>
          <p:cNvPr id="4" name="순서도: 처리 3"/>
          <p:cNvSpPr/>
          <p:nvPr/>
        </p:nvSpPr>
        <p:spPr>
          <a:xfrm>
            <a:off x="1133475" y="2733675"/>
            <a:ext cx="2771775" cy="365442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098" name="Picture 2" descr="C:\Users\isec1600\Desktop\새 폴더\456456546546.jf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635" y="2143030"/>
            <a:ext cx="3100386" cy="2978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9297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216131"/>
            <a:ext cx="9144000" cy="0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0" y="6644640"/>
            <a:ext cx="9144000" cy="0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157942" y="0"/>
            <a:ext cx="0" cy="685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8947265" y="0"/>
            <a:ext cx="0" cy="685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781398" y="0"/>
            <a:ext cx="133002" cy="133003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313413" y="374073"/>
            <a:ext cx="25026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/>
              <a:t>프로젝트 소개 </a:t>
            </a:r>
            <a:endParaRPr lang="en-US" altLang="ko-KR" sz="2800" b="1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1382406" y="843957"/>
            <a:ext cx="1324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프로젝트 설명</a:t>
            </a:r>
            <a:endParaRPr lang="en-US" altLang="ko-KR" sz="1400" b="1" dirty="0" smtClean="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4717" y="1540025"/>
            <a:ext cx="3819525" cy="48658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직사각형 39"/>
          <p:cNvSpPr/>
          <p:nvPr/>
        </p:nvSpPr>
        <p:spPr>
          <a:xfrm>
            <a:off x="3600450" y="5614139"/>
            <a:ext cx="1685926" cy="563687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꺾인 연결선 2"/>
          <p:cNvCxnSpPr>
            <a:stCxn id="40" idx="1"/>
            <a:endCxn id="44" idx="2"/>
          </p:cNvCxnSpPr>
          <p:nvPr/>
        </p:nvCxnSpPr>
        <p:spPr>
          <a:xfrm rot="10800000">
            <a:off x="1267002" y="5665149"/>
            <a:ext cx="2333449" cy="230834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05149" y="5152474"/>
            <a:ext cx="19237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사용자가 가위 바위 보를 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/>
              <a:t>선택해서 클릭</a:t>
            </a:r>
            <a:endParaRPr lang="ko-KR" altLang="en-US" sz="1200" dirty="0"/>
          </a:p>
        </p:txBody>
      </p:sp>
      <p:sp>
        <p:nvSpPr>
          <p:cNvPr id="44" name="직사각형 43"/>
          <p:cNvSpPr/>
          <p:nvPr/>
        </p:nvSpPr>
        <p:spPr>
          <a:xfrm>
            <a:off x="424038" y="5101462"/>
            <a:ext cx="1685926" cy="563687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2769503" y="2600325"/>
            <a:ext cx="1654860" cy="2409825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꺾인 연결선 46"/>
          <p:cNvCxnSpPr>
            <a:endCxn id="48" idx="2"/>
          </p:cNvCxnSpPr>
          <p:nvPr/>
        </p:nvCxnSpPr>
        <p:spPr>
          <a:xfrm rot="10800000">
            <a:off x="1313413" y="3798333"/>
            <a:ext cx="1456092" cy="122333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8" name="직사각형 47"/>
          <p:cNvSpPr/>
          <p:nvPr/>
        </p:nvSpPr>
        <p:spPr>
          <a:xfrm>
            <a:off x="417090" y="3059668"/>
            <a:ext cx="1792645" cy="738664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417090" y="3198167"/>
            <a:ext cx="17926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사용자가 선택한 버튼이 크게 출력되어 나타남</a:t>
            </a:r>
            <a:endParaRPr lang="ko-KR" altLang="en-US" sz="1200" dirty="0"/>
          </a:p>
        </p:txBody>
      </p:sp>
      <p:cxnSp>
        <p:nvCxnSpPr>
          <p:cNvPr id="53" name="꺾인 연결선 52"/>
          <p:cNvCxnSpPr>
            <a:stCxn id="54" idx="3"/>
          </p:cNvCxnSpPr>
          <p:nvPr/>
        </p:nvCxnSpPr>
        <p:spPr>
          <a:xfrm flipV="1">
            <a:off x="6105525" y="1857375"/>
            <a:ext cx="981075" cy="41996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4" name="직사각형 53"/>
          <p:cNvSpPr/>
          <p:nvPr/>
        </p:nvSpPr>
        <p:spPr>
          <a:xfrm>
            <a:off x="5419724" y="2133601"/>
            <a:ext cx="685801" cy="287482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/>
          <p:cNvSpPr txBox="1"/>
          <p:nvPr/>
        </p:nvSpPr>
        <p:spPr>
          <a:xfrm>
            <a:off x="7258050" y="1540025"/>
            <a:ext cx="13239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클릭 시 사용자와 컴퓨터의 점수를 초기화  </a:t>
            </a:r>
            <a:endParaRPr lang="ko-KR" altLang="en-US" sz="1200" dirty="0"/>
          </a:p>
        </p:txBody>
      </p:sp>
      <p:sp>
        <p:nvSpPr>
          <p:cNvPr id="60" name="직사각형 59"/>
          <p:cNvSpPr/>
          <p:nvPr/>
        </p:nvSpPr>
        <p:spPr>
          <a:xfrm>
            <a:off x="7086600" y="1466851"/>
            <a:ext cx="1685926" cy="719506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4455429" y="2600324"/>
            <a:ext cx="1654860" cy="2409825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3" name="꺾인 연결선 62"/>
          <p:cNvCxnSpPr>
            <a:stCxn id="61" idx="3"/>
            <a:endCxn id="66" idx="0"/>
          </p:cNvCxnSpPr>
          <p:nvPr/>
        </p:nvCxnSpPr>
        <p:spPr>
          <a:xfrm>
            <a:off x="6110289" y="3805237"/>
            <a:ext cx="1628773" cy="702285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6" name="직사각형 65"/>
          <p:cNvSpPr/>
          <p:nvPr/>
        </p:nvSpPr>
        <p:spPr>
          <a:xfrm>
            <a:off x="6896099" y="4507522"/>
            <a:ext cx="1685926" cy="719506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76" name="TextBox 3075"/>
          <p:cNvSpPr txBox="1"/>
          <p:nvPr/>
        </p:nvSpPr>
        <p:spPr>
          <a:xfrm>
            <a:off x="6924675" y="4580697"/>
            <a:ext cx="1657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사용자가 버튼 클릭 시 </a:t>
            </a:r>
            <a:r>
              <a:rPr lang="ko-KR" altLang="en-US" sz="1200" dirty="0" err="1" smtClean="0"/>
              <a:t>랜덤하게</a:t>
            </a:r>
            <a:r>
              <a:rPr lang="ko-KR" altLang="en-US" sz="1200" dirty="0" smtClean="0"/>
              <a:t> 출력되어 나타남</a:t>
            </a:r>
            <a:endParaRPr lang="ko-KR" altLang="en-US" sz="1200" dirty="0"/>
          </a:p>
        </p:txBody>
      </p:sp>
      <p:sp>
        <p:nvSpPr>
          <p:cNvPr id="70" name="직사각형 69"/>
          <p:cNvSpPr/>
          <p:nvPr/>
        </p:nvSpPr>
        <p:spPr>
          <a:xfrm>
            <a:off x="2886075" y="2086408"/>
            <a:ext cx="1238250" cy="353725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1" name="꺾인 연결선 70"/>
          <p:cNvCxnSpPr>
            <a:endCxn id="81" idx="0"/>
          </p:cNvCxnSpPr>
          <p:nvPr/>
        </p:nvCxnSpPr>
        <p:spPr>
          <a:xfrm rot="10800000">
            <a:off x="1313413" y="2070802"/>
            <a:ext cx="1572663" cy="192469"/>
          </a:xfrm>
          <a:prstGeom prst="bentConnector4">
            <a:avLst>
              <a:gd name="adj1" fmla="val 21503"/>
              <a:gd name="adj2" fmla="val 218772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1" name="직사각형 80"/>
          <p:cNvSpPr/>
          <p:nvPr/>
        </p:nvSpPr>
        <p:spPr>
          <a:xfrm>
            <a:off x="417089" y="2070801"/>
            <a:ext cx="1792645" cy="738664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417089" y="2209300"/>
            <a:ext cx="17926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사용자와 컴퓨터의 승리 점수를 기록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091131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 rot="16200000">
            <a:off x="2797232" y="-47624"/>
            <a:ext cx="1263536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0" y="216131"/>
            <a:ext cx="9144000" cy="0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0" y="6644640"/>
            <a:ext cx="9144000" cy="0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157942" y="0"/>
            <a:ext cx="0" cy="685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8947265" y="0"/>
            <a:ext cx="0" cy="685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3010624" y="3260731"/>
            <a:ext cx="321148" cy="33805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340173" y="3244334"/>
            <a:ext cx="3203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Chapter </a:t>
            </a:r>
            <a:r>
              <a:rPr lang="en-US" altLang="ko-KR" dirty="0">
                <a:solidFill>
                  <a:schemeClr val="bg1"/>
                </a:solidFill>
                <a:latin typeface="+mn-ea"/>
              </a:rPr>
              <a:t>3</a:t>
            </a:r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. </a:t>
            </a:r>
            <a:r>
              <a:rPr lang="ko-KR" altLang="en-US" dirty="0" smtClean="0">
                <a:solidFill>
                  <a:schemeClr val="bg1"/>
                </a:solidFill>
                <a:latin typeface="+mn-ea"/>
              </a:rPr>
              <a:t> 개선방향</a:t>
            </a:r>
            <a:endParaRPr lang="ko-KR" altLang="en-US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099164" y="3355810"/>
            <a:ext cx="146380" cy="1463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6900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216131"/>
            <a:ext cx="9144000" cy="0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0" y="6644640"/>
            <a:ext cx="9144000" cy="0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157942" y="0"/>
            <a:ext cx="0" cy="685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8947265" y="0"/>
            <a:ext cx="0" cy="685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781398" y="0"/>
            <a:ext cx="133002" cy="133003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313413" y="374073"/>
            <a:ext cx="17027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mtClean="0"/>
              <a:t>개선방향 </a:t>
            </a:r>
            <a:endParaRPr lang="en-US" altLang="ko-KR" sz="2800" b="1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1382406" y="843957"/>
            <a:ext cx="1324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프로젝트 설명</a:t>
            </a:r>
            <a:endParaRPr lang="en-US" altLang="ko-KR" sz="1400" b="1" dirty="0" smtClean="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9" name="직사각형 28"/>
          <p:cNvSpPr/>
          <p:nvPr/>
        </p:nvSpPr>
        <p:spPr>
          <a:xfrm rot="16200000">
            <a:off x="3721157" y="-962024"/>
            <a:ext cx="1263536" cy="6858000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1313413" y="2298706"/>
            <a:ext cx="321148" cy="33805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1642962" y="2282309"/>
            <a:ext cx="5957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+mn-ea"/>
              </a:rPr>
              <a:t> </a:t>
            </a:r>
            <a:endParaRPr lang="ko-KR" altLang="en-US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401953" y="2393785"/>
            <a:ext cx="146380" cy="1463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 rot="16200000">
            <a:off x="3721157" y="514183"/>
            <a:ext cx="1263536" cy="6858000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1313413" y="3774913"/>
            <a:ext cx="321148" cy="33805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1642962" y="3758516"/>
            <a:ext cx="5957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  <a:latin typeface="+mn-ea"/>
              </a:rPr>
              <a:t>가위 바위 보 후에 </a:t>
            </a:r>
            <a:r>
              <a:rPr lang="ko-KR" altLang="en-US" dirty="0" err="1" smtClean="0">
                <a:solidFill>
                  <a:schemeClr val="bg1"/>
                </a:solidFill>
                <a:latin typeface="+mn-ea"/>
              </a:rPr>
              <a:t>묵찌빠를</a:t>
            </a:r>
            <a:r>
              <a:rPr lang="ko-KR" altLang="en-US" dirty="0" smtClean="0">
                <a:solidFill>
                  <a:schemeClr val="bg1"/>
                </a:solidFill>
                <a:latin typeface="+mn-ea"/>
              </a:rPr>
              <a:t> 할 수 있게 할 것이다</a:t>
            </a:r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.</a:t>
            </a:r>
            <a:endParaRPr lang="ko-KR" altLang="en-US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401953" y="3869992"/>
            <a:ext cx="146380" cy="1463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 rot="16200000">
            <a:off x="3721157" y="2019301"/>
            <a:ext cx="1263536" cy="6858000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1313413" y="5280031"/>
            <a:ext cx="321148" cy="33805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1642962" y="5263634"/>
            <a:ext cx="5957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  <a:latin typeface="+mn-ea"/>
              </a:rPr>
              <a:t>미니게임형식으로 또 다른 미니 게임을 </a:t>
            </a:r>
            <a:r>
              <a:rPr lang="ko-KR" altLang="en-US" dirty="0" err="1" smtClean="0">
                <a:solidFill>
                  <a:schemeClr val="bg1"/>
                </a:solidFill>
                <a:latin typeface="+mn-ea"/>
              </a:rPr>
              <a:t>만들것이다</a:t>
            </a:r>
            <a:r>
              <a:rPr lang="en-US" altLang="ko-KR" smtClean="0">
                <a:solidFill>
                  <a:schemeClr val="bg1"/>
                </a:solidFill>
                <a:latin typeface="+mn-ea"/>
              </a:rPr>
              <a:t>.</a:t>
            </a:r>
            <a:endParaRPr lang="ko-KR" altLang="en-US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1401953" y="5375110"/>
            <a:ext cx="146380" cy="1463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642962" y="2298706"/>
            <a:ext cx="5957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dirty="0" err="1" smtClean="0">
                <a:solidFill>
                  <a:schemeClr val="bg1"/>
                </a:solidFill>
                <a:latin typeface="+mn-ea"/>
              </a:rPr>
              <a:t>로컬스토리지에</a:t>
            </a:r>
            <a:r>
              <a:rPr lang="ko-KR" altLang="en-US" dirty="0" smtClean="0">
                <a:solidFill>
                  <a:schemeClr val="bg1"/>
                </a:solidFill>
                <a:latin typeface="+mn-ea"/>
              </a:rPr>
              <a:t> 기록을 저장할 수 있게 할 것이다</a:t>
            </a:r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.</a:t>
            </a:r>
            <a:endParaRPr lang="ko-KR" altLang="en-US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42651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 rot="16200000">
            <a:off x="2797232" y="-47624"/>
            <a:ext cx="1263536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0" y="216131"/>
            <a:ext cx="9144000" cy="0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0" y="6644640"/>
            <a:ext cx="9144000" cy="0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157942" y="0"/>
            <a:ext cx="0" cy="685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8947265" y="0"/>
            <a:ext cx="0" cy="685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3010624" y="3260731"/>
            <a:ext cx="321148" cy="33805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340173" y="3244334"/>
            <a:ext cx="3203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Chapter </a:t>
            </a:r>
            <a:r>
              <a:rPr lang="en-US" altLang="ko-KR" dirty="0">
                <a:solidFill>
                  <a:schemeClr val="bg1"/>
                </a:solidFill>
                <a:latin typeface="+mn-ea"/>
              </a:rPr>
              <a:t>4</a:t>
            </a:r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. </a:t>
            </a:r>
            <a:r>
              <a:rPr lang="ko-KR" altLang="en-US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Q n A</a:t>
            </a:r>
            <a:endParaRPr lang="ko-KR" altLang="en-US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099164" y="3355810"/>
            <a:ext cx="146380" cy="1463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6900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216131"/>
            <a:ext cx="9144000" cy="0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0" y="6644640"/>
            <a:ext cx="9144000" cy="0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-1" y="2763982"/>
            <a:ext cx="3283527" cy="133003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684289" y="2975956"/>
            <a:ext cx="18271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/>
              <a:t>Thank you.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695091" y="3528970"/>
            <a:ext cx="26716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Thank you for coming today.</a:t>
            </a:r>
          </a:p>
        </p:txBody>
      </p:sp>
      <p:cxnSp>
        <p:nvCxnSpPr>
          <p:cNvPr id="12" name="직선 연결선 11"/>
          <p:cNvCxnSpPr/>
          <p:nvPr/>
        </p:nvCxnSpPr>
        <p:spPr>
          <a:xfrm>
            <a:off x="157942" y="0"/>
            <a:ext cx="0" cy="685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8947265" y="0"/>
            <a:ext cx="0" cy="685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3168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216131"/>
            <a:ext cx="9144000" cy="0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0" y="6644640"/>
            <a:ext cx="9144000" cy="0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781398" y="0"/>
            <a:ext cx="1263536" cy="133003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227813" y="374073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mtClean="0"/>
              <a:t>목차</a:t>
            </a:r>
            <a:endParaRPr lang="en-US" altLang="ko-KR" sz="2800" b="1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2296806" y="843957"/>
            <a:ext cx="16676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Table of contents</a:t>
            </a:r>
            <a:endParaRPr lang="en-US" altLang="ko-KR" sz="1400" b="1" dirty="0" smtClean="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57942" y="0"/>
            <a:ext cx="0" cy="685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8947265" y="0"/>
            <a:ext cx="0" cy="685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496869" y="2346961"/>
            <a:ext cx="321148" cy="33805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496869" y="3092336"/>
            <a:ext cx="321148" cy="33805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2496869" y="3837711"/>
            <a:ext cx="321148" cy="33805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2496869" y="4583086"/>
            <a:ext cx="321148" cy="33805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130623" y="2331320"/>
            <a:ext cx="3203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Chapter </a:t>
            </a:r>
            <a:r>
              <a:rPr lang="en-US" altLang="ko-KR" dirty="0" smtClean="0"/>
              <a:t>1. </a:t>
            </a:r>
            <a:r>
              <a:rPr lang="ko-KR" altLang="en-US" dirty="0"/>
              <a:t> </a:t>
            </a:r>
            <a:r>
              <a:rPr lang="ko-KR" altLang="en-US" dirty="0" smtClean="0"/>
              <a:t>프로젝트 개요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130623" y="3076695"/>
            <a:ext cx="3622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Chapter </a:t>
            </a:r>
            <a:r>
              <a:rPr lang="en-US" altLang="ko-KR" dirty="0" smtClean="0"/>
              <a:t>2.  </a:t>
            </a:r>
            <a:r>
              <a:rPr lang="ko-KR" altLang="en-US" dirty="0" smtClean="0"/>
              <a:t>프로젝트 소개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130624" y="3818498"/>
            <a:ext cx="3822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Chapter </a:t>
            </a:r>
            <a:r>
              <a:rPr lang="en-US" altLang="ko-KR" dirty="0" smtClean="0"/>
              <a:t>3.  </a:t>
            </a:r>
            <a:r>
              <a:rPr lang="ko-KR" altLang="en-US" dirty="0" smtClean="0"/>
              <a:t>개선방향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130624" y="4567445"/>
            <a:ext cx="3975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Chapter </a:t>
            </a:r>
            <a:r>
              <a:rPr lang="en-US" altLang="ko-KR" dirty="0" smtClean="0"/>
              <a:t>4.  </a:t>
            </a:r>
            <a:r>
              <a:rPr lang="en-US" altLang="ko-KR" dirty="0" err="1" smtClean="0"/>
              <a:t>QnA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2585409" y="2442040"/>
            <a:ext cx="146380" cy="1463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2584253" y="3188171"/>
            <a:ext cx="146380" cy="1463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2584253" y="3929974"/>
            <a:ext cx="146380" cy="1463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2584253" y="4678921"/>
            <a:ext cx="146380" cy="1463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4294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 rot="16200000">
            <a:off x="2797232" y="-47624"/>
            <a:ext cx="1263536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0" y="216131"/>
            <a:ext cx="9144000" cy="0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0" y="6644640"/>
            <a:ext cx="9144000" cy="0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157942" y="0"/>
            <a:ext cx="0" cy="685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8947265" y="0"/>
            <a:ext cx="0" cy="685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3010624" y="3260731"/>
            <a:ext cx="321148" cy="33805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340173" y="3244334"/>
            <a:ext cx="3203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Chapter </a:t>
            </a:r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1. </a:t>
            </a:r>
            <a:r>
              <a:rPr lang="ko-KR" altLang="en-US" dirty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  <a:latin typeface="+mn-ea"/>
              </a:rPr>
              <a:t>프로젝트 개요</a:t>
            </a:r>
            <a:endParaRPr lang="ko-KR" altLang="en-US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099164" y="3355810"/>
            <a:ext cx="146380" cy="1463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0519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216131"/>
            <a:ext cx="9144000" cy="0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0" y="6644640"/>
            <a:ext cx="9144000" cy="0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781398" y="0"/>
            <a:ext cx="133002" cy="133003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313413" y="374073"/>
            <a:ext cx="24208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/>
              <a:t>프로젝트 개요</a:t>
            </a:r>
            <a:endParaRPr lang="en-US" altLang="ko-KR" sz="2800" b="1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1382406" y="843957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팀원 소개</a:t>
            </a:r>
            <a:endParaRPr lang="en-US" altLang="ko-KR" sz="1400" b="1" dirty="0" smtClean="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57942" y="0"/>
            <a:ext cx="0" cy="685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8947265" y="0"/>
            <a:ext cx="0" cy="685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3107605" y="2345625"/>
            <a:ext cx="0" cy="363607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 flipH="1">
            <a:off x="5957663" y="2345625"/>
            <a:ext cx="332" cy="37218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 23"/>
          <p:cNvSpPr/>
          <p:nvPr/>
        </p:nvSpPr>
        <p:spPr>
          <a:xfrm>
            <a:off x="4197916" y="2343165"/>
            <a:ext cx="612614" cy="612614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7012745" y="2343165"/>
            <a:ext cx="612614" cy="612614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1223906" y="3275598"/>
            <a:ext cx="8931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/>
              <a:t>최 한 뉘</a:t>
            </a:r>
            <a:endParaRPr lang="ko-KR" altLang="en-US" sz="16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4048102" y="3275598"/>
            <a:ext cx="8931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/>
              <a:t>강 병 찬</a:t>
            </a:r>
            <a:endParaRPr lang="ko-KR" altLang="en-US" sz="16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6888819" y="3292188"/>
            <a:ext cx="8931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/>
              <a:t>정 </a:t>
            </a:r>
            <a:r>
              <a:rPr lang="ko-KR" altLang="en-US" sz="1600" b="1" dirty="0" err="1" smtClean="0"/>
              <a:t>혜</a:t>
            </a:r>
            <a:r>
              <a:rPr lang="ko-KR" altLang="en-US" sz="1600" b="1" dirty="0" smtClean="0"/>
              <a:t> 심</a:t>
            </a:r>
            <a:endParaRPr lang="ko-KR" altLang="en-US" sz="16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447136" y="3800424"/>
            <a:ext cx="2470548" cy="16158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latin typeface="+mn-ea"/>
              </a:rPr>
              <a:t>• HTML</a:t>
            </a:r>
            <a:r>
              <a:rPr lang="ko-KR" altLang="en-US" sz="1100" dirty="0" smtClean="0">
                <a:latin typeface="+mn-ea"/>
              </a:rPr>
              <a:t>을 사용하여 웹 화면의 상단</a:t>
            </a:r>
            <a:endParaRPr lang="en-US" altLang="ko-KR" sz="1100" dirty="0" smtClean="0">
              <a:latin typeface="+mn-ea"/>
            </a:endParaRPr>
          </a:p>
          <a:p>
            <a:r>
              <a:rPr lang="en-US" altLang="ko-KR" sz="1100" dirty="0">
                <a:latin typeface="+mn-ea"/>
              </a:rPr>
              <a:t> </a:t>
            </a:r>
            <a:r>
              <a:rPr lang="ko-KR" altLang="en-US" sz="1100" dirty="0">
                <a:latin typeface="+mn-ea"/>
              </a:rPr>
              <a:t> </a:t>
            </a:r>
            <a:r>
              <a:rPr lang="ko-KR" altLang="en-US" sz="1100" dirty="0" smtClean="0">
                <a:latin typeface="+mn-ea"/>
              </a:rPr>
              <a:t>부분을 구현</a:t>
            </a:r>
            <a:endParaRPr lang="en-US" altLang="ko-KR" sz="1100" dirty="0" smtClean="0">
              <a:latin typeface="+mn-ea"/>
            </a:endParaRPr>
          </a:p>
          <a:p>
            <a:endParaRPr lang="en-US" altLang="ko-KR" sz="1100" dirty="0" smtClean="0">
              <a:latin typeface="+mn-ea"/>
            </a:endParaRPr>
          </a:p>
          <a:p>
            <a:r>
              <a:rPr lang="en-US" altLang="ko-KR" sz="1100" dirty="0" smtClean="0">
                <a:latin typeface="+mn-ea"/>
              </a:rPr>
              <a:t>• Java Script</a:t>
            </a:r>
            <a:r>
              <a:rPr lang="ko-KR" altLang="en-US" sz="1100" dirty="0" smtClean="0">
                <a:latin typeface="+mn-ea"/>
              </a:rPr>
              <a:t>를 사용해 상단부의</a:t>
            </a:r>
            <a:endParaRPr lang="en-US" altLang="ko-KR" sz="1100" dirty="0" smtClean="0">
              <a:latin typeface="+mn-ea"/>
            </a:endParaRPr>
          </a:p>
          <a:p>
            <a:r>
              <a:rPr lang="en-US" altLang="ko-KR" sz="1100" dirty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 RESET </a:t>
            </a:r>
            <a:r>
              <a:rPr lang="ko-KR" altLang="en-US" sz="1100" dirty="0" smtClean="0">
                <a:latin typeface="+mn-ea"/>
              </a:rPr>
              <a:t>버튼 클릭 시 게임 스코어가</a:t>
            </a:r>
            <a:endParaRPr lang="en-US" altLang="ko-KR" sz="1100" dirty="0" smtClean="0">
              <a:latin typeface="+mn-ea"/>
            </a:endParaRPr>
          </a:p>
          <a:p>
            <a:r>
              <a:rPr lang="en-US" altLang="ko-KR" sz="1100" dirty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 </a:t>
            </a:r>
            <a:r>
              <a:rPr lang="ko-KR" altLang="en-US" sz="1100" dirty="0" smtClean="0">
                <a:latin typeface="+mn-ea"/>
              </a:rPr>
              <a:t>초기화 되는 기능을 구현</a:t>
            </a:r>
            <a:endParaRPr lang="en-US" altLang="ko-KR" sz="1100" dirty="0" smtClean="0">
              <a:latin typeface="+mn-ea"/>
            </a:endParaRPr>
          </a:p>
          <a:p>
            <a:endParaRPr lang="en-US" altLang="ko-KR" sz="1100" dirty="0">
              <a:latin typeface="+mn-ea"/>
            </a:endParaRPr>
          </a:p>
          <a:p>
            <a:r>
              <a:rPr lang="en-US" altLang="ko-KR" sz="1100" dirty="0" smtClean="0">
                <a:latin typeface="+mn-ea"/>
              </a:rPr>
              <a:t>• PPT </a:t>
            </a:r>
            <a:r>
              <a:rPr lang="ko-KR" altLang="en-US" sz="1100" dirty="0" smtClean="0">
                <a:latin typeface="+mn-ea"/>
              </a:rPr>
              <a:t>제작</a:t>
            </a:r>
            <a:endParaRPr lang="en-US" altLang="ko-KR" sz="1100" dirty="0">
              <a:latin typeface="+mn-ea"/>
            </a:endParaRPr>
          </a:p>
          <a:p>
            <a:endParaRPr lang="ko-KR" altLang="en-US" sz="1100" dirty="0">
              <a:latin typeface="+mn-ea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145747" y="3794108"/>
            <a:ext cx="2739853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latin typeface="+mn-ea"/>
              </a:rPr>
              <a:t>• Java </a:t>
            </a:r>
            <a:r>
              <a:rPr lang="en-US" altLang="ko-KR" sz="1100" dirty="0" smtClean="0">
                <a:latin typeface="+mn-ea"/>
              </a:rPr>
              <a:t>Script</a:t>
            </a:r>
            <a:r>
              <a:rPr lang="ko-KR" altLang="en-US" sz="1100" dirty="0" smtClean="0">
                <a:latin typeface="+mn-ea"/>
              </a:rPr>
              <a:t>를 사용해</a:t>
            </a:r>
            <a:r>
              <a:rPr lang="en-US" altLang="ko-KR" sz="1100" dirty="0" smtClean="0">
                <a:latin typeface="+mn-ea"/>
              </a:rPr>
              <a:t> </a:t>
            </a:r>
            <a:r>
              <a:rPr lang="ko-KR" altLang="en-US" sz="1100" dirty="0" smtClean="0">
                <a:latin typeface="+mn-ea"/>
              </a:rPr>
              <a:t>사용자와 </a:t>
            </a:r>
            <a:r>
              <a:rPr lang="en-US" altLang="ko-KR" sz="1100" dirty="0" smtClean="0">
                <a:latin typeface="+mn-ea"/>
              </a:rPr>
              <a:t> </a:t>
            </a:r>
          </a:p>
          <a:p>
            <a:r>
              <a:rPr lang="ko-KR" altLang="en-US" sz="1100" dirty="0" smtClean="0">
                <a:latin typeface="+mn-ea"/>
              </a:rPr>
              <a:t>  컴퓨터의 승부를 비교하여 승리자에게</a:t>
            </a:r>
            <a:endParaRPr lang="en-US" altLang="ko-KR" sz="1100" dirty="0" smtClean="0">
              <a:latin typeface="+mn-ea"/>
            </a:endParaRPr>
          </a:p>
          <a:p>
            <a:r>
              <a:rPr lang="ko-KR" altLang="en-US" sz="1100" dirty="0" smtClean="0">
                <a:latin typeface="+mn-ea"/>
              </a:rPr>
              <a:t>  점수를 </a:t>
            </a:r>
            <a:r>
              <a:rPr lang="en-US" altLang="ko-KR" sz="1100" dirty="0" smtClean="0">
                <a:latin typeface="+mn-ea"/>
              </a:rPr>
              <a:t>1</a:t>
            </a:r>
            <a:r>
              <a:rPr lang="ko-KR" altLang="en-US" sz="1100" dirty="0" smtClean="0">
                <a:latin typeface="+mn-ea"/>
              </a:rPr>
              <a:t>점씩 올려주는 기능 구현</a:t>
            </a:r>
            <a:endParaRPr lang="en-US" altLang="ko-KR" sz="1100" dirty="0" smtClean="0">
              <a:latin typeface="+mn-ea"/>
            </a:endParaRPr>
          </a:p>
          <a:p>
            <a:endParaRPr lang="en-US" altLang="ko-KR" sz="1100" dirty="0" smtClean="0">
              <a:latin typeface="+mn-ea"/>
            </a:endParaRPr>
          </a:p>
          <a:p>
            <a:r>
              <a:rPr lang="en-US" altLang="ko-KR" sz="1100" dirty="0" smtClean="0">
                <a:latin typeface="+mn-ea"/>
              </a:rPr>
              <a:t>• Java Script</a:t>
            </a:r>
            <a:r>
              <a:rPr lang="ko-KR" altLang="en-US" sz="1100" dirty="0" smtClean="0">
                <a:latin typeface="+mn-ea"/>
              </a:rPr>
              <a:t>를 사용해 가위 바위 보</a:t>
            </a:r>
            <a:endParaRPr lang="en-US" altLang="ko-KR" sz="1100" dirty="0" smtClean="0">
              <a:latin typeface="+mn-ea"/>
            </a:endParaRPr>
          </a:p>
          <a:p>
            <a:r>
              <a:rPr lang="ko-KR" altLang="en-US" sz="1100" dirty="0" smtClean="0">
                <a:latin typeface="+mn-ea"/>
              </a:rPr>
              <a:t>  버튼 클릭 시 사용자의 게임 결과 창에</a:t>
            </a:r>
            <a:endParaRPr lang="en-US" altLang="ko-KR" sz="1100" dirty="0" smtClean="0">
              <a:latin typeface="+mn-ea"/>
            </a:endParaRPr>
          </a:p>
          <a:p>
            <a:r>
              <a:rPr lang="ko-KR" altLang="en-US" sz="1100" dirty="0" smtClean="0">
                <a:latin typeface="+mn-ea"/>
              </a:rPr>
              <a:t>  선택한 결과가 크게 나타나고 컴퓨터의</a:t>
            </a:r>
            <a:endParaRPr lang="en-US" altLang="ko-KR" sz="1100" dirty="0" smtClean="0">
              <a:latin typeface="+mn-ea"/>
            </a:endParaRPr>
          </a:p>
          <a:p>
            <a:r>
              <a:rPr lang="ko-KR" altLang="en-US" sz="1100" dirty="0" smtClean="0">
                <a:latin typeface="+mn-ea"/>
              </a:rPr>
              <a:t>  게임 결과 창에 랜덤으로 결과가 </a:t>
            </a:r>
            <a:endParaRPr lang="en-US" altLang="ko-KR" sz="1100" dirty="0" smtClean="0">
              <a:latin typeface="+mn-ea"/>
            </a:endParaRPr>
          </a:p>
          <a:p>
            <a:r>
              <a:rPr lang="ko-KR" altLang="en-US" sz="1100" dirty="0" smtClean="0">
                <a:latin typeface="+mn-ea"/>
              </a:rPr>
              <a:t>  나타나는 기능을 구현</a:t>
            </a:r>
            <a:endParaRPr lang="en-US" altLang="ko-KR" sz="1100" dirty="0" smtClean="0">
              <a:latin typeface="+mn-ea"/>
            </a:endParaRPr>
          </a:p>
          <a:p>
            <a:r>
              <a:rPr lang="ko-KR" altLang="en-US" sz="1100" dirty="0" smtClean="0">
                <a:latin typeface="+mn-ea"/>
              </a:rPr>
              <a:t> </a:t>
            </a:r>
            <a:endParaRPr lang="ko-KR" altLang="en-US" sz="1100" dirty="0">
              <a:latin typeface="+mn-ea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072185" y="3829748"/>
            <a:ext cx="2569934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latin typeface="+mn-ea"/>
              </a:rPr>
              <a:t>• CSS</a:t>
            </a:r>
            <a:r>
              <a:rPr lang="ko-KR" altLang="en-US" sz="1100" dirty="0" smtClean="0">
                <a:latin typeface="+mn-ea"/>
              </a:rPr>
              <a:t>를 사용하여 웹 화면에 이미지와</a:t>
            </a:r>
            <a:endParaRPr lang="en-US" altLang="ko-KR" sz="1100" dirty="0" smtClean="0">
              <a:latin typeface="+mn-ea"/>
            </a:endParaRPr>
          </a:p>
          <a:p>
            <a:r>
              <a:rPr lang="en-US" altLang="ko-KR" sz="1100" dirty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 </a:t>
            </a:r>
            <a:r>
              <a:rPr lang="ko-KR" altLang="en-US" sz="1100" dirty="0" smtClean="0">
                <a:latin typeface="+mn-ea"/>
              </a:rPr>
              <a:t>색상을 구현</a:t>
            </a:r>
            <a:endParaRPr lang="en-US" altLang="ko-KR" sz="1100" dirty="0" smtClean="0">
              <a:latin typeface="+mn-ea"/>
            </a:endParaRPr>
          </a:p>
          <a:p>
            <a:endParaRPr lang="en-US" altLang="ko-KR" sz="1100" dirty="0">
              <a:latin typeface="+mn-ea"/>
            </a:endParaRPr>
          </a:p>
          <a:p>
            <a:r>
              <a:rPr lang="en-US" altLang="ko-KR" sz="1100" dirty="0" smtClean="0">
                <a:latin typeface="+mn-ea"/>
              </a:rPr>
              <a:t>• HTML</a:t>
            </a:r>
            <a:r>
              <a:rPr lang="ko-KR" altLang="en-US" sz="1100" dirty="0" smtClean="0">
                <a:latin typeface="+mn-ea"/>
              </a:rPr>
              <a:t>을 사용하여 웹 화면의 하단</a:t>
            </a:r>
            <a:endParaRPr lang="en-US" altLang="ko-KR" sz="1100" dirty="0" smtClean="0">
              <a:latin typeface="+mn-ea"/>
            </a:endParaRPr>
          </a:p>
          <a:p>
            <a:r>
              <a:rPr lang="en-US" altLang="ko-KR" sz="1100" dirty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 </a:t>
            </a:r>
            <a:r>
              <a:rPr lang="ko-KR" altLang="en-US" sz="1100" dirty="0" smtClean="0">
                <a:latin typeface="+mn-ea"/>
              </a:rPr>
              <a:t>부분을 구현</a:t>
            </a:r>
            <a:endParaRPr lang="en-US" altLang="ko-KR" sz="1100" dirty="0" smtClean="0">
              <a:latin typeface="+mn-ea"/>
            </a:endParaRPr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0474" y="2444310"/>
            <a:ext cx="429283" cy="452698"/>
          </a:xfrm>
          <a:prstGeom prst="rect">
            <a:avLst/>
          </a:prstGeom>
        </p:spPr>
      </p:pic>
      <p:sp>
        <p:nvSpPr>
          <p:cNvPr id="3" name="타원 2"/>
          <p:cNvSpPr/>
          <p:nvPr/>
        </p:nvSpPr>
        <p:spPr>
          <a:xfrm>
            <a:off x="1339284" y="2348795"/>
            <a:ext cx="612614" cy="612614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2025" y="2483208"/>
            <a:ext cx="367296" cy="337912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54713" y="2503608"/>
            <a:ext cx="354557" cy="334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756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216131"/>
            <a:ext cx="9144000" cy="0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0" y="6644640"/>
            <a:ext cx="9144000" cy="0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781398" y="0"/>
            <a:ext cx="133002" cy="133003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313413" y="374073"/>
            <a:ext cx="24208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/>
              <a:t>프로젝트 개</a:t>
            </a:r>
            <a:r>
              <a:rPr lang="ko-KR" altLang="en-US" sz="2800" b="1" dirty="0"/>
              <a:t>요</a:t>
            </a:r>
            <a:endParaRPr lang="en-US" altLang="ko-KR" sz="2800" b="1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1382406" y="843957"/>
            <a:ext cx="1324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프로젝트 개요</a:t>
            </a:r>
            <a:endParaRPr lang="en-US" altLang="ko-KR" sz="1400" b="1" dirty="0" smtClean="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57942" y="0"/>
            <a:ext cx="0" cy="685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8947265" y="0"/>
            <a:ext cx="0" cy="685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009651" y="2276160"/>
            <a:ext cx="21531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2000" b="1" dirty="0" smtClean="0"/>
              <a:t>가위 바위 보 게임</a:t>
            </a:r>
            <a:endParaRPr lang="ko-KR" altLang="en-US" sz="20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781398" y="3684923"/>
            <a:ext cx="296439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+mn-ea"/>
              </a:rPr>
              <a:t>한 손으로 가위</a:t>
            </a:r>
            <a:r>
              <a:rPr lang="en-US" altLang="ko-KR" sz="1100" dirty="0">
                <a:latin typeface="+mn-ea"/>
              </a:rPr>
              <a:t>, </a:t>
            </a:r>
            <a:r>
              <a:rPr lang="ko-KR" altLang="en-US" sz="1100" dirty="0">
                <a:latin typeface="+mn-ea"/>
              </a:rPr>
              <a:t>바위</a:t>
            </a:r>
            <a:r>
              <a:rPr lang="en-US" altLang="ko-KR" sz="1100" dirty="0">
                <a:latin typeface="+mn-ea"/>
              </a:rPr>
              <a:t>, </a:t>
            </a:r>
            <a:r>
              <a:rPr lang="ko-KR" altLang="en-US" sz="1100" dirty="0">
                <a:latin typeface="+mn-ea"/>
              </a:rPr>
              <a:t>보의 세 모양을 만들어 차례나 승부를 정하는 방법 또는 놀이</a:t>
            </a:r>
            <a:r>
              <a:rPr lang="en-US" altLang="ko-KR" sz="1100" dirty="0" smtClean="0">
                <a:latin typeface="+mn-ea"/>
              </a:rPr>
              <a:t>. </a:t>
            </a:r>
          </a:p>
          <a:p>
            <a:endParaRPr lang="en-US" altLang="ko-KR" sz="1100" dirty="0" smtClean="0">
              <a:latin typeface="+mn-ea"/>
            </a:endParaRPr>
          </a:p>
          <a:p>
            <a:r>
              <a:rPr lang="ko-KR" altLang="en-US" sz="1100" dirty="0" smtClean="0">
                <a:latin typeface="+mn-ea"/>
              </a:rPr>
              <a:t>규칙이 </a:t>
            </a:r>
            <a:r>
              <a:rPr lang="ko-KR" altLang="en-US" sz="1100" dirty="0">
                <a:latin typeface="+mn-ea"/>
              </a:rPr>
              <a:t>간단하고 공평하기에 쉽고 빠르게</a:t>
            </a:r>
            <a:r>
              <a:rPr lang="en-US" altLang="ko-KR" sz="1100" dirty="0">
                <a:latin typeface="+mn-ea"/>
              </a:rPr>
              <a:t>, </a:t>
            </a:r>
            <a:r>
              <a:rPr lang="ko-KR" altLang="en-US" sz="1100" dirty="0">
                <a:latin typeface="+mn-ea"/>
              </a:rPr>
              <a:t>그러면서도 누구나 납득 가능한 방식으로 의사를 결정할 때 자주 사용되곤 한다</a:t>
            </a:r>
            <a:r>
              <a:rPr lang="en-US" altLang="ko-KR" sz="1100" dirty="0">
                <a:latin typeface="+mn-ea"/>
              </a:rPr>
              <a:t>.</a:t>
            </a:r>
            <a:endParaRPr lang="ko-KR" altLang="en-US" sz="1100" dirty="0">
              <a:latin typeface="+mn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210050" y="1931762"/>
            <a:ext cx="4324350" cy="410648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C:\Users\isec1600\Desktop\새 폴더\unnam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2416" y="2038350"/>
            <a:ext cx="4106487" cy="3876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3040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 rot="16200000">
            <a:off x="2797232" y="-47624"/>
            <a:ext cx="1263536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0" y="216131"/>
            <a:ext cx="9144000" cy="0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0" y="6644640"/>
            <a:ext cx="9144000" cy="0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157942" y="0"/>
            <a:ext cx="0" cy="685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8947265" y="0"/>
            <a:ext cx="0" cy="685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3010624" y="3260731"/>
            <a:ext cx="321148" cy="33805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340173" y="3244334"/>
            <a:ext cx="3203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Chapter </a:t>
            </a:r>
            <a:r>
              <a:rPr lang="en-US" altLang="ko-KR" dirty="0">
                <a:solidFill>
                  <a:schemeClr val="bg1"/>
                </a:solidFill>
                <a:latin typeface="+mn-ea"/>
              </a:rPr>
              <a:t>2</a:t>
            </a:r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. </a:t>
            </a:r>
            <a:r>
              <a:rPr lang="ko-KR" altLang="en-US" dirty="0" smtClean="0">
                <a:solidFill>
                  <a:schemeClr val="bg1"/>
                </a:solidFill>
                <a:latin typeface="+mn-ea"/>
              </a:rPr>
              <a:t> 프로젝트 소개</a:t>
            </a:r>
            <a:endParaRPr lang="ko-KR" altLang="en-US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099164" y="3355810"/>
            <a:ext cx="146380" cy="1463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6900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216131"/>
            <a:ext cx="9144000" cy="0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0" y="6644640"/>
            <a:ext cx="9144000" cy="0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157942" y="0"/>
            <a:ext cx="0" cy="685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8947265" y="0"/>
            <a:ext cx="0" cy="685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781398" y="0"/>
            <a:ext cx="133002" cy="133003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313413" y="374073"/>
            <a:ext cx="25026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/>
              <a:t>프로젝트 소개 </a:t>
            </a:r>
            <a:endParaRPr lang="en-US" altLang="ko-KR" sz="2800" b="1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1382406" y="843957"/>
            <a:ext cx="16834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프로젝트 개발환경</a:t>
            </a:r>
            <a:endParaRPr lang="en-US" altLang="ko-KR" sz="1400" b="1" dirty="0" smtClean="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2050" name="Picture 2" descr="C:\Users\isec1600\Desktop\새 폴더\45645654654654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578" y="1945625"/>
            <a:ext cx="7968094" cy="3964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5458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216131"/>
            <a:ext cx="9144000" cy="0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0" y="6644640"/>
            <a:ext cx="9144000" cy="0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157942" y="0"/>
            <a:ext cx="0" cy="685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8947265" y="0"/>
            <a:ext cx="0" cy="685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781398" y="0"/>
            <a:ext cx="133002" cy="133003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313413" y="374073"/>
            <a:ext cx="25026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/>
              <a:t>프로젝트 소개 </a:t>
            </a:r>
            <a:endParaRPr lang="en-US" altLang="ko-KR" sz="2800" b="1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1382406" y="843957"/>
            <a:ext cx="1324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프로젝트 일정</a:t>
            </a:r>
            <a:endParaRPr lang="en-US" altLang="ko-KR" sz="1400" b="1" dirty="0" smtClean="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962854" y="2619592"/>
            <a:ext cx="219349" cy="23089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1023695" y="2684293"/>
            <a:ext cx="99979" cy="999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3848102" y="2619592"/>
            <a:ext cx="219349" cy="23089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3908943" y="2684293"/>
            <a:ext cx="99979" cy="999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2395953" y="2620348"/>
            <a:ext cx="219349" cy="23089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2456794" y="2685049"/>
            <a:ext cx="99979" cy="999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6709543" y="2619592"/>
            <a:ext cx="219349" cy="23089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6770384" y="2684293"/>
            <a:ext cx="99979" cy="999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5275182" y="2619592"/>
            <a:ext cx="219349" cy="23089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5336023" y="2684293"/>
            <a:ext cx="99979" cy="999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1194490" y="2578606"/>
            <a:ext cx="10583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/>
              <a:t>12</a:t>
            </a:r>
            <a:r>
              <a:rPr lang="ko-KR" altLang="en-US" sz="1600" b="1" dirty="0" smtClean="0"/>
              <a:t>월 </a:t>
            </a:r>
            <a:r>
              <a:rPr lang="en-US" altLang="ko-KR" sz="1600" b="1" dirty="0" smtClean="0"/>
              <a:t>24</a:t>
            </a:r>
            <a:r>
              <a:rPr lang="ko-KR" altLang="en-US" sz="1600" b="1" dirty="0" smtClean="0"/>
              <a:t>일</a:t>
            </a:r>
            <a:endParaRPr lang="ko-KR" altLang="en-US" sz="1600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2615302" y="2561729"/>
            <a:ext cx="10583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/>
              <a:t>12</a:t>
            </a:r>
            <a:r>
              <a:rPr lang="ko-KR" altLang="en-US" sz="1600" b="1" dirty="0"/>
              <a:t>월 </a:t>
            </a:r>
            <a:r>
              <a:rPr lang="en-US" altLang="ko-KR" sz="1600" b="1" dirty="0" smtClean="0"/>
              <a:t>25</a:t>
            </a:r>
            <a:r>
              <a:rPr lang="ko-KR" altLang="en-US" sz="1600" b="1" dirty="0" smtClean="0"/>
              <a:t>일</a:t>
            </a:r>
            <a:endParaRPr lang="ko-KR" altLang="en-US" sz="16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4067451" y="2561729"/>
            <a:ext cx="10583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/>
              <a:t>12</a:t>
            </a:r>
            <a:r>
              <a:rPr lang="ko-KR" altLang="en-US" sz="1600" b="1" dirty="0"/>
              <a:t>월 </a:t>
            </a:r>
            <a:r>
              <a:rPr lang="en-US" altLang="ko-KR" sz="1600" b="1" dirty="0" smtClean="0"/>
              <a:t>26</a:t>
            </a:r>
            <a:r>
              <a:rPr lang="ko-KR" altLang="en-US" sz="1600" b="1" dirty="0" smtClean="0"/>
              <a:t>일</a:t>
            </a:r>
            <a:endParaRPr lang="ko-KR" altLang="en-US" sz="16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5494531" y="2578606"/>
            <a:ext cx="10583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/>
              <a:t>12</a:t>
            </a:r>
            <a:r>
              <a:rPr lang="ko-KR" altLang="en-US" sz="1600" b="1" dirty="0"/>
              <a:t>월 </a:t>
            </a:r>
            <a:r>
              <a:rPr lang="en-US" altLang="ko-KR" sz="1600" b="1" dirty="0" smtClean="0"/>
              <a:t>27</a:t>
            </a:r>
            <a:r>
              <a:rPr lang="ko-KR" altLang="en-US" sz="1600" b="1" dirty="0" smtClean="0"/>
              <a:t>일</a:t>
            </a:r>
            <a:endParaRPr lang="ko-KR" altLang="en-US" sz="16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6928892" y="2571591"/>
            <a:ext cx="10583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/>
              <a:t>12</a:t>
            </a:r>
            <a:r>
              <a:rPr lang="ko-KR" altLang="en-US" sz="1600" b="1" dirty="0"/>
              <a:t>월 </a:t>
            </a:r>
            <a:r>
              <a:rPr lang="en-US" altLang="ko-KR" sz="1600" b="1" dirty="0" smtClean="0"/>
              <a:t>28</a:t>
            </a:r>
            <a:r>
              <a:rPr lang="ko-KR" altLang="en-US" sz="1600" b="1" dirty="0" smtClean="0"/>
              <a:t>일</a:t>
            </a:r>
            <a:endParaRPr lang="ko-KR" altLang="en-US" sz="1600" b="1" dirty="0"/>
          </a:p>
        </p:txBody>
      </p:sp>
      <p:sp>
        <p:nvSpPr>
          <p:cNvPr id="72" name="직사각형 71"/>
          <p:cNvSpPr/>
          <p:nvPr/>
        </p:nvSpPr>
        <p:spPr>
          <a:xfrm>
            <a:off x="962854" y="3665866"/>
            <a:ext cx="2885248" cy="977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3" name="직사각형 72"/>
          <p:cNvSpPr/>
          <p:nvPr/>
        </p:nvSpPr>
        <p:spPr>
          <a:xfrm>
            <a:off x="962854" y="4039173"/>
            <a:ext cx="4312328" cy="977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/>
          <p:cNvSpPr/>
          <p:nvPr/>
        </p:nvSpPr>
        <p:spPr>
          <a:xfrm>
            <a:off x="2395954" y="4408820"/>
            <a:ext cx="4308822" cy="977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/>
          <p:cNvSpPr/>
          <p:nvPr/>
        </p:nvSpPr>
        <p:spPr>
          <a:xfrm>
            <a:off x="3119018" y="4751720"/>
            <a:ext cx="5009331" cy="977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TextBox 75"/>
          <p:cNvSpPr txBox="1"/>
          <p:nvPr/>
        </p:nvSpPr>
        <p:spPr>
          <a:xfrm>
            <a:off x="2456794" y="3235891"/>
            <a:ext cx="151836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/>
              <a:t>주제선정 및 역할분담</a:t>
            </a:r>
            <a:endParaRPr lang="ko-KR" altLang="en-US" sz="1100" b="1" dirty="0"/>
          </a:p>
        </p:txBody>
      </p:sp>
      <p:sp>
        <p:nvSpPr>
          <p:cNvPr id="77" name="TextBox 76"/>
          <p:cNvSpPr txBox="1"/>
          <p:nvPr/>
        </p:nvSpPr>
        <p:spPr>
          <a:xfrm>
            <a:off x="3957776" y="3583939"/>
            <a:ext cx="10951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/>
              <a:t>샘플 코드 분석</a:t>
            </a:r>
            <a:endParaRPr lang="ko-KR" altLang="en-US" sz="1100" b="1" dirty="0"/>
          </a:p>
        </p:txBody>
      </p:sp>
      <p:sp>
        <p:nvSpPr>
          <p:cNvPr id="78" name="TextBox 77"/>
          <p:cNvSpPr txBox="1"/>
          <p:nvPr/>
        </p:nvSpPr>
        <p:spPr>
          <a:xfrm>
            <a:off x="5336023" y="3938196"/>
            <a:ext cx="12570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/>
              <a:t>HTML </a:t>
            </a:r>
            <a:r>
              <a:rPr lang="ko-KR" altLang="en-US" sz="1100" b="1" dirty="0" smtClean="0"/>
              <a:t>및 </a:t>
            </a:r>
            <a:r>
              <a:rPr lang="en-US" altLang="ko-KR" sz="1100" b="1" dirty="0" smtClean="0"/>
              <a:t>CSS </a:t>
            </a:r>
            <a:r>
              <a:rPr lang="ko-KR" altLang="en-US" sz="1100" b="1" dirty="0" smtClean="0"/>
              <a:t>작성</a:t>
            </a:r>
            <a:endParaRPr lang="ko-KR" altLang="en-US" sz="1100" b="1" dirty="0"/>
          </a:p>
        </p:txBody>
      </p:sp>
      <p:sp>
        <p:nvSpPr>
          <p:cNvPr id="79" name="TextBox 78"/>
          <p:cNvSpPr txBox="1"/>
          <p:nvPr/>
        </p:nvSpPr>
        <p:spPr>
          <a:xfrm>
            <a:off x="6770384" y="4326893"/>
            <a:ext cx="10951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/>
              <a:t>테스트 및 수정</a:t>
            </a:r>
            <a:endParaRPr lang="ko-KR" altLang="en-US" sz="1100" b="1" dirty="0"/>
          </a:p>
        </p:txBody>
      </p:sp>
      <p:sp>
        <p:nvSpPr>
          <p:cNvPr id="80" name="TextBox 79"/>
          <p:cNvSpPr txBox="1"/>
          <p:nvPr/>
        </p:nvSpPr>
        <p:spPr>
          <a:xfrm>
            <a:off x="5955853" y="5042187"/>
            <a:ext cx="77136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latin typeface="+mn-ea"/>
              </a:rPr>
              <a:t>PPT </a:t>
            </a:r>
            <a:r>
              <a:rPr lang="ko-KR" altLang="en-US" sz="1100" b="1" dirty="0" smtClean="0">
                <a:latin typeface="+mn-ea"/>
              </a:rPr>
              <a:t>제작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962854" y="3317818"/>
            <a:ext cx="1433099" cy="977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/>
          <p:cNvSpPr/>
          <p:nvPr/>
        </p:nvSpPr>
        <p:spPr>
          <a:xfrm>
            <a:off x="6709543" y="5124114"/>
            <a:ext cx="1433099" cy="977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/>
          <p:cNvSpPr txBox="1"/>
          <p:nvPr/>
        </p:nvSpPr>
        <p:spPr>
          <a:xfrm>
            <a:off x="1872951" y="4657721"/>
            <a:ext cx="12715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latin typeface="+mn-ea"/>
              </a:rPr>
              <a:t>이벤트 기능 추가</a:t>
            </a:r>
            <a:endParaRPr lang="ko-KR" altLang="en-US" sz="11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14897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순서도: 대체 처리 17"/>
          <p:cNvSpPr/>
          <p:nvPr/>
        </p:nvSpPr>
        <p:spPr>
          <a:xfrm>
            <a:off x="5286374" y="3428999"/>
            <a:ext cx="2382615" cy="895350"/>
          </a:xfrm>
          <a:prstGeom prst="flowChartAlternateProcess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347951" y="3553508"/>
            <a:ext cx="22594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solidFill>
                  <a:schemeClr val="bg1"/>
                </a:solidFill>
                <a:latin typeface="+mn-ea"/>
              </a:rPr>
              <a:t>컴퓨터와 사용자의 승리결과를</a:t>
            </a:r>
            <a:endParaRPr lang="en-US" altLang="ko-KR" sz="1200" dirty="0" smtClean="0">
              <a:solidFill>
                <a:schemeClr val="bg1"/>
              </a:solidFill>
              <a:latin typeface="+mn-ea"/>
            </a:endParaRPr>
          </a:p>
          <a:p>
            <a:pPr algn="ctr"/>
            <a:r>
              <a:rPr lang="ko-KR" altLang="en-US" sz="1200" dirty="0" smtClean="0">
                <a:solidFill>
                  <a:schemeClr val="bg1"/>
                </a:solidFill>
                <a:latin typeface="+mn-ea"/>
              </a:rPr>
              <a:t>비교한다</a:t>
            </a:r>
            <a:r>
              <a:rPr lang="en-US" altLang="ko-KR" sz="1200" dirty="0" smtClean="0">
                <a:solidFill>
                  <a:schemeClr val="bg1"/>
                </a:solidFill>
                <a:latin typeface="+mn-ea"/>
              </a:rPr>
              <a:t>.</a:t>
            </a:r>
            <a:endParaRPr lang="ko-KR" altLang="en-US" sz="12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6" name="순서도: 대체 처리 15"/>
          <p:cNvSpPr/>
          <p:nvPr/>
        </p:nvSpPr>
        <p:spPr>
          <a:xfrm>
            <a:off x="5286374" y="1790700"/>
            <a:ext cx="2382615" cy="895351"/>
          </a:xfrm>
          <a:prstGeom prst="flowChartAlternateProcess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순서도: 대체 처리 7"/>
          <p:cNvSpPr/>
          <p:nvPr/>
        </p:nvSpPr>
        <p:spPr>
          <a:xfrm>
            <a:off x="1433406" y="1790702"/>
            <a:ext cx="2382615" cy="895350"/>
          </a:xfrm>
          <a:prstGeom prst="flowChartAlternateProcess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0" y="216131"/>
            <a:ext cx="9144000" cy="0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0" y="6644640"/>
            <a:ext cx="9144000" cy="0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157942" y="0"/>
            <a:ext cx="0" cy="685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8947265" y="0"/>
            <a:ext cx="0" cy="685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781398" y="0"/>
            <a:ext cx="133002" cy="133003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313413" y="374073"/>
            <a:ext cx="25026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/>
              <a:t>프로젝트 소개 </a:t>
            </a:r>
            <a:endParaRPr lang="en-US" altLang="ko-KR" sz="2800" b="1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1382406" y="843957"/>
            <a:ext cx="1324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프로젝트 설명</a:t>
            </a:r>
            <a:endParaRPr lang="en-US" altLang="ko-KR" sz="1400" b="1" dirty="0" smtClean="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94984" y="1915212"/>
            <a:ext cx="22594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solidFill>
                  <a:schemeClr val="bg1"/>
                </a:solidFill>
                <a:latin typeface="+mn-ea"/>
              </a:rPr>
              <a:t>사용자에게 주어진 하단의 가위 바위 보 버튼을  클릭한다</a:t>
            </a:r>
            <a:r>
              <a:rPr lang="en-US" altLang="ko-KR" sz="1200" dirty="0" smtClean="0">
                <a:solidFill>
                  <a:schemeClr val="bg1"/>
                </a:solidFill>
                <a:latin typeface="+mn-ea"/>
              </a:rPr>
              <a:t>.</a:t>
            </a:r>
            <a:endParaRPr lang="ko-KR" altLang="en-US" sz="12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347951" y="2007543"/>
            <a:ext cx="22594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solidFill>
                  <a:schemeClr val="bg1"/>
                </a:solidFill>
                <a:latin typeface="+mn-ea"/>
              </a:rPr>
              <a:t>랜덤으로 컴퓨터가 </a:t>
            </a:r>
            <a:endParaRPr lang="en-US" altLang="ko-KR" sz="1200" dirty="0" smtClean="0">
              <a:solidFill>
                <a:schemeClr val="bg1"/>
              </a:solidFill>
              <a:latin typeface="+mn-ea"/>
            </a:endParaRPr>
          </a:p>
          <a:p>
            <a:pPr algn="ctr"/>
            <a:r>
              <a:rPr lang="ko-KR" altLang="en-US" sz="1200" dirty="0" smtClean="0">
                <a:solidFill>
                  <a:schemeClr val="bg1"/>
                </a:solidFill>
                <a:latin typeface="+mn-ea"/>
              </a:rPr>
              <a:t>가위 바위 보를 선택한다</a:t>
            </a:r>
            <a:r>
              <a:rPr lang="en-US" altLang="ko-KR" sz="1200" dirty="0" smtClean="0">
                <a:solidFill>
                  <a:schemeClr val="bg1"/>
                </a:solidFill>
                <a:latin typeface="+mn-ea"/>
              </a:rPr>
              <a:t>.</a:t>
            </a:r>
            <a:endParaRPr lang="ko-KR" altLang="en-US" sz="12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0" name="순서도: 대체 처리 19"/>
          <p:cNvSpPr/>
          <p:nvPr/>
        </p:nvSpPr>
        <p:spPr>
          <a:xfrm>
            <a:off x="1433406" y="3428998"/>
            <a:ext cx="2382615" cy="895350"/>
          </a:xfrm>
          <a:prstGeom prst="flowChartAlternateProcess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494983" y="3553508"/>
            <a:ext cx="22594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solidFill>
                  <a:schemeClr val="bg1"/>
                </a:solidFill>
                <a:latin typeface="+mn-ea"/>
              </a:rPr>
              <a:t>컴퓨터와 사용자의 승리</a:t>
            </a:r>
            <a:r>
              <a:rPr lang="en-US" altLang="ko-KR" sz="1200" dirty="0" smtClean="0">
                <a:solidFill>
                  <a:schemeClr val="bg1"/>
                </a:solidFill>
                <a:latin typeface="+mn-ea"/>
              </a:rPr>
              <a:t>, </a:t>
            </a:r>
            <a:r>
              <a:rPr lang="ko-KR" altLang="en-US" sz="1200" dirty="0" smtClean="0">
                <a:solidFill>
                  <a:schemeClr val="bg1"/>
                </a:solidFill>
                <a:latin typeface="+mn-ea"/>
              </a:rPr>
              <a:t>패배</a:t>
            </a:r>
            <a:endParaRPr lang="en-US" altLang="ko-KR" sz="1200" dirty="0" smtClean="0">
              <a:solidFill>
                <a:schemeClr val="bg1"/>
              </a:solidFill>
              <a:latin typeface="+mn-ea"/>
            </a:endParaRPr>
          </a:p>
          <a:p>
            <a:pPr algn="ctr"/>
            <a:r>
              <a:rPr lang="ko-KR" altLang="en-US" sz="1200" dirty="0" smtClean="0">
                <a:solidFill>
                  <a:schemeClr val="bg1"/>
                </a:solidFill>
                <a:latin typeface="+mn-ea"/>
              </a:rPr>
              <a:t>무승부의 결과를  왼쪽 상단에 </a:t>
            </a:r>
            <a:endParaRPr lang="en-US" altLang="ko-KR" sz="1200" dirty="0" smtClean="0">
              <a:solidFill>
                <a:schemeClr val="bg1"/>
              </a:solidFill>
              <a:latin typeface="+mn-ea"/>
            </a:endParaRPr>
          </a:p>
          <a:p>
            <a:pPr algn="ctr"/>
            <a:r>
              <a:rPr lang="ko-KR" altLang="en-US" sz="1200" dirty="0" smtClean="0">
                <a:solidFill>
                  <a:schemeClr val="bg1"/>
                </a:solidFill>
                <a:latin typeface="+mn-ea"/>
              </a:rPr>
              <a:t>기록한다</a:t>
            </a:r>
            <a:r>
              <a:rPr lang="en-US" altLang="ko-KR" sz="1200" dirty="0" smtClean="0">
                <a:solidFill>
                  <a:schemeClr val="bg1"/>
                </a:solidFill>
                <a:latin typeface="+mn-ea"/>
              </a:rPr>
              <a:t>.</a:t>
            </a:r>
            <a:endParaRPr lang="ko-KR" altLang="en-US" sz="12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2" name="순서도: 대체 처리 21"/>
          <p:cNvSpPr/>
          <p:nvPr/>
        </p:nvSpPr>
        <p:spPr>
          <a:xfrm>
            <a:off x="1433406" y="5000623"/>
            <a:ext cx="2382615" cy="895350"/>
          </a:xfrm>
          <a:prstGeom prst="flowChartAlternateProcess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494984" y="5186655"/>
            <a:ext cx="22594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solidFill>
                  <a:schemeClr val="bg1"/>
                </a:solidFill>
                <a:latin typeface="+mn-ea"/>
              </a:rPr>
              <a:t>컴퓨터와 사용자의 승리기록을</a:t>
            </a:r>
            <a:r>
              <a:rPr lang="en-US" altLang="ko-KR" sz="1200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  <a:latin typeface="+mn-ea"/>
              </a:rPr>
              <a:t>초기화 시킨다</a:t>
            </a:r>
            <a:r>
              <a:rPr lang="en-US" altLang="ko-KR" sz="1200" dirty="0" smtClean="0">
                <a:solidFill>
                  <a:schemeClr val="bg1"/>
                </a:solidFill>
                <a:latin typeface="+mn-ea"/>
              </a:rPr>
              <a:t>.</a:t>
            </a:r>
          </a:p>
        </p:txBody>
      </p:sp>
      <p:cxnSp>
        <p:nvCxnSpPr>
          <p:cNvPr id="13" name="꺾인 연결선 12"/>
          <p:cNvCxnSpPr>
            <a:stCxn id="8" idx="3"/>
            <a:endCxn id="16" idx="1"/>
          </p:cNvCxnSpPr>
          <p:nvPr/>
        </p:nvCxnSpPr>
        <p:spPr>
          <a:xfrm flipV="1">
            <a:off x="3816021" y="2238376"/>
            <a:ext cx="1470353" cy="1"/>
          </a:xfrm>
          <a:prstGeom prst="bentConnector3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stCxn id="16" idx="2"/>
            <a:endCxn id="18" idx="0"/>
          </p:cNvCxnSpPr>
          <p:nvPr/>
        </p:nvCxnSpPr>
        <p:spPr>
          <a:xfrm>
            <a:off x="6477682" y="2686051"/>
            <a:ext cx="0" cy="7429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stCxn id="18" idx="1"/>
            <a:endCxn id="20" idx="3"/>
          </p:cNvCxnSpPr>
          <p:nvPr/>
        </p:nvCxnSpPr>
        <p:spPr>
          <a:xfrm flipH="1" flipV="1">
            <a:off x="3816021" y="3876673"/>
            <a:ext cx="1470353" cy="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>
            <a:stCxn id="20" idx="0"/>
            <a:endCxn id="8" idx="2"/>
          </p:cNvCxnSpPr>
          <p:nvPr/>
        </p:nvCxnSpPr>
        <p:spPr>
          <a:xfrm flipV="1">
            <a:off x="2624714" y="2686052"/>
            <a:ext cx="0" cy="74294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꺾인 연결선 32"/>
          <p:cNvCxnSpPr>
            <a:stCxn id="22" idx="1"/>
            <a:endCxn id="8" idx="1"/>
          </p:cNvCxnSpPr>
          <p:nvPr/>
        </p:nvCxnSpPr>
        <p:spPr>
          <a:xfrm rot="10800000">
            <a:off x="1433406" y="2238378"/>
            <a:ext cx="12700" cy="3209921"/>
          </a:xfrm>
          <a:prstGeom prst="bentConnector3">
            <a:avLst>
              <a:gd name="adj1" fmla="val 1800000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1683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291</TotalTime>
  <Words>391</Words>
  <Application>Microsoft Office PowerPoint</Application>
  <PresentationFormat>화면 슬라이드 쇼(4:3)</PresentationFormat>
  <Paragraphs>100</Paragraphs>
  <Slides>15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6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isec1600</cp:lastModifiedBy>
  <cp:revision>33</cp:revision>
  <dcterms:created xsi:type="dcterms:W3CDTF">2019-11-27T13:21:28Z</dcterms:created>
  <dcterms:modified xsi:type="dcterms:W3CDTF">2021-12-28T09:51:58Z</dcterms:modified>
</cp:coreProperties>
</file>