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64" r:id="rId5"/>
    <p:sldId id="265" r:id="rId6"/>
    <p:sldId id="266" r:id="rId7"/>
    <p:sldId id="267" r:id="rId8"/>
    <p:sldId id="268" r:id="rId9"/>
    <p:sldId id="270" r:id="rId10"/>
    <p:sldId id="269" r:id="rId11"/>
    <p:sldId id="271" r:id="rId12"/>
    <p:sldId id="272" r:id="rId13"/>
    <p:sldId id="263" r:id="rId14"/>
    <p:sldId id="26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p:cViewPr varScale="1">
        <p:scale>
          <a:sx n="76" d="100"/>
          <a:sy n="76" d="100"/>
        </p:scale>
        <p:origin x="-9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www.lifetechnologies.com/cn/zh/home/life-science/sequencing/next-generation-sequencing/ion-torrent-next-generation-sequencing-workflow/prepare-template.html" TargetMode="External"/><Relationship Id="rId2" Type="http://schemas.openxmlformats.org/officeDocument/2006/relationships/hyperlink" Target="http://www.lifetechnologies.com/cn/zh/home/life-science/sequencing/next-generation-sequencing/ion-torrent-next-generation-sequencing-workflow/ion-torrent-next-generation-sequencing-construct-library.html" TargetMode="External"/><Relationship Id="rId1" Type="http://schemas.openxmlformats.org/officeDocument/2006/relationships/hyperlink" Target="http://www.lifetechnologies.com/cn/zh/home/life-science/sequencing/next-generation-sequencing/ion-torrent-next-generation-sequencing-workflow/ion-torrent-next-generation-sequencing-select-targets.html" TargetMode="External"/><Relationship Id="rId5" Type="http://schemas.openxmlformats.org/officeDocument/2006/relationships/hyperlink" Target="http://www.lifetechnologies.com/cn/zh/home/life-science/sequencing/next-generation-sequencing/ion-torrent-next-generation-sequencing-workflow/ion-torrent-next-generation-sequencing-data-analysis-workflow.html" TargetMode="External"/><Relationship Id="rId4" Type="http://schemas.openxmlformats.org/officeDocument/2006/relationships/hyperlink" Target="http://www.lifetechnologies.com/cn/zh/home/life-science/sequencing/semiconductor-sequencing/sequencing-workflow/run-sequence.html"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www.lifetechnologies.com/cn/zh/home/life-science/sequencing/next-generation-sequencing/ion-torrent-next-generation-sequencing-workflow/prepare-template.html" TargetMode="External"/><Relationship Id="rId2" Type="http://schemas.openxmlformats.org/officeDocument/2006/relationships/hyperlink" Target="http://www.lifetechnologies.com/cn/zh/home/life-science/sequencing/next-generation-sequencing/ion-torrent-next-generation-sequencing-workflow/ion-torrent-next-generation-sequencing-construct-library.html" TargetMode="External"/><Relationship Id="rId1" Type="http://schemas.openxmlformats.org/officeDocument/2006/relationships/hyperlink" Target="http://www.lifetechnologies.com/cn/zh/home/life-science/sequencing/next-generation-sequencing/ion-torrent-next-generation-sequencing-workflow/ion-torrent-next-generation-sequencing-select-targets.html" TargetMode="External"/><Relationship Id="rId5" Type="http://schemas.openxmlformats.org/officeDocument/2006/relationships/hyperlink" Target="http://www.lifetechnologies.com/cn/zh/home/life-science/sequencing/next-generation-sequencing/ion-torrent-next-generation-sequencing-workflow/ion-torrent-next-generation-sequencing-data-analysis-workflow.html" TargetMode="External"/><Relationship Id="rId4" Type="http://schemas.openxmlformats.org/officeDocument/2006/relationships/hyperlink" Target="http://www.lifetechnologies.com/cn/zh/home/life-science/sequencing/semiconductor-sequencing/sequencing-workflow/run-sequence.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C57D3-A83C-411D-9E34-B4A78A35194F}" type="doc">
      <dgm:prSet loTypeId="urn:microsoft.com/office/officeart/2005/8/layout/chevron1" loCatId="process" qsTypeId="urn:microsoft.com/office/officeart/2005/8/quickstyle/simple1" qsCatId="simple" csTypeId="urn:microsoft.com/office/officeart/2005/8/colors/accent1_2" csCatId="accent1" phldr="1"/>
      <dgm:spPr/>
    </dgm:pt>
    <dgm:pt modelId="{BFB9F035-86D7-480B-85FF-A5E93ABA9E05}">
      <dgm:prSet phldrT="[文本]"/>
      <dgm:spPr/>
      <dgm:t>
        <a:bodyPr/>
        <a:lstStyle/>
        <a:p>
          <a:r>
            <a:rPr lang="en-US" altLang="zh-CN" b="1" dirty="0" smtClean="0">
              <a:solidFill>
                <a:srgbClr val="6600CC"/>
              </a:solidFill>
              <a:latin typeface="Arial"/>
              <a:hlinkClick xmlns:r="http://schemas.openxmlformats.org/officeDocument/2006/relationships" r:id="rId1"/>
            </a:rPr>
            <a:t>Select </a:t>
          </a:r>
          <a:br>
            <a:rPr lang="en-US" altLang="zh-CN" b="1" dirty="0" smtClean="0">
              <a:solidFill>
                <a:srgbClr val="6600CC"/>
              </a:solidFill>
              <a:latin typeface="Arial"/>
              <a:hlinkClick xmlns:r="http://schemas.openxmlformats.org/officeDocument/2006/relationships" r:id="rId1"/>
            </a:rPr>
          </a:br>
          <a:r>
            <a:rPr lang="en-US" altLang="zh-CN" b="1" dirty="0" smtClean="0">
              <a:solidFill>
                <a:srgbClr val="6600CC"/>
              </a:solidFill>
              <a:latin typeface="Arial"/>
              <a:hlinkClick xmlns:r="http://schemas.openxmlformats.org/officeDocument/2006/relationships" r:id="rId1"/>
            </a:rPr>
            <a:t>Targets</a:t>
          </a:r>
          <a:endParaRPr lang="zh-CN" altLang="en-US" dirty="0"/>
        </a:p>
      </dgm:t>
    </dgm:pt>
    <dgm:pt modelId="{29C691A9-08AE-4EBB-8939-DCE041472005}" type="parTrans" cxnId="{9228CC3A-8D7C-45E0-B771-FF04FEE65E5E}">
      <dgm:prSet/>
      <dgm:spPr/>
      <dgm:t>
        <a:bodyPr/>
        <a:lstStyle/>
        <a:p>
          <a:endParaRPr lang="zh-CN" altLang="en-US"/>
        </a:p>
      </dgm:t>
    </dgm:pt>
    <dgm:pt modelId="{8D0E5803-B02C-4EFE-9255-DD5598EAC8E3}" type="sibTrans" cxnId="{9228CC3A-8D7C-45E0-B771-FF04FEE65E5E}">
      <dgm:prSet/>
      <dgm:spPr/>
      <dgm:t>
        <a:bodyPr/>
        <a:lstStyle/>
        <a:p>
          <a:endParaRPr lang="zh-CN" altLang="en-US"/>
        </a:p>
      </dgm:t>
    </dgm:pt>
    <dgm:pt modelId="{6205AD64-DB31-48DE-8FB3-A1B0464F2E77}">
      <dgm:prSet phldrT="[文本]"/>
      <dgm:spPr/>
      <dgm:t>
        <a:bodyPr/>
        <a:lstStyle/>
        <a:p>
          <a:r>
            <a:rPr lang="en-US" altLang="zh-CN" b="1" dirty="0" smtClean="0">
              <a:solidFill>
                <a:srgbClr val="6600CC"/>
              </a:solidFill>
              <a:latin typeface="Arial"/>
              <a:hlinkClick xmlns:r="http://schemas.openxmlformats.org/officeDocument/2006/relationships" r:id="rId2"/>
            </a:rPr>
            <a:t>Construct </a:t>
          </a:r>
          <a:br>
            <a:rPr lang="en-US" altLang="zh-CN" b="1" dirty="0" smtClean="0">
              <a:solidFill>
                <a:srgbClr val="6600CC"/>
              </a:solidFill>
              <a:latin typeface="Arial"/>
              <a:hlinkClick xmlns:r="http://schemas.openxmlformats.org/officeDocument/2006/relationships" r:id="rId2"/>
            </a:rPr>
          </a:br>
          <a:r>
            <a:rPr lang="en-US" altLang="zh-CN" b="1" dirty="0" smtClean="0">
              <a:solidFill>
                <a:srgbClr val="6600CC"/>
              </a:solidFill>
              <a:latin typeface="Arial"/>
              <a:hlinkClick xmlns:r="http://schemas.openxmlformats.org/officeDocument/2006/relationships" r:id="rId2"/>
            </a:rPr>
            <a:t>Library</a:t>
          </a:r>
          <a:endParaRPr lang="zh-CN" altLang="en-US" dirty="0"/>
        </a:p>
      </dgm:t>
    </dgm:pt>
    <dgm:pt modelId="{379B20F0-5EED-4382-BD31-FEEE047DAE64}" type="parTrans" cxnId="{8CD2AEA8-8B7A-4355-BA14-6EC39B84E5A8}">
      <dgm:prSet/>
      <dgm:spPr/>
      <dgm:t>
        <a:bodyPr/>
        <a:lstStyle/>
        <a:p>
          <a:endParaRPr lang="zh-CN" altLang="en-US"/>
        </a:p>
      </dgm:t>
    </dgm:pt>
    <dgm:pt modelId="{BF4C7B94-8ABE-43C6-8A7B-6AC113A5487F}" type="sibTrans" cxnId="{8CD2AEA8-8B7A-4355-BA14-6EC39B84E5A8}">
      <dgm:prSet/>
      <dgm:spPr/>
      <dgm:t>
        <a:bodyPr/>
        <a:lstStyle/>
        <a:p>
          <a:endParaRPr lang="zh-CN" altLang="en-US"/>
        </a:p>
      </dgm:t>
    </dgm:pt>
    <dgm:pt modelId="{0F4EE8D9-91E1-4FFF-9899-C907718E674E}">
      <dgm:prSet phldrT="[文本]"/>
      <dgm:spPr/>
      <dgm:t>
        <a:bodyPr/>
        <a:lstStyle/>
        <a:p>
          <a:r>
            <a:rPr lang="en-US" altLang="zh-CN" b="1" dirty="0" smtClean="0">
              <a:solidFill>
                <a:srgbClr val="6600CC"/>
              </a:solidFill>
              <a:latin typeface="Arial"/>
              <a:hlinkClick xmlns:r="http://schemas.openxmlformats.org/officeDocument/2006/relationships" r:id="rId3"/>
            </a:rPr>
            <a:t>Prepare </a:t>
          </a:r>
          <a:br>
            <a:rPr lang="en-US" altLang="zh-CN" b="1" dirty="0" smtClean="0">
              <a:solidFill>
                <a:srgbClr val="6600CC"/>
              </a:solidFill>
              <a:latin typeface="Arial"/>
              <a:hlinkClick xmlns:r="http://schemas.openxmlformats.org/officeDocument/2006/relationships" r:id="rId3"/>
            </a:rPr>
          </a:br>
          <a:r>
            <a:rPr lang="en-US" altLang="zh-CN" b="1" dirty="0" smtClean="0">
              <a:solidFill>
                <a:srgbClr val="6600CC"/>
              </a:solidFill>
              <a:latin typeface="Arial"/>
              <a:hlinkClick xmlns:r="http://schemas.openxmlformats.org/officeDocument/2006/relationships" r:id="rId3"/>
            </a:rPr>
            <a:t>Template</a:t>
          </a:r>
          <a:endParaRPr lang="zh-CN" altLang="en-US" dirty="0"/>
        </a:p>
      </dgm:t>
    </dgm:pt>
    <dgm:pt modelId="{54296758-C209-4CE1-BAFB-7696D907FBBB}" type="parTrans" cxnId="{6B1CA83E-39BC-43DB-B157-E46F7147A4A9}">
      <dgm:prSet/>
      <dgm:spPr/>
      <dgm:t>
        <a:bodyPr/>
        <a:lstStyle/>
        <a:p>
          <a:endParaRPr lang="zh-CN" altLang="en-US"/>
        </a:p>
      </dgm:t>
    </dgm:pt>
    <dgm:pt modelId="{55282487-13D9-44FD-8399-5D7E5269A645}" type="sibTrans" cxnId="{6B1CA83E-39BC-43DB-B157-E46F7147A4A9}">
      <dgm:prSet/>
      <dgm:spPr/>
      <dgm:t>
        <a:bodyPr/>
        <a:lstStyle/>
        <a:p>
          <a:endParaRPr lang="zh-CN" altLang="en-US"/>
        </a:p>
      </dgm:t>
    </dgm:pt>
    <dgm:pt modelId="{3C030ED0-33F7-4FF0-B027-5E66705E9AE7}">
      <dgm:prSet phldrT="[文本]"/>
      <dgm:spPr/>
      <dgm:t>
        <a:bodyPr/>
        <a:lstStyle/>
        <a:p>
          <a:r>
            <a:rPr lang="en-US" altLang="zh-CN" b="1" dirty="0" smtClean="0">
              <a:solidFill>
                <a:srgbClr val="6600CC"/>
              </a:solidFill>
              <a:latin typeface="Arial"/>
              <a:hlinkClick xmlns:r="http://schemas.openxmlformats.org/officeDocument/2006/relationships" r:id="rId4"/>
            </a:rPr>
            <a:t>Run </a:t>
          </a:r>
          <a:br>
            <a:rPr lang="en-US" altLang="zh-CN" b="1" dirty="0" smtClean="0">
              <a:solidFill>
                <a:srgbClr val="6600CC"/>
              </a:solidFill>
              <a:latin typeface="Arial"/>
              <a:hlinkClick xmlns:r="http://schemas.openxmlformats.org/officeDocument/2006/relationships" r:id="rId4"/>
            </a:rPr>
          </a:br>
          <a:r>
            <a:rPr lang="en-US" altLang="zh-CN" b="1" dirty="0" smtClean="0">
              <a:solidFill>
                <a:srgbClr val="6600CC"/>
              </a:solidFill>
              <a:latin typeface="Arial"/>
              <a:hlinkClick xmlns:r="http://schemas.openxmlformats.org/officeDocument/2006/relationships" r:id="rId4"/>
            </a:rPr>
            <a:t>Sequence</a:t>
          </a:r>
          <a:endParaRPr lang="zh-CN" altLang="en-US" dirty="0"/>
        </a:p>
      </dgm:t>
    </dgm:pt>
    <dgm:pt modelId="{9FDFB82E-6917-4F1D-AEF3-E59CE2D61E66}" type="parTrans" cxnId="{8E51A9F8-3749-4E08-9F58-698A9E2535C0}">
      <dgm:prSet/>
      <dgm:spPr/>
      <dgm:t>
        <a:bodyPr/>
        <a:lstStyle/>
        <a:p>
          <a:endParaRPr lang="zh-CN" altLang="en-US"/>
        </a:p>
      </dgm:t>
    </dgm:pt>
    <dgm:pt modelId="{726E75F2-59C6-4D8F-A9EB-D908A49BEFF7}" type="sibTrans" cxnId="{8E51A9F8-3749-4E08-9F58-698A9E2535C0}">
      <dgm:prSet/>
      <dgm:spPr/>
      <dgm:t>
        <a:bodyPr/>
        <a:lstStyle/>
        <a:p>
          <a:endParaRPr lang="zh-CN" altLang="en-US"/>
        </a:p>
      </dgm:t>
    </dgm:pt>
    <dgm:pt modelId="{A58BA99B-2241-4F9F-8BDF-5EBAF4645A97}">
      <dgm:prSet phldrT="[文本]"/>
      <dgm:spPr/>
      <dgm:t>
        <a:bodyPr/>
        <a:lstStyle/>
        <a:p>
          <a:r>
            <a:rPr lang="en-US" altLang="zh-CN" b="1" dirty="0" smtClean="0">
              <a:solidFill>
                <a:srgbClr val="6600CC"/>
              </a:solidFill>
              <a:latin typeface="Arial"/>
              <a:hlinkClick xmlns:r="http://schemas.openxmlformats.org/officeDocument/2006/relationships" r:id="rId5"/>
            </a:rPr>
            <a:t>Analyze </a:t>
          </a:r>
          <a:br>
            <a:rPr lang="en-US" altLang="zh-CN" b="1" dirty="0" smtClean="0">
              <a:solidFill>
                <a:srgbClr val="6600CC"/>
              </a:solidFill>
              <a:latin typeface="Arial"/>
              <a:hlinkClick xmlns:r="http://schemas.openxmlformats.org/officeDocument/2006/relationships" r:id="rId5"/>
            </a:rPr>
          </a:br>
          <a:r>
            <a:rPr lang="en-US" altLang="zh-CN" b="1" dirty="0" smtClean="0">
              <a:solidFill>
                <a:srgbClr val="6600CC"/>
              </a:solidFill>
              <a:latin typeface="Arial"/>
              <a:hlinkClick xmlns:r="http://schemas.openxmlformats.org/officeDocument/2006/relationships" r:id="rId5"/>
            </a:rPr>
            <a:t>Data</a:t>
          </a:r>
          <a:endParaRPr lang="zh-CN" altLang="en-US" dirty="0"/>
        </a:p>
      </dgm:t>
    </dgm:pt>
    <dgm:pt modelId="{595A5ED2-5251-4FAA-A141-6FAA4989B0EA}" type="parTrans" cxnId="{E0BC08DC-3E30-4265-9C5F-D28EC663E552}">
      <dgm:prSet/>
      <dgm:spPr/>
      <dgm:t>
        <a:bodyPr/>
        <a:lstStyle/>
        <a:p>
          <a:endParaRPr lang="zh-CN" altLang="en-US"/>
        </a:p>
      </dgm:t>
    </dgm:pt>
    <dgm:pt modelId="{B8130E05-D4FE-44D8-9629-15F9F117BDD2}" type="sibTrans" cxnId="{E0BC08DC-3E30-4265-9C5F-D28EC663E552}">
      <dgm:prSet/>
      <dgm:spPr/>
      <dgm:t>
        <a:bodyPr/>
        <a:lstStyle/>
        <a:p>
          <a:endParaRPr lang="zh-CN" altLang="en-US"/>
        </a:p>
      </dgm:t>
    </dgm:pt>
    <dgm:pt modelId="{64B26BC8-E351-4C5C-AA76-A8B81DA13F3D}" type="pres">
      <dgm:prSet presAssocID="{727C57D3-A83C-411D-9E34-B4A78A35194F}" presName="Name0" presStyleCnt="0">
        <dgm:presLayoutVars>
          <dgm:dir/>
          <dgm:animLvl val="lvl"/>
          <dgm:resizeHandles val="exact"/>
        </dgm:presLayoutVars>
      </dgm:prSet>
      <dgm:spPr/>
    </dgm:pt>
    <dgm:pt modelId="{D35AB6FA-73D0-42AA-A4F7-2215FB46C3E8}" type="pres">
      <dgm:prSet presAssocID="{BFB9F035-86D7-480B-85FF-A5E93ABA9E05}" presName="parTxOnly" presStyleLbl="node1" presStyleIdx="0" presStyleCnt="5">
        <dgm:presLayoutVars>
          <dgm:chMax val="0"/>
          <dgm:chPref val="0"/>
          <dgm:bulletEnabled val="1"/>
        </dgm:presLayoutVars>
      </dgm:prSet>
      <dgm:spPr/>
      <dgm:t>
        <a:bodyPr/>
        <a:lstStyle/>
        <a:p>
          <a:endParaRPr lang="zh-CN" altLang="en-US"/>
        </a:p>
      </dgm:t>
    </dgm:pt>
    <dgm:pt modelId="{EFAA9DDA-2980-4507-812E-C5A64E2FB1DC}" type="pres">
      <dgm:prSet presAssocID="{8D0E5803-B02C-4EFE-9255-DD5598EAC8E3}" presName="parTxOnlySpace" presStyleCnt="0"/>
      <dgm:spPr/>
    </dgm:pt>
    <dgm:pt modelId="{528D8599-D593-4CB6-B644-7EA240A36586}" type="pres">
      <dgm:prSet presAssocID="{6205AD64-DB31-48DE-8FB3-A1B0464F2E77}" presName="parTxOnly" presStyleLbl="node1" presStyleIdx="1" presStyleCnt="5">
        <dgm:presLayoutVars>
          <dgm:chMax val="0"/>
          <dgm:chPref val="0"/>
          <dgm:bulletEnabled val="1"/>
        </dgm:presLayoutVars>
      </dgm:prSet>
      <dgm:spPr/>
      <dgm:t>
        <a:bodyPr/>
        <a:lstStyle/>
        <a:p>
          <a:endParaRPr lang="zh-CN" altLang="en-US"/>
        </a:p>
      </dgm:t>
    </dgm:pt>
    <dgm:pt modelId="{F0E447F6-8E52-4683-938C-26E101A5F47C}" type="pres">
      <dgm:prSet presAssocID="{BF4C7B94-8ABE-43C6-8A7B-6AC113A5487F}" presName="parTxOnlySpace" presStyleCnt="0"/>
      <dgm:spPr/>
    </dgm:pt>
    <dgm:pt modelId="{B8DCDECF-9BD8-498C-B063-3329CA725887}" type="pres">
      <dgm:prSet presAssocID="{0F4EE8D9-91E1-4FFF-9899-C907718E674E}" presName="parTxOnly" presStyleLbl="node1" presStyleIdx="2" presStyleCnt="5">
        <dgm:presLayoutVars>
          <dgm:chMax val="0"/>
          <dgm:chPref val="0"/>
          <dgm:bulletEnabled val="1"/>
        </dgm:presLayoutVars>
      </dgm:prSet>
      <dgm:spPr/>
      <dgm:t>
        <a:bodyPr/>
        <a:lstStyle/>
        <a:p>
          <a:endParaRPr lang="zh-CN" altLang="en-US"/>
        </a:p>
      </dgm:t>
    </dgm:pt>
    <dgm:pt modelId="{1B35DF15-48D4-48CB-9C32-DB9E8D65C4CC}" type="pres">
      <dgm:prSet presAssocID="{55282487-13D9-44FD-8399-5D7E5269A645}" presName="parTxOnlySpace" presStyleCnt="0"/>
      <dgm:spPr/>
    </dgm:pt>
    <dgm:pt modelId="{C137F683-C005-41E4-A9D3-A57963BED5DF}" type="pres">
      <dgm:prSet presAssocID="{3C030ED0-33F7-4FF0-B027-5E66705E9AE7}" presName="parTxOnly" presStyleLbl="node1" presStyleIdx="3" presStyleCnt="5">
        <dgm:presLayoutVars>
          <dgm:chMax val="0"/>
          <dgm:chPref val="0"/>
          <dgm:bulletEnabled val="1"/>
        </dgm:presLayoutVars>
      </dgm:prSet>
      <dgm:spPr/>
      <dgm:t>
        <a:bodyPr/>
        <a:lstStyle/>
        <a:p>
          <a:endParaRPr lang="zh-CN" altLang="en-US"/>
        </a:p>
      </dgm:t>
    </dgm:pt>
    <dgm:pt modelId="{F5F992CA-23CE-4707-9ECF-9A4D740F7E96}" type="pres">
      <dgm:prSet presAssocID="{726E75F2-59C6-4D8F-A9EB-D908A49BEFF7}" presName="parTxOnlySpace" presStyleCnt="0"/>
      <dgm:spPr/>
    </dgm:pt>
    <dgm:pt modelId="{3695A2DF-D681-4446-8956-B91B761F23B2}" type="pres">
      <dgm:prSet presAssocID="{A58BA99B-2241-4F9F-8BDF-5EBAF4645A97}" presName="parTxOnly" presStyleLbl="node1" presStyleIdx="4" presStyleCnt="5">
        <dgm:presLayoutVars>
          <dgm:chMax val="0"/>
          <dgm:chPref val="0"/>
          <dgm:bulletEnabled val="1"/>
        </dgm:presLayoutVars>
      </dgm:prSet>
      <dgm:spPr/>
      <dgm:t>
        <a:bodyPr/>
        <a:lstStyle/>
        <a:p>
          <a:endParaRPr lang="zh-CN" altLang="en-US"/>
        </a:p>
      </dgm:t>
    </dgm:pt>
  </dgm:ptLst>
  <dgm:cxnLst>
    <dgm:cxn modelId="{8E51A9F8-3749-4E08-9F58-698A9E2535C0}" srcId="{727C57D3-A83C-411D-9E34-B4A78A35194F}" destId="{3C030ED0-33F7-4FF0-B027-5E66705E9AE7}" srcOrd="3" destOrd="0" parTransId="{9FDFB82E-6917-4F1D-AEF3-E59CE2D61E66}" sibTransId="{726E75F2-59C6-4D8F-A9EB-D908A49BEFF7}"/>
    <dgm:cxn modelId="{2D4A2818-FAB6-41BF-94A1-9D066389A0CC}" type="presOf" srcId="{3C030ED0-33F7-4FF0-B027-5E66705E9AE7}" destId="{C137F683-C005-41E4-A9D3-A57963BED5DF}" srcOrd="0" destOrd="0" presId="urn:microsoft.com/office/officeart/2005/8/layout/chevron1"/>
    <dgm:cxn modelId="{8CD2AEA8-8B7A-4355-BA14-6EC39B84E5A8}" srcId="{727C57D3-A83C-411D-9E34-B4A78A35194F}" destId="{6205AD64-DB31-48DE-8FB3-A1B0464F2E77}" srcOrd="1" destOrd="0" parTransId="{379B20F0-5EED-4382-BD31-FEEE047DAE64}" sibTransId="{BF4C7B94-8ABE-43C6-8A7B-6AC113A5487F}"/>
    <dgm:cxn modelId="{FF00D6F5-B316-49B1-BDE4-B13A39559AFA}" type="presOf" srcId="{6205AD64-DB31-48DE-8FB3-A1B0464F2E77}" destId="{528D8599-D593-4CB6-B644-7EA240A36586}" srcOrd="0" destOrd="0" presId="urn:microsoft.com/office/officeart/2005/8/layout/chevron1"/>
    <dgm:cxn modelId="{6B1CA83E-39BC-43DB-B157-E46F7147A4A9}" srcId="{727C57D3-A83C-411D-9E34-B4A78A35194F}" destId="{0F4EE8D9-91E1-4FFF-9899-C907718E674E}" srcOrd="2" destOrd="0" parTransId="{54296758-C209-4CE1-BAFB-7696D907FBBB}" sibTransId="{55282487-13D9-44FD-8399-5D7E5269A645}"/>
    <dgm:cxn modelId="{9228CC3A-8D7C-45E0-B771-FF04FEE65E5E}" srcId="{727C57D3-A83C-411D-9E34-B4A78A35194F}" destId="{BFB9F035-86D7-480B-85FF-A5E93ABA9E05}" srcOrd="0" destOrd="0" parTransId="{29C691A9-08AE-4EBB-8939-DCE041472005}" sibTransId="{8D0E5803-B02C-4EFE-9255-DD5598EAC8E3}"/>
    <dgm:cxn modelId="{F2D9B16C-6440-4280-B538-684E7A68053A}" type="presOf" srcId="{727C57D3-A83C-411D-9E34-B4A78A35194F}" destId="{64B26BC8-E351-4C5C-AA76-A8B81DA13F3D}" srcOrd="0" destOrd="0" presId="urn:microsoft.com/office/officeart/2005/8/layout/chevron1"/>
    <dgm:cxn modelId="{4E2D5AAB-D155-47B2-B73F-FFC812AB0F10}" type="presOf" srcId="{0F4EE8D9-91E1-4FFF-9899-C907718E674E}" destId="{B8DCDECF-9BD8-498C-B063-3329CA725887}" srcOrd="0" destOrd="0" presId="urn:microsoft.com/office/officeart/2005/8/layout/chevron1"/>
    <dgm:cxn modelId="{E0BC08DC-3E30-4265-9C5F-D28EC663E552}" srcId="{727C57D3-A83C-411D-9E34-B4A78A35194F}" destId="{A58BA99B-2241-4F9F-8BDF-5EBAF4645A97}" srcOrd="4" destOrd="0" parTransId="{595A5ED2-5251-4FAA-A141-6FAA4989B0EA}" sibTransId="{B8130E05-D4FE-44D8-9629-15F9F117BDD2}"/>
    <dgm:cxn modelId="{91198137-DDCB-45B1-95D6-715345559DC2}" type="presOf" srcId="{BFB9F035-86D7-480B-85FF-A5E93ABA9E05}" destId="{D35AB6FA-73D0-42AA-A4F7-2215FB46C3E8}" srcOrd="0" destOrd="0" presId="urn:microsoft.com/office/officeart/2005/8/layout/chevron1"/>
    <dgm:cxn modelId="{ADFBDA9E-69C2-49B7-9656-B00C0B17E178}" type="presOf" srcId="{A58BA99B-2241-4F9F-8BDF-5EBAF4645A97}" destId="{3695A2DF-D681-4446-8956-B91B761F23B2}" srcOrd="0" destOrd="0" presId="urn:microsoft.com/office/officeart/2005/8/layout/chevron1"/>
    <dgm:cxn modelId="{B4C39A2B-D128-426D-BB2F-BF6BBCB7A50B}" type="presParOf" srcId="{64B26BC8-E351-4C5C-AA76-A8B81DA13F3D}" destId="{D35AB6FA-73D0-42AA-A4F7-2215FB46C3E8}" srcOrd="0" destOrd="0" presId="urn:microsoft.com/office/officeart/2005/8/layout/chevron1"/>
    <dgm:cxn modelId="{2BB9ED1B-323E-43A0-A46B-507D5F5155D1}" type="presParOf" srcId="{64B26BC8-E351-4C5C-AA76-A8B81DA13F3D}" destId="{EFAA9DDA-2980-4507-812E-C5A64E2FB1DC}" srcOrd="1" destOrd="0" presId="urn:microsoft.com/office/officeart/2005/8/layout/chevron1"/>
    <dgm:cxn modelId="{72ACAFE5-505D-4981-85D1-EC9C4D6DDBA5}" type="presParOf" srcId="{64B26BC8-E351-4C5C-AA76-A8B81DA13F3D}" destId="{528D8599-D593-4CB6-B644-7EA240A36586}" srcOrd="2" destOrd="0" presId="urn:microsoft.com/office/officeart/2005/8/layout/chevron1"/>
    <dgm:cxn modelId="{0FC0BBF7-01BB-467C-96D4-8B61F424A200}" type="presParOf" srcId="{64B26BC8-E351-4C5C-AA76-A8B81DA13F3D}" destId="{F0E447F6-8E52-4683-938C-26E101A5F47C}" srcOrd="3" destOrd="0" presId="urn:microsoft.com/office/officeart/2005/8/layout/chevron1"/>
    <dgm:cxn modelId="{1255DB27-597B-4B82-866C-BE7A6064BDFF}" type="presParOf" srcId="{64B26BC8-E351-4C5C-AA76-A8B81DA13F3D}" destId="{B8DCDECF-9BD8-498C-B063-3329CA725887}" srcOrd="4" destOrd="0" presId="urn:microsoft.com/office/officeart/2005/8/layout/chevron1"/>
    <dgm:cxn modelId="{40B5C68F-94D9-4F9D-8B0E-A26070F573C5}" type="presParOf" srcId="{64B26BC8-E351-4C5C-AA76-A8B81DA13F3D}" destId="{1B35DF15-48D4-48CB-9C32-DB9E8D65C4CC}" srcOrd="5" destOrd="0" presId="urn:microsoft.com/office/officeart/2005/8/layout/chevron1"/>
    <dgm:cxn modelId="{791DBA5C-856F-4405-819D-F33B9F1B14C9}" type="presParOf" srcId="{64B26BC8-E351-4C5C-AA76-A8B81DA13F3D}" destId="{C137F683-C005-41E4-A9D3-A57963BED5DF}" srcOrd="6" destOrd="0" presId="urn:microsoft.com/office/officeart/2005/8/layout/chevron1"/>
    <dgm:cxn modelId="{FBCEA6B8-C4C2-4E1F-ABBB-116872A108BB}" type="presParOf" srcId="{64B26BC8-E351-4C5C-AA76-A8B81DA13F3D}" destId="{F5F992CA-23CE-4707-9ECF-9A4D740F7E96}" srcOrd="7" destOrd="0" presId="urn:microsoft.com/office/officeart/2005/8/layout/chevron1"/>
    <dgm:cxn modelId="{7D4B46D7-B280-4A09-A3FD-29BB1A2D23AA}" type="presParOf" srcId="{64B26BC8-E351-4C5C-AA76-A8B81DA13F3D}" destId="{3695A2DF-D681-4446-8956-B91B761F23B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AB6FA-73D0-42AA-A4F7-2215FB46C3E8}">
      <dsp:nvSpPr>
        <dsp:cNvPr id="0" name=""/>
        <dsp:cNvSpPr/>
      </dsp:nvSpPr>
      <dsp:spPr>
        <a:xfrm>
          <a:off x="2144" y="554335"/>
          <a:ext cx="1908844" cy="763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6600CC"/>
              </a:solidFill>
              <a:latin typeface="Arial"/>
              <a:hlinkClick xmlns:r="http://schemas.openxmlformats.org/officeDocument/2006/relationships" r:id="rId1"/>
            </a:rPr>
            <a:t>Select </a:t>
          </a:r>
          <a:br>
            <a:rPr lang="en-US" altLang="zh-CN" sz="1600" b="1" kern="1200" dirty="0" smtClean="0">
              <a:solidFill>
                <a:srgbClr val="6600CC"/>
              </a:solidFill>
              <a:latin typeface="Arial"/>
              <a:hlinkClick xmlns:r="http://schemas.openxmlformats.org/officeDocument/2006/relationships" r:id="rId1"/>
            </a:rPr>
          </a:br>
          <a:r>
            <a:rPr lang="en-US" altLang="zh-CN" sz="1600" b="1" kern="1200" dirty="0" smtClean="0">
              <a:solidFill>
                <a:srgbClr val="6600CC"/>
              </a:solidFill>
              <a:latin typeface="Arial"/>
              <a:hlinkClick xmlns:r="http://schemas.openxmlformats.org/officeDocument/2006/relationships" r:id="rId1"/>
            </a:rPr>
            <a:t>Targets</a:t>
          </a:r>
          <a:endParaRPr lang="zh-CN" altLang="en-US" sz="1600" kern="1200" dirty="0"/>
        </a:p>
      </dsp:txBody>
      <dsp:txXfrm>
        <a:off x="383913" y="554335"/>
        <a:ext cx="1145307" cy="763537"/>
      </dsp:txXfrm>
    </dsp:sp>
    <dsp:sp modelId="{528D8599-D593-4CB6-B644-7EA240A36586}">
      <dsp:nvSpPr>
        <dsp:cNvPr id="0" name=""/>
        <dsp:cNvSpPr/>
      </dsp:nvSpPr>
      <dsp:spPr>
        <a:xfrm>
          <a:off x="1720105" y="554335"/>
          <a:ext cx="1908844" cy="763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6600CC"/>
              </a:solidFill>
              <a:latin typeface="Arial"/>
              <a:hlinkClick xmlns:r="http://schemas.openxmlformats.org/officeDocument/2006/relationships" r:id="rId2"/>
            </a:rPr>
            <a:t>Construct </a:t>
          </a:r>
          <a:br>
            <a:rPr lang="en-US" altLang="zh-CN" sz="1600" b="1" kern="1200" dirty="0" smtClean="0">
              <a:solidFill>
                <a:srgbClr val="6600CC"/>
              </a:solidFill>
              <a:latin typeface="Arial"/>
              <a:hlinkClick xmlns:r="http://schemas.openxmlformats.org/officeDocument/2006/relationships" r:id="rId2"/>
            </a:rPr>
          </a:br>
          <a:r>
            <a:rPr lang="en-US" altLang="zh-CN" sz="1600" b="1" kern="1200" dirty="0" smtClean="0">
              <a:solidFill>
                <a:srgbClr val="6600CC"/>
              </a:solidFill>
              <a:latin typeface="Arial"/>
              <a:hlinkClick xmlns:r="http://schemas.openxmlformats.org/officeDocument/2006/relationships" r:id="rId2"/>
            </a:rPr>
            <a:t>Library</a:t>
          </a:r>
          <a:endParaRPr lang="zh-CN" altLang="en-US" sz="1600" kern="1200" dirty="0"/>
        </a:p>
      </dsp:txBody>
      <dsp:txXfrm>
        <a:off x="2101874" y="554335"/>
        <a:ext cx="1145307" cy="763537"/>
      </dsp:txXfrm>
    </dsp:sp>
    <dsp:sp modelId="{B8DCDECF-9BD8-498C-B063-3329CA725887}">
      <dsp:nvSpPr>
        <dsp:cNvPr id="0" name=""/>
        <dsp:cNvSpPr/>
      </dsp:nvSpPr>
      <dsp:spPr>
        <a:xfrm>
          <a:off x="3438065" y="554335"/>
          <a:ext cx="1908844" cy="763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6600CC"/>
              </a:solidFill>
              <a:latin typeface="Arial"/>
              <a:hlinkClick xmlns:r="http://schemas.openxmlformats.org/officeDocument/2006/relationships" r:id="rId3"/>
            </a:rPr>
            <a:t>Prepare </a:t>
          </a:r>
          <a:br>
            <a:rPr lang="en-US" altLang="zh-CN" sz="1600" b="1" kern="1200" dirty="0" smtClean="0">
              <a:solidFill>
                <a:srgbClr val="6600CC"/>
              </a:solidFill>
              <a:latin typeface="Arial"/>
              <a:hlinkClick xmlns:r="http://schemas.openxmlformats.org/officeDocument/2006/relationships" r:id="rId3"/>
            </a:rPr>
          </a:br>
          <a:r>
            <a:rPr lang="en-US" altLang="zh-CN" sz="1600" b="1" kern="1200" dirty="0" smtClean="0">
              <a:solidFill>
                <a:srgbClr val="6600CC"/>
              </a:solidFill>
              <a:latin typeface="Arial"/>
              <a:hlinkClick xmlns:r="http://schemas.openxmlformats.org/officeDocument/2006/relationships" r:id="rId3"/>
            </a:rPr>
            <a:t>Template</a:t>
          </a:r>
          <a:endParaRPr lang="zh-CN" altLang="en-US" sz="1600" kern="1200" dirty="0"/>
        </a:p>
      </dsp:txBody>
      <dsp:txXfrm>
        <a:off x="3819834" y="554335"/>
        <a:ext cx="1145307" cy="763537"/>
      </dsp:txXfrm>
    </dsp:sp>
    <dsp:sp modelId="{C137F683-C005-41E4-A9D3-A57963BED5DF}">
      <dsp:nvSpPr>
        <dsp:cNvPr id="0" name=""/>
        <dsp:cNvSpPr/>
      </dsp:nvSpPr>
      <dsp:spPr>
        <a:xfrm>
          <a:off x="5156025" y="554335"/>
          <a:ext cx="1908844" cy="763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6600CC"/>
              </a:solidFill>
              <a:latin typeface="Arial"/>
              <a:hlinkClick xmlns:r="http://schemas.openxmlformats.org/officeDocument/2006/relationships" r:id="rId4"/>
            </a:rPr>
            <a:t>Run </a:t>
          </a:r>
          <a:br>
            <a:rPr lang="en-US" altLang="zh-CN" sz="1600" b="1" kern="1200" dirty="0" smtClean="0">
              <a:solidFill>
                <a:srgbClr val="6600CC"/>
              </a:solidFill>
              <a:latin typeface="Arial"/>
              <a:hlinkClick xmlns:r="http://schemas.openxmlformats.org/officeDocument/2006/relationships" r:id="rId4"/>
            </a:rPr>
          </a:br>
          <a:r>
            <a:rPr lang="en-US" altLang="zh-CN" sz="1600" b="1" kern="1200" dirty="0" smtClean="0">
              <a:solidFill>
                <a:srgbClr val="6600CC"/>
              </a:solidFill>
              <a:latin typeface="Arial"/>
              <a:hlinkClick xmlns:r="http://schemas.openxmlformats.org/officeDocument/2006/relationships" r:id="rId4"/>
            </a:rPr>
            <a:t>Sequence</a:t>
          </a:r>
          <a:endParaRPr lang="zh-CN" altLang="en-US" sz="1600" kern="1200" dirty="0"/>
        </a:p>
      </dsp:txBody>
      <dsp:txXfrm>
        <a:off x="5537794" y="554335"/>
        <a:ext cx="1145307" cy="763537"/>
      </dsp:txXfrm>
    </dsp:sp>
    <dsp:sp modelId="{3695A2DF-D681-4446-8956-B91B761F23B2}">
      <dsp:nvSpPr>
        <dsp:cNvPr id="0" name=""/>
        <dsp:cNvSpPr/>
      </dsp:nvSpPr>
      <dsp:spPr>
        <a:xfrm>
          <a:off x="6873986" y="554335"/>
          <a:ext cx="1908844" cy="7635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6600CC"/>
              </a:solidFill>
              <a:latin typeface="Arial"/>
              <a:hlinkClick xmlns:r="http://schemas.openxmlformats.org/officeDocument/2006/relationships" r:id="rId5"/>
            </a:rPr>
            <a:t>Analyze </a:t>
          </a:r>
          <a:br>
            <a:rPr lang="en-US" altLang="zh-CN" sz="1600" b="1" kern="1200" dirty="0" smtClean="0">
              <a:solidFill>
                <a:srgbClr val="6600CC"/>
              </a:solidFill>
              <a:latin typeface="Arial"/>
              <a:hlinkClick xmlns:r="http://schemas.openxmlformats.org/officeDocument/2006/relationships" r:id="rId5"/>
            </a:rPr>
          </a:br>
          <a:r>
            <a:rPr lang="en-US" altLang="zh-CN" sz="1600" b="1" kern="1200" dirty="0" smtClean="0">
              <a:solidFill>
                <a:srgbClr val="6600CC"/>
              </a:solidFill>
              <a:latin typeface="Arial"/>
              <a:hlinkClick xmlns:r="http://schemas.openxmlformats.org/officeDocument/2006/relationships" r:id="rId5"/>
            </a:rPr>
            <a:t>Data</a:t>
          </a:r>
          <a:endParaRPr lang="zh-CN" altLang="en-US" sz="1600" kern="1200" dirty="0"/>
        </a:p>
      </dsp:txBody>
      <dsp:txXfrm>
        <a:off x="7255755" y="554335"/>
        <a:ext cx="1145307" cy="7635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D1C9FE-5D14-40AB-82D4-A60C2896B897}" type="datetimeFigureOut">
              <a:rPr lang="zh-CN" altLang="en-US" smtClean="0"/>
              <a:t>2015/4/27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666D9B-A898-47ED-AED5-518D043D19D6}" type="slidenum">
              <a:rPr lang="zh-CN" altLang="en-US" smtClean="0"/>
              <a:t>‹#›</a:t>
            </a:fld>
            <a:endParaRPr lang="zh-CN" altLang="en-US"/>
          </a:p>
        </p:txBody>
      </p:sp>
    </p:spTree>
    <p:extLst>
      <p:ext uri="{BB962C8B-B14F-4D97-AF65-F5344CB8AC3E}">
        <p14:creationId xmlns:p14="http://schemas.microsoft.com/office/powerpoint/2010/main" val="161785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BRCA1: exon1</a:t>
            </a:r>
            <a:r>
              <a:rPr lang="en-US" altLang="zh-CN" sz="1200" baseline="0" dirty="0" smtClean="0"/>
              <a:t>  </a:t>
            </a:r>
            <a:r>
              <a:rPr lang="en-US" altLang="zh-CN" sz="1200" dirty="0" smtClean="0"/>
              <a:t>BRCA2: exon1 are not coding</a:t>
            </a:r>
            <a:r>
              <a:rPr lang="en-US" altLang="zh-CN" sz="1200" baseline="0" dirty="0" smtClean="0"/>
              <a:t> regions.</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AB666D9B-A898-47ED-AED5-518D043D19D6}" type="slidenum">
              <a:rPr lang="zh-CN" altLang="en-US" smtClean="0"/>
              <a:t>2</a:t>
            </a:fld>
            <a:endParaRPr lang="zh-CN" altLang="en-US"/>
          </a:p>
        </p:txBody>
      </p:sp>
    </p:spTree>
    <p:extLst>
      <p:ext uri="{BB962C8B-B14F-4D97-AF65-F5344CB8AC3E}">
        <p14:creationId xmlns:p14="http://schemas.microsoft.com/office/powerpoint/2010/main" val="233399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http://asia.ensembl.org/info/genome/variation/sources_documentation.html?redirect=no</a:t>
            </a:r>
          </a:p>
          <a:p>
            <a:endParaRPr lang="en-US" altLang="zh-CN" dirty="0" smtClean="0"/>
          </a:p>
          <a:p>
            <a:r>
              <a:rPr lang="en-US" altLang="zh-CN" dirty="0" smtClean="0"/>
              <a:t>nearly all of </a:t>
            </a:r>
            <a:r>
              <a:rPr lang="en-US" altLang="zh-CN" dirty="0" err="1" smtClean="0"/>
              <a:t>intronic</a:t>
            </a:r>
            <a:r>
              <a:rPr lang="en-US" altLang="zh-CN" dirty="0" smtClean="0"/>
              <a:t> variants are benign polymorphisms</a:t>
            </a:r>
          </a:p>
          <a:p>
            <a:endParaRPr lang="zh-CN" altLang="en-US" dirty="0"/>
          </a:p>
        </p:txBody>
      </p:sp>
      <p:sp>
        <p:nvSpPr>
          <p:cNvPr id="4" name="灯片编号占位符 3"/>
          <p:cNvSpPr>
            <a:spLocks noGrp="1"/>
          </p:cNvSpPr>
          <p:nvPr>
            <p:ph type="sldNum" sz="quarter" idx="10"/>
          </p:nvPr>
        </p:nvSpPr>
        <p:spPr/>
        <p:txBody>
          <a:bodyPr/>
          <a:lstStyle/>
          <a:p>
            <a:fld id="{AB666D9B-A898-47ED-AED5-518D043D19D6}" type="slidenum">
              <a:rPr lang="zh-CN" altLang="en-US" smtClean="0"/>
              <a:t>4</a:t>
            </a:fld>
            <a:endParaRPr lang="zh-CN" altLang="en-US"/>
          </a:p>
        </p:txBody>
      </p:sp>
    </p:spTree>
    <p:extLst>
      <p:ext uri="{BB962C8B-B14F-4D97-AF65-F5344CB8AC3E}">
        <p14:creationId xmlns:p14="http://schemas.microsoft.com/office/powerpoint/2010/main" val="2585457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References:</a:t>
            </a:r>
          </a:p>
          <a:p>
            <a:r>
              <a:rPr lang="en-US" altLang="zh-CN" dirty="0" smtClean="0"/>
              <a:t>Richards CS et al. ACMG recommendations for standards for interpretation and reporting of sequence variations: Revisions 2007. </a:t>
            </a:r>
            <a:r>
              <a:rPr lang="en-US" altLang="zh-CN" i="1" dirty="0" smtClean="0"/>
              <a:t>Genet Med.</a:t>
            </a:r>
            <a:r>
              <a:rPr lang="en-US" altLang="zh-CN" dirty="0" smtClean="0"/>
              <a:t>2008 Apr;10(4):294-300.</a:t>
            </a:r>
          </a:p>
          <a:p>
            <a:r>
              <a:rPr lang="en-US" altLang="zh-CN" dirty="0" err="1" smtClean="0"/>
              <a:t>Plon</a:t>
            </a:r>
            <a:r>
              <a:rPr lang="en-US" altLang="zh-CN" dirty="0" smtClean="0"/>
              <a:t> et al 2008. Sequence Variant Classification and Reporting: Recommendations for Improving the Interpretation of Cancer Susceptibility Genetic Test Results. </a:t>
            </a:r>
            <a:r>
              <a:rPr lang="en-US" altLang="zh-CN" i="1" dirty="0" smtClean="0"/>
              <a:t>Hum </a:t>
            </a:r>
            <a:r>
              <a:rPr lang="en-US" altLang="zh-CN" i="1" dirty="0" err="1" smtClean="0"/>
              <a:t>Mutat</a:t>
            </a:r>
            <a:r>
              <a:rPr lang="en-US" altLang="zh-CN" i="1" dirty="0" smtClean="0"/>
              <a:t>.</a:t>
            </a:r>
            <a:r>
              <a:rPr lang="en-US" altLang="zh-CN" dirty="0" smtClean="0"/>
              <a:t> 2008 Nov;29(11):1282-91.</a:t>
            </a:r>
          </a:p>
          <a:p>
            <a:endParaRPr lang="zh-CN" altLang="en-US" dirty="0"/>
          </a:p>
        </p:txBody>
      </p:sp>
      <p:sp>
        <p:nvSpPr>
          <p:cNvPr id="4" name="灯片编号占位符 3"/>
          <p:cNvSpPr>
            <a:spLocks noGrp="1"/>
          </p:cNvSpPr>
          <p:nvPr>
            <p:ph type="sldNum" sz="quarter" idx="10"/>
          </p:nvPr>
        </p:nvSpPr>
        <p:spPr/>
        <p:txBody>
          <a:bodyPr/>
          <a:lstStyle/>
          <a:p>
            <a:fld id="{AB666D9B-A898-47ED-AED5-518D043D19D6}" type="slidenum">
              <a:rPr lang="zh-CN" altLang="en-US" smtClean="0"/>
              <a:t>10</a:t>
            </a:fld>
            <a:endParaRPr lang="zh-CN" altLang="en-US"/>
          </a:p>
        </p:txBody>
      </p:sp>
    </p:spTree>
    <p:extLst>
      <p:ext uri="{BB962C8B-B14F-4D97-AF65-F5344CB8AC3E}">
        <p14:creationId xmlns:p14="http://schemas.microsoft.com/office/powerpoint/2010/main" val="2576441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666D9B-A898-47ED-AED5-518D043D19D6}" type="slidenum">
              <a:rPr lang="zh-CN" altLang="en-US" smtClean="0"/>
              <a:t>13</a:t>
            </a:fld>
            <a:endParaRPr lang="zh-CN" altLang="en-US"/>
          </a:p>
        </p:txBody>
      </p:sp>
    </p:spTree>
    <p:extLst>
      <p:ext uri="{BB962C8B-B14F-4D97-AF65-F5344CB8AC3E}">
        <p14:creationId xmlns:p14="http://schemas.microsoft.com/office/powerpoint/2010/main" val="40774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2015/4/27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2015/4/27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BRCA1/BRCA2 Variant </a:t>
            </a:r>
            <a:r>
              <a:rPr lang="en-US" altLang="zh-CN" dirty="0"/>
              <a:t>T</a:t>
            </a:r>
            <a:r>
              <a:rPr lang="en-US" altLang="zh-CN" smtClean="0"/>
              <a:t>esting</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940199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Variant Classification and Clinical Reporting of </a:t>
            </a:r>
            <a:r>
              <a:rPr lang="en-US" altLang="zh-CN" b="1" dirty="0" smtClean="0"/>
              <a:t>Results</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a:t>R</a:t>
            </a:r>
            <a:r>
              <a:rPr lang="en-US" altLang="zh-CN" dirty="0" smtClean="0"/>
              <a:t>ecommendations </a:t>
            </a:r>
            <a:r>
              <a:rPr lang="en-US" altLang="zh-CN" dirty="0"/>
              <a:t>of the American College of Medical Genetics (ACMG) and International Agency for Research on Cancer (IARC), as follows:</a:t>
            </a:r>
          </a:p>
          <a:p>
            <a:pPr lvl="1"/>
            <a:r>
              <a:rPr lang="en-US" altLang="zh-CN" dirty="0">
                <a:solidFill>
                  <a:srgbClr val="FF0000"/>
                </a:solidFill>
              </a:rPr>
              <a:t>Deleterious Mutation</a:t>
            </a:r>
          </a:p>
          <a:p>
            <a:pPr lvl="1"/>
            <a:r>
              <a:rPr lang="en-US" altLang="zh-CN" dirty="0">
                <a:solidFill>
                  <a:srgbClr val="FF0000"/>
                </a:solidFill>
              </a:rPr>
              <a:t>Likely Deleterious Mutation</a:t>
            </a:r>
          </a:p>
          <a:p>
            <a:pPr lvl="1"/>
            <a:r>
              <a:rPr lang="en-US" altLang="zh-CN" dirty="0">
                <a:solidFill>
                  <a:srgbClr val="FF0000"/>
                </a:solidFill>
              </a:rPr>
              <a:t>Variant of Uncertain Significance (VUS)</a:t>
            </a:r>
          </a:p>
          <a:p>
            <a:pPr lvl="1"/>
            <a:r>
              <a:rPr lang="en-US" altLang="zh-CN" dirty="0">
                <a:solidFill>
                  <a:srgbClr val="FF0000"/>
                </a:solidFill>
              </a:rPr>
              <a:t>Likely Benign variant</a:t>
            </a:r>
          </a:p>
          <a:p>
            <a:pPr lvl="1"/>
            <a:r>
              <a:rPr lang="en-US" altLang="zh-CN" dirty="0">
                <a:solidFill>
                  <a:srgbClr val="FF0000"/>
                </a:solidFill>
              </a:rPr>
              <a:t>Benign </a:t>
            </a:r>
            <a:r>
              <a:rPr lang="en-US" altLang="zh-CN" dirty="0" smtClean="0">
                <a:solidFill>
                  <a:srgbClr val="FF0000"/>
                </a:solidFill>
              </a:rPr>
              <a:t>variant</a:t>
            </a:r>
          </a:p>
          <a:p>
            <a:endParaRPr lang="en-US" altLang="zh-CN" dirty="0"/>
          </a:p>
          <a:p>
            <a:r>
              <a:rPr lang="en-US" altLang="zh-CN" dirty="0"/>
              <a:t>Variants in ACMG/IARC categories (1), (2) and (3) will be included on clinical reports, along with supporting evidence as appropriate. In some cases, research studies may be available to further evaluate variants; in these cases, providers will be contacted if their patients are eligible for these studies</a:t>
            </a:r>
            <a:r>
              <a:rPr lang="en-US" altLang="zh-CN" dirty="0" smtClean="0"/>
              <a:t>.</a:t>
            </a:r>
          </a:p>
          <a:p>
            <a:endParaRPr lang="en-US" altLang="zh-CN" dirty="0"/>
          </a:p>
          <a:p>
            <a:r>
              <a:rPr lang="en-US" altLang="zh-CN" dirty="0"/>
              <a:t>Variants in categories (4) and (5) are not included on clinical reports except in very rare circumstances (for example, if needed to confirm test results previously obtained in another laboratory). Raw sequence data files and variant call files are not provided for clinical testing cases</a:t>
            </a:r>
            <a:r>
              <a:rPr lang="en-US" altLang="zh-CN" dirty="0" smtClean="0"/>
              <a:t>.</a:t>
            </a:r>
          </a:p>
          <a:p>
            <a:endParaRPr lang="en-US" altLang="zh-CN" dirty="0"/>
          </a:p>
          <a:p>
            <a:endParaRPr lang="zh-CN" altLang="en-US" dirty="0"/>
          </a:p>
        </p:txBody>
      </p:sp>
      <p:sp>
        <p:nvSpPr>
          <p:cNvPr id="4" name="矩形 3"/>
          <p:cNvSpPr/>
          <p:nvPr/>
        </p:nvSpPr>
        <p:spPr>
          <a:xfrm>
            <a:off x="5076056" y="6551766"/>
            <a:ext cx="4067944" cy="261610"/>
          </a:xfrm>
          <a:prstGeom prst="rect">
            <a:avLst/>
          </a:prstGeom>
        </p:spPr>
        <p:txBody>
          <a:bodyPr wrap="square">
            <a:spAutoFit/>
          </a:bodyPr>
          <a:lstStyle/>
          <a:p>
            <a:r>
              <a:rPr lang="en-US" altLang="zh-CN" sz="1100" dirty="0" smtClean="0"/>
              <a:t>Richards </a:t>
            </a:r>
            <a:r>
              <a:rPr lang="en-US" altLang="zh-CN" sz="1100" dirty="0"/>
              <a:t>CS et al., Genet Med, 2007; </a:t>
            </a:r>
            <a:r>
              <a:rPr lang="en-US" altLang="zh-CN" sz="1100" dirty="0" err="1"/>
              <a:t>Plon</a:t>
            </a:r>
            <a:r>
              <a:rPr lang="en-US" altLang="zh-CN" sz="1100" dirty="0"/>
              <a:t> SE et </a:t>
            </a:r>
            <a:r>
              <a:rPr lang="en-US" altLang="zh-CN" sz="1100" dirty="0" smtClean="0"/>
              <a:t>al, Hum </a:t>
            </a:r>
            <a:r>
              <a:rPr lang="en-US" altLang="zh-CN" sz="1100" dirty="0" err="1"/>
              <a:t>Mutat</a:t>
            </a:r>
            <a:r>
              <a:rPr lang="en-US" altLang="zh-CN" sz="1100" dirty="0"/>
              <a:t>, </a:t>
            </a:r>
            <a:r>
              <a:rPr lang="en-US" altLang="zh-CN" sz="1100" dirty="0" smtClean="0"/>
              <a:t>2008.</a:t>
            </a:r>
            <a:endParaRPr lang="zh-CN" altLang="en-US" sz="1100" dirty="0"/>
          </a:p>
        </p:txBody>
      </p:sp>
    </p:spTree>
    <p:extLst>
      <p:ext uri="{BB962C8B-B14F-4D97-AF65-F5344CB8AC3E}">
        <p14:creationId xmlns:p14="http://schemas.microsoft.com/office/powerpoint/2010/main" val="3013850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BRCA 1/BRCA2 Hereditary Mutation Interpretation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OMIM</a:t>
            </a:r>
          </a:p>
          <a:p>
            <a:r>
              <a:rPr lang="en-US" altLang="zh-CN" dirty="0" err="1" smtClean="0"/>
              <a:t>ClinVar</a:t>
            </a:r>
            <a:endParaRPr lang="en-US" altLang="zh-CN" dirty="0" smtClean="0"/>
          </a:p>
          <a:p>
            <a:r>
              <a:rPr lang="en-US" altLang="zh-CN" dirty="0" smtClean="0"/>
              <a:t>HGMD/Ingenuity</a:t>
            </a:r>
          </a:p>
          <a:p>
            <a:r>
              <a:rPr lang="en-US" altLang="zh-CN" dirty="0" smtClean="0"/>
              <a:t>Myriad Genetics Database: &gt; 1 M tests looking for thousands of mutations in genes; only 3% of mutations classified as </a:t>
            </a:r>
            <a:r>
              <a:rPr lang="en-US" altLang="zh-CN" dirty="0"/>
              <a:t>being of uncertain </a:t>
            </a:r>
            <a:r>
              <a:rPr lang="en-US" altLang="zh-CN" dirty="0" smtClean="0"/>
              <a:t>significance; finding </a:t>
            </a:r>
            <a:r>
              <a:rPr lang="en-US" altLang="zh-CN" dirty="0"/>
              <a:t>out the meaning by seeing the same mutation in at least 20 other people, asking whether they had cancer and, if so, what type.</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1717432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SCRP (Sharing </a:t>
            </a:r>
            <a:r>
              <a:rPr lang="en-US" altLang="zh-CN" dirty="0"/>
              <a:t>Clinical Reports </a:t>
            </a:r>
            <a:r>
              <a:rPr lang="en-US" altLang="zh-CN" dirty="0" smtClean="0"/>
              <a:t>Project) &amp; </a:t>
            </a:r>
            <a:r>
              <a:rPr lang="en-US" altLang="zh-CN" dirty="0" err="1" smtClean="0"/>
              <a:t>ClinVar</a:t>
            </a:r>
            <a:endParaRPr lang="zh-CN" altLang="en-US" dirty="0"/>
          </a:p>
        </p:txBody>
      </p:sp>
      <p:sp>
        <p:nvSpPr>
          <p:cNvPr id="3" name="内容占位符 2"/>
          <p:cNvSpPr>
            <a:spLocks noGrp="1"/>
          </p:cNvSpPr>
          <p:nvPr>
            <p:ph idx="1"/>
          </p:nvPr>
        </p:nvSpPr>
        <p:spPr/>
        <p:txBody>
          <a:bodyPr/>
          <a:lstStyle/>
          <a:p>
            <a:r>
              <a:rPr lang="en-US" altLang="zh-CN" dirty="0" smtClean="0"/>
              <a:t>SCRP</a:t>
            </a:r>
            <a:r>
              <a:rPr lang="en-US" altLang="zh-CN" dirty="0"/>
              <a:t>: a volunteer, grass-roots effort </a:t>
            </a:r>
            <a:r>
              <a:rPr lang="en-US" altLang="zh-CN" dirty="0" smtClean="0"/>
              <a:t>by asking </a:t>
            </a:r>
            <a:r>
              <a:rPr lang="en-US" altLang="zh-CN" dirty="0"/>
              <a:t>cancer clinics and doctors to provide </a:t>
            </a:r>
            <a:r>
              <a:rPr lang="en-US" altLang="zh-CN" dirty="0" smtClean="0"/>
              <a:t>them with </a:t>
            </a:r>
            <a:r>
              <a:rPr lang="en-US" altLang="zh-CN" dirty="0"/>
              <a:t>all the Myriad data they have from patients who have been tested</a:t>
            </a:r>
            <a:r>
              <a:rPr lang="en-US" altLang="zh-CN" dirty="0" smtClean="0"/>
              <a:t>.</a:t>
            </a:r>
          </a:p>
          <a:p>
            <a:endParaRPr lang="en-US" altLang="zh-CN"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38" y="3114674"/>
            <a:ext cx="71532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146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92870630"/>
              </p:ext>
            </p:extLst>
          </p:nvPr>
        </p:nvGraphicFramePr>
        <p:xfrm>
          <a:off x="179512" y="991756"/>
          <a:ext cx="8784976" cy="1872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79512" y="2438787"/>
            <a:ext cx="1656184" cy="163121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1000" b="1" dirty="0"/>
              <a:t>Ion panels</a:t>
            </a:r>
          </a:p>
          <a:p>
            <a:r>
              <a:rPr lang="en-US" altLang="zh-CN" sz="1000" dirty="0"/>
              <a:t>Ion </a:t>
            </a:r>
            <a:r>
              <a:rPr lang="en-US" altLang="zh-CN" sz="1000" dirty="0" err="1"/>
              <a:t>AmpliSeq</a:t>
            </a:r>
            <a:r>
              <a:rPr lang="en-US" altLang="zh-CN" sz="1000" dirty="0"/>
              <a:t>™ BRCA1 and BRCA2 </a:t>
            </a:r>
            <a:r>
              <a:rPr lang="en-US" altLang="zh-CN" sz="1000" dirty="0" smtClean="0"/>
              <a:t>Panel</a:t>
            </a:r>
          </a:p>
          <a:p>
            <a:endParaRPr lang="en-US" altLang="zh-CN" sz="1000" dirty="0"/>
          </a:p>
          <a:p>
            <a:r>
              <a:rPr lang="en-US" altLang="zh-CN" sz="1000" b="1" dirty="0" smtClean="0"/>
              <a:t>QIAGEN Panels</a:t>
            </a:r>
          </a:p>
          <a:p>
            <a:r>
              <a:rPr lang="en-US" altLang="zh-CN" sz="1000" dirty="0" err="1"/>
              <a:t>GeneRead</a:t>
            </a:r>
            <a:r>
              <a:rPr lang="en-US" altLang="zh-CN" sz="1000" dirty="0"/>
              <a:t> </a:t>
            </a:r>
            <a:r>
              <a:rPr lang="en-US" altLang="zh-CN" sz="1000" dirty="0" err="1"/>
              <a:t>DNAseq</a:t>
            </a:r>
            <a:r>
              <a:rPr lang="en-US" altLang="zh-CN" sz="1000" dirty="0"/>
              <a:t> BRCA1 and BRCA2 </a:t>
            </a:r>
            <a:r>
              <a:rPr lang="en-US" altLang="zh-CN" sz="1000" dirty="0" smtClean="0"/>
              <a:t>panel</a:t>
            </a:r>
          </a:p>
          <a:p>
            <a:endParaRPr lang="en-US" altLang="zh-CN" sz="1000" dirty="0"/>
          </a:p>
          <a:p>
            <a:r>
              <a:rPr lang="en-US" altLang="zh-CN" sz="1000" b="1" dirty="0" err="1" smtClean="0"/>
              <a:t>Multiplicom</a:t>
            </a:r>
            <a:endParaRPr lang="en-US" altLang="zh-CN" sz="1000" dirty="0" smtClean="0"/>
          </a:p>
          <a:p>
            <a:r>
              <a:rPr lang="en-US" altLang="zh-CN" sz="1000" dirty="0"/>
              <a:t>BRCA MASTR </a:t>
            </a:r>
            <a:r>
              <a:rPr lang="en-US" altLang="zh-CN" sz="1000" dirty="0" err="1"/>
              <a:t>Dx</a:t>
            </a:r>
            <a:r>
              <a:rPr lang="en-US" altLang="zh-CN" sz="1000" dirty="0"/>
              <a:t> assay</a:t>
            </a:r>
            <a:endParaRPr lang="en-US" altLang="zh-CN" sz="1000" dirty="0" smtClean="0"/>
          </a:p>
        </p:txBody>
      </p:sp>
      <p:sp>
        <p:nvSpPr>
          <p:cNvPr id="6" name="矩形 5"/>
          <p:cNvSpPr/>
          <p:nvPr/>
        </p:nvSpPr>
        <p:spPr>
          <a:xfrm>
            <a:off x="1907704" y="2431916"/>
            <a:ext cx="1656184" cy="163121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1000" dirty="0"/>
              <a:t>Ion </a:t>
            </a:r>
            <a:r>
              <a:rPr lang="en-US" altLang="zh-CN" sz="1000" dirty="0" err="1"/>
              <a:t>AmpliSeq</a:t>
            </a:r>
            <a:r>
              <a:rPr lang="en-US" altLang="zh-CN" sz="1000" dirty="0"/>
              <a:t>™ Library Kit 2.0 (96 LV format) </a:t>
            </a:r>
          </a:p>
          <a:p>
            <a:r>
              <a:rPr lang="en-US" altLang="zh-CN" sz="1000" dirty="0" smtClean="0"/>
              <a:t>Ion </a:t>
            </a:r>
            <a:r>
              <a:rPr lang="en-US" altLang="zh-CN" sz="1000" dirty="0"/>
              <a:t>Xpress™ Barcode Adapters 1-96 Kit </a:t>
            </a:r>
            <a:endParaRPr lang="en-US" altLang="zh-CN" sz="1000" dirty="0" smtClean="0"/>
          </a:p>
          <a:p>
            <a:endParaRPr lang="en-US" altLang="zh-CN" sz="1000" dirty="0"/>
          </a:p>
          <a:p>
            <a:r>
              <a:rPr lang="en-US" altLang="zh-CN" sz="1000" dirty="0" smtClean="0"/>
              <a:t>OPTIONAL</a:t>
            </a:r>
          </a:p>
          <a:p>
            <a:endParaRPr lang="en-US" altLang="zh-CN" sz="1000" dirty="0"/>
          </a:p>
          <a:p>
            <a:r>
              <a:rPr lang="en-US" altLang="zh-CN" sz="1000" dirty="0"/>
              <a:t>Ion Library Equalizer™ Kit </a:t>
            </a:r>
            <a:endParaRPr lang="en-US" altLang="zh-CN" sz="1000" dirty="0" smtClean="0"/>
          </a:p>
          <a:p>
            <a:r>
              <a:rPr lang="en-US" altLang="zh-CN" sz="1000" dirty="0" smtClean="0"/>
              <a:t>Ion </a:t>
            </a:r>
            <a:r>
              <a:rPr lang="en-US" altLang="zh-CN" sz="1000" dirty="0" err="1"/>
              <a:t>AmpliSeq</a:t>
            </a:r>
            <a:r>
              <a:rPr lang="en-US" altLang="zh-CN" sz="1000" dirty="0"/>
              <a:t>™ Sample ID </a:t>
            </a:r>
            <a:r>
              <a:rPr lang="en-US" altLang="zh-CN" sz="1000" dirty="0" smtClean="0"/>
              <a:t>Panel</a:t>
            </a:r>
            <a:endParaRPr lang="zh-CN" altLang="en-US" sz="1000" dirty="0"/>
          </a:p>
        </p:txBody>
      </p:sp>
      <p:sp>
        <p:nvSpPr>
          <p:cNvPr id="7" name="矩形 6"/>
          <p:cNvSpPr/>
          <p:nvPr/>
        </p:nvSpPr>
        <p:spPr>
          <a:xfrm>
            <a:off x="3635896" y="2431916"/>
            <a:ext cx="1656184" cy="178510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1000" dirty="0"/>
              <a:t>Ion Chef™ System </a:t>
            </a:r>
            <a:r>
              <a:rPr lang="en-US" altLang="zh-CN" sz="1000" dirty="0" smtClean="0"/>
              <a:t>AND</a:t>
            </a:r>
            <a:endParaRPr lang="en-US" altLang="zh-CN" sz="1000" dirty="0"/>
          </a:p>
          <a:p>
            <a:r>
              <a:rPr lang="en-US" altLang="zh-CN" sz="1000" dirty="0"/>
              <a:t>Ion PGM™ Hi-Q™ Chef Kit </a:t>
            </a:r>
            <a:r>
              <a:rPr lang="en-US" altLang="zh-CN" sz="1000" dirty="0" smtClean="0"/>
              <a:t>(</a:t>
            </a:r>
            <a:r>
              <a:rPr lang="en-US" altLang="zh-CN" sz="1000" dirty="0"/>
              <a:t>includes template preparation and sequencing reagents)</a:t>
            </a:r>
          </a:p>
          <a:p>
            <a:endParaRPr lang="en-US" altLang="zh-CN" sz="1000" dirty="0" smtClean="0"/>
          </a:p>
          <a:p>
            <a:r>
              <a:rPr lang="en-US" altLang="zh-CN" sz="1000" b="1" dirty="0" smtClean="0"/>
              <a:t>OR</a:t>
            </a:r>
            <a:endParaRPr lang="en-US" altLang="zh-CN" sz="1000" b="1" dirty="0"/>
          </a:p>
          <a:p>
            <a:endParaRPr lang="en-US" altLang="zh-CN" sz="1000" dirty="0" smtClean="0"/>
          </a:p>
          <a:p>
            <a:r>
              <a:rPr lang="en-US" altLang="zh-CN" sz="1000" dirty="0" smtClean="0"/>
              <a:t>Ion </a:t>
            </a:r>
            <a:r>
              <a:rPr lang="en-US" altLang="zh-CN" sz="1000" dirty="0"/>
              <a:t>OneTouch™ 2 System </a:t>
            </a:r>
            <a:endParaRPr lang="en-US" altLang="zh-CN" sz="1000" dirty="0" smtClean="0"/>
          </a:p>
          <a:p>
            <a:r>
              <a:rPr lang="en-US" altLang="zh-CN" sz="1000" dirty="0" smtClean="0"/>
              <a:t>AND</a:t>
            </a:r>
            <a:endParaRPr lang="en-US" altLang="zh-CN" sz="1000" dirty="0"/>
          </a:p>
          <a:p>
            <a:r>
              <a:rPr lang="en-US" altLang="zh-CN" sz="1000" dirty="0"/>
              <a:t>Ion PGM™ Hi-Q™ OT2 </a:t>
            </a:r>
            <a:r>
              <a:rPr lang="en-US" altLang="zh-CN" sz="1000" dirty="0" smtClean="0"/>
              <a:t>Kit</a:t>
            </a:r>
            <a:endParaRPr lang="zh-CN" altLang="en-US" sz="1000" dirty="0"/>
          </a:p>
        </p:txBody>
      </p:sp>
      <p:sp>
        <p:nvSpPr>
          <p:cNvPr id="8" name="矩形 7"/>
          <p:cNvSpPr/>
          <p:nvPr/>
        </p:nvSpPr>
        <p:spPr>
          <a:xfrm>
            <a:off x="5436096" y="2431916"/>
            <a:ext cx="1656184" cy="40934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1000" dirty="0"/>
              <a:t>Ion PGM™ System </a:t>
            </a:r>
            <a:endParaRPr lang="en-US" altLang="zh-CN" sz="1000" dirty="0" smtClean="0"/>
          </a:p>
          <a:p>
            <a:r>
              <a:rPr lang="en-US" altLang="zh-CN" sz="1000" dirty="0" smtClean="0"/>
              <a:t>AND</a:t>
            </a:r>
          </a:p>
          <a:p>
            <a:endParaRPr lang="en-US" altLang="zh-CN" sz="1000" dirty="0"/>
          </a:p>
          <a:p>
            <a:r>
              <a:rPr lang="en-US" altLang="zh-CN" sz="1000" dirty="0"/>
              <a:t>For use with the Ion PGM™ Hi-Q™ OT2 Kit:</a:t>
            </a:r>
          </a:p>
          <a:p>
            <a:r>
              <a:rPr lang="en-US" altLang="zh-CN" sz="1000" dirty="0"/>
              <a:t>Ion PGM™ Hi-Q™ Sequencing Kit </a:t>
            </a:r>
            <a:endParaRPr lang="en-US" altLang="zh-CN" sz="1000" dirty="0" smtClean="0"/>
          </a:p>
          <a:p>
            <a:r>
              <a:rPr lang="en-US" altLang="zh-CN" sz="1000" dirty="0" smtClean="0"/>
              <a:t>AND</a:t>
            </a:r>
            <a:endParaRPr lang="en-US" altLang="zh-CN" sz="1000" dirty="0"/>
          </a:p>
          <a:p>
            <a:r>
              <a:rPr lang="en-US" altLang="zh-CN" sz="1000" dirty="0"/>
              <a:t>Any of the following</a:t>
            </a:r>
          </a:p>
          <a:p>
            <a:r>
              <a:rPr lang="en-US" altLang="zh-CN" sz="1000" dirty="0"/>
              <a:t>Ion 314™ Chip Kit v2 </a:t>
            </a:r>
            <a:r>
              <a:rPr lang="en-US" altLang="zh-CN" sz="1000" dirty="0" smtClean="0"/>
              <a:t>BC</a:t>
            </a:r>
            <a:endParaRPr lang="en-US" altLang="zh-CN" sz="1000" dirty="0"/>
          </a:p>
          <a:p>
            <a:r>
              <a:rPr lang="en-US" altLang="zh-CN" sz="1000" dirty="0"/>
              <a:t>Ion 316™ Chip Kit v2 </a:t>
            </a:r>
            <a:r>
              <a:rPr lang="en-US" altLang="zh-CN" sz="1000" dirty="0" smtClean="0"/>
              <a:t>BC</a:t>
            </a:r>
            <a:endParaRPr lang="en-US" altLang="zh-CN" sz="1000" dirty="0"/>
          </a:p>
          <a:p>
            <a:r>
              <a:rPr lang="en-US" altLang="zh-CN" sz="1000" dirty="0"/>
              <a:t>Ion 318™ Chip Kit v2 </a:t>
            </a:r>
            <a:r>
              <a:rPr lang="en-US" altLang="zh-CN" sz="1000" dirty="0" smtClean="0"/>
              <a:t>BC</a:t>
            </a:r>
            <a:endParaRPr lang="en-US" altLang="zh-CN" sz="1000" dirty="0"/>
          </a:p>
          <a:p>
            <a:endParaRPr lang="en-US" altLang="zh-CN" sz="1000" dirty="0" smtClean="0"/>
          </a:p>
          <a:p>
            <a:r>
              <a:rPr lang="en-US" altLang="zh-CN" sz="1000" b="1" dirty="0" smtClean="0"/>
              <a:t>OR</a:t>
            </a:r>
          </a:p>
          <a:p>
            <a:endParaRPr lang="en-US" altLang="zh-CN" sz="1000" dirty="0"/>
          </a:p>
          <a:p>
            <a:r>
              <a:rPr lang="en-US" altLang="zh-CN" sz="1000" dirty="0"/>
              <a:t>For use with the Ion PGM™ Hi-Q™ Chef Kit:</a:t>
            </a:r>
          </a:p>
          <a:p>
            <a:r>
              <a:rPr lang="en-US" altLang="zh-CN" sz="1000" dirty="0"/>
              <a:t>Ion PGM™ Hi-Q™ Chef 400 Supplies Kit </a:t>
            </a:r>
            <a:r>
              <a:rPr lang="en-US" altLang="zh-CN" sz="1000" dirty="0" smtClean="0"/>
              <a:t>(</a:t>
            </a:r>
            <a:r>
              <a:rPr lang="en-US" altLang="zh-CN" sz="1000" dirty="0"/>
              <a:t>supplemental kit for 400-base read sequencing)</a:t>
            </a:r>
          </a:p>
          <a:p>
            <a:r>
              <a:rPr lang="en-US" altLang="zh-CN" sz="1000" dirty="0"/>
              <a:t>AND</a:t>
            </a:r>
          </a:p>
          <a:p>
            <a:r>
              <a:rPr lang="en-US" altLang="zh-CN" sz="1000" dirty="0"/>
              <a:t>Any of the following: </a:t>
            </a:r>
          </a:p>
          <a:p>
            <a:r>
              <a:rPr lang="en-US" altLang="zh-CN" sz="1000" dirty="0"/>
              <a:t>Ion 314™ Chip Kit v2 </a:t>
            </a:r>
            <a:r>
              <a:rPr lang="en-US" altLang="zh-CN" sz="1000" dirty="0" smtClean="0"/>
              <a:t>BC</a:t>
            </a:r>
            <a:endParaRPr lang="en-US" altLang="zh-CN" sz="1000" dirty="0"/>
          </a:p>
          <a:p>
            <a:r>
              <a:rPr lang="en-US" altLang="zh-CN" sz="1000" dirty="0"/>
              <a:t>Ion 316™ Chip Kit v2 </a:t>
            </a:r>
            <a:r>
              <a:rPr lang="en-US" altLang="zh-CN" sz="1000" dirty="0" smtClean="0"/>
              <a:t>BC</a:t>
            </a:r>
            <a:endParaRPr lang="en-US" altLang="zh-CN" sz="1000" dirty="0"/>
          </a:p>
          <a:p>
            <a:r>
              <a:rPr lang="en-US" altLang="zh-CN" sz="1000" dirty="0"/>
              <a:t>Ion 318™ Chip Kit v2 </a:t>
            </a:r>
            <a:r>
              <a:rPr lang="en-US" altLang="zh-CN" sz="1000" dirty="0" smtClean="0"/>
              <a:t>BC</a:t>
            </a:r>
            <a:endParaRPr lang="zh-CN" altLang="en-US" sz="1000" dirty="0"/>
          </a:p>
        </p:txBody>
      </p:sp>
      <p:sp>
        <p:nvSpPr>
          <p:cNvPr id="9" name="矩形 8"/>
          <p:cNvSpPr/>
          <p:nvPr/>
        </p:nvSpPr>
        <p:spPr>
          <a:xfrm>
            <a:off x="7164288" y="2431916"/>
            <a:ext cx="1584176" cy="240065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1000" dirty="0"/>
              <a:t>Torrent Suite™ </a:t>
            </a:r>
            <a:r>
              <a:rPr lang="en-US" altLang="zh-CN" sz="1000" dirty="0" smtClean="0"/>
              <a:t>Software</a:t>
            </a:r>
          </a:p>
          <a:p>
            <a:endParaRPr lang="en-US" altLang="zh-CN" sz="1000" dirty="0"/>
          </a:p>
          <a:p>
            <a:r>
              <a:rPr lang="en-US" altLang="zh-CN" sz="1000" dirty="0"/>
              <a:t>• Torrent Variant-Caller Plugin</a:t>
            </a:r>
          </a:p>
          <a:p>
            <a:r>
              <a:rPr lang="en-US" altLang="zh-CN" sz="1000" dirty="0"/>
              <a:t>AND</a:t>
            </a:r>
          </a:p>
          <a:p>
            <a:r>
              <a:rPr lang="en-US" altLang="zh-CN" sz="1000" dirty="0"/>
              <a:t>Ion Reporter™ </a:t>
            </a:r>
            <a:r>
              <a:rPr lang="en-US" altLang="zh-CN" sz="1000" dirty="0" smtClean="0"/>
              <a:t>Software</a:t>
            </a:r>
          </a:p>
          <a:p>
            <a:endParaRPr lang="en-US" altLang="zh-CN" sz="1000" dirty="0"/>
          </a:p>
          <a:p>
            <a:r>
              <a:rPr lang="en-US" altLang="zh-CN" sz="1000" b="1" dirty="0" smtClean="0"/>
              <a:t>OR</a:t>
            </a:r>
          </a:p>
          <a:p>
            <a:endParaRPr lang="en-US" altLang="zh-CN" sz="1000" dirty="0"/>
          </a:p>
          <a:p>
            <a:r>
              <a:rPr lang="en-US" altLang="zh-CN" sz="1000" dirty="0" smtClean="0"/>
              <a:t>CLC Genomics Workbench</a:t>
            </a:r>
          </a:p>
          <a:p>
            <a:endParaRPr lang="en-US" altLang="zh-CN" sz="1000" dirty="0"/>
          </a:p>
          <a:p>
            <a:r>
              <a:rPr lang="en-US" altLang="zh-CN" sz="1000" b="1" dirty="0" smtClean="0"/>
              <a:t>OR</a:t>
            </a:r>
          </a:p>
          <a:p>
            <a:endParaRPr lang="en-US" altLang="zh-CN" sz="1000" dirty="0" smtClean="0"/>
          </a:p>
          <a:p>
            <a:r>
              <a:rPr lang="en-US" altLang="zh-CN" sz="1000" dirty="0" smtClean="0"/>
              <a:t>Free public tools: TMAP, </a:t>
            </a:r>
            <a:r>
              <a:rPr lang="en-US" altLang="zh-CN" sz="1000" dirty="0" err="1" smtClean="0"/>
              <a:t>diBayes</a:t>
            </a:r>
            <a:r>
              <a:rPr lang="en-US" altLang="zh-CN" sz="1000" dirty="0" smtClean="0"/>
              <a:t>, GATK and </a:t>
            </a:r>
            <a:r>
              <a:rPr lang="en-US" altLang="zh-CN" sz="1000" dirty="0" err="1" smtClean="0"/>
              <a:t>DESeq</a:t>
            </a:r>
            <a:endParaRPr lang="zh-CN" altLang="en-US" sz="1000" dirty="0"/>
          </a:p>
        </p:txBody>
      </p:sp>
      <p:sp>
        <p:nvSpPr>
          <p:cNvPr id="10" name="矩形 9"/>
          <p:cNvSpPr/>
          <p:nvPr/>
        </p:nvSpPr>
        <p:spPr>
          <a:xfrm>
            <a:off x="2283785" y="548680"/>
            <a:ext cx="4880503" cy="369332"/>
          </a:xfrm>
          <a:prstGeom prst="rect">
            <a:avLst/>
          </a:prstGeom>
        </p:spPr>
        <p:txBody>
          <a:bodyPr wrap="none">
            <a:spAutoFit/>
          </a:bodyPr>
          <a:lstStyle/>
          <a:p>
            <a:r>
              <a:rPr lang="en-US" altLang="zh-CN" dirty="0"/>
              <a:t>Targeted DNA Workflow for the Ion PGM™ System</a:t>
            </a:r>
            <a:endParaRPr lang="zh-CN" altLang="en-US" dirty="0"/>
          </a:p>
        </p:txBody>
      </p:sp>
    </p:spTree>
    <p:extLst>
      <p:ext uri="{BB962C8B-B14F-4D97-AF65-F5344CB8AC3E}">
        <p14:creationId xmlns:p14="http://schemas.microsoft.com/office/powerpoint/2010/main" val="2854141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6" name="Picture 2" descr="C:\Users\lulu.zheng\Desktop\workflow_diagram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6632"/>
            <a:ext cx="5577175" cy="665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28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ext uri="{D42A27DB-BD31-4B8C-83A1-F6EECF244321}">
                <p14:modId xmlns:p14="http://schemas.microsoft.com/office/powerpoint/2010/main" val="4056795238"/>
              </p:ext>
            </p:extLst>
          </p:nvPr>
        </p:nvGraphicFramePr>
        <p:xfrm>
          <a:off x="251517" y="404665"/>
          <a:ext cx="8712968" cy="5501055"/>
        </p:xfrm>
        <a:graphic>
          <a:graphicData uri="http://schemas.openxmlformats.org/drawingml/2006/table">
            <a:tbl>
              <a:tblPr firstRow="1" bandRow="1">
                <a:tableStyleId>{5C22544A-7EE6-4342-B048-85BDC9FD1C3A}</a:tableStyleId>
              </a:tblPr>
              <a:tblGrid>
                <a:gridCol w="792088"/>
                <a:gridCol w="792088"/>
                <a:gridCol w="792088"/>
                <a:gridCol w="792088"/>
                <a:gridCol w="792088"/>
                <a:gridCol w="792088"/>
                <a:gridCol w="792088"/>
                <a:gridCol w="792088"/>
                <a:gridCol w="792088"/>
                <a:gridCol w="792088"/>
                <a:gridCol w="792088"/>
              </a:tblGrid>
              <a:tr h="1080119">
                <a:tc>
                  <a:txBody>
                    <a:bodyPr/>
                    <a:lstStyle/>
                    <a:p>
                      <a:endParaRPr lang="zh-CN" altLang="en-US" sz="1000" dirty="0"/>
                    </a:p>
                  </a:txBody>
                  <a:tcPr/>
                </a:tc>
                <a:tc>
                  <a:txBody>
                    <a:bodyPr/>
                    <a:lstStyle/>
                    <a:p>
                      <a:r>
                        <a:rPr lang="en-US" altLang="zh-CN" sz="1000" dirty="0" err="1" smtClean="0"/>
                        <a:t>LifeTech</a:t>
                      </a:r>
                      <a:endParaRPr lang="zh-CN" altLang="en-US" sz="1000" dirty="0"/>
                    </a:p>
                  </a:txBody>
                  <a:tcPr/>
                </a:tc>
                <a:tc>
                  <a:txBody>
                    <a:bodyPr/>
                    <a:lstStyle/>
                    <a:p>
                      <a:r>
                        <a:rPr lang="en-US" altLang="zh-CN" sz="1000" dirty="0" smtClean="0"/>
                        <a:t>QIAGEN</a:t>
                      </a:r>
                      <a:endParaRPr lang="zh-CN" altLang="en-US" sz="1000" dirty="0"/>
                    </a:p>
                  </a:txBody>
                  <a:tcPr/>
                </a:tc>
                <a:tc>
                  <a:txBody>
                    <a:bodyPr/>
                    <a:lstStyle/>
                    <a:p>
                      <a:r>
                        <a:rPr lang="en-US" altLang="zh-CN" sz="1000" dirty="0" err="1" smtClean="0"/>
                        <a:t>Multiplicom</a:t>
                      </a:r>
                      <a:endParaRPr lang="en-US" altLang="zh-CN" sz="1000" dirty="0" smtClean="0"/>
                    </a:p>
                    <a:p>
                      <a:r>
                        <a:rPr lang="en-US" altLang="zh-CN" sz="1000" dirty="0" smtClean="0"/>
                        <a:t>(CE-IVD)</a:t>
                      </a:r>
                      <a:endParaRPr lang="zh-CN" altLang="en-US" sz="1000" dirty="0"/>
                    </a:p>
                  </a:txBody>
                  <a:tcPr/>
                </a:tc>
                <a:tc>
                  <a:txBody>
                    <a:bodyPr/>
                    <a:lstStyle/>
                    <a:p>
                      <a:r>
                        <a:rPr lang="en-US" altLang="zh-CN" sz="1000" dirty="0" smtClean="0"/>
                        <a:t>Myriad Genetics</a:t>
                      </a:r>
                      <a:endParaRPr lang="zh-CN" altLang="en-US" sz="1000" dirty="0"/>
                    </a:p>
                  </a:txBody>
                  <a:tcPr/>
                </a:tc>
                <a:tc>
                  <a:txBody>
                    <a:bodyPr/>
                    <a:lstStyle/>
                    <a:p>
                      <a:r>
                        <a:rPr lang="en-US" altLang="zh-CN" sz="1000" dirty="0" smtClean="0"/>
                        <a:t>Ambry Genetics</a:t>
                      </a:r>
                      <a:endParaRPr lang="zh-CN" altLang="en-US" sz="1000" dirty="0"/>
                    </a:p>
                  </a:txBody>
                  <a:tcPr/>
                </a:tc>
                <a:tc>
                  <a:txBody>
                    <a:bodyPr/>
                    <a:lstStyle/>
                    <a:p>
                      <a:r>
                        <a:rPr lang="en-US" altLang="zh-CN" sz="1000" dirty="0" smtClean="0"/>
                        <a:t>Gene by Gene</a:t>
                      </a:r>
                      <a:endParaRPr lang="zh-CN" altLang="en-US" sz="1000" dirty="0"/>
                    </a:p>
                  </a:txBody>
                  <a:tcPr/>
                </a:tc>
                <a:tc>
                  <a:txBody>
                    <a:bodyPr/>
                    <a:lstStyle/>
                    <a:p>
                      <a:r>
                        <a:rPr lang="en-US" altLang="zh-CN" sz="1000" dirty="0" smtClean="0"/>
                        <a:t>University Nijmegen Medical Centre,</a:t>
                      </a:r>
                    </a:p>
                    <a:p>
                      <a:r>
                        <a:rPr lang="en-US" altLang="zh-CN" sz="1000" dirty="0" smtClean="0"/>
                        <a:t>The Netherlands</a:t>
                      </a:r>
                      <a:endParaRPr lang="zh-CN" altLang="en-US" sz="1000" dirty="0"/>
                    </a:p>
                  </a:txBody>
                  <a:tcPr/>
                </a:tc>
                <a:tc>
                  <a:txBody>
                    <a:bodyPr/>
                    <a:lstStyle/>
                    <a:p>
                      <a:r>
                        <a:rPr lang="en-US" altLang="zh-CN" sz="1000" dirty="0" err="1" smtClean="0"/>
                        <a:t>Fluidigm</a:t>
                      </a:r>
                      <a:endParaRPr lang="zh-CN" altLang="en-US" sz="1000" dirty="0"/>
                    </a:p>
                  </a:txBody>
                  <a:tcPr/>
                </a:tc>
                <a:tc>
                  <a:txBody>
                    <a:bodyPr/>
                    <a:lstStyle/>
                    <a:p>
                      <a:r>
                        <a:rPr lang="en-US" altLang="zh-CN" sz="1000" dirty="0" smtClean="0"/>
                        <a:t>Kim_et_al_2008</a:t>
                      </a:r>
                      <a:endParaRPr lang="zh-CN" altLang="en-US" sz="1000" dirty="0"/>
                    </a:p>
                  </a:txBody>
                  <a:tcPr/>
                </a:tc>
                <a:tc>
                  <a:txBody>
                    <a:bodyPr/>
                    <a:lstStyle/>
                    <a:p>
                      <a:r>
                        <a:rPr lang="en-US" altLang="zh-CN" sz="1000" dirty="0" smtClean="0"/>
                        <a:t>Heather_et_al_2011</a:t>
                      </a:r>
                      <a:endParaRPr lang="zh-CN" altLang="en-US" sz="1000" dirty="0"/>
                    </a:p>
                  </a:txBody>
                  <a:tcPr/>
                </a:tc>
              </a:tr>
              <a:tr h="473614">
                <a:tc>
                  <a:txBody>
                    <a:bodyPr/>
                    <a:lstStyle/>
                    <a:p>
                      <a:r>
                        <a:rPr lang="en-US" altLang="zh-CN" sz="1000" dirty="0" smtClean="0"/>
                        <a:t>#Primers</a:t>
                      </a:r>
                      <a:endParaRPr lang="zh-CN" altLang="en-US" sz="1000" dirty="0"/>
                    </a:p>
                  </a:txBody>
                  <a:tcPr/>
                </a:tc>
                <a:tc>
                  <a:txBody>
                    <a:bodyPr/>
                    <a:lstStyle/>
                    <a:p>
                      <a:r>
                        <a:rPr lang="en-US" altLang="zh-CN" sz="1000" b="0" i="0" u="none" strike="noStrike" kern="1200" baseline="0" dirty="0" smtClean="0">
                          <a:solidFill>
                            <a:schemeClr val="dk1"/>
                          </a:solidFill>
                          <a:latin typeface="+mn-lt"/>
                          <a:ea typeface="+mn-ea"/>
                          <a:cs typeface="+mn-cs"/>
                        </a:rPr>
                        <a:t>167, 3 pools</a:t>
                      </a:r>
                      <a:endParaRPr lang="zh-CN" altLang="en-US" sz="1000" dirty="0"/>
                    </a:p>
                  </a:txBody>
                  <a:tcPr/>
                </a:tc>
                <a:tc>
                  <a:txBody>
                    <a:bodyPr/>
                    <a:lstStyle/>
                    <a:p>
                      <a:r>
                        <a:rPr lang="en-US" altLang="zh-CN" sz="1000" dirty="0" smtClean="0"/>
                        <a:t>250, 4 pools</a:t>
                      </a:r>
                      <a:endParaRPr lang="zh-CN" altLang="en-US" sz="1000" dirty="0"/>
                    </a:p>
                  </a:txBody>
                  <a:tcPr/>
                </a:tc>
                <a:tc>
                  <a:txBody>
                    <a:bodyPr/>
                    <a:lstStyle/>
                    <a:p>
                      <a:r>
                        <a:rPr lang="en-US" altLang="zh-CN" sz="1000" dirty="0" smtClean="0"/>
                        <a:t>93</a:t>
                      </a:r>
                      <a:endParaRPr lang="zh-CN" altLang="en-US" sz="1000" dirty="0"/>
                    </a:p>
                  </a:txBody>
                  <a:tcPr/>
                </a:tc>
                <a:tc>
                  <a:txBody>
                    <a:bodyPr/>
                    <a:lstStyle/>
                    <a:p>
                      <a:r>
                        <a:rPr lang="en-US" altLang="zh-CN" sz="1000" dirty="0" smtClean="0"/>
                        <a:t>35 BRCA1, 49 BRCA2</a:t>
                      </a:r>
                      <a:endParaRPr lang="zh-CN" altLang="en-US" sz="1000" dirty="0"/>
                    </a:p>
                  </a:txBody>
                  <a:tcPr/>
                </a:tc>
                <a:tc>
                  <a:txBody>
                    <a:bodyPr/>
                    <a:lstStyle/>
                    <a:p>
                      <a:r>
                        <a:rPr lang="en-US" altLang="zh-CN" sz="1000" dirty="0" smtClean="0"/>
                        <a:t>?</a:t>
                      </a:r>
                      <a:r>
                        <a:rPr lang="en-US" altLang="zh-CN" sz="1000" baseline="0" dirty="0" smtClean="0"/>
                        <a:t> (&gt; 1 primer pair per exon)</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en-US" altLang="zh-CN" sz="1000" dirty="0" smtClean="0"/>
                        <a:t>34 BRCA1,</a:t>
                      </a:r>
                    </a:p>
                    <a:p>
                      <a:r>
                        <a:rPr lang="en-US" altLang="zh-CN" sz="1000" dirty="0" smtClean="0"/>
                        <a:t>47</a:t>
                      </a:r>
                      <a:r>
                        <a:rPr lang="en-US" altLang="zh-CN" sz="1000" baseline="0" dirty="0" smtClean="0"/>
                        <a:t> BRCA2</a:t>
                      </a:r>
                      <a:endParaRPr lang="zh-CN" altLang="en-US" sz="1000" dirty="0"/>
                    </a:p>
                  </a:txBody>
                  <a:tcPr/>
                </a:tc>
                <a:tc>
                  <a:txBody>
                    <a:bodyPr/>
                    <a:lstStyle/>
                    <a:p>
                      <a:r>
                        <a:rPr lang="en-US" altLang="zh-CN" sz="1000" dirty="0" smtClean="0"/>
                        <a:t>64</a:t>
                      </a:r>
                      <a:r>
                        <a:rPr lang="en-US" altLang="zh-CN" sz="1000" baseline="0" dirty="0" smtClean="0"/>
                        <a:t> BRCA1,</a:t>
                      </a:r>
                    </a:p>
                    <a:p>
                      <a:r>
                        <a:rPr lang="en-US" altLang="zh-CN" sz="1000" baseline="0" dirty="0" smtClean="0"/>
                        <a:t>118 BRCA2</a:t>
                      </a:r>
                      <a:endParaRPr lang="zh-CN" altLang="en-US" sz="1000" dirty="0"/>
                    </a:p>
                  </a:txBody>
                  <a:tcPr/>
                </a:tc>
                <a:tc>
                  <a:txBody>
                    <a:bodyPr/>
                    <a:lstStyle/>
                    <a:p>
                      <a:r>
                        <a:rPr lang="en-US" altLang="zh-CN" sz="1000" dirty="0" smtClean="0"/>
                        <a:t>45 BRCA1,</a:t>
                      </a:r>
                    </a:p>
                    <a:p>
                      <a:r>
                        <a:rPr lang="en-US" altLang="zh-CN" sz="1000" dirty="0" smtClean="0"/>
                        <a:t>67 BRCA2</a:t>
                      </a:r>
                      <a:endParaRPr lang="zh-CN" altLang="en-US" sz="1000" dirty="0"/>
                    </a:p>
                  </a:txBody>
                  <a:tcPr/>
                </a:tc>
                <a:tc>
                  <a:txBody>
                    <a:bodyPr/>
                    <a:lstStyle/>
                    <a:p>
                      <a:r>
                        <a:rPr lang="en-US" altLang="zh-CN" sz="1000" dirty="0" smtClean="0"/>
                        <a:t>36 BRCA1</a:t>
                      </a:r>
                    </a:p>
                    <a:p>
                      <a:r>
                        <a:rPr lang="en-US" altLang="zh-CN" sz="1000" dirty="0" smtClean="0"/>
                        <a:t>58 BRCA2</a:t>
                      </a:r>
                      <a:endParaRPr lang="zh-CN" altLang="en-US" sz="1000" dirty="0"/>
                    </a:p>
                  </a:txBody>
                  <a:tcPr/>
                </a:tc>
              </a:tr>
              <a:tr h="1041951">
                <a:tc>
                  <a:txBody>
                    <a:bodyPr/>
                    <a:lstStyle/>
                    <a:p>
                      <a:r>
                        <a:rPr lang="en-US" altLang="zh-CN" sz="1000" baseline="0" dirty="0" smtClean="0"/>
                        <a:t>Intron-exon Junctions length</a:t>
                      </a:r>
                      <a:endParaRPr lang="zh-CN" altLang="en-US" sz="1000" dirty="0"/>
                    </a:p>
                  </a:txBody>
                  <a:tcPr/>
                </a:tc>
                <a:tc>
                  <a:txBody>
                    <a:bodyPr/>
                    <a:lstStyle/>
                    <a:p>
                      <a:r>
                        <a:rPr lang="en-US" altLang="zh-CN" sz="1000" dirty="0" smtClean="0"/>
                        <a:t>10-20bp</a:t>
                      </a:r>
                    </a:p>
                  </a:txBody>
                  <a:tcPr/>
                </a:tc>
                <a:tc>
                  <a:txBody>
                    <a:bodyPr/>
                    <a:lstStyle/>
                    <a:p>
                      <a:r>
                        <a:rPr lang="en-US" altLang="zh-CN" sz="1000" dirty="0" smtClean="0"/>
                        <a:t>20bp</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en-US" altLang="zh-CN" sz="1000" dirty="0" smtClean="0"/>
                        <a:t>&lt;=20</a:t>
                      </a:r>
                      <a:r>
                        <a:rPr lang="en-US" altLang="zh-CN" sz="1000" baseline="0" dirty="0" smtClean="0"/>
                        <a:t> upstream</a:t>
                      </a:r>
                    </a:p>
                    <a:p>
                      <a:r>
                        <a:rPr lang="en-US" altLang="zh-CN" sz="1000" baseline="0" dirty="0" smtClean="0"/>
                        <a:t>&lt;=10 downstream</a:t>
                      </a:r>
                      <a:endParaRPr lang="zh-CN" altLang="en-US" sz="1000" dirty="0"/>
                    </a:p>
                  </a:txBody>
                  <a:tcPr/>
                </a:tc>
                <a:tc>
                  <a:txBody>
                    <a:bodyPr/>
                    <a:lstStyle/>
                    <a:p>
                      <a:r>
                        <a:rPr lang="en-US" altLang="zh-CN" sz="1000" dirty="0" smtClean="0"/>
                        <a:t>5 </a:t>
                      </a:r>
                      <a:r>
                        <a:rPr lang="en-US" altLang="zh-CN" sz="1000" dirty="0" err="1" smtClean="0"/>
                        <a:t>bp</a:t>
                      </a:r>
                      <a:endParaRPr lang="zh-CN" altLang="en-US" sz="1000" dirty="0"/>
                    </a:p>
                  </a:txBody>
                  <a:tcPr/>
                </a:tc>
                <a:tc>
                  <a:txBody>
                    <a:bodyPr/>
                    <a:lstStyle/>
                    <a:p>
                      <a:r>
                        <a:rPr lang="en-US" altLang="zh-CN" sz="1000" dirty="0" smtClean="0"/>
                        <a:t>50 </a:t>
                      </a:r>
                      <a:r>
                        <a:rPr lang="en-US" altLang="zh-CN" sz="1000" dirty="0" err="1" smtClean="0"/>
                        <a:t>bp</a:t>
                      </a:r>
                      <a:endParaRPr lang="zh-CN" altLang="en-US" sz="1000" dirty="0"/>
                    </a:p>
                  </a:txBody>
                  <a:tcPr/>
                </a:tc>
                <a:tc>
                  <a:txBody>
                    <a:bodyPr/>
                    <a:lstStyle/>
                    <a:p>
                      <a:r>
                        <a:rPr lang="en-US" altLang="zh-CN" sz="1000" dirty="0" smtClean="0"/>
                        <a:t>&lt;=50</a:t>
                      </a:r>
                      <a:r>
                        <a:rPr lang="en-US" altLang="zh-CN" sz="1000" baseline="0" dirty="0" smtClean="0"/>
                        <a:t> </a:t>
                      </a:r>
                      <a:r>
                        <a:rPr lang="en-US" altLang="zh-CN" sz="1000" baseline="0" dirty="0" err="1" smtClean="0"/>
                        <a:t>bp</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en-US" altLang="zh-CN" sz="1000" dirty="0" smtClean="0"/>
                        <a:t>&gt;5</a:t>
                      </a:r>
                      <a:r>
                        <a:rPr lang="en-US" altLang="zh-CN" sz="1000" baseline="0" dirty="0" smtClean="0"/>
                        <a:t>bp</a:t>
                      </a:r>
                      <a:endParaRPr lang="zh-CN" altLang="en-US" sz="1000" dirty="0"/>
                    </a:p>
                  </a:txBody>
                  <a:tcPr/>
                </a:tc>
              </a:tr>
              <a:tr h="852505">
                <a:tc>
                  <a:txBody>
                    <a:bodyPr/>
                    <a:lstStyle/>
                    <a:p>
                      <a:r>
                        <a:rPr lang="en-US" altLang="zh-CN" sz="1000" dirty="0" err="1" smtClean="0"/>
                        <a:t>Amplicon</a:t>
                      </a:r>
                      <a:r>
                        <a:rPr lang="en-US" altLang="zh-CN" sz="1000" dirty="0" smtClean="0"/>
                        <a:t> length</a:t>
                      </a:r>
                      <a:endParaRPr lang="zh-CN" altLang="en-US" sz="1000" dirty="0"/>
                    </a:p>
                  </a:txBody>
                  <a:tcPr/>
                </a:tc>
                <a:tc>
                  <a:txBody>
                    <a:bodyPr/>
                    <a:lstStyle/>
                    <a:p>
                      <a:r>
                        <a:rPr lang="en-US" altLang="zh-CN" sz="1000" dirty="0" smtClean="0"/>
                        <a:t>200bp</a:t>
                      </a:r>
                      <a:r>
                        <a:rPr lang="en-US" altLang="zh-CN" sz="1000" baseline="0" dirty="0" smtClean="0"/>
                        <a:t> (mean)</a:t>
                      </a:r>
                      <a:endParaRPr lang="zh-CN" altLang="en-US" sz="1000" dirty="0"/>
                    </a:p>
                  </a:txBody>
                  <a:tcPr/>
                </a:tc>
                <a:tc>
                  <a:txBody>
                    <a:bodyPr/>
                    <a:lstStyle/>
                    <a:p>
                      <a:r>
                        <a:rPr lang="en-US" altLang="zh-CN" sz="1000" dirty="0" smtClean="0"/>
                        <a:t>150bp (mean)</a:t>
                      </a:r>
                      <a:endParaRPr lang="zh-CN" altLang="en-US" sz="1000" dirty="0"/>
                    </a:p>
                  </a:txBody>
                  <a:tcPr/>
                </a:tc>
                <a:tc>
                  <a:txBody>
                    <a:bodyPr/>
                    <a:lstStyle/>
                    <a:p>
                      <a:r>
                        <a:rPr lang="en-US" altLang="zh-CN" sz="1000" dirty="0" smtClean="0"/>
                        <a:t>289-430bp</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en-US" altLang="zh-CN" sz="1000" dirty="0" smtClean="0"/>
                        <a:t>?</a:t>
                      </a:r>
                      <a:endParaRPr lang="zh-CN" altLang="en-US" sz="1000" dirty="0"/>
                    </a:p>
                  </a:txBody>
                  <a:tcPr/>
                </a:tc>
                <a:tc>
                  <a:txBody>
                    <a:bodyPr/>
                    <a:lstStyle/>
                    <a:p>
                      <a:r>
                        <a:rPr lang="en-US" altLang="zh-CN" sz="1000" dirty="0" smtClean="0"/>
                        <a:t>300-500bp</a:t>
                      </a:r>
                      <a:endParaRPr lang="zh-CN" altLang="en-US" sz="1000" dirty="0"/>
                    </a:p>
                  </a:txBody>
                  <a:tcPr/>
                </a:tc>
                <a:tc>
                  <a:txBody>
                    <a:bodyPr/>
                    <a:lstStyle/>
                    <a:p>
                      <a:r>
                        <a:rPr lang="en-US" altLang="zh-CN" sz="1000" dirty="0" smtClean="0"/>
                        <a:t>130-210 BRCA1</a:t>
                      </a:r>
                    </a:p>
                    <a:p>
                      <a:r>
                        <a:rPr lang="en-US" altLang="zh-CN" sz="1000" dirty="0" smtClean="0"/>
                        <a:t>117-210 BRCA2</a:t>
                      </a:r>
                      <a:endParaRPr lang="zh-CN" altLang="en-US" sz="1000" dirty="0"/>
                    </a:p>
                  </a:txBody>
                  <a:tcPr/>
                </a:tc>
                <a:tc>
                  <a:txBody>
                    <a:bodyPr/>
                    <a:lstStyle/>
                    <a:p>
                      <a:r>
                        <a:rPr lang="en-US" altLang="zh-CN" sz="1000" dirty="0" smtClean="0"/>
                        <a:t>136-435</a:t>
                      </a:r>
                      <a:endParaRPr lang="zh-CN" altLang="en-US" sz="1000" dirty="0"/>
                    </a:p>
                  </a:txBody>
                  <a:tcPr/>
                </a:tc>
                <a:tc>
                  <a:txBody>
                    <a:bodyPr/>
                    <a:lstStyle/>
                    <a:p>
                      <a:r>
                        <a:rPr lang="en-US" altLang="zh-CN" sz="1000" dirty="0" smtClean="0"/>
                        <a:t>&lt;405bp</a:t>
                      </a:r>
                      <a:endParaRPr lang="zh-CN" altLang="en-US" sz="1000" dirty="0"/>
                    </a:p>
                  </a:txBody>
                  <a:tcPr/>
                </a:tc>
              </a:tr>
              <a:tr h="852505">
                <a:tc>
                  <a:txBody>
                    <a:bodyPr/>
                    <a:lstStyle/>
                    <a:p>
                      <a:r>
                        <a:rPr lang="en-US" altLang="zh-CN" sz="1000" dirty="0" smtClean="0"/>
                        <a:t>Coverage of</a:t>
                      </a:r>
                      <a:r>
                        <a:rPr lang="en-US" altLang="zh-CN" sz="1000" baseline="0" dirty="0" smtClean="0"/>
                        <a:t> coding regions</a:t>
                      </a:r>
                      <a:endParaRPr lang="zh-CN" altLang="en-US" sz="1000" dirty="0"/>
                    </a:p>
                  </a:txBody>
                  <a:tcPr/>
                </a:tc>
                <a:tc>
                  <a:txBody>
                    <a:bodyPr/>
                    <a:lstStyle/>
                    <a:p>
                      <a:r>
                        <a:rPr lang="en-US" altLang="zh-CN" sz="1000" dirty="0" smtClean="0"/>
                        <a:t>100%</a:t>
                      </a:r>
                      <a:endParaRPr lang="zh-CN" altLang="en-US" sz="1000" dirty="0"/>
                    </a:p>
                  </a:txBody>
                  <a:tcPr/>
                </a:tc>
                <a:tc>
                  <a:txBody>
                    <a:bodyPr/>
                    <a:lstStyle/>
                    <a:p>
                      <a:r>
                        <a:rPr lang="en-US" altLang="zh-CN" sz="1000" dirty="0" smtClean="0"/>
                        <a:t>100%</a:t>
                      </a:r>
                      <a:endParaRPr lang="zh-CN" altLang="en-US" sz="1000" dirty="0"/>
                    </a:p>
                  </a:txBody>
                  <a:tcPr/>
                </a:tc>
                <a:tc>
                  <a:txBody>
                    <a:bodyPr/>
                    <a:lstStyle/>
                    <a:p>
                      <a:r>
                        <a:rPr lang="en-US" altLang="zh-CN" sz="1000" dirty="0" smtClean="0"/>
                        <a:t>100%</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BRCA1:</a:t>
                      </a:r>
                      <a:r>
                        <a:rPr lang="en-US" altLang="zh-CN" sz="1000" baseline="0" dirty="0" smtClean="0"/>
                        <a:t> no exon 1, 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aseline="0" dirty="0" smtClean="0"/>
                        <a:t>BRCA2: no exon1</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altLang="zh-CN" sz="1000" dirty="0" smtClean="0"/>
                        <a:t>BRCA1</a:t>
                      </a:r>
                      <a:r>
                        <a:rPr lang="en-US" altLang="zh-CN" sz="1000" dirty="0" smtClean="0"/>
                        <a:t>:</a:t>
                      </a:r>
                      <a:r>
                        <a:rPr lang="en-US" altLang="zh-CN" sz="1000" baseline="0" dirty="0" smtClean="0"/>
                        <a:t> </a:t>
                      </a:r>
                      <a:r>
                        <a:rPr lang="nl-NL" altLang="zh-CN" sz="1000" dirty="0" smtClean="0"/>
                        <a:t>exons 1-22, BRCA2:</a:t>
                      </a:r>
                      <a:r>
                        <a:rPr lang="nl-NL" altLang="zh-CN" sz="1000" baseline="0" dirty="0" smtClean="0"/>
                        <a:t> </a:t>
                      </a:r>
                      <a:r>
                        <a:rPr lang="nl-NL" altLang="zh-CN" sz="1000" dirty="0" smtClean="0"/>
                        <a:t>exons 1-26</a:t>
                      </a:r>
                      <a:endParaRPr lang="zh-CN" altLang="en-US" sz="1000" dirty="0" smtClean="0"/>
                    </a:p>
                  </a:txBody>
                  <a:tcPr/>
                </a:tc>
                <a:tc>
                  <a:txBody>
                    <a:bodyPr/>
                    <a:lstStyle/>
                    <a:p>
                      <a:r>
                        <a:rPr lang="en-US" altLang="zh-CN" sz="1000" dirty="0" smtClean="0"/>
                        <a:t>100%</a:t>
                      </a:r>
                      <a:endParaRPr lang="zh-CN" altLang="en-US" sz="1000" dirty="0"/>
                    </a:p>
                  </a:txBody>
                  <a:tcPr/>
                </a:tc>
                <a:tc>
                  <a:txBody>
                    <a:bodyPr/>
                    <a:lstStyle/>
                    <a:p>
                      <a:r>
                        <a:rPr lang="en-US" altLang="zh-CN" sz="1000" dirty="0" smtClean="0"/>
                        <a:t>100%</a:t>
                      </a:r>
                      <a:endParaRPr lang="zh-CN" altLang="en-US" sz="1000" dirty="0"/>
                    </a:p>
                  </a:txBody>
                  <a:tcPr/>
                </a:tc>
                <a:tc>
                  <a:txBody>
                    <a:bodyPr/>
                    <a:lstStyle/>
                    <a:p>
                      <a:r>
                        <a:rPr lang="en-US" altLang="zh-CN" sz="1000" dirty="0" smtClean="0"/>
                        <a:t>96.7% BRCA1</a:t>
                      </a:r>
                    </a:p>
                    <a:p>
                      <a:r>
                        <a:rPr lang="en-US" altLang="zh-CN" sz="1000" dirty="0" smtClean="0"/>
                        <a:t>97% BRCA2</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BRCA1:</a:t>
                      </a:r>
                      <a:r>
                        <a:rPr lang="en-US" altLang="zh-CN" sz="1000" baseline="0" dirty="0" smtClean="0"/>
                        <a:t> no exon 1, 4</a:t>
                      </a:r>
                      <a:endParaRPr lang="zh-CN" altLang="en-US" sz="1000" dirty="0" smtClean="0"/>
                    </a:p>
                    <a:p>
                      <a:endParaRPr lang="zh-CN" altLang="en-US" sz="1000" dirty="0"/>
                    </a:p>
                  </a:txBody>
                  <a:tcPr/>
                </a:tc>
                <a:tc>
                  <a:txBody>
                    <a:bodyPr/>
                    <a:lstStyle/>
                    <a:p>
                      <a:r>
                        <a:rPr lang="en-US" altLang="zh-CN" sz="1000" dirty="0" smtClean="0"/>
                        <a:t>BRCA1:</a:t>
                      </a:r>
                      <a:r>
                        <a:rPr lang="en-US" altLang="zh-CN" sz="1000" baseline="0" dirty="0" smtClean="0"/>
                        <a:t> no exon 1, 4</a:t>
                      </a:r>
                      <a:endParaRPr lang="zh-CN" altLang="en-US" sz="1000" dirty="0" smtClean="0"/>
                    </a:p>
                    <a:p>
                      <a:endParaRPr lang="zh-CN" altLang="en-US" sz="1000" dirty="0"/>
                    </a:p>
                  </a:txBody>
                  <a:tcPr/>
                </a:tc>
              </a:tr>
              <a:tr h="663060">
                <a:tc>
                  <a:txBody>
                    <a:bodyPr/>
                    <a:lstStyle/>
                    <a:p>
                      <a:r>
                        <a:rPr lang="en-US" altLang="zh-CN" sz="1000" dirty="0" smtClean="0"/>
                        <a:t>Platform</a:t>
                      </a:r>
                      <a:endParaRPr lang="zh-CN" altLang="en-US" sz="1000" dirty="0"/>
                    </a:p>
                  </a:txBody>
                  <a:tcPr/>
                </a:tc>
                <a:tc>
                  <a:txBody>
                    <a:bodyPr/>
                    <a:lstStyle/>
                    <a:p>
                      <a:r>
                        <a:rPr lang="en-US" altLang="zh-CN" sz="1000" dirty="0" smtClean="0"/>
                        <a:t>Ion </a:t>
                      </a:r>
                      <a:br>
                        <a:rPr lang="en-US" altLang="zh-CN" sz="1000" dirty="0" smtClean="0"/>
                      </a:br>
                      <a:r>
                        <a:rPr lang="en-US" altLang="zh-CN" sz="1000" dirty="0" smtClean="0"/>
                        <a:t>Torrent</a:t>
                      </a:r>
                      <a:endParaRPr lang="zh-CN" altLang="en-US" sz="1000" dirty="0"/>
                    </a:p>
                  </a:txBody>
                  <a:tcPr/>
                </a:tc>
                <a:tc>
                  <a:txBody>
                    <a:bodyPr/>
                    <a:lstStyle/>
                    <a:p>
                      <a:r>
                        <a:rPr lang="en-US" altLang="zh-CN" sz="1000" dirty="0" smtClean="0"/>
                        <a:t>MPS</a:t>
                      </a:r>
                      <a:endParaRPr lang="zh-CN" altLang="en-US" sz="1000" dirty="0"/>
                    </a:p>
                  </a:txBody>
                  <a:tcPr/>
                </a:tc>
                <a:tc>
                  <a:txBody>
                    <a:bodyPr/>
                    <a:lstStyle/>
                    <a:p>
                      <a:r>
                        <a:rPr lang="en-US" altLang="zh-CN" sz="1000" dirty="0" smtClean="0"/>
                        <a:t>MPS</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Sanger sequencing</a:t>
                      </a:r>
                      <a:endParaRPr lang="zh-CN" altLang="en-US" sz="1000" dirty="0" smtClean="0"/>
                    </a:p>
                    <a:p>
                      <a:endParaRPr lang="zh-CN" altLang="en-US" sz="1000" dirty="0"/>
                    </a:p>
                  </a:txBody>
                  <a:tcPr/>
                </a:tc>
                <a:tc>
                  <a:txBody>
                    <a:bodyPr/>
                    <a:lstStyle/>
                    <a:p>
                      <a:r>
                        <a:rPr lang="en-US" altLang="zh-CN" sz="1000" dirty="0" smtClean="0"/>
                        <a:t>MPS</a:t>
                      </a:r>
                      <a:endParaRPr lang="zh-CN" altLang="en-US" sz="1000" dirty="0"/>
                    </a:p>
                  </a:txBody>
                  <a:tcPr/>
                </a:tc>
                <a:tc>
                  <a:txBody>
                    <a:bodyPr/>
                    <a:lstStyle/>
                    <a:p>
                      <a:r>
                        <a:rPr lang="en-US" altLang="zh-CN" sz="1000" dirty="0" smtClean="0"/>
                        <a:t>Sanger sequencing</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Sanger sequencing</a:t>
                      </a:r>
                      <a:endParaRPr lang="zh-CN" altLang="en-US" sz="1000" dirty="0" smtClean="0"/>
                    </a:p>
                    <a:p>
                      <a:endParaRPr lang="zh-CN" altLang="en-US" sz="1000" dirty="0"/>
                    </a:p>
                  </a:txBody>
                  <a:tcPr/>
                </a:tc>
                <a:tc>
                  <a:txBody>
                    <a:bodyPr/>
                    <a:lstStyle/>
                    <a:p>
                      <a:r>
                        <a:rPr lang="en-US" altLang="zh-CN" sz="1000" dirty="0" err="1" smtClean="0"/>
                        <a:t>Illumina</a:t>
                      </a:r>
                      <a:endParaRPr lang="zh-CN" altLang="en-US" sz="1000" dirty="0"/>
                    </a:p>
                  </a:txBody>
                  <a:tcPr/>
                </a:tc>
                <a:tc>
                  <a:txBody>
                    <a:bodyPr/>
                    <a:lstStyle/>
                    <a:p>
                      <a:r>
                        <a:rPr lang="en-US" altLang="zh-CN" sz="1000" dirty="0" smtClean="0"/>
                        <a:t>HRM</a:t>
                      </a:r>
                      <a:endParaRPr lang="zh-CN" altLang="en-US" sz="1000" dirty="0"/>
                    </a:p>
                  </a:txBody>
                  <a:tcPr/>
                </a:tc>
                <a:tc>
                  <a:txBody>
                    <a:bodyPr/>
                    <a:lstStyle/>
                    <a:p>
                      <a:r>
                        <a:rPr lang="en-US" altLang="zh-CN" sz="1000" dirty="0" smtClean="0"/>
                        <a:t>HRM</a:t>
                      </a:r>
                      <a:endParaRPr lang="zh-CN" altLang="en-US" sz="1000" dirty="0"/>
                    </a:p>
                  </a:txBody>
                  <a:tcPr/>
                </a:tc>
              </a:tr>
              <a:tr h="384154">
                <a:tc>
                  <a:txBody>
                    <a:bodyPr/>
                    <a:lstStyle/>
                    <a:p>
                      <a:r>
                        <a:rPr lang="en-US" altLang="zh-CN" sz="1000" dirty="0" smtClean="0"/>
                        <a:t>Available</a:t>
                      </a:r>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endParaRPr lang="zh-CN" altLang="en-US" sz="1000" dirty="0"/>
                    </a:p>
                  </a:txBody>
                  <a:tcPr/>
                </a:tc>
                <a:tc>
                  <a:txBody>
                    <a:bodyPr/>
                    <a:lstStyle/>
                    <a:p>
                      <a:r>
                        <a:rPr lang="en-US" altLang="zh-CN" sz="1000" dirty="0" smtClean="0"/>
                        <a:t>Y</a:t>
                      </a:r>
                      <a:endParaRPr lang="zh-CN" altLang="en-US" sz="1000" dirty="0"/>
                    </a:p>
                  </a:txBody>
                  <a:tcPr/>
                </a:tc>
                <a:tc>
                  <a:txBody>
                    <a:bodyPr/>
                    <a:lstStyle/>
                    <a:p>
                      <a:r>
                        <a:rPr lang="en-US" altLang="zh-CN" sz="1000" dirty="0" smtClean="0"/>
                        <a:t>Y</a:t>
                      </a:r>
                      <a:endParaRPr lang="zh-CN" altLang="en-US" sz="1000" dirty="0"/>
                    </a:p>
                  </a:txBody>
                  <a:tcPr/>
                </a:tc>
              </a:tr>
            </a:tbl>
          </a:graphicData>
        </a:graphic>
      </p:graphicFrame>
    </p:spTree>
    <p:extLst>
      <p:ext uri="{BB962C8B-B14F-4D97-AF65-F5344CB8AC3E}">
        <p14:creationId xmlns:p14="http://schemas.microsoft.com/office/powerpoint/2010/main" val="179683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01606207"/>
              </p:ext>
            </p:extLst>
          </p:nvPr>
        </p:nvGraphicFramePr>
        <p:xfrm>
          <a:off x="395536" y="692696"/>
          <a:ext cx="8136904" cy="5376520"/>
        </p:xfrm>
        <a:graphic>
          <a:graphicData uri="http://schemas.openxmlformats.org/drawingml/2006/table">
            <a:tbl>
              <a:tblPr firstRow="1" bandRow="1">
                <a:tableStyleId>{5C22544A-7EE6-4342-B048-85BDC9FD1C3A}</a:tableStyleId>
              </a:tblPr>
              <a:tblGrid>
                <a:gridCol w="2034226"/>
                <a:gridCol w="2034226"/>
                <a:gridCol w="2034226"/>
                <a:gridCol w="2034226"/>
              </a:tblGrid>
              <a:tr h="370840">
                <a:tc>
                  <a:txBody>
                    <a:bodyPr/>
                    <a:lstStyle/>
                    <a:p>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Gene By Gene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Ambry Genetics</a:t>
                      </a:r>
                    </a:p>
                  </a:txBody>
                  <a:tcPr/>
                </a:tc>
                <a:tc>
                  <a:txBody>
                    <a:bodyPr/>
                    <a:lstStyle/>
                    <a:p>
                      <a:r>
                        <a:rPr lang="en-US" altLang="zh-CN" sz="1000" dirty="0" smtClean="0"/>
                        <a:t>Myriad</a:t>
                      </a:r>
                      <a:r>
                        <a:rPr lang="en-US" altLang="zh-CN" sz="1000" baseline="0" dirty="0" smtClean="0"/>
                        <a:t> Genetics</a:t>
                      </a:r>
                      <a:endParaRPr lang="zh-CN" altLang="en-US" sz="1000" dirty="0"/>
                    </a:p>
                  </a:txBody>
                  <a:tcPr/>
                </a:tc>
              </a:tr>
              <a:tr h="3258160">
                <a:tc>
                  <a:txBody>
                    <a:bodyPr/>
                    <a:lstStyle/>
                    <a:p>
                      <a:r>
                        <a:rPr lang="en-US" altLang="zh-CN" sz="1000" dirty="0" smtClean="0"/>
                        <a:t>Sample Requirements</a:t>
                      </a:r>
                      <a:endParaRPr lang="zh-CN" altLang="en-US" sz="1000" dirty="0"/>
                    </a:p>
                  </a:txBody>
                  <a:tcPr/>
                </a:tc>
                <a:tc>
                  <a:txBody>
                    <a:bodyPr/>
                    <a:lstStyle/>
                    <a:p>
                      <a:r>
                        <a:rPr lang="en-US" altLang="zh-CN" sz="1000" dirty="0" smtClean="0"/>
                        <a:t>DNA: 20ul of 50ng/</a:t>
                      </a:r>
                      <a:r>
                        <a:rPr lang="en-US" altLang="zh-CN" sz="1000" dirty="0" err="1" smtClean="0"/>
                        <a:t>ul</a:t>
                      </a:r>
                      <a:r>
                        <a:rPr lang="en-US" altLang="zh-CN" sz="1000" dirty="0" smtClean="0"/>
                        <a:t>, OD260/OD280 ~ 1.8, include details of extraction method with samples</a:t>
                      </a:r>
                    </a:p>
                    <a:p>
                      <a:endParaRPr lang="en-US" altLang="zh-CN" sz="1000" dirty="0" smtClean="0"/>
                    </a:p>
                    <a:p>
                      <a:r>
                        <a:rPr lang="en-US" altLang="zh-CN" sz="1000" dirty="0" smtClean="0"/>
                        <a:t>Blood: 3-5cc drawn in EDTA (purple-top) tube</a:t>
                      </a:r>
                    </a:p>
                    <a:p>
                      <a:endParaRPr lang="en-US" altLang="zh-CN" sz="1000" dirty="0" smtClean="0"/>
                    </a:p>
                    <a:p>
                      <a:r>
                        <a:rPr lang="en-US" altLang="zh-CN" sz="1000" dirty="0" smtClean="0"/>
                        <a:t>Buccal</a:t>
                      </a:r>
                      <a:r>
                        <a:rPr lang="en-US" altLang="zh-CN" sz="1000" baseline="0" dirty="0" smtClean="0"/>
                        <a:t> swabs: provide </a:t>
                      </a:r>
                      <a:r>
                        <a:rPr lang="en-US" altLang="zh-CN" sz="1000" dirty="0" smtClean="0"/>
                        <a:t>buccal (cheek) swab kits with each order. Each test requires two buccal swabs which are included in each kit. This is the preferred sample collection method. Each kit comes with return packaging and pre-paid shipping label. </a:t>
                      </a:r>
                    </a:p>
                  </a:txBody>
                  <a:tcPr/>
                </a:tc>
                <a:tc>
                  <a:txBody>
                    <a:bodyPr/>
                    <a:lstStyle/>
                    <a:p>
                      <a:r>
                        <a:rPr lang="en-US" altLang="zh-CN" sz="1000" dirty="0" smtClean="0"/>
                        <a:t>Blood: Collect 3-5cc blood in purple top EDTA tube (preferred) or yellow top citric acetate tube</a:t>
                      </a:r>
                      <a:br>
                        <a:rPr lang="en-US" altLang="zh-CN" sz="1000" dirty="0" smtClean="0"/>
                      </a:br>
                      <a:r>
                        <a:rPr lang="en-US" altLang="zh-CN" sz="1000" dirty="0" smtClean="0"/>
                        <a:t/>
                      </a:r>
                      <a:br>
                        <a:rPr lang="en-US" altLang="zh-CN" sz="1000" dirty="0" smtClean="0"/>
                      </a:br>
                      <a:r>
                        <a:rPr lang="en-US" altLang="zh-CN" sz="1000" dirty="0" smtClean="0"/>
                        <a:t>DNA: 20μg of </a:t>
                      </a:r>
                      <a:r>
                        <a:rPr lang="en-US" altLang="zh-CN" sz="1000" dirty="0" err="1" smtClean="0"/>
                        <a:t>of</a:t>
                      </a:r>
                      <a:r>
                        <a:rPr lang="en-US" altLang="zh-CN" sz="1000" dirty="0" smtClean="0"/>
                        <a:t> DNA in TE (10mM Tris-Cl pH 8.0, 1mM EDTA); preferred at 200 ng/</a:t>
                      </a:r>
                      <a:r>
                        <a:rPr lang="en-US" altLang="zh-CN" sz="1000" dirty="0" err="1" smtClean="0"/>
                        <a:t>μl</a:t>
                      </a:r>
                      <a:r>
                        <a:rPr lang="en-US" altLang="zh-CN" sz="1000" dirty="0" smtClean="0"/>
                        <a:t>;</a:t>
                      </a:r>
                      <a:r>
                        <a:rPr lang="en-US" altLang="zh-CN" sz="1000" baseline="0" dirty="0" smtClean="0"/>
                        <a:t> </a:t>
                      </a:r>
                      <a:r>
                        <a:rPr lang="en-US" altLang="zh-CN" sz="1000" dirty="0" smtClean="0"/>
                        <a:t>OD 260:280 ratio (preferred 1.7-1.9) and send agarose picture with high molecular weight genomic DNA, if available</a:t>
                      </a:r>
                    </a:p>
                    <a:p>
                      <a:endParaRPr lang="en-US" altLang="zh-CN" sz="1000" dirty="0" smtClean="0"/>
                    </a:p>
                    <a:p>
                      <a:r>
                        <a:rPr lang="en-US" altLang="zh-CN" sz="1000" dirty="0" smtClean="0"/>
                        <a:t>Saliva: Fill 1 tube with saliva up to black line (1cc of saliva) in </a:t>
                      </a:r>
                      <a:r>
                        <a:rPr lang="en-US" altLang="zh-CN" sz="1000" dirty="0" err="1" smtClean="0"/>
                        <a:t>Oragene</a:t>
                      </a:r>
                      <a:r>
                        <a:rPr lang="en-US" altLang="zh-CN" sz="1000" dirty="0" smtClean="0"/>
                        <a:t> Self Collection container. After tube is closed 1cc of buffer will mix with saliva for a total volume of 2cc.</a:t>
                      </a:r>
                      <a:br>
                        <a:rPr lang="en-US" altLang="zh-CN" sz="1000" dirty="0" smtClean="0"/>
                      </a:br>
                      <a:endParaRPr lang="en-US" altLang="zh-CN" sz="1000" dirty="0" smtClean="0"/>
                    </a:p>
                    <a:p>
                      <a:endParaRPr lang="zh-CN" altLang="en-US" sz="1000" dirty="0"/>
                    </a:p>
                  </a:txBody>
                  <a:tcPr/>
                </a:tc>
                <a:tc>
                  <a:txBody>
                    <a:bodyPr/>
                    <a:lstStyle/>
                    <a:p>
                      <a:r>
                        <a:rPr lang="en-US" altLang="zh-CN" sz="1000" dirty="0" smtClean="0"/>
                        <a:t>BUCCAL SAMPLE: Oral Rinse Sample Collection Kit,</a:t>
                      </a:r>
                      <a:r>
                        <a:rPr lang="en-US" altLang="zh-CN" sz="1000" baseline="0" dirty="0" smtClean="0"/>
                        <a:t> and tube must be filled to at least 20 mL</a:t>
                      </a:r>
                    </a:p>
                    <a:p>
                      <a:endParaRPr lang="en-US" altLang="zh-CN" sz="1000" baseline="0" dirty="0" smtClean="0"/>
                    </a:p>
                    <a:p>
                      <a:r>
                        <a:rPr lang="en-US" altLang="zh-CN" sz="1000" baseline="0" dirty="0" smtClean="0"/>
                        <a:t>Blood: ~7 mL is collected in a blood collection tube containing EDTA, and then the sample is mailed to Myriad at ambient temperature.</a:t>
                      </a:r>
                      <a:endParaRPr lang="zh-CN" altLang="en-US" sz="1000" dirty="0"/>
                    </a:p>
                  </a:txBody>
                  <a:tcPr/>
                </a:tc>
              </a:tr>
              <a:tr h="370840">
                <a:tc>
                  <a:txBody>
                    <a:bodyPr/>
                    <a:lstStyle/>
                    <a:p>
                      <a:r>
                        <a:rPr lang="en-US" altLang="zh-CN" sz="1000" dirty="0" smtClean="0"/>
                        <a:t>Shipping</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For all non-buccal sample types, ship at room temperature in an insulated container. DO NOT HEAT OR FREEZE SAMPLE</a:t>
                      </a:r>
                      <a:endParaRPr lang="zh-CN" altLang="en-US" sz="1000" dirty="0" smtClean="0"/>
                    </a:p>
                    <a:p>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Blood: Room temperature for two-day delivery</a:t>
                      </a:r>
                      <a:br>
                        <a:rPr lang="en-US" altLang="zh-CN" sz="1000" dirty="0" smtClean="0"/>
                      </a:br>
                      <a:r>
                        <a:rPr lang="en-US" altLang="zh-CN" sz="1000" dirty="0" smtClean="0"/>
                        <a:t>DNA: Frozen on dry ice is preferred, or ship on ice</a:t>
                      </a:r>
                    </a:p>
                    <a:p>
                      <a:r>
                        <a:rPr lang="en-US" altLang="zh-CN" sz="1000" dirty="0" smtClean="0"/>
                        <a:t>Saliva:</a:t>
                      </a:r>
                      <a:r>
                        <a:rPr lang="en-US" altLang="zh-CN" sz="1000" baseline="0" dirty="0" smtClean="0"/>
                        <a:t> </a:t>
                      </a:r>
                      <a:r>
                        <a:rPr lang="en-US" altLang="zh-CN" sz="1000" dirty="0" smtClean="0"/>
                        <a:t>Ship room</a:t>
                      </a:r>
                      <a:r>
                        <a:rPr lang="en-US" altLang="zh-CN" sz="1000" baseline="0" dirty="0" smtClean="0"/>
                        <a:t> </a:t>
                      </a:r>
                      <a:r>
                        <a:rPr lang="en-US" altLang="zh-CN" sz="1000" dirty="0" smtClean="0"/>
                        <a:t>temperature for two-day delivery</a:t>
                      </a:r>
                    </a:p>
                  </a:txBody>
                  <a:tcPr/>
                </a:tc>
                <a:tc>
                  <a:txBody>
                    <a:bodyPr/>
                    <a:lstStyle/>
                    <a:p>
                      <a:r>
                        <a:rPr lang="en-US" altLang="zh-CN" sz="1000" dirty="0" smtClean="0"/>
                        <a:t>Blood: room</a:t>
                      </a:r>
                      <a:r>
                        <a:rPr lang="en-US" altLang="zh-CN" sz="1000" baseline="0" dirty="0" smtClean="0"/>
                        <a:t> </a:t>
                      </a:r>
                      <a:r>
                        <a:rPr lang="en-US" altLang="zh-CN" sz="1000" dirty="0" smtClean="0"/>
                        <a:t>temperature</a:t>
                      </a:r>
                    </a:p>
                    <a:p>
                      <a:endParaRPr lang="zh-CN" altLang="en-US" sz="1000" dirty="0"/>
                    </a:p>
                  </a:txBody>
                  <a:tcPr/>
                </a:tc>
              </a:tr>
              <a:tr h="370840">
                <a:tc>
                  <a:txBody>
                    <a:bodyPr/>
                    <a:lstStyle/>
                    <a:p>
                      <a:r>
                        <a:rPr lang="en-US" altLang="zh-CN" sz="1000" dirty="0" smtClean="0"/>
                        <a:t>Cost</a:t>
                      </a:r>
                      <a:endParaRPr lang="zh-CN" altLang="en-US" sz="1000" dirty="0"/>
                    </a:p>
                  </a:txBody>
                  <a:tcPr/>
                </a:tc>
                <a:tc>
                  <a:txBody>
                    <a:bodyPr/>
                    <a:lstStyle/>
                    <a:p>
                      <a:r>
                        <a:rPr lang="en-US" altLang="zh-CN" sz="1000" dirty="0" smtClean="0"/>
                        <a:t>$1,595</a:t>
                      </a:r>
                      <a:endParaRPr lang="zh-CN" altLang="en-US" sz="1000" dirty="0"/>
                    </a:p>
                  </a:txBody>
                  <a:tcPr/>
                </a:tc>
                <a:tc>
                  <a:txBody>
                    <a:bodyPr/>
                    <a:lstStyle/>
                    <a:p>
                      <a:r>
                        <a:rPr lang="en-US" altLang="zh-CN" sz="1000" dirty="0" smtClean="0"/>
                        <a:t>$2,200</a:t>
                      </a:r>
                      <a:endParaRPr lang="zh-CN" altLang="en-US" sz="1000" dirty="0"/>
                    </a:p>
                  </a:txBody>
                  <a:tcPr/>
                </a:tc>
                <a:tc>
                  <a:txBody>
                    <a:bodyPr/>
                    <a:lstStyle/>
                    <a:p>
                      <a:r>
                        <a:rPr lang="en-US" altLang="zh-CN" sz="1000" dirty="0" smtClean="0"/>
                        <a:t>$4,000</a:t>
                      </a:r>
                      <a:endParaRPr lang="zh-CN" altLang="en-US" sz="1000" dirty="0"/>
                    </a:p>
                  </a:txBody>
                  <a:tcPr/>
                </a:tc>
              </a:tr>
              <a:tr h="370840">
                <a:tc>
                  <a:txBody>
                    <a:bodyPr/>
                    <a:lstStyle/>
                    <a:p>
                      <a:r>
                        <a:rPr lang="en-US" altLang="zh-CN" sz="1000" dirty="0" smtClean="0"/>
                        <a:t>Turnaround Time </a:t>
                      </a:r>
                    </a:p>
                  </a:txBody>
                  <a:tcPr/>
                </a:tc>
                <a:tc>
                  <a:txBody>
                    <a:bodyPr/>
                    <a:lstStyle/>
                    <a:p>
                      <a:r>
                        <a:rPr lang="en-US" altLang="zh-CN" sz="1000" dirty="0" smtClean="0"/>
                        <a:t>6 weeks (Outside of North America)</a:t>
                      </a:r>
                      <a:endParaRPr lang="zh-CN" altLang="en-US" sz="1000" dirty="0"/>
                    </a:p>
                  </a:txBody>
                  <a:tcPr/>
                </a:tc>
                <a:tc>
                  <a:txBody>
                    <a:bodyPr/>
                    <a:lstStyle/>
                    <a:p>
                      <a:r>
                        <a:rPr lang="en-US" altLang="zh-CN" sz="1000" dirty="0" smtClean="0"/>
                        <a:t>14-21 days</a:t>
                      </a:r>
                      <a:endParaRPr lang="zh-CN" altLang="en-US" sz="1000" dirty="0"/>
                    </a:p>
                  </a:txBody>
                  <a:tcPr/>
                </a:tc>
                <a:tc>
                  <a:txBody>
                    <a:bodyPr/>
                    <a:lstStyle/>
                    <a:p>
                      <a:r>
                        <a:rPr lang="en-US" altLang="zh-CN" sz="1000" dirty="0" smtClean="0"/>
                        <a:t>14-21 days</a:t>
                      </a:r>
                      <a:endParaRPr lang="zh-CN" altLang="en-US" sz="1000" dirty="0"/>
                    </a:p>
                  </a:txBody>
                  <a:tcPr/>
                </a:tc>
              </a:tr>
            </a:tbl>
          </a:graphicData>
        </a:graphic>
      </p:graphicFrame>
      <p:sp>
        <p:nvSpPr>
          <p:cNvPr id="5" name="矩形 4"/>
          <p:cNvSpPr/>
          <p:nvPr/>
        </p:nvSpPr>
        <p:spPr>
          <a:xfrm>
            <a:off x="2123728" y="179348"/>
            <a:ext cx="5256584" cy="369332"/>
          </a:xfrm>
          <a:prstGeom prst="rect">
            <a:avLst/>
          </a:prstGeom>
        </p:spPr>
        <p:txBody>
          <a:bodyPr wrap="square">
            <a:spAutoFit/>
          </a:bodyPr>
          <a:lstStyle/>
          <a:p>
            <a:r>
              <a:rPr lang="en-US" altLang="zh-CN" dirty="0"/>
              <a:t>Myriad </a:t>
            </a:r>
            <a:r>
              <a:rPr lang="en-US" altLang="zh-CN" dirty="0" smtClean="0"/>
              <a:t>and 2 </a:t>
            </a:r>
            <a:r>
              <a:rPr lang="en-US" altLang="zh-CN" dirty="0"/>
              <a:t>Competitors Offering </a:t>
            </a:r>
            <a:r>
              <a:rPr lang="en-US" altLang="zh-CN" dirty="0" smtClean="0"/>
              <a:t>BRCA Testing in US</a:t>
            </a:r>
            <a:endParaRPr lang="zh-CN" altLang="en-US" dirty="0"/>
          </a:p>
        </p:txBody>
      </p:sp>
    </p:spTree>
    <p:extLst>
      <p:ext uri="{BB962C8B-B14F-4D97-AF65-F5344CB8AC3E}">
        <p14:creationId xmlns:p14="http://schemas.microsoft.com/office/powerpoint/2010/main" val="808730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Primer design </a:t>
            </a:r>
            <a:r>
              <a:rPr lang="en-US" altLang="zh-CN" dirty="0"/>
              <a:t>principles</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Designed </a:t>
            </a:r>
            <a:r>
              <a:rPr lang="en-US" altLang="zh-CN" dirty="0"/>
              <a:t>for 100% </a:t>
            </a:r>
            <a:r>
              <a:rPr lang="en-US" altLang="zh-CN" dirty="0" err="1"/>
              <a:t>amplicon</a:t>
            </a:r>
            <a:r>
              <a:rPr lang="en-US" altLang="zh-CN" dirty="0"/>
              <a:t> coverage of all targeted coding </a:t>
            </a:r>
            <a:r>
              <a:rPr lang="en-US" altLang="zh-CN" dirty="0" smtClean="0"/>
              <a:t>exons (BRCA1: 2-3, 5-24; BRCA2: 2-27) and exon–intron boundaries</a:t>
            </a:r>
          </a:p>
          <a:p>
            <a:endParaRPr lang="en-US" altLang="zh-CN" dirty="0"/>
          </a:p>
          <a:p>
            <a:r>
              <a:rPr lang="en-US" altLang="zh-CN" dirty="0" smtClean="0"/>
              <a:t>Expanded </a:t>
            </a:r>
            <a:r>
              <a:rPr lang="en-US" altLang="zh-CN" dirty="0"/>
              <a:t>target regions—</a:t>
            </a:r>
            <a:r>
              <a:rPr lang="en-US" altLang="zh-CN" dirty="0" err="1"/>
              <a:t>amplicons</a:t>
            </a:r>
            <a:r>
              <a:rPr lang="en-US" altLang="zh-CN" dirty="0"/>
              <a:t> were designed to cover </a:t>
            </a:r>
            <a:r>
              <a:rPr lang="en-US" altLang="zh-CN" dirty="0" smtClean="0"/>
              <a:t>+80 or -80 bases into the </a:t>
            </a:r>
            <a:r>
              <a:rPr lang="en-US" altLang="zh-CN" dirty="0" err="1" smtClean="0"/>
              <a:t>intronic</a:t>
            </a:r>
            <a:r>
              <a:rPr lang="en-US" altLang="zh-CN" dirty="0"/>
              <a:t> regions, </a:t>
            </a:r>
            <a:r>
              <a:rPr lang="en-US" altLang="zh-CN" dirty="0" smtClean="0"/>
              <a:t>since the beginning and the end parts of Sanger sequencing are not reliable enough</a:t>
            </a:r>
          </a:p>
          <a:p>
            <a:pPr marL="0" indent="0">
              <a:buNone/>
            </a:pPr>
            <a:endParaRPr lang="en-US" altLang="zh-CN" dirty="0"/>
          </a:p>
          <a:p>
            <a:r>
              <a:rPr lang="en-US" altLang="zh-CN" dirty="0" smtClean="0"/>
              <a:t>Created </a:t>
            </a:r>
            <a:r>
              <a:rPr lang="en-US" altLang="zh-CN" dirty="0"/>
              <a:t>for sequence coverage redundancy with overlapping </a:t>
            </a:r>
            <a:r>
              <a:rPr lang="en-US" altLang="zh-CN" dirty="0" err="1"/>
              <a:t>amplicons</a:t>
            </a:r>
            <a:r>
              <a:rPr lang="en-US" altLang="zh-CN" dirty="0"/>
              <a:t> across exons </a:t>
            </a:r>
            <a:r>
              <a:rPr lang="en-US" altLang="zh-CN" dirty="0" smtClean="0"/>
              <a:t>which significantly </a:t>
            </a:r>
            <a:r>
              <a:rPr lang="en-US" altLang="zh-CN" dirty="0"/>
              <a:t>reduces allele dropout leading to false negatives (allele </a:t>
            </a:r>
            <a:r>
              <a:rPr lang="en-US" altLang="zh-CN" dirty="0" smtClean="0"/>
              <a:t>dropout is </a:t>
            </a:r>
            <a:r>
              <a:rPr lang="en-US" altLang="zh-CN" dirty="0"/>
              <a:t>more common with sequencing assays that use one primer pair per exon</a:t>
            </a:r>
            <a:r>
              <a:rPr lang="en-US" altLang="zh-CN" dirty="0" smtClean="0"/>
              <a:t>)</a:t>
            </a:r>
            <a:endParaRPr lang="en-US" altLang="zh-CN" dirty="0"/>
          </a:p>
          <a:p>
            <a:endParaRPr lang="en-US" altLang="zh-CN" dirty="0"/>
          </a:p>
          <a:p>
            <a:r>
              <a:rPr lang="en-US" altLang="zh-CN" dirty="0"/>
              <a:t>No </a:t>
            </a:r>
            <a:r>
              <a:rPr lang="en-US" altLang="zh-CN" dirty="0" smtClean="0"/>
              <a:t>hereditary short variants (</a:t>
            </a:r>
            <a:r>
              <a:rPr lang="en-US" altLang="zh-CN" dirty="0" err="1" smtClean="0"/>
              <a:t>dbSNP</a:t>
            </a:r>
            <a:r>
              <a:rPr lang="en-US" altLang="zh-CN" dirty="0" smtClean="0"/>
              <a:t> 142, 1000 genomes, </a:t>
            </a:r>
            <a:r>
              <a:rPr lang="en-US" altLang="zh-CN" dirty="0" err="1" smtClean="0"/>
              <a:t>ClinVar</a:t>
            </a:r>
            <a:r>
              <a:rPr lang="en-US" altLang="zh-CN" dirty="0" smtClean="0"/>
              <a:t>, HGMD-public, ESP</a:t>
            </a:r>
            <a:r>
              <a:rPr lang="en-US" altLang="zh-CN" dirty="0"/>
              <a:t>, </a:t>
            </a:r>
            <a:r>
              <a:rPr lang="en-US" altLang="zh-CN" dirty="0" err="1"/>
              <a:t>PhenCode</a:t>
            </a:r>
            <a:r>
              <a:rPr lang="en-US" altLang="zh-CN" dirty="0"/>
              <a:t>) are included in the primer binding </a:t>
            </a:r>
            <a:r>
              <a:rPr lang="en-US" altLang="zh-CN" dirty="0" smtClean="0"/>
              <a:t>sites</a:t>
            </a:r>
          </a:p>
          <a:p>
            <a:pPr marL="0" indent="0">
              <a:buNone/>
            </a:pPr>
            <a:endParaRPr lang="en-US" altLang="zh-CN" dirty="0"/>
          </a:p>
          <a:p>
            <a:r>
              <a:rPr lang="en-US" altLang="zh-CN" dirty="0" err="1" smtClean="0"/>
              <a:t>Amplicon</a:t>
            </a:r>
            <a:r>
              <a:rPr lang="en-US" altLang="zh-CN" dirty="0" smtClean="0"/>
              <a:t> length: 200-800</a:t>
            </a:r>
          </a:p>
          <a:p>
            <a:endParaRPr lang="en-US" altLang="zh-CN" dirty="0"/>
          </a:p>
          <a:p>
            <a:r>
              <a:rPr lang="en-US" altLang="zh-CN" dirty="0" smtClean="0"/>
              <a:t>High-fidelity </a:t>
            </a:r>
            <a:r>
              <a:rPr lang="en-US" altLang="zh-CN" dirty="0"/>
              <a:t>primers</a:t>
            </a:r>
          </a:p>
          <a:p>
            <a:endParaRPr lang="en-US" altLang="zh-CN" dirty="0" smtClean="0"/>
          </a:p>
          <a:p>
            <a:endParaRPr lang="en-US" altLang="zh-CN" dirty="0"/>
          </a:p>
        </p:txBody>
      </p:sp>
    </p:spTree>
    <p:extLst>
      <p:ext uri="{BB962C8B-B14F-4D97-AF65-F5344CB8AC3E}">
        <p14:creationId xmlns:p14="http://schemas.microsoft.com/office/powerpoint/2010/main" val="845483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PCR</a:t>
            </a:r>
            <a:r>
              <a:rPr lang="en-US" altLang="zh-CN" dirty="0" smtClean="0"/>
              <a:t> </a:t>
            </a:r>
            <a:r>
              <a:rPr lang="en-US" altLang="zh-CN" dirty="0" err="1" smtClean="0"/>
              <a:t>Amplicons</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BRCA1</a:t>
            </a:r>
            <a:r>
              <a:rPr lang="en-US" altLang="zh-CN" dirty="0" smtClean="0"/>
              <a:t>: 27 </a:t>
            </a:r>
            <a:r>
              <a:rPr lang="en-US" altLang="zh-CN" dirty="0" err="1" smtClean="0"/>
              <a:t>amplicons</a:t>
            </a:r>
            <a:r>
              <a:rPr lang="en-US" altLang="zh-CN" dirty="0" smtClean="0"/>
              <a:t>, covering exons 2,3,5-24 (6 </a:t>
            </a:r>
            <a:r>
              <a:rPr lang="en-US" altLang="zh-CN" dirty="0" err="1" smtClean="0"/>
              <a:t>amplicons</a:t>
            </a:r>
            <a:r>
              <a:rPr lang="en-US" altLang="zh-CN" dirty="0" smtClean="0"/>
              <a:t> covering exon 11)</a:t>
            </a:r>
          </a:p>
          <a:p>
            <a:pPr lvl="1"/>
            <a:r>
              <a:rPr lang="en-US" altLang="zh-CN" dirty="0" err="1"/>
              <a:t>A</a:t>
            </a:r>
            <a:r>
              <a:rPr lang="en-US" altLang="zh-CN" dirty="0" err="1" smtClean="0"/>
              <a:t>mplicon</a:t>
            </a:r>
            <a:r>
              <a:rPr lang="en-US" altLang="zh-CN" dirty="0" smtClean="0"/>
              <a:t> length: 290-794</a:t>
            </a:r>
          </a:p>
          <a:p>
            <a:pPr lvl="1"/>
            <a:endParaRPr lang="en-US" altLang="zh-CN" dirty="0"/>
          </a:p>
          <a:p>
            <a:r>
              <a:rPr lang="en-US" altLang="zh-CN" dirty="0" smtClean="0">
                <a:solidFill>
                  <a:srgbClr val="FF0000"/>
                </a:solidFill>
              </a:rPr>
              <a:t>BRCA2</a:t>
            </a:r>
            <a:r>
              <a:rPr lang="en-US" altLang="zh-CN" dirty="0" smtClean="0"/>
              <a:t>: 36 </a:t>
            </a:r>
            <a:r>
              <a:rPr lang="en-US" altLang="zh-CN" dirty="0" err="1" smtClean="0"/>
              <a:t>amplicons</a:t>
            </a:r>
            <a:r>
              <a:rPr lang="en-US" altLang="zh-CN" dirty="0" smtClean="0"/>
              <a:t>, covering exons 2-27 (2 </a:t>
            </a:r>
            <a:r>
              <a:rPr lang="en-US" altLang="zh-CN" dirty="0" err="1" smtClean="0"/>
              <a:t>amplicons</a:t>
            </a:r>
            <a:r>
              <a:rPr lang="en-US" altLang="zh-CN" dirty="0" smtClean="0"/>
              <a:t> covering exon 10, 9 exon 11, and 2 exon 27)</a:t>
            </a:r>
          </a:p>
          <a:p>
            <a:pPr lvl="1"/>
            <a:r>
              <a:rPr lang="en-US" altLang="zh-CN" dirty="0" err="1"/>
              <a:t>A</a:t>
            </a:r>
            <a:r>
              <a:rPr lang="en-US" altLang="zh-CN" dirty="0" err="1" smtClean="0"/>
              <a:t>mplicon</a:t>
            </a:r>
            <a:r>
              <a:rPr lang="en-US" altLang="zh-CN" dirty="0" smtClean="0"/>
              <a:t> length: 270-789</a:t>
            </a:r>
            <a:endParaRPr lang="zh-CN" altLang="en-US" dirty="0"/>
          </a:p>
        </p:txBody>
      </p:sp>
    </p:spTree>
    <p:extLst>
      <p:ext uri="{BB962C8B-B14F-4D97-AF65-F5344CB8AC3E}">
        <p14:creationId xmlns:p14="http://schemas.microsoft.com/office/powerpoint/2010/main" val="1222437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ext uri="{D42A27DB-BD31-4B8C-83A1-F6EECF244321}">
                <p14:modId xmlns:p14="http://schemas.microsoft.com/office/powerpoint/2010/main" val="3988056417"/>
              </p:ext>
            </p:extLst>
          </p:nvPr>
        </p:nvGraphicFramePr>
        <p:xfrm>
          <a:off x="430213" y="115888"/>
          <a:ext cx="8712962" cy="9524169"/>
        </p:xfrm>
        <a:graphic>
          <a:graphicData uri="http://schemas.openxmlformats.org/drawingml/2006/table">
            <a:tbl>
              <a:tblPr/>
              <a:tblGrid>
                <a:gridCol w="1296140"/>
                <a:gridCol w="1424751"/>
                <a:gridCol w="550292"/>
                <a:gridCol w="550292"/>
                <a:gridCol w="550292"/>
                <a:gridCol w="550292"/>
                <a:gridCol w="550292"/>
                <a:gridCol w="550292"/>
                <a:gridCol w="1719544"/>
                <a:gridCol w="970775"/>
              </a:tblGrid>
              <a:tr h="125766">
                <a:tc>
                  <a:txBody>
                    <a:bodyPr/>
                    <a:lstStyle/>
                    <a:p>
                      <a:pPr algn="l" fontAlgn="ctr"/>
                      <a:r>
                        <a:rPr lang="en-US" sz="600" b="1" i="0" u="none" strike="noStrike" dirty="0">
                          <a:solidFill>
                            <a:srgbClr val="FF0000"/>
                          </a:solidFill>
                          <a:effectLst/>
                          <a:latin typeface="Times New Roman"/>
                        </a:rPr>
                        <a:t>EXON_ID</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OLIGO</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start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len</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tm</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any</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600" b="1" i="0" u="none" strike="noStrike">
                          <a:solidFill>
                            <a:srgbClr val="FF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seq</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宋体"/>
                        </a:rPr>
                        <a:t>Amplicon_len</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2:93888,93967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93724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43.478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GGACGTTGTCATTAGTTCTTTGG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2:93888,93967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94162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AGAGGCAGAGTGGATGGAGA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438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3:102205,102258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102038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52.381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CAGTTCCTGACACAGCAGACA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3:102205,102258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102385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58.682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38.095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TGGAGTTGGATTTTTCGTTCT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347</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5:111451,111528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111340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GGCTCTTAAGGGCAGTTGTG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5:111451,111528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111708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58.059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42.857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AAGGCAGATGTCCCATAAAAC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368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5:111451,111528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111307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60.257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TGCTTGTAATTCACCTGCCA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5:111451,111528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111708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57.155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AAGGCAGATGTCCCATAAAA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401</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6:113028,113116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112860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60.574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CACTGCCATCACACGGTTTA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6:113028,113116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113284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GGTGTGAGACCAGTGGGAGT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424</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6:113028,113116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112860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60.574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CACTGCCATCACACGGTTTA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6:113028,113116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113314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59.519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36.364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AAAATGTGCACCTTACGATTGA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454</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7:113723,113862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113594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59.834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41.667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CACAGGTAACCTTAATGCATTGTC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7:113723,113862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114030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AAAATTAGCCTGGCATGGTG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436</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7:113723,113862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113594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59.834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41.667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CACAGGTAACCTTAATGCATTGTC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7:113723,113862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114062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59.927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CATGATGAAACCCCGTCTCT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468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8:118104,118209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117931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59.052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CCAGCCCCAGACATTTTAGT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8:118104,118209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118379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GGTGGGAACTGCGTCTTTTA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448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8:118104,118209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117931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59.052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CCAGCCCCAGACATTTTAGT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8:118104,118209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118324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CACTTCCCAAAGCTGCCTAC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393</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9:120695,120740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120570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60.008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CCTGCCACAGTAGATGCTCA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9:120695,120740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120865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59.374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TGCACATACATCCCTGAACC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295</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9:120695,120740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120570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60.008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CCTGCCACAGTAGATGCTCA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9:120695,120740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120904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60.812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CACCAAATCCCAAGTCGTGT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334</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10:122062,122138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121883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60.309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CCCAGCAACCATTTCATTTC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10:122062,122138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122242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60.198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TGGGTTGTAAAGGTCCCAAA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359</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10:122062,122138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121952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59.883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40.909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TGGTCAGCTTTCTGTAATCGAA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10:122062,122138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122242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60.198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TGGGTTGTAAAGGTCCCAAA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290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11-1:123124,123723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123025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60.495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AGCCAGTTGGTTGATTTCCA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11-1:123124,123723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123673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59.488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GCATTTGATTCAGACTCCCC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648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11-1:123124,123723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123025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60.495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AGCCAGTTGGTTGATTTCCA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11-1:123124,123723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123545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60.914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AGGATTCTCTGAGCATGGCA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520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11-2:123524,124323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123525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60.914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CTGCCATGCTCAGAGAATCC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11-2:123524,124323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124319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59.161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CGCATGAATATGCCTGGTAG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794</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11-2:123524,124323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123525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60.914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CTGCCATGCTCAGAGAATCC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11-2:123524,124323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124271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58.201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AGGTGCTTTTGAATTGTGGA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746</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11-3:124124,124923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124187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59.226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TGCTTTCAAAACGAAAGCTG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11-3:124124,124923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124893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60.032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GTCCCTTGGGGTTTTCAAAT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706</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11-3:124124,124923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124187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59.226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TGCTTTCAAAACGAAAGCTG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11-3:124124,124923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124847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60.088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TGGTTCTGTTTTTGCCTTCC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660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11-4:124724,125523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124785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58.947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52.381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GGCACTCAGGAAAGTATCTCG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11-4:124724,125523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125513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58.897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TGGAATGTTCTCATTTCCCA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728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11-4:124724,125523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124753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58.516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45.455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GCAGTATTTCATTGGTACCTGG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11-4:124724,125523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125513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58.897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TGGAATGTTCTCATTTCCCA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760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11-5:125324,126123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125331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GGCAACGAAACTGGACTCAT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11-5:125324,126123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126036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60.074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GGGTGAAAGGGCTAGGACTC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705</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11-5:125324,126123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125393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ACCACCACTTTTTCCCATCA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11-5:125324,126123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126036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60.074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GGGTGAAAGGGCTAGGACTC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643</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11-6:125924,126549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125987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59.986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CAAAAGCGTCCAGAAAGGAG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11-6:125924,126549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126732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59.034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CGTCCTAGCTGTGTGAAGGA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745</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12:126952,127040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126804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CAAATCCAGGTGTCCCAAAG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12:126952,127040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127166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59.864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AACCACAAACAATTGTGCCA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362</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12:126952,127040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126804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CAAATCCAGGTGTCCCAAAG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12:126952,127040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127210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58.287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TGAGTTCCATCAAGGTGCTT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406</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13:135409,135580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135233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60.299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CATGGGCATTAATTGCATGA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13:135409,135580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135773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59.934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ATGAATGACTGCCTTGGGTC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540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13:135409,135580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135233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60.299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CATGGGCATTAATTGCATGA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13:135409,135580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135701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59.864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TTACCCATGTGCTGAGCAAG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468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14:141370,141496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141203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59.457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TGTCTGTTGCATTGCTTGTG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14:141370,141496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141614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57.418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30.435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TGTATAAATGCCTGTATGCAAAA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411</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14:141370,141496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141176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CATTGAATTCCATTTGGTGC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14:141370,141496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141614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57.418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30.435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TGTATAAATGCCTGTATGCAAAA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438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15:143463,143653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143312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59.639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ACTTCTAGGCTGTCTTGCGG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15:143463,143653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143804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58.998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39.13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TGAGCTATTTTTCTAAAGTGGGC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492</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15:143463,143653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143282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59.152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CTGACATATTGGCAGGCAAC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15:143463,143653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143804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58.998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39.13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TGAGCTATTTTTCTAAAGTGGGC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522</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16:146746,147056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146603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59.389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TTGGATTTCCACCAACACTG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125766">
                <a:tc>
                  <a:txBody>
                    <a:bodyPr/>
                    <a:lstStyle/>
                    <a:p>
                      <a:pPr algn="l" fontAlgn="ctr"/>
                      <a:r>
                        <a:rPr lang="en-US" altLang="zh-CN" sz="600" b="1" i="0" u="none" strike="noStrike">
                          <a:solidFill>
                            <a:srgbClr val="FF0000"/>
                          </a:solidFill>
                          <a:effectLst/>
                          <a:latin typeface="Times New Roman"/>
                        </a:rPr>
                        <a:t>16:146746,147056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147173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57.98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TGTGATTGTTTTCTAGATTTCTTCC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570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17:150289,150376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150174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TGTAGAACGTGCAGGATTGC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17:150289,150376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150547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GTAGAGACGGGGTTTCACCA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373</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17:150289,150376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150174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TGTAGAACGTGCAGGATTGC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17:150289,150376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150503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59.653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CCTAATCTCGTGATCTGCCC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329</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18:154033,154110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153889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CTGATTCTGTCACCAGGGGT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18:154033,154110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154308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60.443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AAGAGACCCATTTTCCCAGC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419</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18:154033,154110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153889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CTGATTCTGTCACCAGGGGT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18:154033,154110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154212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59.731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42.857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TCAGACTCAGCATCAGCAAAA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323</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19:154611,154651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154438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60.134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TCCAGAAGGAAACTGCTGCT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19:154611,154651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154835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59.699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CAAAGCGCTGGGATTATAGG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397</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19:154611,154651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154477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59.807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TGTGGCTTTAGAGGGAAGGA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19:154611,154651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154835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59.699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CAAAGCGCTGGGATTATAGG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358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20:160849,160932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160655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59.997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CCATGTTGGTCAGACTGGTG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20:160849,160932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161093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59.903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GGTTGGGATGGAAGAGTGAA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438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20:160849,160932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160692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60.017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AGTGATCTGCCTGCCTCAGT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20:160849,160932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161093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59.903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GGTTGGGATGGAAGAGTGAA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401</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21:166867,166921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166684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59.831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TCTGGACATTGGACTGCTTG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21:166867,166921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167024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60.195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TTCAGCAATCTGAGGAACCC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340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21:166867,166921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166706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60.529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CCTGGGAAGTAGCAGCAGAA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21:166867,166921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167024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60.195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TTCAGCAATCTGAGGAACCC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318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22:168790,168863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168648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ACCATTGTCCTTTGGAGCAG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22:168790,168863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169006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ATGGAGTCTTTTGGCACAGG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358</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22:168790,168863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168680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59.803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TCCCATTGAGAGGTCTTGCT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22:168790,168863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169006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ATGGAGTCTTTTGGCACAGG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326</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23:170281,170341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170129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60.017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AGGTGGCAGTGAGCTGAGAT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23:170281,170341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170444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60.169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42.857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AAAATGTGCCAAGAACTGTGC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315</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23:170281,170341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170089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60.563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GGAGGCTGAGATGGAAGGAT</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23:170281,170341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170444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60.169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42.857</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AAAATGTGCCAAGAACTGTGC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355</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24:172182,172306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171995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GATTGCGCCATCACACTCTA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24:172182,172306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172505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59.982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CCAAGGGAGACTTCAAGCAG</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宋体"/>
                        </a:rPr>
                        <a:t>510</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a:solidFill>
                            <a:srgbClr val="FF0000"/>
                          </a:solidFill>
                          <a:effectLst/>
                          <a:latin typeface="Times New Roman"/>
                        </a:rPr>
                        <a:t>24:172182,172306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171995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59.83</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GATTGCGCCATCACACTCTA</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600" b="0" i="0" u="none" strike="noStrike">
                        <a:solidFill>
                          <a:srgbClr val="000000"/>
                        </a:solidFill>
                        <a:effectLst/>
                        <a:latin typeface="宋体"/>
                      </a:endParaRP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r h="64376">
                <a:tc>
                  <a:txBody>
                    <a:bodyPr/>
                    <a:lstStyle/>
                    <a:p>
                      <a:pPr algn="l" fontAlgn="ctr"/>
                      <a:r>
                        <a:rPr lang="en-US" altLang="zh-CN" sz="600" b="1" i="0" u="none" strike="noStrike" dirty="0">
                          <a:solidFill>
                            <a:srgbClr val="FF0000"/>
                          </a:solidFill>
                          <a:effectLst/>
                          <a:latin typeface="Times New Roman"/>
                        </a:rPr>
                        <a:t>24:172182,172306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172469</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59.836</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CCTTGCATAGCCAGAAGTCC</a:t>
                      </a:r>
                    </a:p>
                  </a:txBody>
                  <a:tcPr marL="2223" marR="2223" marT="222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dirty="0">
                          <a:solidFill>
                            <a:srgbClr val="000000"/>
                          </a:solidFill>
                          <a:effectLst/>
                          <a:latin typeface="宋体"/>
                        </a:rPr>
                        <a:t>474</a:t>
                      </a:r>
                    </a:p>
                  </a:txBody>
                  <a:tcPr marL="2223" marR="2223" marT="2223" marB="0" anchor="ctr">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extLst>
      <p:ext uri="{BB962C8B-B14F-4D97-AF65-F5344CB8AC3E}">
        <p14:creationId xmlns:p14="http://schemas.microsoft.com/office/powerpoint/2010/main" val="745714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27172333"/>
              </p:ext>
            </p:extLst>
          </p:nvPr>
        </p:nvGraphicFramePr>
        <p:xfrm>
          <a:off x="-2" y="-26"/>
          <a:ext cx="9144003" cy="12205371"/>
        </p:xfrm>
        <a:graphic>
          <a:graphicData uri="http://schemas.openxmlformats.org/drawingml/2006/table">
            <a:tbl>
              <a:tblPr/>
              <a:tblGrid>
                <a:gridCol w="1277324"/>
                <a:gridCol w="1077399"/>
                <a:gridCol w="599790"/>
                <a:gridCol w="599790"/>
                <a:gridCol w="599790"/>
                <a:gridCol w="599790"/>
                <a:gridCol w="599790"/>
                <a:gridCol w="599790"/>
                <a:gridCol w="2146931"/>
                <a:gridCol w="1043609"/>
              </a:tblGrid>
              <a:tr h="94961">
                <a:tc>
                  <a:txBody>
                    <a:bodyPr/>
                    <a:lstStyle/>
                    <a:p>
                      <a:pPr algn="l" fontAlgn="ctr"/>
                      <a:r>
                        <a:rPr lang="en-US" sz="600" b="1" i="0" u="none" strike="noStrike">
                          <a:solidFill>
                            <a:srgbClr val="FF0000"/>
                          </a:solidFill>
                          <a:effectLst/>
                          <a:latin typeface="Times New Roman"/>
                        </a:rPr>
                        <a:t>EXON_ID</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OLIGO</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start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len</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tm</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any</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600" b="1" i="0" u="none" strike="noStrike">
                          <a:solidFill>
                            <a:srgbClr val="FF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1" i="0" u="none" strike="noStrike">
                          <a:solidFill>
                            <a:srgbClr val="FF0000"/>
                          </a:solidFill>
                          <a:effectLst/>
                          <a:latin typeface="Times New Roman"/>
                        </a:rPr>
                        <a:t>seq</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1" i="0" u="none" strike="noStrike">
                          <a:solidFill>
                            <a:srgbClr val="FF0000"/>
                          </a:solidFill>
                          <a:effectLst/>
                          <a:latin typeface="Times New Roman"/>
                        </a:rPr>
                        <a:t>Amplicon_len</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2:5982,6048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AAATTTTCCAGCGCTTCTGA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2:5982,6048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6215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60.149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TGTGGTTAACCTGCAAACGA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360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2:5982,6048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60.048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GTTCCAGGAGATGGGACTGA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2:5982,6048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6215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60.149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TGTGGTTAACCTGCAAACGA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394</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3:8598,8846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8434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36.364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TCGCAAGAGAATGGATTAATGA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3:8598,8846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8965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59.957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GCCAGAGAGACTGATTTGCC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531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3:8598,8846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8434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36.364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TCGCAAGAGAATGGATTAATGA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3:8598,8846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8995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59.861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CGTCTCCATTTTTCGAGTGAG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561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4:14597,14705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14408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58.942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TTATAAGCCACTGTGCTCGG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4:14597,14705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14819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59.121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TCTACCAGGCTCTTAGCCAAA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411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4:14597,14705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14442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59.077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42.857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GGGGTAATCAGCAAACTGAAA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4:14597,14705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14819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59.121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TCTACCAGGCTCTTAGCCAAA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377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5:15622,15671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15425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58.982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31.818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TGTGTTGGCATTTTAAACATCA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5:15622,15671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15777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AACTCCCACATACCACTGGG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352</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6:15763,15803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15593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58.735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36.364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CCTAAGGGATTTGCTTTGTTTT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6:15763,15803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15919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TGCCTGTATGAGGCAGAATG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326</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6:15763,15803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15649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58.762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41.667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AACACCACAAAGAGATAAGTCAGG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6:15763,15803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15919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TGCCTGTATGAGGCAGAATG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270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7:16020,16134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15859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60.096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GCGTTATACCTTTGCCCTGA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7:16020,16134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16334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57.244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ACCACTGGACTACCACTAAATGTAT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475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7:16020,16134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dirty="0">
                          <a:solidFill>
                            <a:srgbClr val="000000"/>
                          </a:solidFill>
                          <a:effectLst/>
                          <a:latin typeface="Times New Roman"/>
                        </a:rPr>
                        <a:t>15905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TGCCTCATACAGGCAATTCA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7:16020,16134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16334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57.244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ACCACTGGACTACCACTAAATGTAT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429</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8:18964,19013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18791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59.135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39.13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TTCACTGTGTTGATTGACCTTTC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8:18964,19013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19190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GAGACAGCAGAGTTTCACAGGA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399</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8:18964,19013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18843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58.11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26.087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TTCATTTTGTTTCAAATGTGTCA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8:18964,19013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19190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GAGACAGCAGAGTTTCACAGGA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347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9:20440,20551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20316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TTGGACCTAGGTTGATTGCAG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9:20440,20551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20733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59.995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ATGGTGGTGCATGCTTGTAA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417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9:20440,20551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20316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TTGGACCTAGGTTGATTGCAG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9:20440,20551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20709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59.78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AGCTACTTGGCAAGCTGAGG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393</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10-1:21793,22392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21612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ACAGGAGAAGGGGTGACTGA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10-1:21793,22392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22224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60.029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CCATCTGGGCTCCATTTAGA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612</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10-2:22193,22908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22207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60.029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TAAATGGAGCCCAGATGGAG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10-2:22193,22908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22978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58.743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36.364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AAAAACACAGAAGGAATCGTCA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771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11-1:25786,26385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25591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TGGTCTCACTATGTTGCCCA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11-1:25786,26385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26380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60.292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GGCAACAGCTCAACGTTTTT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789</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11-1:25786,26385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25635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59.745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AAGCAGTCTTCCTGCCTCAG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11-1:25786,26385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26380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60.292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GGCAACAGCTCAACGTTTTT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745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11-2:26186,26985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26200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59.439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CCAAGGATGTTCTGTCAAACC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11-2:26186,26985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26904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59.42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45.455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TGAAGCTACCTCCAAAACTGTG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704</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11-2:26186,26985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26200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59.439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CCAAGGATGTTCTGTCAAACC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11-2:26186,26985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26941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59.535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39.13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TGTTCAGAGAGCTTGATTTCCTT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741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11-3:26786,27585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26844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59.41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ATGAACAAATGGGCAGGACT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11-3:26786,27585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27529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CCCCTAAACCCCACTTCATT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685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11-4:27386,28185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27405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60.142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GACAGCAGCAAGCAATTTGA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11-4:27386,28185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28175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CCCACTTGCAGTCTGAAAAA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770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11-4:27386,28185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27439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60.244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TTAAACGGAAGTTTGCTGGC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11-4:27386,28185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28175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CCCACTTGCAGTCTGAAAAA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736</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11-5:27986,28785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28046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60.132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GGAAGTTGCGAAAGCTCAAG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11-5:27986,28785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28716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TAGGTGGCACCACAGTCTCA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670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11-5:27986,28785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27994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59.829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TGAAGGAGGGAAACACTCAGA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11-5:27986,28785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28716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TAGGTGGCACCACAGTCTCA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722</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11-6:28586,29385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28635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60.249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GCTGCCCCAAAGTGTAAAGA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11-6:28586,29385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29318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59.881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CACAAGTTCCTCAACGCAAA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683</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11-6:28586,29385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28635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60.249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GCTGCCCCAAAGTGTAAAGA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11-6:28586,29385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29342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59.316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ATTTTTGCAGGGTGAAGAGC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707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11-7:29186,29985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29263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ATGCAAATGCATACCCACAA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11-7:29186,29985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29952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59.984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TGAGCTGGTCTGAATGTTCG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689</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11-7:29186,29985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29262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60.352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GATGCAAATGCATACCCACA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11-7:29186,29985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29916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59.004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42.857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CTTTGGAAAAGACTTGCTTGG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654</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11-8:29786,30585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29801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59.301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TGGGATTTTTAGCACAGCAA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11-8:29786,30585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30498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34.783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TTGTTTTCACAGGAACATCAGAA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697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11-8:29786,30585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29801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59.301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TGGGATTTTTAGCACAGCAA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11-8:29786,30585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30568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59.958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37.5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GCAATTTCTACTGCTTCTGTTTCA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767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11-9:30386,30717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30414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59.288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TTGGGAAAAGAACAGGCTTC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11-9:30386,30717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30864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TCAAACCATACTCCCCCAAA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450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12:34079,34174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33879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57.386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29.167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GGTCAAAACAGAACAAAAATGTAA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12:34079,34174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34294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59.905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GCACAGTGGCTCATGTCTGT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415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12:34079,34174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33929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59.37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29.63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TTCAAACATTAGGTCACTATTTGTTGT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12:34079,34174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34297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TAGGCACAGTGGCTCATGTC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368</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13:36348,36417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36219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57.975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39.13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TTGAGCATCTGTTACATTCACTG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13:36348,36417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36580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57.723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29.63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TGAACAGCACTATAAAATACTACCAAA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361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13:36348,36417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36165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GGTGCATAGTCATTATCAATTTGTG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13:36348,36417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36580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57.723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29.63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TGAACAGCACTATAAAATACTACCAAA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415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14:44382,44809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44233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59.668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ATTGTTTTGGAATGGCAACC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14:44382,44809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44910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60.826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AATTACCACCACCAAAGGGG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677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14:44382,44809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44211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59.352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42.857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GGCTAGCCTTGAAAAATGTGA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14:44382,44809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44910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60.826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AATTACCACCACCAAAGGGG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699</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15:45949,46130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45784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60.051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TTTCTCCATTTTGGTCAGGC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15:45949,46130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46326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59.971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CTTTAGCAGGATGAGGCAGG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542</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15:45949,46130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45846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60.066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CTCCCAAAGTGCTGGGATTA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15:45949,46130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46326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59.971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CTTTAGCAGGATGAGGCAGG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480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16:47263,47450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47157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23.077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AAAATTTTTGGTAAATTCAGTTTTGG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16:47263,47450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47638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59.971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TAAACCCCAGGACAAACAGC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481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17:52044,52214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51845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30.769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TCAGCAATGAAGTTTTTATCAGTATG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17:52044,52214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52376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59.918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CTCTTAAATGGGGGCTAGGG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531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17:52044,52214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51845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30.769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TCAGCAATGAAGTTTTTATCAGTATG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17:52044,52214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52350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GGAGAACAGCAGTGTGGGAT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505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18:52700,53054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52562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58.27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25.926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TCCTAGCTACAAAATTTTTAATTCTCA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18:52700,53054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53237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60.081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TCTGGACCTCCCAAAAACTG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675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19:59923,60078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57.433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26.923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AAAGTGAATATTTTTAAGGCAGTTCT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19:59923,60078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60210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59.992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GCTGCAGTGAACCAAGATCA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398</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19:59923,60078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57.433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26.923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AAAGTGAATATTTTTAAGGCAGTTCT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19:59923,60078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60272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60.049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TGTGGTGGCTCAGCTACTTG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460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20:60477,60621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60800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59.267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40.909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TGTCCCTTGTTGCTATTCTTTG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20:60477,60621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60303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GGGGTTTCATCATGTTGGTC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20:60477,60621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60800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59.267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40.909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TGTCCCTTGTTGCTATTCTTTG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497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20:60477,60621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60337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59.638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CTCCTGACCTCAGGTGATCC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21:66191,66312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66010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CCCAGATTGGGTGACAGAGT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21:66191,66312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66473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CACTCGTCTGGCACATCACT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463</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21:66191,66312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66010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CCCAGATTGGGTGACAGAGT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21:66191,66312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66431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60.331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TCCCTTTTGAGAAATGCAGC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421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22:68838,69036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68642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58.75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38.095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TTTTGCCGTAGGGAAATAGAA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22:68838,69036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69169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45.455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GGGCATTAGTAGTGGATTTTGC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527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22:68838,69036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68715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58.187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47.619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AACCACACCCTTAAGATGAGC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22:68838,69036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69169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45.455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GGGCATTAGTAGTGGATTTTGC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454</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23:69271,69434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69148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45.455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GCAAAATCCACTACTAATGCCC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23:69271,69434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69627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60.656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CCACCTCAGAACAAGATGGC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479</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23:69271,69434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69148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45.455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GCAAAATCCACTACTAATGCCC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23:69271,69434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69589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AATTTGCTGAAGTGAAGGGG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441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24:69528,69666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69422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58.927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45.455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TCAACAACTACCGGTACAAACC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24:69528,69666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69814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58.894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40.909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AAAATCAGAGGTTCAAAGAGGC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392</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24:69528,69666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69389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59.497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39.13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CATACAGTTAGCAGCGACAAAAA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24:69528,69666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69814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58.894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40.909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AAAATCAGAGGTTCAAAGAGGC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425</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25:84210,84454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84052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60.357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TTGGAAAACCTGAGCTTTCG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25:84210,84454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84633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59.797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GTTGCTGTCATTTCCCCATT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581</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25:84210,84454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84052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60.357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TTGGAAAACCTGAGCTTTCG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25:84210,84454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84609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60.465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CATCTCCTGAGGTTCATGGG</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557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26:86419,86565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86255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60.074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TTTGTAATTTTGCATCGGCA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26:86419,86565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86765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60.159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GGAAAGTGTGCACCCAGAGT</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510</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26:86419,86565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86255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60.074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TTTGTAATTTTGCATCGGCA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26:86419,86565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86699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59.566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CAGGAGCCACATAACAACCA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444</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27-1:87683,88282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87563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GGGGAGGGAGACTGTGTGTA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27-1:87683,88282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88155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60.261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GTGGGAGCAGTCCTAGTGGA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592</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27-1:87683,88282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87563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59.962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GGGGAGGGAGACTGTGTGTA</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27-1:87683,88282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88230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61.172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GCCTGGGAACTCTCCTGTTC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667</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27-2:88083,88291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88136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60.261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TCCACTAGGACTGCTCCCAC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27-2:88083,88291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88449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59.829</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ACGATTTTTGCCCGATACAC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a:solidFill>
                            <a:srgbClr val="000000"/>
                          </a:solidFill>
                          <a:effectLst/>
                          <a:latin typeface="Times New Roman"/>
                        </a:rPr>
                        <a:t>313</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27-2:88083,88291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PRIMER_LEFT17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88136</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60.261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4</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TCCACTAGGACTGCTCCCAC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600" b="0" i="0" u="none" strike="noStrike">
                        <a:solidFill>
                          <a:srgbClr val="000000"/>
                        </a:solidFill>
                        <a:effectLst/>
                        <a:latin typeface="Times New Roman"/>
                      </a:endParaRP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r h="52024">
                <a:tc>
                  <a:txBody>
                    <a:bodyPr/>
                    <a:lstStyle/>
                    <a:p>
                      <a:pPr algn="l" fontAlgn="ctr"/>
                      <a:r>
                        <a:rPr lang="en-US" altLang="zh-CN" sz="600" b="1" i="0" u="none" strike="noStrike">
                          <a:solidFill>
                            <a:srgbClr val="FF0000"/>
                          </a:solidFill>
                          <a:effectLst/>
                          <a:latin typeface="Times New Roman"/>
                        </a:rPr>
                        <a:t>27-2:88083,88291</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PRIMER_RIGHT17</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88472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60.903</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50</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5</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600" b="0" i="0" u="none" strike="noStrike">
                          <a:solidFill>
                            <a:srgbClr val="000000"/>
                          </a:solidFill>
                          <a:effectLst/>
                          <a:latin typeface="Times New Roman"/>
                        </a:rPr>
                        <a:t>2</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600" b="0" i="0" u="none" strike="noStrike">
                          <a:solidFill>
                            <a:srgbClr val="000000"/>
                          </a:solidFill>
                          <a:effectLst/>
                          <a:latin typeface="Times New Roman"/>
                        </a:rPr>
                        <a:t>ATACCAATACGGAATCGGGC</a:t>
                      </a:r>
                    </a:p>
                  </a:txBody>
                  <a:tcPr marL="1717" marR="1717" marT="17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600" b="0" i="0" u="none" strike="noStrike" dirty="0">
                          <a:solidFill>
                            <a:srgbClr val="000000"/>
                          </a:solidFill>
                          <a:effectLst/>
                          <a:latin typeface="Times New Roman"/>
                        </a:rPr>
                        <a:t>336</a:t>
                      </a:r>
                    </a:p>
                  </a:txBody>
                  <a:tcPr marL="1717" marR="1717" marT="1717"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extLst>
      <p:ext uri="{BB962C8B-B14F-4D97-AF65-F5344CB8AC3E}">
        <p14:creationId xmlns:p14="http://schemas.microsoft.com/office/powerpoint/2010/main" val="1503443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Myriad Genetics BRCA testing protocol</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smtClean="0"/>
              <a:t>1. </a:t>
            </a:r>
            <a:r>
              <a:rPr lang="en-US" altLang="zh-CN" dirty="0"/>
              <a:t>Blood Collection and DNA Extraction </a:t>
            </a:r>
            <a:endParaRPr lang="en-US" altLang="zh-CN" dirty="0" smtClean="0"/>
          </a:p>
          <a:p>
            <a:r>
              <a:rPr lang="en-US" altLang="zh-CN" dirty="0" smtClean="0"/>
              <a:t>2. PCR </a:t>
            </a:r>
            <a:r>
              <a:rPr lang="en-US" altLang="zh-CN" dirty="0" smtClean="0"/>
              <a:t>amplification</a:t>
            </a:r>
            <a:endParaRPr lang="en-US" altLang="zh-CN" dirty="0"/>
          </a:p>
          <a:p>
            <a:pPr lvl="1"/>
            <a:r>
              <a:rPr lang="en-US" altLang="zh-CN" dirty="0" smtClean="0"/>
              <a:t>Each </a:t>
            </a:r>
            <a:r>
              <a:rPr lang="en-US" altLang="zh-CN" dirty="0"/>
              <a:t>primer contains an M13 tail on the 5’end to facilitate the downstream sequencing </a:t>
            </a:r>
            <a:r>
              <a:rPr lang="en-US" altLang="zh-CN" dirty="0" smtClean="0"/>
              <a:t>reactions</a:t>
            </a:r>
          </a:p>
          <a:p>
            <a:r>
              <a:rPr lang="en-US" altLang="zh-CN" dirty="0" smtClean="0"/>
              <a:t>3. Sequencing</a:t>
            </a:r>
          </a:p>
          <a:p>
            <a:pPr lvl="1"/>
            <a:r>
              <a:rPr lang="en-US" altLang="zh-CN" dirty="0"/>
              <a:t>A</a:t>
            </a:r>
            <a:r>
              <a:rPr lang="en-US" altLang="zh-CN" dirty="0" smtClean="0"/>
              <a:t>mplified </a:t>
            </a:r>
            <a:r>
              <a:rPr lang="en-US" altLang="zh-CN" dirty="0"/>
              <a:t>products are each directly sequenced in the forward and reverse </a:t>
            </a:r>
            <a:r>
              <a:rPr lang="en-US" altLang="zh-CN" dirty="0" smtClean="0"/>
              <a:t>directions </a:t>
            </a:r>
          </a:p>
          <a:p>
            <a:r>
              <a:rPr lang="en-US" altLang="zh-CN" dirty="0" smtClean="0"/>
              <a:t>4. Variant Analysis</a:t>
            </a:r>
          </a:p>
          <a:p>
            <a:pPr lvl="1"/>
            <a:r>
              <a:rPr lang="en-US" altLang="zh-CN" dirty="0"/>
              <a:t>T</a:t>
            </a:r>
            <a:r>
              <a:rPr lang="en-US" altLang="zh-CN" dirty="0" smtClean="0"/>
              <a:t>wo </a:t>
            </a:r>
            <a:r>
              <a:rPr lang="en-US" altLang="zh-CN" dirty="0"/>
              <a:t>independent reviewers visually inspect the traces to confirm the variant calls </a:t>
            </a:r>
            <a:endParaRPr lang="en-US" altLang="zh-CN" dirty="0" smtClean="0"/>
          </a:p>
          <a:p>
            <a:pPr lvl="1"/>
            <a:r>
              <a:rPr lang="en-US" altLang="zh-CN" dirty="0"/>
              <a:t>All reportable variants are independently confirmed by repeated PCR amplification of the indicated gene region(s) and subsequent sequencing</a:t>
            </a:r>
          </a:p>
          <a:p>
            <a:pPr lvl="1"/>
            <a:r>
              <a:rPr lang="en-US" altLang="zh-CN" dirty="0"/>
              <a:t>Certain variants that cannot be confirmed with repeat testing are subject to confirmatory analysis using Alternate Primer Sequencing (APS, using alternative primer sequences, or primer combinations that flank the primer binding sites used in the </a:t>
            </a:r>
            <a:r>
              <a:rPr lang="en-US" altLang="zh-CN" dirty="0" err="1"/>
              <a:t>BRACAnalysis</a:t>
            </a:r>
            <a:r>
              <a:rPr lang="en-US" altLang="zh-CN" dirty="0"/>
              <a:t> </a:t>
            </a:r>
            <a:r>
              <a:rPr lang="en-US" altLang="zh-CN" dirty="0" err="1"/>
              <a:t>CDx</a:t>
            </a:r>
            <a:r>
              <a:rPr lang="en-US" altLang="zh-CN" dirty="0"/>
              <a:t>™ Sanger Sequencing assay, to allow for the identification of potential heterozygous base changes at primer binding sites that may have resulted in inefficient PCR amplification in the </a:t>
            </a:r>
            <a:r>
              <a:rPr lang="en-US" altLang="zh-CN" dirty="0" err="1"/>
              <a:t>BRACAnalysis</a:t>
            </a:r>
            <a:r>
              <a:rPr lang="en-US" altLang="zh-CN" dirty="0"/>
              <a:t> </a:t>
            </a:r>
            <a:r>
              <a:rPr lang="en-US" altLang="zh-CN" dirty="0" err="1"/>
              <a:t>CDx</a:t>
            </a:r>
            <a:r>
              <a:rPr lang="en-US" altLang="zh-CN" dirty="0"/>
              <a:t>™ Sanger Sequencing</a:t>
            </a:r>
            <a:r>
              <a:rPr lang="en-US" altLang="zh-CN" dirty="0" smtClean="0"/>
              <a:t>)</a:t>
            </a:r>
          </a:p>
          <a:p>
            <a:r>
              <a:rPr lang="en-US" altLang="zh-CN" dirty="0" smtClean="0"/>
              <a:t>5. Variant Classification</a:t>
            </a:r>
            <a:endParaRPr lang="zh-CN" altLang="en-US" dirty="0"/>
          </a:p>
          <a:p>
            <a:pPr lvl="1"/>
            <a:r>
              <a:rPr lang="en-US" altLang="zh-CN" dirty="0" smtClean="0"/>
              <a:t>1. Deleterious </a:t>
            </a:r>
            <a:r>
              <a:rPr lang="en-US" altLang="zh-CN" dirty="0"/>
              <a:t>Mutation; </a:t>
            </a:r>
          </a:p>
          <a:p>
            <a:pPr lvl="1"/>
            <a:r>
              <a:rPr lang="en-US" altLang="zh-CN" dirty="0"/>
              <a:t>2. Suspected Deleterious Mutation; </a:t>
            </a:r>
          </a:p>
          <a:p>
            <a:pPr lvl="1"/>
            <a:r>
              <a:rPr lang="en-US" altLang="zh-CN" dirty="0"/>
              <a:t>3. Variant of Uncertain Significance; </a:t>
            </a:r>
          </a:p>
          <a:p>
            <a:pPr lvl="1"/>
            <a:r>
              <a:rPr lang="en-US" altLang="zh-CN" dirty="0"/>
              <a:t>4. Favor Polymorphism; </a:t>
            </a:r>
          </a:p>
          <a:p>
            <a:pPr lvl="1"/>
            <a:r>
              <a:rPr lang="en-US" altLang="zh-CN" dirty="0"/>
              <a:t>5. Polymorphism (considered ‘No Mutation Detected’). </a:t>
            </a:r>
            <a:endParaRPr lang="en-US" altLang="zh-CN" dirty="0" smtClean="0"/>
          </a:p>
          <a:p>
            <a:r>
              <a:rPr lang="en-US" altLang="zh-CN" dirty="0" smtClean="0"/>
              <a:t>6. Report</a:t>
            </a:r>
          </a:p>
          <a:p>
            <a:pPr lvl="1"/>
            <a:r>
              <a:rPr lang="en-US" altLang="zh-CN" dirty="0"/>
              <a:t>R</a:t>
            </a:r>
            <a:r>
              <a:rPr lang="en-US" altLang="zh-CN" dirty="0" smtClean="0"/>
              <a:t>eviewed </a:t>
            </a:r>
            <a:r>
              <a:rPr lang="en-US" altLang="zh-CN" dirty="0"/>
              <a:t>and a</a:t>
            </a:r>
            <a:r>
              <a:rPr lang="en-US" altLang="zh-CN" dirty="0" smtClean="0"/>
              <a:t> </a:t>
            </a:r>
            <a:r>
              <a:rPr lang="en-US" altLang="zh-CN" dirty="0"/>
              <a:t>report is sent to the designated physician </a:t>
            </a:r>
            <a:endParaRPr lang="en-US" altLang="zh-CN" dirty="0" smtClean="0"/>
          </a:p>
          <a:p>
            <a:endParaRPr lang="en-US" altLang="zh-CN" dirty="0" smtClean="0"/>
          </a:p>
        </p:txBody>
      </p:sp>
    </p:spTree>
    <p:extLst>
      <p:ext uri="{BB962C8B-B14F-4D97-AF65-F5344CB8AC3E}">
        <p14:creationId xmlns:p14="http://schemas.microsoft.com/office/powerpoint/2010/main" val="1398657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Gross deletion</a:t>
            </a:r>
            <a:r>
              <a:rPr lang="en-US" altLang="zh-CN" sz="3200" dirty="0"/>
              <a:t>/ </a:t>
            </a:r>
            <a:r>
              <a:rPr lang="en-US" altLang="zh-CN" sz="3200" dirty="0" smtClean="0"/>
              <a:t>duplication identification </a:t>
            </a:r>
            <a:endParaRPr lang="zh-CN" altLang="en-US" sz="3200" dirty="0"/>
          </a:p>
        </p:txBody>
      </p:sp>
      <p:sp>
        <p:nvSpPr>
          <p:cNvPr id="3" name="内容占位符 2"/>
          <p:cNvSpPr>
            <a:spLocks noGrp="1"/>
          </p:cNvSpPr>
          <p:nvPr>
            <p:ph idx="1"/>
          </p:nvPr>
        </p:nvSpPr>
        <p:spPr/>
        <p:txBody>
          <a:bodyPr>
            <a:normAutofit fontScale="92500"/>
          </a:bodyPr>
          <a:lstStyle/>
          <a:p>
            <a:r>
              <a:rPr lang="en-US" altLang="zh-CN" b="1" dirty="0" smtClean="0"/>
              <a:t>Ambry Genetics</a:t>
            </a:r>
            <a:r>
              <a:rPr lang="en-US" altLang="zh-CN" dirty="0"/>
              <a:t>: multiplex ligation-dependent probe amplification (MLPA) kits P002-C2 (BRCA1) and P045-B3 (BRCA2), developed by MRC </a:t>
            </a:r>
            <a:r>
              <a:rPr lang="en-US" altLang="zh-CN" dirty="0" smtClean="0"/>
              <a:t>Holland</a:t>
            </a:r>
          </a:p>
          <a:p>
            <a:endParaRPr lang="en-US" altLang="zh-CN" dirty="0" smtClean="0"/>
          </a:p>
          <a:p>
            <a:r>
              <a:rPr lang="en-US" altLang="zh-CN" b="1" dirty="0" smtClean="0"/>
              <a:t>Myriad Genetics</a:t>
            </a:r>
            <a:r>
              <a:rPr lang="en-US" altLang="zh-CN" dirty="0" smtClean="0"/>
              <a:t>: </a:t>
            </a:r>
            <a:r>
              <a:rPr lang="en-US" altLang="zh-CN" dirty="0"/>
              <a:t>BART® </a:t>
            </a:r>
            <a:r>
              <a:rPr lang="en-US" altLang="zh-CN" dirty="0" err="1"/>
              <a:t>CDx</a:t>
            </a:r>
            <a:r>
              <a:rPr lang="en-US" altLang="zh-CN" dirty="0"/>
              <a:t> </a:t>
            </a:r>
            <a:r>
              <a:rPr lang="en-US" altLang="zh-CN" dirty="0" smtClean="0"/>
              <a:t>, </a:t>
            </a:r>
            <a:r>
              <a:rPr lang="en-US" altLang="zh-CN" dirty="0"/>
              <a:t>a multiplex PCR assay, </a:t>
            </a:r>
            <a:r>
              <a:rPr lang="en-US" altLang="zh-CN" dirty="0" smtClean="0"/>
              <a:t>containing 11 </a:t>
            </a:r>
            <a:r>
              <a:rPr lang="en-US" altLang="zh-CN" dirty="0"/>
              <a:t>multiplex PCR </a:t>
            </a:r>
            <a:r>
              <a:rPr lang="en-US" altLang="zh-CN" dirty="0" smtClean="0"/>
              <a:t>reactions, </a:t>
            </a:r>
            <a:r>
              <a:rPr lang="en-US" altLang="zh-CN" dirty="0"/>
              <a:t>and on average, </a:t>
            </a:r>
            <a:r>
              <a:rPr lang="en-US" altLang="zh-CN" dirty="0" smtClean="0"/>
              <a:t>12 </a:t>
            </a:r>
            <a:r>
              <a:rPr lang="en-US" altLang="zh-CN" dirty="0" err="1"/>
              <a:t>amplicons</a:t>
            </a:r>
            <a:r>
              <a:rPr lang="en-US" altLang="zh-CN" dirty="0"/>
              <a:t> per multiplex with at least 2 </a:t>
            </a:r>
            <a:r>
              <a:rPr lang="en-US" altLang="zh-CN" dirty="0" err="1" smtClean="0"/>
              <a:t>amplicons</a:t>
            </a:r>
            <a:r>
              <a:rPr lang="en-US" altLang="zh-CN" dirty="0" smtClean="0"/>
              <a:t> </a:t>
            </a:r>
            <a:r>
              <a:rPr lang="en-US" altLang="zh-CN" dirty="0"/>
              <a:t>per </a:t>
            </a:r>
            <a:r>
              <a:rPr lang="en-US" altLang="zh-CN" dirty="0" smtClean="0"/>
              <a:t>exon; </a:t>
            </a:r>
            <a:r>
              <a:rPr lang="en-US" altLang="zh-CN" dirty="0" err="1" smtClean="0"/>
              <a:t>amplicon</a:t>
            </a:r>
            <a:r>
              <a:rPr lang="en-US" altLang="zh-CN" dirty="0" smtClean="0"/>
              <a:t> products, ABI </a:t>
            </a:r>
            <a:r>
              <a:rPr lang="en-US" altLang="zh-CN" dirty="0"/>
              <a:t>3730xl for fragment </a:t>
            </a:r>
            <a:r>
              <a:rPr lang="en-US" altLang="zh-CN" dirty="0" smtClean="0"/>
              <a:t>analysis</a:t>
            </a:r>
          </a:p>
        </p:txBody>
      </p:sp>
    </p:spTree>
    <p:extLst>
      <p:ext uri="{BB962C8B-B14F-4D97-AF65-F5344CB8AC3E}">
        <p14:creationId xmlns:p14="http://schemas.microsoft.com/office/powerpoint/2010/main" val="755625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TotalTime>
  <Words>3609</Words>
  <Application>Microsoft Office PowerPoint</Application>
  <PresentationFormat>全屏显示(4:3)</PresentationFormat>
  <Paragraphs>2444</Paragraphs>
  <Slides>14</Slides>
  <Notes>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BRCA1/BRCA2 Variant Testing</vt:lpstr>
      <vt:lpstr>PowerPoint 演示文稿</vt:lpstr>
      <vt:lpstr>PowerPoint 演示文稿</vt:lpstr>
      <vt:lpstr>Primer design principles</vt:lpstr>
      <vt:lpstr>PCR Amplicons</vt:lpstr>
      <vt:lpstr>PowerPoint 演示文稿</vt:lpstr>
      <vt:lpstr>PowerPoint 演示文稿</vt:lpstr>
      <vt:lpstr>Myriad Genetics BRCA testing protocol</vt:lpstr>
      <vt:lpstr>Gross deletion/ duplication identification </vt:lpstr>
      <vt:lpstr>Variant Classification and Clinical Reporting of Results</vt:lpstr>
      <vt:lpstr>BRCA 1/BRCA2 Hereditary Mutation Interpretation</vt:lpstr>
      <vt:lpstr>SCRP (Sharing Clinical Reports Project) &amp; ClinVar</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郑露露</dc:creator>
  <cp:lastModifiedBy>lulu.zheng</cp:lastModifiedBy>
  <cp:revision>74</cp:revision>
  <dcterms:created xsi:type="dcterms:W3CDTF">2015-04-16T01:41:51Z</dcterms:created>
  <dcterms:modified xsi:type="dcterms:W3CDTF">2015-04-27T09:09:22Z</dcterms:modified>
</cp:coreProperties>
</file>